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278" r:id="rId2"/>
    <p:sldId id="258" r:id="rId3"/>
    <p:sldId id="281" r:id="rId4"/>
    <p:sldId id="282" r:id="rId5"/>
    <p:sldId id="259" r:id="rId6"/>
    <p:sldId id="283" r:id="rId7"/>
    <p:sldId id="273" r:id="rId8"/>
    <p:sldId id="274" r:id="rId9"/>
    <p:sldId id="261" r:id="rId10"/>
    <p:sldId id="275" r:id="rId11"/>
    <p:sldId id="279" r:id="rId12"/>
    <p:sldId id="262" r:id="rId13"/>
    <p:sldId id="280" r:id="rId14"/>
    <p:sldId id="263" r:id="rId15"/>
    <p:sldId id="276" r:id="rId16"/>
    <p:sldId id="264" r:id="rId17"/>
    <p:sldId id="269" r:id="rId18"/>
    <p:sldId id="284" r:id="rId19"/>
    <p:sldId id="270" r:id="rId20"/>
    <p:sldId id="285" r:id="rId21"/>
    <p:sldId id="265" r:id="rId22"/>
    <p:sldId id="271" r:id="rId23"/>
    <p:sldId id="266" r:id="rId24"/>
    <p:sldId id="272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5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13" autoAdjust="0"/>
    <p:restoredTop sz="86441" autoAdjust="0"/>
  </p:normalViewPr>
  <p:slideViewPr>
    <p:cSldViewPr>
      <p:cViewPr varScale="1">
        <p:scale>
          <a:sx n="143" d="100"/>
          <a:sy n="143" d="100"/>
        </p:scale>
        <p:origin x="24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1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6F73F76-B170-4BF8-B69D-AB4E9F894C0F}" type="datetimeFigureOut">
              <a:rPr lang="en-US"/>
              <a:pPr>
                <a:defRPr/>
              </a:pPr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0EDABC7-C7EC-4C7C-994F-7EF0100B0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38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DA9CBC4-CE1B-415D-8C94-7E5BFC5E6FE4}" type="datetimeFigureOut">
              <a:rPr lang="en-US"/>
              <a:pPr>
                <a:defRPr/>
              </a:pPr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39FB100-E930-45FA-BCC5-D3D8B07F6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1A68C3-B1C5-40C2-93A9-04DE1EF6D13C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Reference Table 8.7 Management of Portable Storage Devices and Removable Media Policy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1DCFE9-C810-4E9E-A579-BB07FC95E84A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Reference Table 8.9 Secure Reuse and Disposal of Media Policy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D895D7-91C1-42B6-B398-EA457854514A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E93271-0FD8-404C-B683-059A5E34E2E6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462E3E-BAE4-4CEA-B27B-79FBA83448D2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235381-9298-400A-BF1E-0F927585356E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Reference Table 8.10 Publicly Available Systems Policy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4B5430-6892-4018-AAB3-0CEA08ACD3BE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E602EE-8678-4047-8BEB-3AEA7979E472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C46110-209A-4F74-B940-1DAE3A868F8B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Reference Table 8.11 Email and Email Systems Policy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A39A5B-49C0-4318-A63A-33D0AF660DDD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DBB81F-8274-42FA-9D7B-D0278B49BAC1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4B6C40-1838-4930-A799-9EE2266AF1AC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3E48FB-0767-4B08-B9B5-086B61318788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EBC143-2707-4CFF-B706-541BB4E02726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E40772-7689-41D7-A5A6-D0CF7AA19ED8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A0EE5E-9594-429D-9E3B-1F1FF16CCB23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B3FC7E-EF42-4940-B088-911742387BE0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729827-B9D9-4A66-91B7-217478404E1E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59A9E0-108F-4D2B-BB25-F9935187C47F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D358E2-C87C-41A9-817E-BD0D9D9FC934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08BD57-CB91-4299-92FF-242DF6FC4256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C6FAA5-B3D3-41A7-8BF0-63578CCFD16A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40 w 5740"/>
                <a:gd name="T1" fmla="*/ 4316 h 4316"/>
                <a:gd name="T2" fmla="*/ 0 w 5740"/>
                <a:gd name="T3" fmla="*/ 4316 h 4316"/>
                <a:gd name="T4" fmla="*/ 0 w 5740"/>
                <a:gd name="T5" fmla="*/ 0 h 4316"/>
                <a:gd name="T6" fmla="*/ 5740 w 5740"/>
                <a:gd name="T7" fmla="*/ 0 h 4316"/>
                <a:gd name="T8" fmla="*/ 5740 w 5740"/>
                <a:gd name="T9" fmla="*/ 4316 h 4316"/>
                <a:gd name="T10" fmla="*/ 5740 w 5740"/>
                <a:gd name="T11" fmla="*/ 4316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09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09 w 382"/>
                  <a:gd name="T19" fmla="*/ 96 h 96"/>
                  <a:gd name="T20" fmla="*/ 263 w 382"/>
                  <a:gd name="T21" fmla="*/ 90 h 96"/>
                  <a:gd name="T22" fmla="*/ 311 w 382"/>
                  <a:gd name="T23" fmla="*/ 84 h 96"/>
                  <a:gd name="T24" fmla="*/ 352 w 382"/>
                  <a:gd name="T25" fmla="*/ 66 h 96"/>
                  <a:gd name="T26" fmla="*/ 382 w 382"/>
                  <a:gd name="T27" fmla="*/ 42 h 96"/>
                  <a:gd name="T28" fmla="*/ 376 w 382"/>
                  <a:gd name="T29" fmla="*/ 42 h 96"/>
                  <a:gd name="T30" fmla="*/ 346 w 382"/>
                  <a:gd name="T31" fmla="*/ 66 h 96"/>
                  <a:gd name="T32" fmla="*/ 305 w 382"/>
                  <a:gd name="T33" fmla="*/ 78 h 96"/>
                  <a:gd name="T34" fmla="*/ 263 w 382"/>
                  <a:gd name="T35" fmla="*/ 90 h 96"/>
                  <a:gd name="T36" fmla="*/ 209 w 382"/>
                  <a:gd name="T37" fmla="*/ 96 h 96"/>
                  <a:gd name="T38" fmla="*/ 209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19 w 185"/>
                  <a:gd name="T5" fmla="*/ 36 h 210"/>
                  <a:gd name="T6" fmla="*/ 155 w 185"/>
                  <a:gd name="T7" fmla="*/ 72 h 210"/>
                  <a:gd name="T8" fmla="*/ 161 w 185"/>
                  <a:gd name="T9" fmla="*/ 90 h 210"/>
                  <a:gd name="T10" fmla="*/ 167 w 185"/>
                  <a:gd name="T11" fmla="*/ 114 h 210"/>
                  <a:gd name="T12" fmla="*/ 161 w 185"/>
                  <a:gd name="T13" fmla="*/ 138 h 210"/>
                  <a:gd name="T14" fmla="*/ 149 w 185"/>
                  <a:gd name="T15" fmla="*/ 162 h 210"/>
                  <a:gd name="T16" fmla="*/ 119 w 185"/>
                  <a:gd name="T17" fmla="*/ 180 h 210"/>
                  <a:gd name="T18" fmla="*/ 90 w 185"/>
                  <a:gd name="T19" fmla="*/ 198 h 210"/>
                  <a:gd name="T20" fmla="*/ 96 w 185"/>
                  <a:gd name="T21" fmla="*/ 210 h 210"/>
                  <a:gd name="T22" fmla="*/ 131 w 185"/>
                  <a:gd name="T23" fmla="*/ 192 h 210"/>
                  <a:gd name="T24" fmla="*/ 161 w 185"/>
                  <a:gd name="T25" fmla="*/ 168 h 210"/>
                  <a:gd name="T26" fmla="*/ 179 w 185"/>
                  <a:gd name="T27" fmla="*/ 144 h 210"/>
                  <a:gd name="T28" fmla="*/ 185 w 185"/>
                  <a:gd name="T29" fmla="*/ 114 h 210"/>
                  <a:gd name="T30" fmla="*/ 179 w 185"/>
                  <a:gd name="T31" fmla="*/ 90 h 210"/>
                  <a:gd name="T32" fmla="*/ 173 w 185"/>
                  <a:gd name="T33" fmla="*/ 66 h 210"/>
                  <a:gd name="T34" fmla="*/ 155 w 185"/>
                  <a:gd name="T35" fmla="*/ 48 h 210"/>
                  <a:gd name="T36" fmla="*/ 131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</p:grpSp>
      <p:sp>
        <p:nvSpPr>
          <p:cNvPr id="2669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9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44271-AEFD-4741-9569-1B33D41FD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7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St. Ambrose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FA0BB-F7D9-44AE-AAF0-8E72A0C67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St. Ambrose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24128-BD82-4B2C-ACFD-924E25269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5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32B7D-330D-4D18-8963-22EA50AB6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8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BA9AD-D265-4E1C-BDAD-26B3194DC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1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71BAC-764D-483E-9595-EB1DCADD6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608B8-C6E5-438A-8432-C7BA9AEB0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4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St. Ambrose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05FE7-4D0A-46E6-9E04-0493B74A2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2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St. Ambrose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99A3B-711F-4A2F-B504-06CBBD7B0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7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St. Ambrose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CC585-248E-430A-9180-DF1C40895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3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St. Ambrose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EAE38-9360-4820-999E-921DDFF30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40 w 5740"/>
                <a:gd name="T1" fmla="*/ 4316 h 4316"/>
                <a:gd name="T2" fmla="*/ 0 w 5740"/>
                <a:gd name="T3" fmla="*/ 4316 h 4316"/>
                <a:gd name="T4" fmla="*/ 0 w 5740"/>
                <a:gd name="T5" fmla="*/ 0 h 4316"/>
                <a:gd name="T6" fmla="*/ 5740 w 5740"/>
                <a:gd name="T7" fmla="*/ 0 h 4316"/>
                <a:gd name="T8" fmla="*/ 5740 w 5740"/>
                <a:gd name="T9" fmla="*/ 4316 h 4316"/>
                <a:gd name="T10" fmla="*/ 5740 w 5740"/>
                <a:gd name="T11" fmla="*/ 4316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2560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0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0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0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1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11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12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13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14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15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1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5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2561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1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2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2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2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2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2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2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26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27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28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29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9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33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34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4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6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563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38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39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40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41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42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43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7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5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46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47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4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4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5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5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5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5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7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38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09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09 w 382"/>
                  <a:gd name="T19" fmla="*/ 96 h 96"/>
                  <a:gd name="T20" fmla="*/ 263 w 382"/>
                  <a:gd name="T21" fmla="*/ 90 h 96"/>
                  <a:gd name="T22" fmla="*/ 311 w 382"/>
                  <a:gd name="T23" fmla="*/ 84 h 96"/>
                  <a:gd name="T24" fmla="*/ 352 w 382"/>
                  <a:gd name="T25" fmla="*/ 66 h 96"/>
                  <a:gd name="T26" fmla="*/ 382 w 382"/>
                  <a:gd name="T27" fmla="*/ 42 h 96"/>
                  <a:gd name="T28" fmla="*/ 376 w 382"/>
                  <a:gd name="T29" fmla="*/ 42 h 96"/>
                  <a:gd name="T30" fmla="*/ 346 w 382"/>
                  <a:gd name="T31" fmla="*/ 66 h 96"/>
                  <a:gd name="T32" fmla="*/ 305 w 382"/>
                  <a:gd name="T33" fmla="*/ 78 h 96"/>
                  <a:gd name="T34" fmla="*/ 263 w 382"/>
                  <a:gd name="T35" fmla="*/ 90 h 96"/>
                  <a:gd name="T36" fmla="*/ 209 w 382"/>
                  <a:gd name="T37" fmla="*/ 96 h 96"/>
                  <a:gd name="T38" fmla="*/ 209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19 w 185"/>
                  <a:gd name="T5" fmla="*/ 36 h 210"/>
                  <a:gd name="T6" fmla="*/ 155 w 185"/>
                  <a:gd name="T7" fmla="*/ 72 h 210"/>
                  <a:gd name="T8" fmla="*/ 161 w 185"/>
                  <a:gd name="T9" fmla="*/ 90 h 210"/>
                  <a:gd name="T10" fmla="*/ 167 w 185"/>
                  <a:gd name="T11" fmla="*/ 114 h 210"/>
                  <a:gd name="T12" fmla="*/ 161 w 185"/>
                  <a:gd name="T13" fmla="*/ 138 h 210"/>
                  <a:gd name="T14" fmla="*/ 149 w 185"/>
                  <a:gd name="T15" fmla="*/ 162 h 210"/>
                  <a:gd name="T16" fmla="*/ 119 w 185"/>
                  <a:gd name="T17" fmla="*/ 180 h 210"/>
                  <a:gd name="T18" fmla="*/ 90 w 185"/>
                  <a:gd name="T19" fmla="*/ 198 h 210"/>
                  <a:gd name="T20" fmla="*/ 96 w 185"/>
                  <a:gd name="T21" fmla="*/ 210 h 210"/>
                  <a:gd name="T22" fmla="*/ 131 w 185"/>
                  <a:gd name="T23" fmla="*/ 192 h 210"/>
                  <a:gd name="T24" fmla="*/ 161 w 185"/>
                  <a:gd name="T25" fmla="*/ 168 h 210"/>
                  <a:gd name="T26" fmla="*/ 179 w 185"/>
                  <a:gd name="T27" fmla="*/ 144 h 210"/>
                  <a:gd name="T28" fmla="*/ 185 w 185"/>
                  <a:gd name="T29" fmla="*/ 114 h 210"/>
                  <a:gd name="T30" fmla="*/ 179 w 185"/>
                  <a:gd name="T31" fmla="*/ 90 h 210"/>
                  <a:gd name="T32" fmla="*/ 173 w 185"/>
                  <a:gd name="T33" fmla="*/ 66 h 210"/>
                  <a:gd name="T34" fmla="*/ 155 w 185"/>
                  <a:gd name="T35" fmla="*/ 48 h 210"/>
                  <a:gd name="T36" fmla="*/ 131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5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46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47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48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49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</p:grpSp>
      <p:sp>
        <p:nvSpPr>
          <p:cNvPr id="25667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66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6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7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St. Ambrose University</a:t>
            </a:r>
          </a:p>
        </p:txBody>
      </p:sp>
      <p:sp>
        <p:nvSpPr>
          <p:cNvPr id="2567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B9653B85-A89E-43E9-874F-88E15ACA6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2971800"/>
          </a:xfrm>
        </p:spPr>
        <p:txBody>
          <a:bodyPr/>
          <a:lstStyle/>
          <a:p>
            <a:pPr eaLnBrk="1" hangingPunct="1">
              <a:defRPr/>
            </a:pPr>
            <a:r>
              <a:rPr lang="en-US" sz="6600" dirty="0"/>
              <a:t>Security Policies</a:t>
            </a:r>
            <a:br>
              <a:rPr lang="en-US" sz="6600" dirty="0"/>
            </a:br>
            <a:br>
              <a:rPr lang="en-US" sz="6600" dirty="0"/>
            </a:br>
            <a:r>
              <a:rPr lang="en-US" sz="4800" dirty="0"/>
              <a:t>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St. Ambrose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72F6BA-D2E1-4BF4-BFE9-567736D51B96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Policy Topics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Prioritizing Policy Topics</a:t>
            </a:r>
          </a:p>
          <a:p>
            <a:pPr lvl="1" eaLnBrk="1" hangingPunct="1">
              <a:defRPr/>
            </a:pPr>
            <a:r>
              <a:rPr lang="en-US" dirty="0"/>
              <a:t>Multiple topics in each area above</a:t>
            </a:r>
          </a:p>
          <a:p>
            <a:pPr lvl="1" eaLnBrk="1" hangingPunct="1">
              <a:defRPr/>
            </a:pPr>
            <a:r>
              <a:rPr lang="en-US" dirty="0"/>
              <a:t>Need to prioritize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Determine greatest immediate need</a:t>
            </a:r>
          </a:p>
          <a:p>
            <a:pPr lvl="1" eaLnBrk="1" hangingPunct="1">
              <a:defRPr/>
            </a:pPr>
            <a:r>
              <a:rPr lang="en-US" dirty="0"/>
              <a:t>If your enterprise already has a good policy system, then you are simply adding to it.</a:t>
            </a:r>
          </a:p>
          <a:p>
            <a:pPr lvl="1" eaLnBrk="1" hangingPunct="1">
              <a:defRPr/>
            </a:pPr>
            <a:r>
              <a:rPr lang="en-US" dirty="0"/>
              <a:t>If just beginning to create formal policies, then this may be difficult.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4C2A7-8FFD-4B83-BB9C-E7BAF55842E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Policy Topics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Outline Topic List by Policy Type</a:t>
            </a:r>
          </a:p>
          <a:p>
            <a:pPr lvl="1" eaLnBrk="1" hangingPunct="1">
              <a:defRPr/>
            </a:pPr>
            <a:r>
              <a:rPr lang="en-US" dirty="0"/>
              <a:t>Governing Policy</a:t>
            </a:r>
          </a:p>
          <a:p>
            <a:pPr lvl="1" eaLnBrk="1" hangingPunct="1">
              <a:defRPr/>
            </a:pPr>
            <a:r>
              <a:rPr lang="en-US" dirty="0"/>
              <a:t>Technical Policies</a:t>
            </a:r>
          </a:p>
          <a:p>
            <a:pPr lvl="1" eaLnBrk="1" hangingPunct="1">
              <a:defRPr/>
            </a:pPr>
            <a:r>
              <a:rPr lang="en-US" dirty="0"/>
              <a:t>Job Aids / Guidelines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E866C-052B-4DCD-9E1B-E815EF174BF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Policy Development Process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Use Formal Development Approach</a:t>
            </a:r>
          </a:p>
          <a:p>
            <a:pPr lvl="1" eaLnBrk="1" hangingPunct="1">
              <a:defRPr/>
            </a:pPr>
            <a:r>
              <a:rPr lang="en-US" dirty="0"/>
              <a:t>Development Process Maturity</a:t>
            </a:r>
          </a:p>
          <a:p>
            <a:pPr lvl="2" eaLnBrk="1" hangingPunct="1">
              <a:defRPr/>
            </a:pPr>
            <a:r>
              <a:rPr lang="en-US" dirty="0"/>
              <a:t>If no existing system – start slow</a:t>
            </a:r>
          </a:p>
          <a:p>
            <a:pPr lvl="2" eaLnBrk="1" hangingPunct="1">
              <a:defRPr/>
            </a:pPr>
            <a:r>
              <a:rPr lang="en-US" dirty="0"/>
              <a:t>Need buy-in by all staff and management</a:t>
            </a:r>
          </a:p>
          <a:p>
            <a:pPr lvl="1" eaLnBrk="1" hangingPunct="1">
              <a:defRPr/>
            </a:pPr>
            <a:r>
              <a:rPr lang="en-US" dirty="0"/>
              <a:t>Top-Down Versus Bottom-Up</a:t>
            </a:r>
          </a:p>
          <a:p>
            <a:pPr lvl="2" eaLnBrk="1" hangingPunct="1">
              <a:defRPr/>
            </a:pPr>
            <a:r>
              <a:rPr lang="en-US" dirty="0"/>
              <a:t>Work from legal requirements, Manager initiative, etc</a:t>
            </a:r>
          </a:p>
          <a:p>
            <a:pPr lvl="2" eaLnBrk="1" hangingPunct="1">
              <a:defRPr/>
            </a:pPr>
            <a:r>
              <a:rPr lang="en-US" dirty="0"/>
              <a:t>Or from current skill sets of technical staff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81264-04BF-4AF7-BD94-512664D27DF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Policy Development Process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Use Formal Development Approach (cont)</a:t>
            </a:r>
          </a:p>
          <a:p>
            <a:pPr lvl="1" eaLnBrk="1" hangingPunct="1">
              <a:defRPr/>
            </a:pPr>
            <a:r>
              <a:rPr lang="en-US" dirty="0"/>
              <a:t>Current Practice Versus Preferred Future</a:t>
            </a:r>
          </a:p>
          <a:p>
            <a:pPr lvl="2" eaLnBrk="1" hangingPunct="1">
              <a:defRPr/>
            </a:pPr>
            <a:r>
              <a:rPr lang="en-US" dirty="0"/>
              <a:t>Will policy only cover current practice or do we want it to cover our future expectations</a:t>
            </a:r>
          </a:p>
          <a:p>
            <a:pPr lvl="2" eaLnBrk="1" hangingPunct="1">
              <a:defRPr/>
            </a:pPr>
            <a:r>
              <a:rPr lang="en-US" dirty="0"/>
              <a:t>Best is likely the middle ground</a:t>
            </a:r>
          </a:p>
          <a:p>
            <a:pPr lvl="1" eaLnBrk="1" hangingPunct="1">
              <a:defRPr/>
            </a:pPr>
            <a:r>
              <a:rPr lang="en-US" dirty="0"/>
              <a:t>Consider All Threat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71710-75B6-4F58-B8DB-84FA936D940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Policy Development Team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Primary Involvement</a:t>
            </a:r>
          </a:p>
          <a:p>
            <a:pPr lvl="1" eaLnBrk="1" hangingPunct="1">
              <a:defRPr/>
            </a:pPr>
            <a:r>
              <a:rPr lang="en-US" dirty="0"/>
              <a:t>Information Security Team</a:t>
            </a:r>
          </a:p>
          <a:p>
            <a:pPr lvl="1" eaLnBrk="1" hangingPunct="1">
              <a:defRPr/>
            </a:pPr>
            <a:r>
              <a:rPr lang="en-US" dirty="0"/>
              <a:t>Technical Writers</a:t>
            </a:r>
          </a:p>
          <a:p>
            <a:pPr lvl="2" eaLnBrk="1" hangingPunct="1">
              <a:defRPr/>
            </a:pPr>
            <a:r>
              <a:rPr lang="en-US" dirty="0"/>
              <a:t>These may not exist in some (most/many) companies so you may need to call on other staff with some experience.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9E3E4-BFCE-4BCD-A21F-D333D5CD223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Policy Development Team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Secondary Involvement</a:t>
            </a:r>
          </a:p>
          <a:p>
            <a:pPr lvl="1" eaLnBrk="1" hangingPunct="1">
              <a:defRPr/>
            </a:pPr>
            <a:r>
              <a:rPr lang="en-US" dirty="0"/>
              <a:t>Technical Staff</a:t>
            </a:r>
          </a:p>
          <a:p>
            <a:pPr lvl="1" eaLnBrk="1" hangingPunct="1">
              <a:defRPr/>
            </a:pPr>
            <a:r>
              <a:rPr lang="en-US" dirty="0"/>
              <a:t>Human Resources</a:t>
            </a:r>
          </a:p>
          <a:p>
            <a:pPr lvl="1" eaLnBrk="1" hangingPunct="1">
              <a:defRPr/>
            </a:pPr>
            <a:r>
              <a:rPr lang="en-US" dirty="0"/>
              <a:t>Legal Counsel</a:t>
            </a:r>
          </a:p>
          <a:p>
            <a:pPr lvl="1" eaLnBrk="1" hangingPunct="1">
              <a:defRPr/>
            </a:pPr>
            <a:r>
              <a:rPr lang="en-US" dirty="0"/>
              <a:t>User Groups/SME’s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Involvement may be at different points in the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14930-2748-4C5D-8D7F-78792B7FBB1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Policy Development Lifecycle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Senior Management Buy-in</a:t>
            </a:r>
          </a:p>
          <a:p>
            <a:pPr eaLnBrk="1" hangingPunct="1">
              <a:defRPr/>
            </a:pPr>
            <a:r>
              <a:rPr lang="en-US" dirty="0"/>
              <a:t>Determine a Compliance Grace Period</a:t>
            </a:r>
          </a:p>
          <a:p>
            <a:pPr eaLnBrk="1" hangingPunct="1">
              <a:defRPr/>
            </a:pPr>
            <a:r>
              <a:rPr lang="en-US" dirty="0"/>
              <a:t>Determine Resource Involvement</a:t>
            </a:r>
          </a:p>
          <a:p>
            <a:pPr lvl="1" eaLnBrk="1" hangingPunct="1">
              <a:defRPr/>
            </a:pPr>
            <a:r>
              <a:rPr lang="en-US" dirty="0"/>
              <a:t>Who/What/Where</a:t>
            </a:r>
          </a:p>
          <a:p>
            <a:pPr eaLnBrk="1" hangingPunct="1">
              <a:defRPr/>
            </a:pPr>
            <a:r>
              <a:rPr lang="en-US" dirty="0"/>
              <a:t>Review Existing Policy </a:t>
            </a:r>
          </a:p>
          <a:p>
            <a:pPr eaLnBrk="1" hangingPunct="1">
              <a:defRPr/>
            </a:pPr>
            <a:r>
              <a:rPr lang="en-US" dirty="0"/>
              <a:t>Determine Research Materials</a:t>
            </a:r>
          </a:p>
          <a:p>
            <a:pPr algn="r" eaLnBrk="1" hangingPunct="1">
              <a:buFont typeface="Wingdings" pitchFamily="2" charset="2"/>
              <a:buNone/>
              <a:defRPr/>
            </a:pPr>
            <a:r>
              <a:rPr lang="en-US" dirty="0"/>
              <a:t>			</a:t>
            </a:r>
            <a:r>
              <a:rPr lang="en-US" sz="1400" dirty="0"/>
              <a:t>(Continues Next Page)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2BAA5C-9A6E-485D-9BD8-709468E7E06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/>
              <a:t>Policy Development Lifecycle (cont)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Interview SMEs</a:t>
            </a:r>
          </a:p>
          <a:p>
            <a:pPr lvl="1" eaLnBrk="1" hangingPunct="1">
              <a:defRPr/>
            </a:pPr>
            <a:r>
              <a:rPr lang="en-US" dirty="0"/>
              <a:t>Determine potential impact of new policy</a:t>
            </a:r>
          </a:p>
          <a:p>
            <a:pPr lvl="1" eaLnBrk="1" hangingPunct="1">
              <a:defRPr/>
            </a:pPr>
            <a:r>
              <a:rPr lang="en-US" dirty="0"/>
              <a:t>May need to </a:t>
            </a:r>
            <a:r>
              <a:rPr lang="en-US"/>
              <a:t>be justified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Write Initial Draft</a:t>
            </a:r>
          </a:p>
          <a:p>
            <a:pPr eaLnBrk="1" hangingPunct="1">
              <a:defRPr/>
            </a:pPr>
            <a:r>
              <a:rPr lang="en-US" dirty="0"/>
              <a:t>Style Considerations</a:t>
            </a:r>
          </a:p>
          <a:p>
            <a:pPr lvl="1" eaLnBrk="1" hangingPunct="1">
              <a:defRPr/>
            </a:pPr>
            <a:r>
              <a:rPr lang="en-US" dirty="0"/>
              <a:t>Existing policies</a:t>
            </a:r>
          </a:p>
          <a:p>
            <a:pPr eaLnBrk="1" hangingPunct="1">
              <a:defRPr/>
            </a:pPr>
            <a:r>
              <a:rPr lang="en-US" dirty="0"/>
              <a:t>Review Cycles</a:t>
            </a:r>
          </a:p>
          <a:p>
            <a:pPr lvl="1" eaLnBrk="1" hangingPunct="1">
              <a:defRPr/>
            </a:pPr>
            <a:r>
              <a:rPr lang="en-US" dirty="0"/>
              <a:t>Must be clearly specified and realizable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							</a:t>
            </a:r>
            <a:r>
              <a:rPr lang="en-US" sz="1400" dirty="0"/>
              <a:t>(Continues Next Page)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30150-905B-4E21-83AF-1FAFE644C77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/>
              <a:t>Policy Development Lifecycle (cont)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Review with Additional Stakeholders</a:t>
            </a:r>
          </a:p>
          <a:p>
            <a:pPr lvl="1" eaLnBrk="1" hangingPunct="1">
              <a:defRPr/>
            </a:pPr>
            <a:r>
              <a:rPr lang="en-US" dirty="0"/>
              <a:t>This includes those who will use it.</a:t>
            </a:r>
          </a:p>
          <a:p>
            <a:pPr eaLnBrk="1" hangingPunct="1">
              <a:defRPr/>
            </a:pPr>
            <a:r>
              <a:rPr lang="en-US" dirty="0"/>
              <a:t>Policy Gap Identification Process</a:t>
            </a:r>
          </a:p>
          <a:p>
            <a:pPr lvl="1" eaLnBrk="1" hangingPunct="1">
              <a:defRPr/>
            </a:pPr>
            <a:r>
              <a:rPr lang="en-US" dirty="0"/>
              <a:t>Determine “where we are” in relationship to where the policy says we will be.</a:t>
            </a:r>
          </a:p>
          <a:p>
            <a:pPr lvl="1" eaLnBrk="1" hangingPunct="1">
              <a:defRPr/>
            </a:pPr>
            <a:r>
              <a:rPr lang="en-US" dirty="0"/>
              <a:t>Need time to rectify this gap.</a:t>
            </a:r>
          </a:p>
          <a:p>
            <a:pPr lvl="1" eaLnBrk="1" hangingPunct="1">
              <a:defRPr/>
            </a:pPr>
            <a:r>
              <a:rPr lang="en-US" dirty="0"/>
              <a:t>If gap too large, then policy likely will fail.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							</a:t>
            </a:r>
            <a:r>
              <a:rPr lang="en-US" sz="1400" dirty="0"/>
              <a:t>(Continues Next Page)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AFE00-2F3D-4735-A297-5BFCC668F87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/>
              <a:t>Policy Development Lifecycle  (cont)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Develop Communication Strategy</a:t>
            </a:r>
          </a:p>
          <a:p>
            <a:pPr lvl="1" eaLnBrk="1" hangingPunct="1">
              <a:defRPr/>
            </a:pPr>
            <a:r>
              <a:rPr lang="en-US" dirty="0"/>
              <a:t>Consider push/pull options</a:t>
            </a:r>
          </a:p>
          <a:p>
            <a:pPr lvl="1" eaLnBrk="1" hangingPunct="1">
              <a:defRPr/>
            </a:pPr>
            <a:r>
              <a:rPr lang="en-US" dirty="0"/>
              <a:t>Repositories/Search methods</a:t>
            </a:r>
          </a:p>
          <a:p>
            <a:pPr eaLnBrk="1" hangingPunct="1">
              <a:defRPr/>
            </a:pPr>
            <a:r>
              <a:rPr lang="en-US" dirty="0"/>
              <a:t>Publish</a:t>
            </a:r>
          </a:p>
          <a:p>
            <a:pPr lvl="1" eaLnBrk="1" hangingPunct="1">
              <a:defRPr/>
            </a:pPr>
            <a:r>
              <a:rPr lang="en-US" dirty="0"/>
              <a:t>May not publish immediately </a:t>
            </a:r>
          </a:p>
          <a:p>
            <a:pPr lvl="1" eaLnBrk="1" hangingPunct="1">
              <a:defRPr/>
            </a:pPr>
            <a:r>
              <a:rPr lang="en-US" dirty="0"/>
              <a:t>People need a chance to get ready, to eliminate gaps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31B49A-BA5E-4338-827E-B6A724C4CDD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Why Have Security Policy?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Basic Purpose of Policy</a:t>
            </a:r>
          </a:p>
          <a:p>
            <a:pPr lvl="1" eaLnBrk="1" hangingPunct="1">
              <a:defRPr/>
            </a:pPr>
            <a:r>
              <a:rPr lang="en-US" dirty="0"/>
              <a:t>Plan to embrace corporate goals, beliefs, objectives</a:t>
            </a:r>
          </a:p>
          <a:p>
            <a:pPr lvl="1" eaLnBrk="1" hangingPunct="1">
              <a:defRPr/>
            </a:pPr>
            <a:r>
              <a:rPr lang="en-US" dirty="0"/>
              <a:t>Protect people and Information</a:t>
            </a:r>
          </a:p>
          <a:p>
            <a:pPr lvl="1" eaLnBrk="1" hangingPunct="1">
              <a:defRPr/>
            </a:pPr>
            <a:r>
              <a:rPr lang="en-US" dirty="0"/>
              <a:t>Provides behavioral guidelines and expectations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3B9A8-9160-4A52-BC09-FBE10B1876A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/>
              <a:t>Policy Development Lifecycle  (cont)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Activate Communication Strategy</a:t>
            </a:r>
          </a:p>
          <a:p>
            <a:pPr lvl="1" eaLnBrk="1" hangingPunct="1">
              <a:defRPr/>
            </a:pPr>
            <a:r>
              <a:rPr lang="en-US" dirty="0"/>
              <a:t>Go online with policy</a:t>
            </a:r>
          </a:p>
          <a:p>
            <a:pPr eaLnBrk="1" hangingPunct="1">
              <a:defRPr/>
            </a:pPr>
            <a:r>
              <a:rPr lang="en-US" dirty="0"/>
              <a:t>Regularly Review and Update</a:t>
            </a:r>
          </a:p>
          <a:p>
            <a:pPr lvl="1" eaLnBrk="1" hangingPunct="1">
              <a:defRPr/>
            </a:pPr>
            <a:r>
              <a:rPr lang="en-US" dirty="0"/>
              <a:t>Specified in policy, but needs to consider</a:t>
            </a:r>
          </a:p>
          <a:p>
            <a:pPr lvl="2" eaLnBrk="1" hangingPunct="1">
              <a:defRPr/>
            </a:pPr>
            <a:r>
              <a:rPr lang="en-US" dirty="0"/>
              <a:t>Resources</a:t>
            </a:r>
          </a:p>
          <a:p>
            <a:pPr lvl="2" eaLnBrk="1" hangingPunct="1">
              <a:defRPr/>
            </a:pPr>
            <a:r>
              <a:rPr lang="en-US" dirty="0"/>
              <a:t>Technology changes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C09CCF-292B-4B26-9C76-0206BF2FF44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Policy Document 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Nine sections that should be included in a Policy</a:t>
            </a:r>
            <a:endParaRPr lang="en-US" sz="2000" dirty="0"/>
          </a:p>
          <a:p>
            <a:pPr eaLnBrk="1" hangingPunct="1">
              <a:defRPr/>
            </a:pPr>
            <a:r>
              <a:rPr lang="en-US" dirty="0"/>
              <a:t>Introduction</a:t>
            </a:r>
          </a:p>
          <a:p>
            <a:pPr eaLnBrk="1" hangingPunct="1">
              <a:defRPr/>
            </a:pPr>
            <a:r>
              <a:rPr lang="en-US" dirty="0"/>
              <a:t>Purpose</a:t>
            </a:r>
          </a:p>
          <a:p>
            <a:pPr eaLnBrk="1" hangingPunct="1">
              <a:defRPr/>
            </a:pPr>
            <a:r>
              <a:rPr lang="en-US" dirty="0"/>
              <a:t>Scope</a:t>
            </a:r>
          </a:p>
          <a:p>
            <a:pPr eaLnBrk="1" hangingPunct="1">
              <a:defRPr/>
            </a:pPr>
            <a:r>
              <a:rPr lang="en-US" dirty="0"/>
              <a:t>Roles and Responsibilities </a:t>
            </a:r>
          </a:p>
          <a:p>
            <a:pPr eaLnBrk="1" hangingPunct="1">
              <a:defRPr/>
            </a:pPr>
            <a:endParaRPr lang="en-US" dirty="0"/>
          </a:p>
          <a:p>
            <a:pPr lvl="2" eaLnBrk="1" hangingPunct="1">
              <a:buFontTx/>
              <a:buNone/>
              <a:defRPr/>
            </a:pPr>
            <a:r>
              <a:rPr lang="en-US" dirty="0"/>
              <a:t>						</a:t>
            </a:r>
            <a:r>
              <a:rPr lang="en-US" sz="1400" dirty="0"/>
              <a:t> (Continues Next Page)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CE8AB-E372-4DBE-A004-A60C3E0A9F31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Policy Document Outline (cont)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Sanctions and Violations</a:t>
            </a:r>
          </a:p>
          <a:p>
            <a:pPr eaLnBrk="1" hangingPunct="1">
              <a:defRPr/>
            </a:pPr>
            <a:r>
              <a:rPr lang="en-US" dirty="0"/>
              <a:t>Revisions and Updating Schedule </a:t>
            </a:r>
          </a:p>
          <a:p>
            <a:pPr eaLnBrk="1" hangingPunct="1">
              <a:defRPr/>
            </a:pPr>
            <a:r>
              <a:rPr lang="en-US" dirty="0"/>
              <a:t>Contact information</a:t>
            </a:r>
          </a:p>
          <a:p>
            <a:pPr eaLnBrk="1" hangingPunct="1">
              <a:defRPr/>
            </a:pPr>
            <a:r>
              <a:rPr lang="en-US" dirty="0"/>
              <a:t>Definitions/Glossary </a:t>
            </a:r>
          </a:p>
          <a:p>
            <a:pPr eaLnBrk="1" hangingPunct="1">
              <a:defRPr/>
            </a:pPr>
            <a:r>
              <a:rPr lang="en-US" dirty="0"/>
              <a:t>Acronyms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607C61-20D5-4A4B-9D65-0C385CC6760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Deployment Issues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Policies Lack Weight</a:t>
            </a:r>
          </a:p>
          <a:p>
            <a:pPr lvl="1" eaLnBrk="1" hangingPunct="1">
              <a:defRPr/>
            </a:pPr>
            <a:r>
              <a:rPr lang="en-US" dirty="0"/>
              <a:t>No management buy-in</a:t>
            </a:r>
          </a:p>
          <a:p>
            <a:pPr eaLnBrk="1" hangingPunct="1">
              <a:defRPr/>
            </a:pPr>
            <a:r>
              <a:rPr lang="en-US" dirty="0"/>
              <a:t>Lack of Reviewing Feedback</a:t>
            </a:r>
          </a:p>
          <a:p>
            <a:pPr lvl="1" eaLnBrk="1" hangingPunct="1">
              <a:defRPr/>
            </a:pPr>
            <a:r>
              <a:rPr lang="en-US" dirty="0"/>
              <a:t>Unilateral changes</a:t>
            </a:r>
          </a:p>
          <a:p>
            <a:pPr eaLnBrk="1" hangingPunct="1">
              <a:defRPr/>
            </a:pPr>
            <a:r>
              <a:rPr lang="en-US" dirty="0"/>
              <a:t>Resource Shortage</a:t>
            </a:r>
          </a:p>
          <a:p>
            <a:pPr lvl="1" eaLnBrk="1" hangingPunct="1">
              <a:defRPr/>
            </a:pPr>
            <a:r>
              <a:rPr lang="en-US" dirty="0"/>
              <a:t>Usually personnel</a:t>
            </a:r>
          </a:p>
          <a:p>
            <a:pPr eaLnBrk="1" hangingPunct="1">
              <a:defRPr/>
            </a:pPr>
            <a:r>
              <a:rPr lang="en-US" dirty="0"/>
              <a:t>Reviews are Slow and Cumbersome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algn="r" eaLnBrk="1" hangingPunct="1">
              <a:buFont typeface="Wingdings" pitchFamily="2" charset="2"/>
              <a:buNone/>
              <a:defRPr/>
            </a:pPr>
            <a:r>
              <a:rPr lang="en-US" sz="1400" dirty="0"/>
              <a:t>(Continues next page)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94D5-0E52-4004-9C88-69FFE2C469E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Deployment Issues (cont)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Legislation Compliance Queries</a:t>
            </a:r>
          </a:p>
          <a:p>
            <a:pPr lvl="1" eaLnBrk="1" hangingPunct="1">
              <a:defRPr/>
            </a:pPr>
            <a:r>
              <a:rPr lang="en-US" dirty="0"/>
              <a:t>Are we complying?</a:t>
            </a:r>
          </a:p>
          <a:p>
            <a:pPr eaLnBrk="1" hangingPunct="1">
              <a:defRPr/>
            </a:pPr>
            <a:r>
              <a:rPr lang="en-US" dirty="0"/>
              <a:t>Policy is Quickly Out of Date</a:t>
            </a:r>
          </a:p>
          <a:p>
            <a:pPr lvl="1" eaLnBrk="1" hangingPunct="1">
              <a:defRPr/>
            </a:pPr>
            <a:r>
              <a:rPr lang="en-US" dirty="0"/>
              <a:t>Probably went with current practice and didn’t consider future expectations</a:t>
            </a:r>
          </a:p>
          <a:p>
            <a:pPr eaLnBrk="1" hangingPunct="1">
              <a:defRPr/>
            </a:pPr>
            <a:r>
              <a:rPr lang="en-US" dirty="0"/>
              <a:t>Policy is Unclear</a:t>
            </a:r>
          </a:p>
          <a:p>
            <a:pPr eaLnBrk="1" hangingPunct="1">
              <a:defRPr/>
            </a:pPr>
            <a:r>
              <a:rPr lang="en-US" dirty="0"/>
              <a:t>People get Upset by the New Policy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9838A-F8B0-4B80-8A4B-567A815E9A1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Policy Writing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Policies are a type of technical writing and so should follow the same basic principles.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Technical writing is WRITING and so should follow basic writing principles!!!!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351EF-69C8-436E-AC1D-F3C688D22DBA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Basic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dirty="0"/>
              <a:t>Who, What, Where, When, Why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Answer the questions early in the document</a:t>
            </a:r>
          </a:p>
          <a:p>
            <a:pPr eaLnBrk="1" hangingPunct="1">
              <a:defRPr/>
            </a:pPr>
            <a:r>
              <a:rPr lang="en-US" dirty="0"/>
              <a:t>Be concise</a:t>
            </a:r>
          </a:p>
          <a:p>
            <a:pPr eaLnBrk="1" hangingPunct="1">
              <a:defRPr/>
            </a:pPr>
            <a:r>
              <a:rPr lang="en-US" dirty="0"/>
              <a:t>Don’t write wordy prose</a:t>
            </a:r>
          </a:p>
          <a:p>
            <a:pPr eaLnBrk="1" hangingPunct="1">
              <a:defRPr/>
            </a:pPr>
            <a:r>
              <a:rPr lang="en-US" dirty="0"/>
              <a:t>“How”, and maybe “where” and “when” will be answered in Guidelines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4D44E-F3D3-4978-9914-7BF8E86780A8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How to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Concise</a:t>
            </a:r>
          </a:p>
          <a:p>
            <a:pPr lvl="1" eaLnBrk="1" hangingPunct="1">
              <a:defRPr/>
            </a:pPr>
            <a:r>
              <a:rPr lang="en-US" dirty="0"/>
              <a:t>This can’t be over stated</a:t>
            </a:r>
          </a:p>
          <a:p>
            <a:pPr eaLnBrk="1" hangingPunct="1">
              <a:defRPr/>
            </a:pPr>
            <a:r>
              <a:rPr lang="en-US" dirty="0"/>
              <a:t>Which voice?</a:t>
            </a:r>
          </a:p>
          <a:p>
            <a:pPr lvl="1" eaLnBrk="1" hangingPunct="1">
              <a:defRPr/>
            </a:pPr>
            <a:r>
              <a:rPr lang="en-US" dirty="0"/>
              <a:t>Some say always active, others aren’t as convinced</a:t>
            </a:r>
          </a:p>
          <a:p>
            <a:pPr lvl="1" eaLnBrk="1" hangingPunct="1">
              <a:defRPr/>
            </a:pPr>
            <a:r>
              <a:rPr lang="en-US" dirty="0"/>
              <a:t>Active determines who does what.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E146D8-8133-4247-BB69-5205B7BB276B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Voice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Passive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“The purpose of this policy is to establish acceptable and unacceptable email use.”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Active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“This policy establishes acceptable and unacceptable email use.”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6241E-A231-40AE-8F6D-5C73194B00B8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Know Your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Write at a level appropriate for your audience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College educated vs. HS grads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However, Don’t be patronizing!!!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E3FC9-8AA8-448C-8F16-891F4CB80C87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Why Have Security Policy?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Policy Assists with Legislative Compliance</a:t>
            </a:r>
          </a:p>
          <a:p>
            <a:pPr lvl="1" eaLnBrk="1" hangingPunct="1">
              <a:defRPr/>
            </a:pPr>
            <a:r>
              <a:rPr lang="en-US" dirty="0"/>
              <a:t>Provides audit template</a:t>
            </a:r>
          </a:p>
          <a:p>
            <a:pPr lvl="1" eaLnBrk="1" hangingPunct="1">
              <a:defRPr/>
            </a:pPr>
            <a:r>
              <a:rPr lang="en-US" dirty="0"/>
              <a:t>Outlines controls for compliance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8E350-FC18-4E21-9935-7683B45EB29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St. Ambrose University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401837-8CD7-49C7-ACFE-BEF5B1B284E6}" type="slidenum">
              <a:rPr lang="en-US" altLang="en-US" smtClean="0">
                <a:latin typeface="Garamond" pitchFamily="18" charset="0"/>
              </a:rPr>
              <a:pPr eaLnBrk="1" hangingPunct="1"/>
              <a:t>30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Portable Storage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/>
              <a:t>Portable Storage Devices</a:t>
            </a:r>
          </a:p>
          <a:p>
            <a:pPr lvl="1"/>
            <a:r>
              <a:rPr lang="en-US" dirty="0"/>
              <a:t>Portable Storage Devices (PSDs) are transportable devices easily moved from computer to computer</a:t>
            </a:r>
          </a:p>
          <a:p>
            <a:pPr lvl="1"/>
            <a:r>
              <a:rPr lang="en-US" dirty="0"/>
              <a:t>Also known as removable media</a:t>
            </a:r>
          </a:p>
          <a:p>
            <a:pPr lvl="1"/>
            <a:r>
              <a:rPr lang="en-US" dirty="0"/>
              <a:t>Includes:</a:t>
            </a:r>
          </a:p>
          <a:p>
            <a:pPr lvl="2"/>
            <a:r>
              <a:rPr lang="en-US" dirty="0"/>
              <a:t>Recordable CD ROMs &amp; DVDs</a:t>
            </a:r>
          </a:p>
          <a:p>
            <a:pPr lvl="2"/>
            <a:r>
              <a:rPr lang="en-US" dirty="0"/>
              <a:t>USB flash drives</a:t>
            </a:r>
          </a:p>
          <a:p>
            <a:pPr lvl="2"/>
            <a:r>
              <a:rPr lang="en-US" dirty="0"/>
              <a:t>USB hard drives</a:t>
            </a:r>
          </a:p>
          <a:p>
            <a:pPr lvl="2"/>
            <a:r>
              <a:rPr lang="en-US" dirty="0"/>
              <a:t>Cell phones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0916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C01B04-92D0-4C35-A856-32429B5FB6C3}" type="slidenum">
              <a:rPr lang="en-US" altLang="en-US" smtClean="0">
                <a:latin typeface="Garamond" pitchFamily="18" charset="0"/>
              </a:rPr>
              <a:pPr eaLnBrk="1" hangingPunct="1"/>
              <a:t>31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Portable Storage Cont.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Risks: data confidentiality is threatened by PSD’s because:</a:t>
            </a:r>
          </a:p>
          <a:p>
            <a:pPr lvl="2"/>
            <a:r>
              <a:rPr lang="en-US" dirty="0"/>
              <a:t>They can be easily lost – along with the data they contain</a:t>
            </a:r>
          </a:p>
          <a:p>
            <a:pPr lvl="2"/>
            <a:r>
              <a:rPr lang="en-US" dirty="0"/>
              <a:t>Flash drives are cheap, small &amp; easy to conceal</a:t>
            </a:r>
          </a:p>
          <a:p>
            <a:pPr lvl="2"/>
            <a:r>
              <a:rPr lang="en-US" dirty="0"/>
              <a:t>USB drives are small, and install automatically on most operating systems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8349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4F3614-4D29-4CC7-9A56-AD10A7484D14}" type="slidenum">
              <a:rPr lang="en-US" altLang="en-US" smtClean="0">
                <a:latin typeface="Garamond" pitchFamily="18" charset="0"/>
              </a:rPr>
              <a:pPr eaLnBrk="1" hangingPunct="1"/>
              <a:t>32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Portable Storage Cont.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Reality: not all PSDs are bad, and some can have a legitimate use in the company</a:t>
            </a:r>
          </a:p>
          <a:p>
            <a:r>
              <a:rPr lang="en-US" dirty="0"/>
              <a:t>Policy cannot simply forbid use of PSD</a:t>
            </a:r>
          </a:p>
          <a:p>
            <a:pPr lvl="1"/>
            <a:r>
              <a:rPr lang="en-US" dirty="0"/>
              <a:t>Identify legitimate uses</a:t>
            </a:r>
          </a:p>
          <a:p>
            <a:pPr lvl="1"/>
            <a:r>
              <a:rPr lang="en-US" dirty="0"/>
              <a:t>Make policy as flexible as possible</a:t>
            </a:r>
          </a:p>
          <a:p>
            <a:pPr lvl="2"/>
            <a:r>
              <a:rPr lang="en-US" dirty="0"/>
              <a:t>Account for future technology when reasonable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3724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9B25FE-B535-4361-B054-A265DC26F6C7}" type="slidenum">
              <a:rPr lang="en-US" altLang="en-US" smtClean="0">
                <a:latin typeface="Garamond" pitchFamily="18" charset="0"/>
              </a:rPr>
              <a:pPr eaLnBrk="1" hangingPunct="1"/>
              <a:t>33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Portable Storage Cont.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Controlling non-company-owned removable media is a growing concern</a:t>
            </a:r>
          </a:p>
          <a:p>
            <a:r>
              <a:rPr lang="en-US" sz="2800" dirty="0"/>
              <a:t>There is no true “network perimeter” anymore</a:t>
            </a:r>
          </a:p>
          <a:p>
            <a:r>
              <a:rPr lang="en-US" sz="2800" dirty="0"/>
              <a:t>Most information attacks originate from inside the network</a:t>
            </a:r>
          </a:p>
          <a:p>
            <a:r>
              <a:rPr lang="en-US" sz="2800" dirty="0"/>
              <a:t>Policy should clearly indicate what non-company-owned items are not allowed on company premises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8979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D07F24-BAA2-4147-9380-50B067DE68CE}" type="slidenum">
              <a:rPr lang="en-US" altLang="en-US" smtClean="0">
                <a:latin typeface="Garamond" pitchFamily="18" charset="0"/>
              </a:rPr>
              <a:pPr eaLnBrk="1" hangingPunct="1"/>
              <a:t>34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Portable Storage Cont.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Controlling </a:t>
            </a:r>
            <a:r>
              <a:rPr lang="en-US" b="1" i="1" u="sng" dirty="0"/>
              <a:t>company-owned</a:t>
            </a:r>
            <a:r>
              <a:rPr lang="en-US" dirty="0"/>
              <a:t> removable media that </a:t>
            </a:r>
            <a:r>
              <a:rPr lang="en-US" b="1" i="1" u="sng" dirty="0"/>
              <a:t>leaves</a:t>
            </a:r>
            <a:r>
              <a:rPr lang="en-US" dirty="0"/>
              <a:t> the company is also a growing concern</a:t>
            </a:r>
          </a:p>
          <a:p>
            <a:r>
              <a:rPr lang="en-US" dirty="0"/>
              <a:t>Policy should recognize the risk of loss of confidentiality of data, and financial, legal, and PR ramification associated with loss/theft of PSD</a:t>
            </a:r>
          </a:p>
          <a:p>
            <a:r>
              <a:rPr lang="en-US" dirty="0"/>
              <a:t>Include in the formal risk assessment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8921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00799"/>
            <a:ext cx="21336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St. Ambrose University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BF0AE7-680A-4EC6-B2A1-12772CF693CB}" type="slidenum">
              <a:rPr lang="en-US" altLang="en-US" smtClean="0">
                <a:latin typeface="Garamond" pitchFamily="18" charset="0"/>
              </a:rPr>
              <a:pPr eaLnBrk="1" hangingPunct="1"/>
              <a:t>35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PSD policy 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/>
              <a:t>A policy should answer the following questions:</a:t>
            </a:r>
          </a:p>
          <a:p>
            <a:pPr lvl="1"/>
            <a:r>
              <a:rPr lang="en-US" b="1" u="sng" dirty="0"/>
              <a:t>Who</a:t>
            </a:r>
            <a:r>
              <a:rPr lang="en-US" dirty="0"/>
              <a:t> is allowed to leave the company premises with a PSD?</a:t>
            </a:r>
          </a:p>
          <a:p>
            <a:pPr lvl="1"/>
            <a:r>
              <a:rPr lang="en-US" b="1" u="sng" dirty="0"/>
              <a:t>What data</a:t>
            </a:r>
            <a:r>
              <a:rPr lang="en-US" dirty="0"/>
              <a:t> should never be placed on a PSD?</a:t>
            </a:r>
          </a:p>
          <a:p>
            <a:pPr lvl="1"/>
            <a:r>
              <a:rPr lang="en-US" dirty="0"/>
              <a:t>What is the approved </a:t>
            </a:r>
            <a:r>
              <a:rPr lang="en-US" b="1" u="sng" dirty="0"/>
              <a:t>procedure</a:t>
            </a:r>
            <a:r>
              <a:rPr lang="en-US" dirty="0"/>
              <a:t> to protect data stored on a PSD?</a:t>
            </a:r>
          </a:p>
          <a:p>
            <a:pPr lvl="2"/>
            <a:r>
              <a:rPr lang="en-US" dirty="0"/>
              <a:t>Encryption types</a:t>
            </a:r>
          </a:p>
          <a:p>
            <a:pPr lvl="1"/>
            <a:r>
              <a:rPr lang="en-US" dirty="0"/>
              <a:t>What is the procedure to report the </a:t>
            </a:r>
            <a:r>
              <a:rPr lang="en-US" b="1" u="sng" dirty="0"/>
              <a:t>loss/theft</a:t>
            </a:r>
            <a:r>
              <a:rPr lang="en-US" dirty="0"/>
              <a:t> of a company-owned PSD?</a:t>
            </a:r>
          </a:p>
        </p:txBody>
      </p:sp>
    </p:spTree>
    <p:extLst>
      <p:ext uri="{BB962C8B-B14F-4D97-AF65-F5344CB8AC3E}">
        <p14:creationId xmlns:p14="http://schemas.microsoft.com/office/powerpoint/2010/main" val="4042796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E0E0E7-97EA-4117-8F12-B5FEE0F7368A}" type="slidenum">
              <a:rPr lang="en-US" altLang="en-US" smtClean="0">
                <a:latin typeface="Garamond" pitchFamily="18" charset="0"/>
              </a:rPr>
              <a:pPr eaLnBrk="1" hangingPunct="1"/>
              <a:t>36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Removable Media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Any media, removable or not, that contains sensitive information should be stored securely. </a:t>
            </a:r>
          </a:p>
          <a:p>
            <a:pPr lvl="2"/>
            <a:r>
              <a:rPr lang="en-US" dirty="0"/>
              <a:t>New media is small and portable and concealable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064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037779-46AA-4A55-8986-82779D5FBACB}" type="slidenum">
              <a:rPr lang="en-US" altLang="en-US" smtClean="0">
                <a:latin typeface="Garamond" pitchFamily="18" charset="0"/>
              </a:rPr>
              <a:pPr eaLnBrk="1" hangingPunct="1"/>
              <a:t>37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Removable Media Cont.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Backups should be securely stored at a remote location</a:t>
            </a:r>
          </a:p>
          <a:p>
            <a:pPr lvl="1"/>
            <a:r>
              <a:rPr lang="en-US" dirty="0"/>
              <a:t>Backups should be kept in a locked room with limited and logged access</a:t>
            </a:r>
          </a:p>
          <a:p>
            <a:pPr lvl="1"/>
            <a:r>
              <a:rPr lang="en-US" dirty="0"/>
              <a:t>Backups should be protected from theft AND environmental threats</a:t>
            </a:r>
          </a:p>
          <a:p>
            <a:pPr lvl="1"/>
            <a:r>
              <a:rPr lang="en-US" dirty="0"/>
              <a:t>They should also be protected from sprinkler systems and other anti-fire tools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9874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01AD44-A7FF-4AC4-B73F-FA7547DAF3AE}" type="slidenum">
              <a:rPr lang="en-US" altLang="en-US" smtClean="0">
                <a:latin typeface="Garamond" pitchFamily="18" charset="0"/>
              </a:rPr>
              <a:pPr eaLnBrk="1" hangingPunct="1"/>
              <a:t>38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Removable Media Cont.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When a backup device must be disposed of, it must be sanitized before thrown away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0409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BF91FF-AFE0-4C33-AC8A-D2092A09D8D8}" type="slidenum">
              <a:rPr lang="en-US" altLang="en-US" smtClean="0">
                <a:latin typeface="Garamond" pitchFamily="18" charset="0"/>
              </a:rPr>
              <a:pPr eaLnBrk="1" hangingPunct="1"/>
              <a:t>39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23203" y="228600"/>
            <a:ext cx="8229600" cy="1295400"/>
          </a:xfrm>
        </p:spPr>
        <p:txBody>
          <a:bodyPr/>
          <a:lstStyle/>
          <a:p>
            <a:r>
              <a:rPr lang="en-US" dirty="0"/>
              <a:t>Secure Reuse and Disposal of Media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Policy must address removing information and discarding media</a:t>
            </a:r>
          </a:p>
          <a:p>
            <a:pPr lvl="1"/>
            <a:r>
              <a:rPr lang="en-US" dirty="0"/>
              <a:t>Even if a drive is defective, it is not safe to throw it away without sanitizing it</a:t>
            </a:r>
          </a:p>
          <a:p>
            <a:pPr lvl="1"/>
            <a:r>
              <a:rPr lang="en-US" dirty="0"/>
              <a:t>Secure disposal = destroying data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6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Why Have Security Policy?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Policies as Catalysts for Change</a:t>
            </a:r>
          </a:p>
          <a:p>
            <a:pPr lvl="1" eaLnBrk="1" hangingPunct="1">
              <a:defRPr/>
            </a:pPr>
            <a:r>
              <a:rPr lang="en-US" dirty="0"/>
              <a:t>Provide framework to change corporate behaviors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Policies Must be Workable</a:t>
            </a:r>
          </a:p>
          <a:p>
            <a:pPr lvl="1" eaLnBrk="1" hangingPunct="1">
              <a:defRPr/>
            </a:pPr>
            <a:r>
              <a:rPr lang="en-US" dirty="0"/>
              <a:t>A</a:t>
            </a:r>
            <a:r>
              <a:rPr lang="en-US"/>
              <a:t>n </a:t>
            </a:r>
            <a:r>
              <a:rPr lang="en-US" dirty="0"/>
              <a:t>unusable policy becomes “</a:t>
            </a:r>
            <a:r>
              <a:rPr lang="en-US" dirty="0" err="1"/>
              <a:t>shelfware</a:t>
            </a:r>
            <a:r>
              <a:rPr lang="en-US" dirty="0"/>
              <a:t>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3096-E83F-4BA9-9D27-073713758C0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DF1178-3DBD-44BB-A529-CB3C035E7F44}" type="slidenum">
              <a:rPr lang="en-US" altLang="en-US" smtClean="0">
                <a:latin typeface="Garamond" pitchFamily="18" charset="0"/>
              </a:rPr>
              <a:pPr eaLnBrk="1" hangingPunct="1"/>
              <a:t>40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Secure Deletion of Data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“Zeroization”: overwrite each sector on each track of each platter of a hard drive with zeros</a:t>
            </a:r>
          </a:p>
          <a:p>
            <a:pPr lvl="1"/>
            <a:r>
              <a:rPr lang="en-US"/>
              <a:t>Randomization: overwrite each sector on each track of each platter of a hard drive with random characters</a:t>
            </a:r>
          </a:p>
          <a:p>
            <a:pPr lvl="1"/>
            <a:r>
              <a:rPr lang="en-US"/>
              <a:t>Special software can be purchased to sanitize hard drive before disposal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3455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AFF9B7-E25B-41BE-9D62-0DC0C7C08327}" type="slidenum">
              <a:rPr lang="en-US" altLang="en-US" smtClean="0">
                <a:latin typeface="Garamond" pitchFamily="18" charset="0"/>
              </a:rPr>
              <a:pPr eaLnBrk="1" hangingPunct="1"/>
              <a:t>41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Sanitization Policies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Policy includes inventory of all media</a:t>
            </a:r>
          </a:p>
          <a:p>
            <a:pPr lvl="2"/>
            <a:r>
              <a:rPr lang="en-US" dirty="0"/>
              <a:t>with secure destruction/sanitization method for each media type</a:t>
            </a:r>
          </a:p>
          <a:p>
            <a:pPr lvl="1"/>
            <a:r>
              <a:rPr lang="en-US" dirty="0"/>
              <a:t>Sanitization of media performed in-house or out-sourced. </a:t>
            </a:r>
          </a:p>
          <a:p>
            <a:pPr lvl="2"/>
            <a:r>
              <a:rPr lang="en-US" dirty="0"/>
              <a:t>Outsourced - Hire reputable contractor, perform background check, use Special IDs</a:t>
            </a:r>
          </a:p>
          <a:p>
            <a:pPr lvl="2"/>
            <a:r>
              <a:rPr lang="en-US" dirty="0"/>
              <a:t>Secure media internally until it is picked up by the contractor for destruction.</a:t>
            </a:r>
          </a:p>
          <a:p>
            <a:pPr lvl="2"/>
            <a:r>
              <a:rPr lang="en-US" dirty="0"/>
              <a:t>Use chain of custody, create audit trail.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8225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45B816-3917-407F-A16E-29BDECA159E1}" type="slidenum">
              <a:rPr lang="en-US" altLang="en-US" smtClean="0">
                <a:latin typeface="Garamond" pitchFamily="18" charset="0"/>
              </a:rPr>
              <a:pPr eaLnBrk="1" hangingPunct="1"/>
              <a:t>42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of Media While in Transit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Courier service needs authorized identification scheme at pick-up and drop-off</a:t>
            </a:r>
          </a:p>
          <a:p>
            <a:pPr lvl="2"/>
            <a:r>
              <a:rPr lang="en-US" dirty="0"/>
              <a:t>Drop-off is NOT permitted (misplaced example)</a:t>
            </a:r>
          </a:p>
          <a:p>
            <a:pPr lvl="1"/>
            <a:r>
              <a:rPr lang="en-US" dirty="0"/>
              <a:t>Media must be physically protected while in transport</a:t>
            </a:r>
          </a:p>
          <a:p>
            <a:pPr lvl="2"/>
            <a:r>
              <a:rPr lang="en-US" dirty="0"/>
              <a:t>Use locked, tamper-evident container</a:t>
            </a:r>
          </a:p>
          <a:p>
            <a:pPr lvl="1"/>
            <a:r>
              <a:rPr lang="en-US" dirty="0"/>
              <a:t>Contractor needs auditable internal chain-of-custody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0510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787E4D-D0BD-4A0F-8EBA-3F129C82B9E2}" type="slidenum">
              <a:rPr lang="en-US" altLang="en-US" smtClean="0">
                <a:latin typeface="Garamond" pitchFamily="18" charset="0"/>
              </a:rPr>
              <a:pPr eaLnBrk="1" hangingPunct="1"/>
              <a:t>43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Data on Publicly Available Systems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Only unclassified information should be posted on a publicly available system</a:t>
            </a:r>
          </a:p>
          <a:p>
            <a:pPr lvl="1"/>
            <a:r>
              <a:rPr lang="en-US" dirty="0"/>
              <a:t>Even if information is removed from site, cloud storage still make it available</a:t>
            </a:r>
          </a:p>
          <a:p>
            <a:pPr lvl="1"/>
            <a:r>
              <a:rPr lang="en-US" dirty="0"/>
              <a:t>Policy should indicate what information is allowed on a publicly available system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7432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EAB0B8-1C69-437F-BC7C-8F531D55E945}" type="slidenum">
              <a:rPr lang="en-US" altLang="en-US" smtClean="0">
                <a:latin typeface="Garamond" pitchFamily="18" charset="0"/>
              </a:rPr>
              <a:pPr eaLnBrk="1" hangingPunct="1"/>
              <a:t>44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Data and Legal Issues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Publishing content on Internet</a:t>
            </a:r>
          </a:p>
          <a:p>
            <a:pPr lvl="2"/>
            <a:r>
              <a:rPr lang="en-US" dirty="0"/>
              <a:t>Publisher legally responsibility</a:t>
            </a:r>
          </a:p>
          <a:p>
            <a:pPr lvl="1"/>
            <a:r>
              <a:rPr lang="en-US" dirty="0"/>
              <a:t>Policy must dictate what and how content can be published</a:t>
            </a:r>
          </a:p>
          <a:p>
            <a:pPr lvl="2"/>
            <a:r>
              <a:rPr lang="en-US" dirty="0"/>
              <a:t>Take care with Copyrighted material</a:t>
            </a:r>
          </a:p>
          <a:p>
            <a:pPr lvl="1"/>
            <a:r>
              <a:rPr lang="en-US" dirty="0"/>
              <a:t>Different issues with </a:t>
            </a:r>
            <a:r>
              <a:rPr lang="en-US" i="1" u="sng" dirty="0"/>
              <a:t>Intranet</a:t>
            </a:r>
          </a:p>
          <a:p>
            <a:pPr lvl="1"/>
            <a:r>
              <a:rPr lang="en-US" dirty="0"/>
              <a:t>Similar exposure Issues with e-mail</a:t>
            </a:r>
          </a:p>
          <a:p>
            <a:pPr lvl="1"/>
            <a:r>
              <a:rPr lang="en-US" dirty="0"/>
              <a:t>Guard against unintended data exposure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00177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329DB3-0B03-41E6-B0E9-07DE7C73B721}" type="slidenum">
              <a:rPr lang="en-US" altLang="en-US" smtClean="0">
                <a:latin typeface="Garamond" pitchFamily="18" charset="0"/>
              </a:rPr>
              <a:pPr eaLnBrk="1" hangingPunct="1"/>
              <a:t>45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Penetration Testing as Control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All connected machines are targets</a:t>
            </a:r>
          </a:p>
          <a:p>
            <a:pPr lvl="2"/>
            <a:r>
              <a:rPr lang="en-US" dirty="0"/>
              <a:t>External</a:t>
            </a:r>
          </a:p>
          <a:p>
            <a:pPr lvl="2"/>
            <a:r>
              <a:rPr lang="en-US" dirty="0"/>
              <a:t>Internal</a:t>
            </a:r>
          </a:p>
          <a:p>
            <a:pPr lvl="1"/>
            <a:r>
              <a:rPr lang="en-US" dirty="0"/>
              <a:t>Companies must show diligence in securing connected machines</a:t>
            </a:r>
          </a:p>
          <a:p>
            <a:pPr lvl="1"/>
            <a:r>
              <a:rPr lang="en-US" dirty="0"/>
              <a:t>Pen Test looks for risks/vulnerabilities</a:t>
            </a:r>
          </a:p>
          <a:p>
            <a:pPr lvl="1"/>
            <a:r>
              <a:rPr lang="en-US" dirty="0"/>
              <a:t>Never (Really NOT Ever) do this without “express written” permission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0547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4E1C65-077D-42F0-A696-3DF71E2BC8E0}" type="slidenum">
              <a:rPr lang="en-US" altLang="en-US" smtClean="0">
                <a:latin typeface="Garamond" pitchFamily="18" charset="0"/>
              </a:rPr>
              <a:pPr eaLnBrk="1" hangingPunct="1"/>
              <a:t>46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E-mail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E-mail is insecure</a:t>
            </a:r>
          </a:p>
          <a:p>
            <a:pPr lvl="1"/>
            <a:r>
              <a:rPr lang="en-US" dirty="0"/>
              <a:t>Unless encryption is added to e-mail, no confidential information should EVER be sent via e-mail</a:t>
            </a:r>
          </a:p>
          <a:p>
            <a:pPr lvl="1"/>
            <a:r>
              <a:rPr lang="en-US" dirty="0"/>
              <a:t>Encryption is rarely standard part of e-mail system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3882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B36733-4CA2-4C0F-96AF-953E0CE6F4C4}" type="slidenum">
              <a:rPr lang="en-US" altLang="en-US" smtClean="0">
                <a:latin typeface="Garamond" pitchFamily="18" charset="0"/>
              </a:rPr>
              <a:pPr eaLnBrk="1" hangingPunct="1"/>
              <a:t>47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E-mail Policy Issues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e-mail is public</a:t>
            </a:r>
          </a:p>
          <a:p>
            <a:pPr lvl="1"/>
            <a:r>
              <a:rPr lang="en-US" dirty="0"/>
              <a:t>Internal vs. external</a:t>
            </a:r>
          </a:p>
          <a:p>
            <a:r>
              <a:rPr lang="en-US" dirty="0"/>
              <a:t>Employees must be trained to understand the risks and responsibilities associated with using e-mail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6989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CB36AF-854F-4A05-9A69-EBA7FA15BE0C}" type="slidenum">
              <a:rPr lang="en-US" altLang="en-US" smtClean="0">
                <a:latin typeface="Garamond" pitchFamily="18" charset="0"/>
              </a:rPr>
              <a:pPr eaLnBrk="1" hangingPunct="1"/>
              <a:t>48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E-mail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Like faxes, letters and/or phone calls, e-mails can:</a:t>
            </a:r>
          </a:p>
          <a:p>
            <a:pPr lvl="1"/>
            <a:r>
              <a:rPr lang="en-US"/>
              <a:t>Be intercepted and read by unauthorized parties</a:t>
            </a:r>
          </a:p>
          <a:p>
            <a:pPr lvl="1"/>
            <a:r>
              <a:rPr lang="en-US"/>
              <a:t>Be considered a legal, binding document </a:t>
            </a:r>
          </a:p>
          <a:p>
            <a:pPr lvl="1"/>
            <a:r>
              <a:rPr lang="en-US"/>
              <a:t>Should be considered a formal business communication tool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23463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D8D42E-0F80-4CCE-8A0D-D8FA147C2E04}" type="slidenum">
              <a:rPr lang="en-US" altLang="en-US" smtClean="0">
                <a:latin typeface="Garamond" pitchFamily="18" charset="0"/>
              </a:rPr>
              <a:pPr eaLnBrk="1" hangingPunct="1"/>
              <a:t>49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Securing E-mail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Unlike faxes, letters and/or phone calls, </a:t>
            </a:r>
          </a:p>
          <a:p>
            <a:pPr lvl="1"/>
            <a:r>
              <a:rPr lang="en-US"/>
              <a:t>E-mails are routed in an unpredictable way</a:t>
            </a:r>
          </a:p>
          <a:p>
            <a:pPr lvl="1"/>
            <a:r>
              <a:rPr lang="en-US"/>
              <a:t>E-mails are sent without “tone” and can lead to misunderstandings</a:t>
            </a:r>
          </a:p>
          <a:p>
            <a:pPr lvl="1"/>
            <a:r>
              <a:rPr lang="en-US"/>
              <a:t>E-mails can be stored permanently for later retrieval</a:t>
            </a:r>
          </a:p>
          <a:p>
            <a:pPr lvl="1"/>
            <a:r>
              <a:rPr lang="en-US"/>
              <a:t>It is difficult to tell if someone else read the content of an e-mail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756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Who Will Use Your Policies? – Count Your Audiences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Audience Groups </a:t>
            </a:r>
          </a:p>
          <a:p>
            <a:pPr lvl="1" eaLnBrk="1" hangingPunct="1">
              <a:defRPr/>
            </a:pPr>
            <a:r>
              <a:rPr lang="en-US" dirty="0">
                <a:effectLst/>
              </a:rPr>
              <a:t>Management – all levels</a:t>
            </a:r>
          </a:p>
          <a:p>
            <a:pPr lvl="1" eaLnBrk="1" hangingPunct="1">
              <a:defRPr/>
            </a:pPr>
            <a:r>
              <a:rPr lang="en-US" dirty="0">
                <a:effectLst/>
              </a:rPr>
              <a:t>Technical Staff – systems administrators, etc</a:t>
            </a:r>
          </a:p>
          <a:p>
            <a:pPr lvl="1" eaLnBrk="1" hangingPunct="1">
              <a:defRPr/>
            </a:pPr>
            <a:r>
              <a:rPr lang="en-US" dirty="0">
                <a:effectLst/>
              </a:rPr>
              <a:t>End Users</a:t>
            </a:r>
          </a:p>
          <a:p>
            <a:pPr lvl="1" eaLnBrk="1" hangingPunct="1">
              <a:defRPr/>
            </a:pPr>
            <a:r>
              <a:rPr lang="en-US" dirty="0">
                <a:effectLst/>
              </a:rPr>
              <a:t>(There is usually overlap)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16D79-20B6-4345-BC34-FF438DD55A0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69CC7F-4737-4357-9DBA-61F02D538D52}" type="slidenum">
              <a:rPr lang="en-US" altLang="en-US" smtClean="0">
                <a:latin typeface="Garamond" pitchFamily="18" charset="0"/>
              </a:rPr>
              <a:pPr eaLnBrk="1" hangingPunct="1"/>
              <a:t>50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Outgoing E-mail Attachments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/>
              <a:t>Outgoing attachments may contain hidden information, which senders should be aware of especially if they are: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Forwarding an e-mail to another party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Document Meta-Data Exposure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Change Tracking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Author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Various Dates/Times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17202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860A0F-FB7A-4EF3-8C1A-9B5CA284830C}" type="slidenum">
              <a:rPr lang="en-US" altLang="en-US" smtClean="0">
                <a:latin typeface="Garamond" pitchFamily="18" charset="0"/>
              </a:rPr>
              <a:pPr eaLnBrk="1" hangingPunct="1"/>
              <a:t>51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E-mail Attachments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Incoming attachments may contain a malicious payload:</a:t>
            </a:r>
          </a:p>
          <a:p>
            <a:pPr lvl="2"/>
            <a:r>
              <a:rPr lang="en-US" dirty="0"/>
              <a:t>Virus, Worm, Trojan</a:t>
            </a:r>
          </a:p>
          <a:p>
            <a:pPr lvl="2"/>
            <a:r>
              <a:rPr lang="en-US" dirty="0"/>
              <a:t>Other malicious scripts</a:t>
            </a:r>
          </a:p>
          <a:p>
            <a:pPr lvl="2"/>
            <a:r>
              <a:rPr lang="en-US" dirty="0"/>
              <a:t>Hoax, Phishing</a:t>
            </a:r>
          </a:p>
          <a:p>
            <a:pPr lvl="2"/>
            <a:r>
              <a:rPr lang="en-US" dirty="0" err="1"/>
              <a:t>Ransonware</a:t>
            </a:r>
            <a:endParaRPr lang="en-US" dirty="0"/>
          </a:p>
          <a:p>
            <a:pPr lvl="1"/>
            <a:r>
              <a:rPr lang="en-US" dirty="0"/>
              <a:t>Users must be trained to be suspicious towards attachments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5863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In-Class Project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issues with incident handling of: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internal</a:t>
            </a:r>
            <a:r>
              <a:rPr lang="en-US" dirty="0"/>
              <a:t> theft/misuse of sensitive information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externally</a:t>
            </a:r>
            <a:r>
              <a:rPr lang="en-US" dirty="0"/>
              <a:t> originated breach of the globally visible Web Server</a:t>
            </a:r>
          </a:p>
          <a:p>
            <a:r>
              <a:rPr lang="en-US" dirty="0"/>
              <a:t>Present and Discuss</a:t>
            </a:r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F8A425-8ADE-42A8-82D0-2C601AEAA2F4}" type="slidenum">
              <a:rPr lang="en-US" altLang="en-US" smtClean="0">
                <a:latin typeface="Garamond" pitchFamily="18" charset="0"/>
              </a:rPr>
              <a:pPr eaLnBrk="1" hangingPunct="1"/>
              <a:t>52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457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St. Ambrose University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42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Tailored Content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Policy Content is tailored to audience</a:t>
            </a:r>
          </a:p>
          <a:p>
            <a:pPr lvl="1" eaLnBrk="1" hangingPunct="1">
              <a:defRPr/>
            </a:pPr>
            <a:r>
              <a:rPr lang="en-US" dirty="0"/>
              <a:t>Each policy will have a specific target audience</a:t>
            </a:r>
          </a:p>
          <a:p>
            <a:pPr lvl="1" eaLnBrk="1" hangingPunct="1">
              <a:defRPr/>
            </a:pPr>
            <a:r>
              <a:rPr lang="en-US" dirty="0"/>
              <a:t>Content and format will be tailored to that audience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CAD00-D05C-4246-B6E2-0823E4016E5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Policy Types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Governing Policy</a:t>
            </a:r>
          </a:p>
          <a:p>
            <a:pPr lvl="1" eaLnBrk="1" hangingPunct="1">
              <a:defRPr/>
            </a:pPr>
            <a:r>
              <a:rPr lang="en-US" dirty="0"/>
              <a:t>High level </a:t>
            </a:r>
          </a:p>
          <a:p>
            <a:pPr lvl="1" eaLnBrk="1" hangingPunct="1">
              <a:defRPr/>
            </a:pPr>
            <a:r>
              <a:rPr lang="en-US" dirty="0"/>
              <a:t>Broad Coverage </a:t>
            </a:r>
          </a:p>
          <a:p>
            <a:pPr eaLnBrk="1" hangingPunct="1">
              <a:defRPr/>
            </a:pPr>
            <a:r>
              <a:rPr lang="en-US" dirty="0"/>
              <a:t>Technical Policies</a:t>
            </a:r>
          </a:p>
          <a:p>
            <a:pPr lvl="1" eaLnBrk="1" hangingPunct="1">
              <a:defRPr/>
            </a:pPr>
            <a:r>
              <a:rPr lang="en-US" dirty="0"/>
              <a:t>More of these than Governing</a:t>
            </a:r>
          </a:p>
          <a:p>
            <a:pPr eaLnBrk="1" hangingPunct="1">
              <a:defRPr/>
            </a:pPr>
            <a:r>
              <a:rPr lang="en-US" dirty="0"/>
              <a:t>Job Aids / Guidelines</a:t>
            </a:r>
          </a:p>
          <a:p>
            <a:pPr lvl="1" eaLnBrk="1" hangingPunct="1">
              <a:defRPr/>
            </a:pPr>
            <a:r>
              <a:rPr lang="en-US" dirty="0"/>
              <a:t>How to perform a certain function</a:t>
            </a:r>
          </a:p>
          <a:p>
            <a:pPr lvl="1" eaLnBrk="1" hangingPunct="1">
              <a:defRPr/>
            </a:pPr>
            <a:r>
              <a:rPr lang="en-US" dirty="0"/>
              <a:t>May be created as needed by support staff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6C3D7-CF65-4BD2-87F1-7F046E734F0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Policy Hierarchy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9AD26-12C6-49A5-A206-74A8F4F2C6C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Policy Topics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Partial List of Technical Policy Categories</a:t>
            </a:r>
          </a:p>
          <a:p>
            <a:pPr lvl="1" eaLnBrk="1" hangingPunct="1">
              <a:defRPr/>
            </a:pPr>
            <a:r>
              <a:rPr lang="en-US" dirty="0"/>
              <a:t>Operating Systems</a:t>
            </a:r>
          </a:p>
          <a:p>
            <a:pPr lvl="1" eaLnBrk="1" hangingPunct="1">
              <a:defRPr/>
            </a:pPr>
            <a:r>
              <a:rPr lang="en-US" dirty="0"/>
              <a:t>Applications</a:t>
            </a:r>
          </a:p>
          <a:p>
            <a:pPr lvl="1" eaLnBrk="1" hangingPunct="1">
              <a:defRPr/>
            </a:pPr>
            <a:r>
              <a:rPr lang="en-US" dirty="0"/>
              <a:t>Network</a:t>
            </a:r>
          </a:p>
          <a:p>
            <a:pPr lvl="1" eaLnBrk="1" hangingPunct="1">
              <a:defRPr/>
            </a:pPr>
            <a:r>
              <a:rPr lang="en-US" dirty="0"/>
              <a:t>Business Planning</a:t>
            </a:r>
          </a:p>
          <a:p>
            <a:pPr lvl="1" eaLnBrk="1" hangingPunct="1">
              <a:defRPr/>
            </a:pPr>
            <a:r>
              <a:rPr lang="en-US" dirty="0"/>
              <a:t>Security Devices</a:t>
            </a:r>
          </a:p>
          <a:p>
            <a:pPr lvl="1" eaLnBrk="1" hangingPunct="1">
              <a:defRPr/>
            </a:pPr>
            <a:r>
              <a:rPr lang="en-US" dirty="0"/>
              <a:t>Cryptography</a:t>
            </a:r>
          </a:p>
          <a:p>
            <a:pPr lvl="1" eaLnBrk="1" hangingPunct="1">
              <a:defRPr/>
            </a:pPr>
            <a:r>
              <a:rPr lang="en-US" dirty="0"/>
              <a:t>Physical Security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DB78B-BD19-4D2E-90A7-D87A72AE1E9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St. Ambrose 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ipple">
  <a:themeElements>
    <a:clrScheme name="Custom 10">
      <a:dk1>
        <a:srgbClr val="2B2B85"/>
      </a:dk1>
      <a:lt1>
        <a:srgbClr val="FFFFFF"/>
      </a:lt1>
      <a:dk2>
        <a:srgbClr val="00254A"/>
      </a:dk2>
      <a:lt2>
        <a:srgbClr val="CEB966"/>
      </a:lt2>
      <a:accent1>
        <a:srgbClr val="0099FF"/>
      </a:accent1>
      <a:accent2>
        <a:srgbClr val="006699"/>
      </a:accent2>
      <a:accent3>
        <a:srgbClr val="AAACB1"/>
      </a:accent3>
      <a:accent4>
        <a:srgbClr val="DADADA"/>
      </a:accent4>
      <a:accent5>
        <a:srgbClr val="AACAFF"/>
      </a:accent5>
      <a:accent6>
        <a:srgbClr val="005C8A"/>
      </a:accent6>
      <a:hlink>
        <a:srgbClr val="99CCFF"/>
      </a:hlink>
      <a:folHlink>
        <a:srgbClr val="8F8FB5"/>
      </a:folHlink>
    </a:clrScheme>
    <a:fontScheme name="Rip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289</TotalTime>
  <Words>2091</Words>
  <Application>Microsoft Macintosh PowerPoint</Application>
  <PresentationFormat>On-screen Show (4:3)</PresentationFormat>
  <Paragraphs>443</Paragraphs>
  <Slides>52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Garamond</vt:lpstr>
      <vt:lpstr>Wingdings</vt:lpstr>
      <vt:lpstr>Ripple</vt:lpstr>
      <vt:lpstr>Security Policies  Design</vt:lpstr>
      <vt:lpstr>Why Have Security Policy?</vt:lpstr>
      <vt:lpstr>Why Have Security Policy?</vt:lpstr>
      <vt:lpstr>Why Have Security Policy?</vt:lpstr>
      <vt:lpstr>Who Will Use Your Policies? – Count Your Audiences</vt:lpstr>
      <vt:lpstr>Tailored Content</vt:lpstr>
      <vt:lpstr>Policy Types</vt:lpstr>
      <vt:lpstr>Policy Hierarchy</vt:lpstr>
      <vt:lpstr>Policy Topics </vt:lpstr>
      <vt:lpstr>Policy Topics </vt:lpstr>
      <vt:lpstr>Policy Topics </vt:lpstr>
      <vt:lpstr>Policy Development Process</vt:lpstr>
      <vt:lpstr>Policy Development Process</vt:lpstr>
      <vt:lpstr>Policy Development Team</vt:lpstr>
      <vt:lpstr>Policy Development Team</vt:lpstr>
      <vt:lpstr>Policy Development Lifecycle </vt:lpstr>
      <vt:lpstr>Policy Development Lifecycle (cont)</vt:lpstr>
      <vt:lpstr>Policy Development Lifecycle (cont)</vt:lpstr>
      <vt:lpstr>Policy Development Lifecycle  (cont)</vt:lpstr>
      <vt:lpstr>Policy Development Lifecycle  (cont)</vt:lpstr>
      <vt:lpstr>Policy Document Outline</vt:lpstr>
      <vt:lpstr>Policy Document Outline (cont)</vt:lpstr>
      <vt:lpstr>Deployment Issues</vt:lpstr>
      <vt:lpstr>Deployment Issues (cont)</vt:lpstr>
      <vt:lpstr>Policy Writing Primer</vt:lpstr>
      <vt:lpstr>Basic Principles</vt:lpstr>
      <vt:lpstr>How to Write</vt:lpstr>
      <vt:lpstr>Voice Example</vt:lpstr>
      <vt:lpstr>Know Your Audience</vt:lpstr>
      <vt:lpstr>Managing Portable Storage</vt:lpstr>
      <vt:lpstr>Managing Portable Storage Cont.</vt:lpstr>
      <vt:lpstr>Managing Portable Storage Cont.</vt:lpstr>
      <vt:lpstr>Managing Portable Storage Cont.</vt:lpstr>
      <vt:lpstr>Managing Portable Storage Cont.</vt:lpstr>
      <vt:lpstr>PSD policy </vt:lpstr>
      <vt:lpstr>Storing Removable Media</vt:lpstr>
      <vt:lpstr>Storing Removable Media Cont.</vt:lpstr>
      <vt:lpstr>Storing Removable Media Cont.</vt:lpstr>
      <vt:lpstr>Secure Reuse and Disposal of Media</vt:lpstr>
      <vt:lpstr>Secure Deletion of Data</vt:lpstr>
      <vt:lpstr>Sanitization Policies</vt:lpstr>
      <vt:lpstr>Security of Media While in Transit</vt:lpstr>
      <vt:lpstr>Securing Data on Publicly Available Systems</vt:lpstr>
      <vt:lpstr>Publishing Data and Legal Issues</vt:lpstr>
      <vt:lpstr>Penetration Testing as Control</vt:lpstr>
      <vt:lpstr>Securing E-mail</vt:lpstr>
      <vt:lpstr>E-mail Policy Issues</vt:lpstr>
      <vt:lpstr>Securing E-mail</vt:lpstr>
      <vt:lpstr>Securing E-mail</vt:lpstr>
      <vt:lpstr>Outgoing E-mail Attachments</vt:lpstr>
      <vt:lpstr>Incoming E-mail Attachments</vt:lpstr>
      <vt:lpstr>In-Class Project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/>
  <cp:keywords/>
  <dc:description/>
  <cp:lastModifiedBy>Kevin Lillis</cp:lastModifiedBy>
  <cp:revision>30</cp:revision>
  <cp:lastPrinted>2011-09-26T19:58:09Z</cp:lastPrinted>
  <dcterms:created xsi:type="dcterms:W3CDTF">2007-10-02T16:49:17Z</dcterms:created>
  <dcterms:modified xsi:type="dcterms:W3CDTF">2019-09-12T23:18:40Z</dcterms:modified>
  <cp:category/>
</cp:coreProperties>
</file>