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4" r:id="rId5"/>
    <p:sldId id="261" r:id="rId6"/>
    <p:sldId id="262" r:id="rId7"/>
    <p:sldId id="267" r:id="rId8"/>
    <p:sldId id="265" r:id="rId9"/>
    <p:sldId id="268" r:id="rId10"/>
    <p:sldId id="270" r:id="rId11"/>
    <p:sldId id="272" r:id="rId12"/>
    <p:sldId id="274" r:id="rId13"/>
    <p:sldId id="273" r:id="rId14"/>
    <p:sldId id="275" r:id="rId15"/>
    <p:sldId id="277" r:id="rId16"/>
    <p:sldId id="271" r:id="rId17"/>
    <p:sldId id="280" r:id="rId18"/>
    <p:sldId id="282" r:id="rId19"/>
    <p:sldId id="279" r:id="rId20"/>
    <p:sldId id="278" r:id="rId21"/>
    <p:sldId id="283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20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111036\Desktop\Case_Study\BalanceSheet_Q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111036\Desktop\Case_Study\3498_5Y_ComprehensiveIncom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111036\Desktop\Case_Study\3498_5Y_ComprehensiveIncom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111036\Desktop\Case_Study\CashFlow_Q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111036\Desktop\Case_Study\BalanceSheet_Q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111036\Desktop\Case_Study\BalanceSheet_Q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111036\Desktop\Case_Study\BalanceSheet_Q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111036\Desktop\Case_Study\BalanceSheet_Q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111036\Desktop\Case_Study\BalanceSheet_Q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Sheet1!$C$30</c:f>
              <c:strCache>
                <c:ptCount val="1"/>
                <c:pt idx="0">
                  <c:v>ROA</c:v>
                </c:pt>
              </c:strCache>
            </c:strRef>
          </c:tx>
          <c:marker>
            <c:symbol val="none"/>
          </c:marker>
          <c:cat>
            <c:strRef>
              <c:f>Sheet1!$D$29:$S$29</c:f>
              <c:strCache>
                <c:ptCount val="16"/>
                <c:pt idx="0">
                  <c:v>107-02</c:v>
                </c:pt>
                <c:pt idx="1">
                  <c:v>107-03</c:v>
                </c:pt>
                <c:pt idx="2">
                  <c:v>107-04</c:v>
                </c:pt>
                <c:pt idx="3">
                  <c:v>108-01</c:v>
                </c:pt>
                <c:pt idx="4">
                  <c:v>108-02</c:v>
                </c:pt>
                <c:pt idx="5">
                  <c:v>108-03</c:v>
                </c:pt>
                <c:pt idx="6">
                  <c:v>108-04</c:v>
                </c:pt>
                <c:pt idx="7">
                  <c:v>109-01</c:v>
                </c:pt>
                <c:pt idx="8">
                  <c:v>109-02</c:v>
                </c:pt>
                <c:pt idx="9">
                  <c:v>109-03</c:v>
                </c:pt>
                <c:pt idx="10">
                  <c:v>109-04</c:v>
                </c:pt>
                <c:pt idx="11">
                  <c:v>110-01</c:v>
                </c:pt>
                <c:pt idx="12">
                  <c:v>110-02</c:v>
                </c:pt>
                <c:pt idx="13">
                  <c:v>110-03</c:v>
                </c:pt>
                <c:pt idx="14">
                  <c:v>110-04</c:v>
                </c:pt>
                <c:pt idx="15">
                  <c:v>111-01</c:v>
                </c:pt>
              </c:strCache>
            </c:strRef>
          </c:cat>
          <c:val>
            <c:numRef>
              <c:f>Sheet1!$D$30:$S$30</c:f>
              <c:numCache>
                <c:formatCode>0.00%</c:formatCode>
                <c:ptCount val="16"/>
                <c:pt idx="0">
                  <c:v>-6.6458119199433972E-3</c:v>
                </c:pt>
                <c:pt idx="1">
                  <c:v>-4.0416532599594733E-3</c:v>
                </c:pt>
                <c:pt idx="2">
                  <c:v>-1.1660704679434012E-2</c:v>
                </c:pt>
                <c:pt idx="3">
                  <c:v>-5.373780447408257E-3</c:v>
                </c:pt>
                <c:pt idx="4">
                  <c:v>-4.3437146510843828E-2</c:v>
                </c:pt>
                <c:pt idx="5">
                  <c:v>-7.9413239833061214E-2</c:v>
                </c:pt>
                <c:pt idx="6">
                  <c:v>-0.1212091866031379</c:v>
                </c:pt>
                <c:pt idx="7">
                  <c:v>-9.5673723576074361E-3</c:v>
                </c:pt>
                <c:pt idx="8">
                  <c:v>1.1391865418674266E-2</c:v>
                </c:pt>
                <c:pt idx="9">
                  <c:v>1.6923831653430457E-3</c:v>
                </c:pt>
                <c:pt idx="10">
                  <c:v>-1.0324945955670899E-2</c:v>
                </c:pt>
                <c:pt idx="11">
                  <c:v>8.3532604603973014E-3</c:v>
                </c:pt>
                <c:pt idx="12">
                  <c:v>2.361233399183009E-2</c:v>
                </c:pt>
                <c:pt idx="13">
                  <c:v>1.1251733707813336E-2</c:v>
                </c:pt>
                <c:pt idx="14">
                  <c:v>4.0808234640628818E-3</c:v>
                </c:pt>
                <c:pt idx="15">
                  <c:v>-3.9161331218362641E-4</c:v>
                </c:pt>
              </c:numCache>
            </c:numRef>
          </c:val>
        </c:ser>
        <c:marker val="1"/>
        <c:axId val="120788864"/>
        <c:axId val="120790400"/>
      </c:lineChart>
      <c:catAx>
        <c:axId val="120788864"/>
        <c:scaling>
          <c:orientation val="minMax"/>
        </c:scaling>
        <c:axPos val="b"/>
        <c:tickLblPos val="nextTo"/>
        <c:crossAx val="120790400"/>
        <c:crosses val="autoZero"/>
        <c:auto val="1"/>
        <c:lblAlgn val="ctr"/>
        <c:lblOffset val="100"/>
      </c:catAx>
      <c:valAx>
        <c:axId val="120790400"/>
        <c:scaling>
          <c:orientation val="minMax"/>
        </c:scaling>
        <c:axPos val="l"/>
        <c:majorGridlines/>
        <c:numFmt formatCode="0.00%" sourceLinked="1"/>
        <c:tickLblPos val="nextTo"/>
        <c:crossAx val="12078886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chart>
    <c:plotArea>
      <c:layout/>
      <c:lineChart>
        <c:grouping val="standard"/>
        <c:ser>
          <c:idx val="0"/>
          <c:order val="0"/>
          <c:tx>
            <c:strRef>
              <c:f>Sheet1!$K$8</c:f>
              <c:strCache>
                <c:ptCount val="1"/>
                <c:pt idx="0">
                  <c:v>毛利率</c:v>
                </c:pt>
              </c:strCache>
            </c:strRef>
          </c:tx>
          <c:marker>
            <c:symbol val="none"/>
          </c:marker>
          <c:cat>
            <c:strRef>
              <c:f>Sheet1!$L$7:$O$7</c:f>
              <c:strCache>
                <c:ptCount val="4"/>
                <c:pt idx="0">
                  <c:v>107-04</c:v>
                </c:pt>
                <c:pt idx="1">
                  <c:v>108-04</c:v>
                </c:pt>
                <c:pt idx="2">
                  <c:v>109-04</c:v>
                </c:pt>
                <c:pt idx="3">
                  <c:v>110-04</c:v>
                </c:pt>
              </c:strCache>
            </c:strRef>
          </c:cat>
          <c:val>
            <c:numRef>
              <c:f>Sheet1!$L$8:$O$8</c:f>
              <c:numCache>
                <c:formatCode>0.00%</c:formatCode>
                <c:ptCount val="4"/>
                <c:pt idx="0">
                  <c:v>0.23223434783519412</c:v>
                </c:pt>
                <c:pt idx="1">
                  <c:v>0.1405196992163395</c:v>
                </c:pt>
                <c:pt idx="2">
                  <c:v>0.29550919416595395</c:v>
                </c:pt>
                <c:pt idx="3">
                  <c:v>0.34262223649675649</c:v>
                </c:pt>
              </c:numCache>
            </c:numRef>
          </c:val>
        </c:ser>
        <c:ser>
          <c:idx val="1"/>
          <c:order val="1"/>
          <c:tx>
            <c:strRef>
              <c:f>Sheet1!$K$9</c:f>
              <c:strCache>
                <c:ptCount val="1"/>
                <c:pt idx="0">
                  <c:v>營業費用率</c:v>
                </c:pt>
              </c:strCache>
            </c:strRef>
          </c:tx>
          <c:marker>
            <c:symbol val="none"/>
          </c:marker>
          <c:cat>
            <c:strRef>
              <c:f>Sheet1!$L$7:$O$7</c:f>
              <c:strCache>
                <c:ptCount val="4"/>
                <c:pt idx="0">
                  <c:v>107-04</c:v>
                </c:pt>
                <c:pt idx="1">
                  <c:v>108-04</c:v>
                </c:pt>
                <c:pt idx="2">
                  <c:v>109-04</c:v>
                </c:pt>
                <c:pt idx="3">
                  <c:v>110-04</c:v>
                </c:pt>
              </c:strCache>
            </c:strRef>
          </c:cat>
          <c:val>
            <c:numRef>
              <c:f>Sheet1!$L$9:$O$9</c:f>
              <c:numCache>
                <c:formatCode>General</c:formatCode>
                <c:ptCount val="4"/>
                <c:pt idx="0">
                  <c:v>0.31655600008378548</c:v>
                </c:pt>
                <c:pt idx="1">
                  <c:v>0.40593872288195237</c:v>
                </c:pt>
                <c:pt idx="2">
                  <c:v>0.32108650744412004</c:v>
                </c:pt>
                <c:pt idx="3">
                  <c:v>0.32282586681995895</c:v>
                </c:pt>
              </c:numCache>
            </c:numRef>
          </c:val>
        </c:ser>
        <c:marker val="1"/>
        <c:axId val="121034240"/>
        <c:axId val="121035776"/>
      </c:lineChart>
      <c:catAx>
        <c:axId val="121034240"/>
        <c:scaling>
          <c:orientation val="minMax"/>
        </c:scaling>
        <c:axPos val="b"/>
        <c:tickLblPos val="nextTo"/>
        <c:crossAx val="121035776"/>
        <c:crosses val="autoZero"/>
        <c:auto val="1"/>
        <c:lblAlgn val="ctr"/>
        <c:lblOffset val="100"/>
      </c:catAx>
      <c:valAx>
        <c:axId val="121035776"/>
        <c:scaling>
          <c:orientation val="minMax"/>
        </c:scaling>
        <c:axPos val="l"/>
        <c:majorGridlines/>
        <c:numFmt formatCode="0.00%" sourceLinked="1"/>
        <c:tickLblPos val="nextTo"/>
        <c:crossAx val="12103424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600"/>
          </a:pPr>
          <a:endParaRPr lang="zh-TW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tx>
        <c:rich>
          <a:bodyPr/>
          <a:lstStyle/>
          <a:p>
            <a:pPr>
              <a:defRPr/>
            </a:pPr>
            <a:r>
              <a:rPr lang="zh-TW" altLang="en-US" dirty="0"/>
              <a:t>營業</a:t>
            </a:r>
            <a:r>
              <a:rPr lang="zh-TW" altLang="en-US" dirty="0" smtClean="0"/>
              <a:t>費用率</a:t>
            </a:r>
            <a:endParaRPr lang="zh-TW" altLang="en-US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Sheet1!$K$10</c:f>
              <c:strCache>
                <c:ptCount val="1"/>
                <c:pt idx="0">
                  <c:v>推銷費用</c:v>
                </c:pt>
              </c:strCache>
            </c:strRef>
          </c:tx>
          <c:cat>
            <c:strRef>
              <c:f>Sheet1!$L$7:$P$7</c:f>
              <c:strCache>
                <c:ptCount val="5"/>
                <c:pt idx="0">
                  <c:v>107-04</c:v>
                </c:pt>
                <c:pt idx="1">
                  <c:v>108-04</c:v>
                </c:pt>
                <c:pt idx="2">
                  <c:v>109-04</c:v>
                </c:pt>
                <c:pt idx="3">
                  <c:v>110-04</c:v>
                </c:pt>
                <c:pt idx="4">
                  <c:v>111-01</c:v>
                </c:pt>
              </c:strCache>
            </c:strRef>
          </c:cat>
          <c:val>
            <c:numRef>
              <c:f>Sheet1!$L$10:$P$10</c:f>
              <c:numCache>
                <c:formatCode>0.00%</c:formatCode>
                <c:ptCount val="5"/>
                <c:pt idx="0">
                  <c:v>0.18181727950664017</c:v>
                </c:pt>
                <c:pt idx="1">
                  <c:v>0.16468248340210542</c:v>
                </c:pt>
                <c:pt idx="2">
                  <c:v>0.21744036521206189</c:v>
                </c:pt>
                <c:pt idx="3">
                  <c:v>0.1881867609596593</c:v>
                </c:pt>
                <c:pt idx="4">
                  <c:v>0.14748453739718173</c:v>
                </c:pt>
              </c:numCache>
            </c:numRef>
          </c:val>
        </c:ser>
        <c:ser>
          <c:idx val="1"/>
          <c:order val="1"/>
          <c:tx>
            <c:strRef>
              <c:f>Sheet1!$K$11</c:f>
              <c:strCache>
                <c:ptCount val="1"/>
                <c:pt idx="0">
                  <c:v>管理費用</c:v>
                </c:pt>
              </c:strCache>
            </c:strRef>
          </c:tx>
          <c:cat>
            <c:strRef>
              <c:f>Sheet1!$L$7:$P$7</c:f>
              <c:strCache>
                <c:ptCount val="5"/>
                <c:pt idx="0">
                  <c:v>107-04</c:v>
                </c:pt>
                <c:pt idx="1">
                  <c:v>108-04</c:v>
                </c:pt>
                <c:pt idx="2">
                  <c:v>109-04</c:v>
                </c:pt>
                <c:pt idx="3">
                  <c:v>110-04</c:v>
                </c:pt>
                <c:pt idx="4">
                  <c:v>111-01</c:v>
                </c:pt>
              </c:strCache>
            </c:strRef>
          </c:cat>
          <c:val>
            <c:numRef>
              <c:f>Sheet1!$L$11:$P$11</c:f>
              <c:numCache>
                <c:formatCode>0.00%</c:formatCode>
                <c:ptCount val="5"/>
                <c:pt idx="0">
                  <c:v>0.27095588478564392</c:v>
                </c:pt>
                <c:pt idx="1">
                  <c:v>0.26307016416857026</c:v>
                </c:pt>
                <c:pt idx="2">
                  <c:v>0.28173051863434972</c:v>
                </c:pt>
                <c:pt idx="3">
                  <c:v>0.36076363805347494</c:v>
                </c:pt>
                <c:pt idx="4">
                  <c:v>0.24543135879614875</c:v>
                </c:pt>
              </c:numCache>
            </c:numRef>
          </c:val>
        </c:ser>
        <c:ser>
          <c:idx val="2"/>
          <c:order val="2"/>
          <c:tx>
            <c:strRef>
              <c:f>Sheet1!$K$12</c:f>
              <c:strCache>
                <c:ptCount val="1"/>
                <c:pt idx="0">
                  <c:v>研究發展費用</c:v>
                </c:pt>
              </c:strCache>
            </c:strRef>
          </c:tx>
          <c:cat>
            <c:strRef>
              <c:f>Sheet1!$L$7:$P$7</c:f>
              <c:strCache>
                <c:ptCount val="5"/>
                <c:pt idx="0">
                  <c:v>107-04</c:v>
                </c:pt>
                <c:pt idx="1">
                  <c:v>108-04</c:v>
                </c:pt>
                <c:pt idx="2">
                  <c:v>109-04</c:v>
                </c:pt>
                <c:pt idx="3">
                  <c:v>110-04</c:v>
                </c:pt>
                <c:pt idx="4">
                  <c:v>111-01</c:v>
                </c:pt>
              </c:strCache>
            </c:strRef>
          </c:cat>
          <c:val>
            <c:numRef>
              <c:f>Sheet1!$L$12:$P$12</c:f>
              <c:numCache>
                <c:formatCode>0.00%</c:formatCode>
                <c:ptCount val="5"/>
                <c:pt idx="0">
                  <c:v>0.421327757449033</c:v>
                </c:pt>
                <c:pt idx="1">
                  <c:v>0.42728712230299859</c:v>
                </c:pt>
                <c:pt idx="2">
                  <c:v>0.52806823096111599</c:v>
                </c:pt>
                <c:pt idx="3">
                  <c:v>0.46389871107562464</c:v>
                </c:pt>
                <c:pt idx="4">
                  <c:v>0.3549703500605752</c:v>
                </c:pt>
              </c:numCache>
            </c:numRef>
          </c:val>
        </c:ser>
        <c:ser>
          <c:idx val="3"/>
          <c:order val="3"/>
          <c:tx>
            <c:strRef>
              <c:f>Sheet1!$K$13</c:f>
              <c:strCache>
                <c:ptCount val="1"/>
                <c:pt idx="0">
                  <c:v>預期信用減損損失(迴轉利益)</c:v>
                </c:pt>
              </c:strCache>
            </c:strRef>
          </c:tx>
          <c:cat>
            <c:strRef>
              <c:f>Sheet1!$L$7:$P$7</c:f>
              <c:strCache>
                <c:ptCount val="5"/>
                <c:pt idx="0">
                  <c:v>107-04</c:v>
                </c:pt>
                <c:pt idx="1">
                  <c:v>108-04</c:v>
                </c:pt>
                <c:pt idx="2">
                  <c:v>109-04</c:v>
                </c:pt>
                <c:pt idx="3">
                  <c:v>110-04</c:v>
                </c:pt>
                <c:pt idx="4">
                  <c:v>111-01</c:v>
                </c:pt>
              </c:strCache>
            </c:strRef>
          </c:cat>
          <c:val>
            <c:numRef>
              <c:f>Sheet1!$L$13:$P$13</c:f>
              <c:numCache>
                <c:formatCode>0.00%</c:formatCode>
                <c:ptCount val="5"/>
                <c:pt idx="0">
                  <c:v>0.12589907825868307</c:v>
                </c:pt>
                <c:pt idx="1">
                  <c:v>0.14496023012632595</c:v>
                </c:pt>
                <c:pt idx="2">
                  <c:v>-2.723911480752764E-2</c:v>
                </c:pt>
                <c:pt idx="3">
                  <c:v>-1.2849110088758775E-2</c:v>
                </c:pt>
                <c:pt idx="4">
                  <c:v>0.25211375374609446</c:v>
                </c:pt>
              </c:numCache>
            </c:numRef>
          </c:val>
        </c:ser>
        <c:axId val="120950784"/>
        <c:axId val="120952320"/>
      </c:barChart>
      <c:catAx>
        <c:axId val="120950784"/>
        <c:scaling>
          <c:orientation val="minMax"/>
        </c:scaling>
        <c:axPos val="b"/>
        <c:majorTickMark val="none"/>
        <c:tickLblPos val="nextTo"/>
        <c:crossAx val="120952320"/>
        <c:crosses val="autoZero"/>
        <c:auto val="1"/>
        <c:lblAlgn val="ctr"/>
        <c:lblOffset val="100"/>
      </c:catAx>
      <c:valAx>
        <c:axId val="120952320"/>
        <c:scaling>
          <c:orientation val="minMax"/>
        </c:scaling>
        <c:axPos val="l"/>
        <c:majorGridlines/>
        <c:numFmt formatCode="0.00%" sourceLinked="1"/>
        <c:majorTickMark val="none"/>
        <c:tickLblPos val="nextTo"/>
        <c:crossAx val="12095078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chart>
    <c:plotArea>
      <c:layout/>
      <c:lineChart>
        <c:grouping val="standard"/>
        <c:ser>
          <c:idx val="0"/>
          <c:order val="0"/>
          <c:tx>
            <c:strRef>
              <c:f>Sheet1!$A$3</c:f>
              <c:strCache>
                <c:ptCount val="1"/>
                <c:pt idx="0">
                  <c:v>營業活動之淨現金流入（流出）</c:v>
                </c:pt>
              </c:strCache>
            </c:strRef>
          </c:tx>
          <c:marker>
            <c:symbol val="none"/>
          </c:marker>
          <c:cat>
            <c:strRef>
              <c:f>Sheet1!$B$1:$J$1</c:f>
              <c:strCache>
                <c:ptCount val="9"/>
                <c:pt idx="0">
                  <c:v>109-01</c:v>
                </c:pt>
                <c:pt idx="1">
                  <c:v>109-02</c:v>
                </c:pt>
                <c:pt idx="2">
                  <c:v>109-03</c:v>
                </c:pt>
                <c:pt idx="3">
                  <c:v>109-04</c:v>
                </c:pt>
                <c:pt idx="4">
                  <c:v>110-01</c:v>
                </c:pt>
                <c:pt idx="5">
                  <c:v>110-02</c:v>
                </c:pt>
                <c:pt idx="6">
                  <c:v>110-03</c:v>
                </c:pt>
                <c:pt idx="7">
                  <c:v>110-04</c:v>
                </c:pt>
                <c:pt idx="8">
                  <c:v>111-01</c:v>
                </c:pt>
              </c:strCache>
            </c:strRef>
          </c:cat>
          <c:val>
            <c:numRef>
              <c:f>Sheet1!$B$3:$J$3</c:f>
              <c:numCache>
                <c:formatCode>General</c:formatCode>
                <c:ptCount val="9"/>
                <c:pt idx="0">
                  <c:v>-232465</c:v>
                </c:pt>
                <c:pt idx="1">
                  <c:v>8329</c:v>
                </c:pt>
                <c:pt idx="2">
                  <c:v>55382</c:v>
                </c:pt>
                <c:pt idx="3">
                  <c:v>506537</c:v>
                </c:pt>
                <c:pt idx="4">
                  <c:v>71314</c:v>
                </c:pt>
                <c:pt idx="5">
                  <c:v>7938</c:v>
                </c:pt>
                <c:pt idx="6">
                  <c:v>-99548</c:v>
                </c:pt>
                <c:pt idx="7">
                  <c:v>-150628</c:v>
                </c:pt>
                <c:pt idx="8">
                  <c:v>90830</c:v>
                </c:pt>
              </c:numCache>
            </c:numRef>
          </c:val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投資活動之淨現金流入（流出）</c:v>
                </c:pt>
              </c:strCache>
            </c:strRef>
          </c:tx>
          <c:marker>
            <c:symbol val="none"/>
          </c:marker>
          <c:cat>
            <c:strRef>
              <c:f>Sheet1!$B$1:$J$1</c:f>
              <c:strCache>
                <c:ptCount val="9"/>
                <c:pt idx="0">
                  <c:v>109-01</c:v>
                </c:pt>
                <c:pt idx="1">
                  <c:v>109-02</c:v>
                </c:pt>
                <c:pt idx="2">
                  <c:v>109-03</c:v>
                </c:pt>
                <c:pt idx="3">
                  <c:v>109-04</c:v>
                </c:pt>
                <c:pt idx="4">
                  <c:v>110-01</c:v>
                </c:pt>
                <c:pt idx="5">
                  <c:v>110-02</c:v>
                </c:pt>
                <c:pt idx="6">
                  <c:v>110-03</c:v>
                </c:pt>
                <c:pt idx="7">
                  <c:v>110-04</c:v>
                </c:pt>
                <c:pt idx="8">
                  <c:v>111-01</c:v>
                </c:pt>
              </c:strCache>
            </c:strRef>
          </c:cat>
          <c:val>
            <c:numRef>
              <c:f>Sheet1!$B$4:$J$4</c:f>
              <c:numCache>
                <c:formatCode>General</c:formatCode>
                <c:ptCount val="9"/>
                <c:pt idx="0">
                  <c:v>97294</c:v>
                </c:pt>
                <c:pt idx="1">
                  <c:v>112324</c:v>
                </c:pt>
                <c:pt idx="2">
                  <c:v>62853</c:v>
                </c:pt>
                <c:pt idx="3">
                  <c:v>-105264</c:v>
                </c:pt>
                <c:pt idx="4">
                  <c:v>-32343</c:v>
                </c:pt>
                <c:pt idx="5">
                  <c:v>7630</c:v>
                </c:pt>
                <c:pt idx="6">
                  <c:v>82787</c:v>
                </c:pt>
                <c:pt idx="7">
                  <c:v>48935</c:v>
                </c:pt>
                <c:pt idx="8">
                  <c:v>25754</c:v>
                </c:pt>
              </c:numCache>
            </c:numRef>
          </c:val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籌資活動之淨現金流入（流出）</c:v>
                </c:pt>
              </c:strCache>
            </c:strRef>
          </c:tx>
          <c:marker>
            <c:symbol val="none"/>
          </c:marker>
          <c:cat>
            <c:strRef>
              <c:f>Sheet1!$B$1:$J$1</c:f>
              <c:strCache>
                <c:ptCount val="9"/>
                <c:pt idx="0">
                  <c:v>109-01</c:v>
                </c:pt>
                <c:pt idx="1">
                  <c:v>109-02</c:v>
                </c:pt>
                <c:pt idx="2">
                  <c:v>109-03</c:v>
                </c:pt>
                <c:pt idx="3">
                  <c:v>109-04</c:v>
                </c:pt>
                <c:pt idx="4">
                  <c:v>110-01</c:v>
                </c:pt>
                <c:pt idx="5">
                  <c:v>110-02</c:v>
                </c:pt>
                <c:pt idx="6">
                  <c:v>110-03</c:v>
                </c:pt>
                <c:pt idx="7">
                  <c:v>110-04</c:v>
                </c:pt>
                <c:pt idx="8">
                  <c:v>111-01</c:v>
                </c:pt>
              </c:strCache>
            </c:strRef>
          </c:cat>
          <c:val>
            <c:numRef>
              <c:f>Sheet1!$B$5:$J$5</c:f>
              <c:numCache>
                <c:formatCode>General</c:formatCode>
                <c:ptCount val="9"/>
                <c:pt idx="0">
                  <c:v>56797</c:v>
                </c:pt>
                <c:pt idx="1">
                  <c:v>35769</c:v>
                </c:pt>
                <c:pt idx="2">
                  <c:v>-41512</c:v>
                </c:pt>
                <c:pt idx="3">
                  <c:v>-193046</c:v>
                </c:pt>
                <c:pt idx="4">
                  <c:v>72356</c:v>
                </c:pt>
                <c:pt idx="5">
                  <c:v>44536</c:v>
                </c:pt>
                <c:pt idx="6">
                  <c:v>36778</c:v>
                </c:pt>
                <c:pt idx="7">
                  <c:v>218804</c:v>
                </c:pt>
                <c:pt idx="8">
                  <c:v>-1417</c:v>
                </c:pt>
              </c:numCache>
            </c:numRef>
          </c:val>
        </c:ser>
        <c:marker val="1"/>
        <c:axId val="121192832"/>
        <c:axId val="121194368"/>
      </c:lineChart>
      <c:catAx>
        <c:axId val="121192832"/>
        <c:scaling>
          <c:orientation val="minMax"/>
        </c:scaling>
        <c:axPos val="b"/>
        <c:tickLblPos val="nextTo"/>
        <c:crossAx val="121194368"/>
        <c:crosses val="autoZero"/>
        <c:auto val="1"/>
        <c:lblAlgn val="ctr"/>
        <c:lblOffset val="100"/>
      </c:catAx>
      <c:valAx>
        <c:axId val="121194368"/>
        <c:scaling>
          <c:orientation val="minMax"/>
        </c:scaling>
        <c:axPos val="l"/>
        <c:majorGridlines/>
        <c:numFmt formatCode="General" sourceLinked="1"/>
        <c:tickLblPos val="nextTo"/>
        <c:crossAx val="12119283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400"/>
          </a:pPr>
          <a:endParaRPr lang="zh-TW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plotArea>
      <c:layout/>
      <c:lineChart>
        <c:grouping val="standard"/>
        <c:ser>
          <c:idx val="0"/>
          <c:order val="0"/>
          <c:tx>
            <c:strRef>
              <c:f>Sheet1!$C$33</c:f>
              <c:strCache>
                <c:ptCount val="1"/>
                <c:pt idx="0">
                  <c:v>Net Income</c:v>
                </c:pt>
              </c:strCache>
            </c:strRef>
          </c:tx>
          <c:marker>
            <c:symbol val="none"/>
          </c:marker>
          <c:cat>
            <c:strRef>
              <c:f>Sheet1!$D$32:$T$32</c:f>
              <c:strCache>
                <c:ptCount val="17"/>
                <c:pt idx="0">
                  <c:v>107-01</c:v>
                </c:pt>
                <c:pt idx="1">
                  <c:v>107-02</c:v>
                </c:pt>
                <c:pt idx="2">
                  <c:v>107-03</c:v>
                </c:pt>
                <c:pt idx="3">
                  <c:v>107-04</c:v>
                </c:pt>
                <c:pt idx="4">
                  <c:v>108-01</c:v>
                </c:pt>
                <c:pt idx="5">
                  <c:v>108-02</c:v>
                </c:pt>
                <c:pt idx="6">
                  <c:v>108-03</c:v>
                </c:pt>
                <c:pt idx="7">
                  <c:v>108-04</c:v>
                </c:pt>
                <c:pt idx="8">
                  <c:v>109-01</c:v>
                </c:pt>
                <c:pt idx="9">
                  <c:v>109-02</c:v>
                </c:pt>
                <c:pt idx="10">
                  <c:v>109-03</c:v>
                </c:pt>
                <c:pt idx="11">
                  <c:v>109-04</c:v>
                </c:pt>
                <c:pt idx="12">
                  <c:v>110-01</c:v>
                </c:pt>
                <c:pt idx="13">
                  <c:v>110-02</c:v>
                </c:pt>
                <c:pt idx="14">
                  <c:v>110-03</c:v>
                </c:pt>
                <c:pt idx="15">
                  <c:v>110-04</c:v>
                </c:pt>
                <c:pt idx="16">
                  <c:v>111-01</c:v>
                </c:pt>
              </c:strCache>
            </c:strRef>
          </c:cat>
          <c:val>
            <c:numRef>
              <c:f>Sheet1!$D$33:$T$33</c:f>
              <c:numCache>
                <c:formatCode>General</c:formatCode>
                <c:ptCount val="17"/>
                <c:pt idx="0">
                  <c:v>-24305</c:v>
                </c:pt>
                <c:pt idx="1">
                  <c:v>-29151</c:v>
                </c:pt>
                <c:pt idx="2">
                  <c:v>-18314</c:v>
                </c:pt>
                <c:pt idx="3">
                  <c:v>-51600</c:v>
                </c:pt>
                <c:pt idx="4">
                  <c:v>-22590</c:v>
                </c:pt>
                <c:pt idx="5">
                  <c:v>-174184</c:v>
                </c:pt>
                <c:pt idx="6">
                  <c:v>-297200</c:v>
                </c:pt>
                <c:pt idx="7">
                  <c:v>-434311</c:v>
                </c:pt>
                <c:pt idx="8">
                  <c:v>-33620</c:v>
                </c:pt>
                <c:pt idx="9">
                  <c:v>40002</c:v>
                </c:pt>
                <c:pt idx="10">
                  <c:v>5944</c:v>
                </c:pt>
                <c:pt idx="11">
                  <c:v>-36442</c:v>
                </c:pt>
                <c:pt idx="12">
                  <c:v>30290</c:v>
                </c:pt>
                <c:pt idx="13">
                  <c:v>87332</c:v>
                </c:pt>
                <c:pt idx="14">
                  <c:v>42193</c:v>
                </c:pt>
                <c:pt idx="15">
                  <c:v>15788</c:v>
                </c:pt>
                <c:pt idx="16">
                  <c:v>-1614</c:v>
                </c:pt>
              </c:numCache>
            </c:numRef>
          </c:val>
        </c:ser>
        <c:ser>
          <c:idx val="1"/>
          <c:order val="1"/>
          <c:tx>
            <c:strRef>
              <c:f>Sheet1!$C$34</c:f>
              <c:strCache>
                <c:ptCount val="1"/>
                <c:pt idx="0">
                  <c:v>OCF</c:v>
                </c:pt>
              </c:strCache>
            </c:strRef>
          </c:tx>
          <c:marker>
            <c:symbol val="none"/>
          </c:marker>
          <c:cat>
            <c:strRef>
              <c:f>Sheet1!$D$32:$T$32</c:f>
              <c:strCache>
                <c:ptCount val="17"/>
                <c:pt idx="0">
                  <c:v>107-01</c:v>
                </c:pt>
                <c:pt idx="1">
                  <c:v>107-02</c:v>
                </c:pt>
                <c:pt idx="2">
                  <c:v>107-03</c:v>
                </c:pt>
                <c:pt idx="3">
                  <c:v>107-04</c:v>
                </c:pt>
                <c:pt idx="4">
                  <c:v>108-01</c:v>
                </c:pt>
                <c:pt idx="5">
                  <c:v>108-02</c:v>
                </c:pt>
                <c:pt idx="6">
                  <c:v>108-03</c:v>
                </c:pt>
                <c:pt idx="7">
                  <c:v>108-04</c:v>
                </c:pt>
                <c:pt idx="8">
                  <c:v>109-01</c:v>
                </c:pt>
                <c:pt idx="9">
                  <c:v>109-02</c:v>
                </c:pt>
                <c:pt idx="10">
                  <c:v>109-03</c:v>
                </c:pt>
                <c:pt idx="11">
                  <c:v>109-04</c:v>
                </c:pt>
                <c:pt idx="12">
                  <c:v>110-01</c:v>
                </c:pt>
                <c:pt idx="13">
                  <c:v>110-02</c:v>
                </c:pt>
                <c:pt idx="14">
                  <c:v>110-03</c:v>
                </c:pt>
                <c:pt idx="15">
                  <c:v>110-04</c:v>
                </c:pt>
                <c:pt idx="16">
                  <c:v>111-01</c:v>
                </c:pt>
              </c:strCache>
            </c:strRef>
          </c:cat>
          <c:val>
            <c:numRef>
              <c:f>Sheet1!$D$34:$T$34</c:f>
              <c:numCache>
                <c:formatCode>General</c:formatCode>
                <c:ptCount val="17"/>
                <c:pt idx="0">
                  <c:v>66967</c:v>
                </c:pt>
                <c:pt idx="1">
                  <c:v>144769</c:v>
                </c:pt>
                <c:pt idx="2">
                  <c:v>268293</c:v>
                </c:pt>
                <c:pt idx="3">
                  <c:v>171490</c:v>
                </c:pt>
                <c:pt idx="4">
                  <c:v>-109763</c:v>
                </c:pt>
                <c:pt idx="5">
                  <c:v>-191697</c:v>
                </c:pt>
                <c:pt idx="6">
                  <c:v>-179420</c:v>
                </c:pt>
                <c:pt idx="7">
                  <c:v>-221173</c:v>
                </c:pt>
                <c:pt idx="8">
                  <c:v>-232465</c:v>
                </c:pt>
                <c:pt idx="9">
                  <c:v>8329</c:v>
                </c:pt>
                <c:pt idx="10">
                  <c:v>55382</c:v>
                </c:pt>
                <c:pt idx="11">
                  <c:v>506537</c:v>
                </c:pt>
                <c:pt idx="12">
                  <c:v>71314</c:v>
                </c:pt>
                <c:pt idx="13">
                  <c:v>7938</c:v>
                </c:pt>
                <c:pt idx="14">
                  <c:v>-99548</c:v>
                </c:pt>
                <c:pt idx="15">
                  <c:v>-150628</c:v>
                </c:pt>
                <c:pt idx="16">
                  <c:v>90830</c:v>
                </c:pt>
              </c:numCache>
            </c:numRef>
          </c:val>
        </c:ser>
        <c:marker val="1"/>
        <c:axId val="121239040"/>
        <c:axId val="121240576"/>
      </c:lineChart>
      <c:catAx>
        <c:axId val="121239040"/>
        <c:scaling>
          <c:orientation val="minMax"/>
        </c:scaling>
        <c:axPos val="b"/>
        <c:tickLblPos val="nextTo"/>
        <c:crossAx val="121240576"/>
        <c:crosses val="autoZero"/>
        <c:auto val="1"/>
        <c:lblAlgn val="ctr"/>
        <c:lblOffset val="100"/>
      </c:catAx>
      <c:valAx>
        <c:axId val="121240576"/>
        <c:scaling>
          <c:orientation val="minMax"/>
        </c:scaling>
        <c:axPos val="l"/>
        <c:majorGridlines/>
        <c:numFmt formatCode="General" sourceLinked="1"/>
        <c:tickLblPos val="nextTo"/>
        <c:crossAx val="12123904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Sheet1!$C$36</c:f>
              <c:strCache>
                <c:ptCount val="1"/>
                <c:pt idx="0">
                  <c:v>CFO - Net Income</c:v>
                </c:pt>
              </c:strCache>
            </c:strRef>
          </c:tx>
          <c:marker>
            <c:symbol val="none"/>
          </c:marker>
          <c:cat>
            <c:strRef>
              <c:f>Sheet1!$W$1:$AM$1</c:f>
              <c:strCache>
                <c:ptCount val="17"/>
                <c:pt idx="0">
                  <c:v>107-01</c:v>
                </c:pt>
                <c:pt idx="1">
                  <c:v>107-02</c:v>
                </c:pt>
                <c:pt idx="2">
                  <c:v>107-03</c:v>
                </c:pt>
                <c:pt idx="3">
                  <c:v>107-04</c:v>
                </c:pt>
                <c:pt idx="4">
                  <c:v>108-01</c:v>
                </c:pt>
                <c:pt idx="5">
                  <c:v>108-02</c:v>
                </c:pt>
                <c:pt idx="6">
                  <c:v>108-03</c:v>
                </c:pt>
                <c:pt idx="7">
                  <c:v>108-04</c:v>
                </c:pt>
                <c:pt idx="8">
                  <c:v>109-01</c:v>
                </c:pt>
                <c:pt idx="9">
                  <c:v>109-02</c:v>
                </c:pt>
                <c:pt idx="10">
                  <c:v>109-03</c:v>
                </c:pt>
                <c:pt idx="11">
                  <c:v>109-04</c:v>
                </c:pt>
                <c:pt idx="12">
                  <c:v>110-01</c:v>
                </c:pt>
                <c:pt idx="13">
                  <c:v>110-02</c:v>
                </c:pt>
                <c:pt idx="14">
                  <c:v>110-03</c:v>
                </c:pt>
                <c:pt idx="15">
                  <c:v>110-04</c:v>
                </c:pt>
                <c:pt idx="16">
                  <c:v>111-01</c:v>
                </c:pt>
              </c:strCache>
            </c:strRef>
          </c:cat>
          <c:val>
            <c:numRef>
              <c:f>Sheet1!$D$36:$T$36</c:f>
              <c:numCache>
                <c:formatCode>0.00%</c:formatCode>
                <c:ptCount val="17"/>
                <c:pt idx="0">
                  <c:v>2.1242220239317103E-2</c:v>
                </c:pt>
                <c:pt idx="1">
                  <c:v>3.8855973960778084E-2</c:v>
                </c:pt>
                <c:pt idx="2">
                  <c:v>6.2487749669636265E-2</c:v>
                </c:pt>
                <c:pt idx="3">
                  <c:v>5.2324007781170301E-2</c:v>
                </c:pt>
                <c:pt idx="4">
                  <c:v>-2.1036651066890968E-2</c:v>
                </c:pt>
                <c:pt idx="5">
                  <c:v>-4.5181022061640506E-3</c:v>
                </c:pt>
                <c:pt idx="6">
                  <c:v>3.2637674428528968E-2</c:v>
                </c:pt>
                <c:pt idx="7">
                  <c:v>5.9910748618728631E-2</c:v>
                </c:pt>
                <c:pt idx="8">
                  <c:v>-5.7296422579017604E-2</c:v>
                </c:pt>
                <c:pt idx="9">
                  <c:v>-8.9158312092094353E-3</c:v>
                </c:pt>
                <c:pt idx="10">
                  <c:v>1.4239182435096623E-2</c:v>
                </c:pt>
                <c:pt idx="11">
                  <c:v>0.15137197659024088</c:v>
                </c:pt>
                <c:pt idx="12">
                  <c:v>1.1192819396012289E-2</c:v>
                </c:pt>
                <c:pt idx="13">
                  <c:v>-2.1274167029301631E-2</c:v>
                </c:pt>
                <c:pt idx="14">
                  <c:v>-3.7618256217425296E-2</c:v>
                </c:pt>
                <c:pt idx="15">
                  <c:v>-4.1920753211264296E-2</c:v>
                </c:pt>
                <c:pt idx="16">
                  <c:v>2.1634200777945686E-2</c:v>
                </c:pt>
              </c:numCache>
            </c:numRef>
          </c:val>
        </c:ser>
        <c:marker val="1"/>
        <c:axId val="121715328"/>
        <c:axId val="121737600"/>
      </c:lineChart>
      <c:catAx>
        <c:axId val="121715328"/>
        <c:scaling>
          <c:orientation val="minMax"/>
        </c:scaling>
        <c:axPos val="b"/>
        <c:tickLblPos val="nextTo"/>
        <c:crossAx val="121737600"/>
        <c:crosses val="autoZero"/>
        <c:auto val="1"/>
        <c:lblAlgn val="ctr"/>
        <c:lblOffset val="100"/>
      </c:catAx>
      <c:valAx>
        <c:axId val="121737600"/>
        <c:scaling>
          <c:orientation val="minMax"/>
        </c:scaling>
        <c:axPos val="l"/>
        <c:majorGridlines/>
        <c:numFmt formatCode="0.00%" sourceLinked="1"/>
        <c:tickLblPos val="nextTo"/>
        <c:crossAx val="12171532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Sheet1!$C$40</c:f>
              <c:strCache>
                <c:ptCount val="1"/>
                <c:pt idx="0">
                  <c:v>D_LTD</c:v>
                </c:pt>
              </c:strCache>
            </c:strRef>
          </c:tx>
          <c:marker>
            <c:symbol val="none"/>
          </c:marker>
          <c:cat>
            <c:strRef>
              <c:f>Sheet1!$E$38:$T$38</c:f>
              <c:strCache>
                <c:ptCount val="16"/>
                <c:pt idx="0">
                  <c:v>107-02</c:v>
                </c:pt>
                <c:pt idx="1">
                  <c:v>107-03</c:v>
                </c:pt>
                <c:pt idx="2">
                  <c:v>107-04</c:v>
                </c:pt>
                <c:pt idx="3">
                  <c:v>108-01</c:v>
                </c:pt>
                <c:pt idx="4">
                  <c:v>108-02</c:v>
                </c:pt>
                <c:pt idx="5">
                  <c:v>108-03</c:v>
                </c:pt>
                <c:pt idx="6">
                  <c:v>108-04</c:v>
                </c:pt>
                <c:pt idx="7">
                  <c:v>109-01</c:v>
                </c:pt>
                <c:pt idx="8">
                  <c:v>109-02</c:v>
                </c:pt>
                <c:pt idx="9">
                  <c:v>109-03</c:v>
                </c:pt>
                <c:pt idx="10">
                  <c:v>109-04</c:v>
                </c:pt>
                <c:pt idx="11">
                  <c:v>110-01</c:v>
                </c:pt>
                <c:pt idx="12">
                  <c:v>110-02</c:v>
                </c:pt>
                <c:pt idx="13">
                  <c:v>110-03</c:v>
                </c:pt>
                <c:pt idx="14">
                  <c:v>110-04</c:v>
                </c:pt>
                <c:pt idx="15">
                  <c:v>111-01</c:v>
                </c:pt>
              </c:strCache>
            </c:strRef>
          </c:cat>
          <c:val>
            <c:numRef>
              <c:f>Sheet1!$E$40:$T$40</c:f>
              <c:numCache>
                <c:formatCode>0.00%</c:formatCode>
                <c:ptCount val="16"/>
                <c:pt idx="0">
                  <c:v>-2.3520905030766787E-4</c:v>
                </c:pt>
                <c:pt idx="1">
                  <c:v>-5.8911845083847586E-3</c:v>
                </c:pt>
                <c:pt idx="2">
                  <c:v>4.1641781241003734E-4</c:v>
                </c:pt>
                <c:pt idx="3">
                  <c:v>1.1930646432041642E-3</c:v>
                </c:pt>
                <c:pt idx="4">
                  <c:v>2.3706147751424017E-4</c:v>
                </c:pt>
                <c:pt idx="5">
                  <c:v>-1.5316814883636828E-3</c:v>
                </c:pt>
                <c:pt idx="6">
                  <c:v>6.0295666267186354E-3</c:v>
                </c:pt>
                <c:pt idx="7">
                  <c:v>-2.2914688068826419E-3</c:v>
                </c:pt>
                <c:pt idx="8">
                  <c:v>-9.443962464940267E-4</c:v>
                </c:pt>
                <c:pt idx="9">
                  <c:v>6.3197166153112563E-3</c:v>
                </c:pt>
                <c:pt idx="10">
                  <c:v>-4.3254492343920981E-3</c:v>
                </c:pt>
                <c:pt idx="11">
                  <c:v>1.7507190211919654E-2</c:v>
                </c:pt>
                <c:pt idx="12">
                  <c:v>-1.1266558288578241E-2</c:v>
                </c:pt>
                <c:pt idx="13">
                  <c:v>-2.2904154375285105E-3</c:v>
                </c:pt>
                <c:pt idx="14">
                  <c:v>3.2996860156413385E-2</c:v>
                </c:pt>
                <c:pt idx="15">
                  <c:v>-8.9916910540207562E-3</c:v>
                </c:pt>
              </c:numCache>
            </c:numRef>
          </c:val>
        </c:ser>
        <c:marker val="1"/>
        <c:axId val="103809408"/>
        <c:axId val="103810944"/>
      </c:lineChart>
      <c:catAx>
        <c:axId val="103809408"/>
        <c:scaling>
          <c:orientation val="minMax"/>
        </c:scaling>
        <c:axPos val="b"/>
        <c:tickLblPos val="nextTo"/>
        <c:crossAx val="103810944"/>
        <c:crosses val="autoZero"/>
        <c:auto val="1"/>
        <c:lblAlgn val="ctr"/>
        <c:lblOffset val="100"/>
      </c:catAx>
      <c:valAx>
        <c:axId val="103810944"/>
        <c:scaling>
          <c:orientation val="minMax"/>
        </c:scaling>
        <c:axPos val="l"/>
        <c:majorGridlines/>
        <c:numFmt formatCode="0.00%" sourceLinked="1"/>
        <c:tickLblPos val="nextTo"/>
        <c:crossAx val="10380940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plotArea>
      <c:layout/>
      <c:barChart>
        <c:barDir val="col"/>
        <c:grouping val="clustered"/>
        <c:ser>
          <c:idx val="0"/>
          <c:order val="0"/>
          <c:tx>
            <c:strRef>
              <c:f>Sheet1!$C$39</c:f>
              <c:strCache>
                <c:ptCount val="1"/>
                <c:pt idx="0">
                  <c:v>long-term debt ratio</c:v>
                </c:pt>
              </c:strCache>
            </c:strRef>
          </c:tx>
          <c:cat>
            <c:strRef>
              <c:f>Sheet1!$D$38:$T$38</c:f>
              <c:strCache>
                <c:ptCount val="17"/>
                <c:pt idx="0">
                  <c:v>107-01</c:v>
                </c:pt>
                <c:pt idx="1">
                  <c:v>107-02</c:v>
                </c:pt>
                <c:pt idx="2">
                  <c:v>107-03</c:v>
                </c:pt>
                <c:pt idx="3">
                  <c:v>107-04</c:v>
                </c:pt>
                <c:pt idx="4">
                  <c:v>108-01</c:v>
                </c:pt>
                <c:pt idx="5">
                  <c:v>108-02</c:v>
                </c:pt>
                <c:pt idx="6">
                  <c:v>108-03</c:v>
                </c:pt>
                <c:pt idx="7">
                  <c:v>108-04</c:v>
                </c:pt>
                <c:pt idx="8">
                  <c:v>109-01</c:v>
                </c:pt>
                <c:pt idx="9">
                  <c:v>109-02</c:v>
                </c:pt>
                <c:pt idx="10">
                  <c:v>109-03</c:v>
                </c:pt>
                <c:pt idx="11">
                  <c:v>109-04</c:v>
                </c:pt>
                <c:pt idx="12">
                  <c:v>110-01</c:v>
                </c:pt>
                <c:pt idx="13">
                  <c:v>110-02</c:v>
                </c:pt>
                <c:pt idx="14">
                  <c:v>110-03</c:v>
                </c:pt>
                <c:pt idx="15">
                  <c:v>110-04</c:v>
                </c:pt>
                <c:pt idx="16">
                  <c:v>111-01</c:v>
                </c:pt>
              </c:strCache>
            </c:strRef>
          </c:cat>
          <c:val>
            <c:numRef>
              <c:f>Sheet1!$D$39:$T$39</c:f>
              <c:numCache>
                <c:formatCode>0.00%</c:formatCode>
                <c:ptCount val="17"/>
                <c:pt idx="0">
                  <c:v>4.1897249207885262E-2</c:v>
                </c:pt>
                <c:pt idx="1">
                  <c:v>4.1662040157577594E-2</c:v>
                </c:pt>
                <c:pt idx="2">
                  <c:v>3.5770855649192836E-2</c:v>
                </c:pt>
                <c:pt idx="3">
                  <c:v>3.6187273461602873E-2</c:v>
                </c:pt>
                <c:pt idx="4">
                  <c:v>3.7380338104807037E-2</c:v>
                </c:pt>
                <c:pt idx="5">
                  <c:v>3.7617399582321277E-2</c:v>
                </c:pt>
                <c:pt idx="6">
                  <c:v>3.6085718093957594E-2</c:v>
                </c:pt>
                <c:pt idx="7">
                  <c:v>4.211528472067623E-2</c:v>
                </c:pt>
                <c:pt idx="8">
                  <c:v>3.9823815913793588E-2</c:v>
                </c:pt>
                <c:pt idx="9">
                  <c:v>3.8879419667299561E-2</c:v>
                </c:pt>
                <c:pt idx="10">
                  <c:v>4.5199136282610818E-2</c:v>
                </c:pt>
                <c:pt idx="11">
                  <c:v>4.087368704821872E-2</c:v>
                </c:pt>
                <c:pt idx="12">
                  <c:v>5.8380877260138374E-2</c:v>
                </c:pt>
                <c:pt idx="13">
                  <c:v>4.7114318971560133E-2</c:v>
                </c:pt>
                <c:pt idx="14">
                  <c:v>4.4823903534031623E-2</c:v>
                </c:pt>
                <c:pt idx="15">
                  <c:v>7.7820763690445008E-2</c:v>
                </c:pt>
                <c:pt idx="16">
                  <c:v>6.8829072636424252E-2</c:v>
                </c:pt>
              </c:numCache>
            </c:numRef>
          </c:val>
        </c:ser>
        <c:ser>
          <c:idx val="1"/>
          <c:order val="1"/>
          <c:tx>
            <c:strRef>
              <c:f>Sheet1!$C$41</c:f>
              <c:strCache>
                <c:ptCount val="1"/>
                <c:pt idx="0">
                  <c:v>short-term debt ratio</c:v>
                </c:pt>
              </c:strCache>
            </c:strRef>
          </c:tx>
          <c:cat>
            <c:strRef>
              <c:f>Sheet1!$D$38:$T$38</c:f>
              <c:strCache>
                <c:ptCount val="17"/>
                <c:pt idx="0">
                  <c:v>107-01</c:v>
                </c:pt>
                <c:pt idx="1">
                  <c:v>107-02</c:v>
                </c:pt>
                <c:pt idx="2">
                  <c:v>107-03</c:v>
                </c:pt>
                <c:pt idx="3">
                  <c:v>107-04</c:v>
                </c:pt>
                <c:pt idx="4">
                  <c:v>108-01</c:v>
                </c:pt>
                <c:pt idx="5">
                  <c:v>108-02</c:v>
                </c:pt>
                <c:pt idx="6">
                  <c:v>108-03</c:v>
                </c:pt>
                <c:pt idx="7">
                  <c:v>108-04</c:v>
                </c:pt>
                <c:pt idx="8">
                  <c:v>109-01</c:v>
                </c:pt>
                <c:pt idx="9">
                  <c:v>109-02</c:v>
                </c:pt>
                <c:pt idx="10">
                  <c:v>109-03</c:v>
                </c:pt>
                <c:pt idx="11">
                  <c:v>109-04</c:v>
                </c:pt>
                <c:pt idx="12">
                  <c:v>110-01</c:v>
                </c:pt>
                <c:pt idx="13">
                  <c:v>110-02</c:v>
                </c:pt>
                <c:pt idx="14">
                  <c:v>110-03</c:v>
                </c:pt>
                <c:pt idx="15">
                  <c:v>110-04</c:v>
                </c:pt>
                <c:pt idx="16">
                  <c:v>111-01</c:v>
                </c:pt>
              </c:strCache>
            </c:strRef>
          </c:cat>
          <c:val>
            <c:numRef>
              <c:f>Sheet1!$D$41:$T$41</c:f>
              <c:numCache>
                <c:formatCode>0.00%</c:formatCode>
                <c:ptCount val="17"/>
                <c:pt idx="0">
                  <c:v>0.2058704697483619</c:v>
                </c:pt>
                <c:pt idx="1">
                  <c:v>0.24969364504200944</c:v>
                </c:pt>
                <c:pt idx="2">
                  <c:v>0.34145254524528024</c:v>
                </c:pt>
                <c:pt idx="3">
                  <c:v>0.3054822350740895</c:v>
                </c:pt>
                <c:pt idx="4">
                  <c:v>0.28165989078306886</c:v>
                </c:pt>
                <c:pt idx="5">
                  <c:v>0.2780945697896256</c:v>
                </c:pt>
                <c:pt idx="6">
                  <c:v>0.26849101050706997</c:v>
                </c:pt>
                <c:pt idx="7">
                  <c:v>0.2944604103000007</c:v>
                </c:pt>
                <c:pt idx="8">
                  <c:v>0.30311880755899578</c:v>
                </c:pt>
                <c:pt idx="9">
                  <c:v>0.29758293231844546</c:v>
                </c:pt>
                <c:pt idx="10">
                  <c:v>0.29225376148231741</c:v>
                </c:pt>
                <c:pt idx="11">
                  <c:v>0.32582335740417406</c:v>
                </c:pt>
                <c:pt idx="12">
                  <c:v>0.30980596730280174</c:v>
                </c:pt>
                <c:pt idx="13">
                  <c:v>0.31541175323102383</c:v>
                </c:pt>
                <c:pt idx="14">
                  <c:v>0.3392790318582502</c:v>
                </c:pt>
                <c:pt idx="15">
                  <c:v>0.34035245313589479</c:v>
                </c:pt>
                <c:pt idx="16">
                  <c:v>0.38572410473177349</c:v>
                </c:pt>
              </c:numCache>
            </c:numRef>
          </c:val>
        </c:ser>
        <c:ser>
          <c:idx val="2"/>
          <c:order val="2"/>
          <c:tx>
            <c:strRef>
              <c:f>Sheet1!$C$44</c:f>
              <c:strCache>
                <c:ptCount val="1"/>
                <c:pt idx="0">
                  <c:v>debt to equity ratio</c:v>
                </c:pt>
              </c:strCache>
            </c:strRef>
          </c:tx>
          <c:cat>
            <c:strRef>
              <c:f>Sheet1!$D$38:$T$38</c:f>
              <c:strCache>
                <c:ptCount val="17"/>
                <c:pt idx="0">
                  <c:v>107-01</c:v>
                </c:pt>
                <c:pt idx="1">
                  <c:v>107-02</c:v>
                </c:pt>
                <c:pt idx="2">
                  <c:v>107-03</c:v>
                </c:pt>
                <c:pt idx="3">
                  <c:v>107-04</c:v>
                </c:pt>
                <c:pt idx="4">
                  <c:v>108-01</c:v>
                </c:pt>
                <c:pt idx="5">
                  <c:v>108-02</c:v>
                </c:pt>
                <c:pt idx="6">
                  <c:v>108-03</c:v>
                </c:pt>
                <c:pt idx="7">
                  <c:v>108-04</c:v>
                </c:pt>
                <c:pt idx="8">
                  <c:v>109-01</c:v>
                </c:pt>
                <c:pt idx="9">
                  <c:v>109-02</c:v>
                </c:pt>
                <c:pt idx="10">
                  <c:v>109-03</c:v>
                </c:pt>
                <c:pt idx="11">
                  <c:v>109-04</c:v>
                </c:pt>
                <c:pt idx="12">
                  <c:v>110-01</c:v>
                </c:pt>
                <c:pt idx="13">
                  <c:v>110-02</c:v>
                </c:pt>
                <c:pt idx="14">
                  <c:v>110-03</c:v>
                </c:pt>
                <c:pt idx="15">
                  <c:v>110-04</c:v>
                </c:pt>
                <c:pt idx="16">
                  <c:v>111-01</c:v>
                </c:pt>
              </c:strCache>
            </c:strRef>
          </c:cat>
          <c:val>
            <c:numRef>
              <c:f>Sheet1!$D$44:$T$44</c:f>
              <c:numCache>
                <c:formatCode>0.00%</c:formatCode>
                <c:ptCount val="17"/>
                <c:pt idx="0">
                  <c:v>0.32937661039015687</c:v>
                </c:pt>
                <c:pt idx="1">
                  <c:v>0.41114516706684689</c:v>
                </c:pt>
                <c:pt idx="2">
                  <c:v>0.60571222720356921</c:v>
                </c:pt>
                <c:pt idx="3">
                  <c:v>0.518993898908929</c:v>
                </c:pt>
                <c:pt idx="4">
                  <c:v>0.46851553119919032</c:v>
                </c:pt>
                <c:pt idx="5">
                  <c:v>0.46137292374116234</c:v>
                </c:pt>
                <c:pt idx="6">
                  <c:v>0.43797316127818847</c:v>
                </c:pt>
                <c:pt idx="7">
                  <c:v>0.5073309682725099</c:v>
                </c:pt>
                <c:pt idx="8">
                  <c:v>0.5219371027920986</c:v>
                </c:pt>
                <c:pt idx="9">
                  <c:v>0.50707349159865112</c:v>
                </c:pt>
                <c:pt idx="10">
                  <c:v>0.50932665259050502</c:v>
                </c:pt>
                <c:pt idx="11">
                  <c:v>0.57902310614564489</c:v>
                </c:pt>
                <c:pt idx="12">
                  <c:v>0.58274640436735603</c:v>
                </c:pt>
                <c:pt idx="13">
                  <c:v>0.56869160665938912</c:v>
                </c:pt>
                <c:pt idx="14">
                  <c:v>0.62364793967142473</c:v>
                </c:pt>
                <c:pt idx="15">
                  <c:v>0.71872459109797626</c:v>
                </c:pt>
                <c:pt idx="16">
                  <c:v>0.83335929096618599</c:v>
                </c:pt>
              </c:numCache>
            </c:numRef>
          </c:val>
        </c:ser>
        <c:axId val="82155776"/>
        <c:axId val="82174720"/>
      </c:barChart>
      <c:catAx>
        <c:axId val="82155776"/>
        <c:scaling>
          <c:orientation val="minMax"/>
        </c:scaling>
        <c:axPos val="b"/>
        <c:tickLblPos val="nextTo"/>
        <c:crossAx val="82174720"/>
        <c:crosses val="autoZero"/>
        <c:auto val="1"/>
        <c:lblAlgn val="ctr"/>
        <c:lblOffset val="100"/>
      </c:catAx>
      <c:valAx>
        <c:axId val="82174720"/>
        <c:scaling>
          <c:orientation val="minMax"/>
        </c:scaling>
        <c:axPos val="l"/>
        <c:majorGridlines/>
        <c:numFmt formatCode="0.00%" sourceLinked="1"/>
        <c:tickLblPos val="nextTo"/>
        <c:crossAx val="8215577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Sheet1!$C$46</c:f>
              <c:strCache>
                <c:ptCount val="1"/>
                <c:pt idx="0">
                  <c:v>Current Ratio</c:v>
                </c:pt>
              </c:strCache>
            </c:strRef>
          </c:tx>
          <c:marker>
            <c:symbol val="none"/>
          </c:marker>
          <c:cat>
            <c:strRef>
              <c:f>Sheet1!$D$38:$T$38</c:f>
              <c:strCache>
                <c:ptCount val="17"/>
                <c:pt idx="0">
                  <c:v>107-01</c:v>
                </c:pt>
                <c:pt idx="1">
                  <c:v>107-02</c:v>
                </c:pt>
                <c:pt idx="2">
                  <c:v>107-03</c:v>
                </c:pt>
                <c:pt idx="3">
                  <c:v>107-04</c:v>
                </c:pt>
                <c:pt idx="4">
                  <c:v>108-01</c:v>
                </c:pt>
                <c:pt idx="5">
                  <c:v>108-02</c:v>
                </c:pt>
                <c:pt idx="6">
                  <c:v>108-03</c:v>
                </c:pt>
                <c:pt idx="7">
                  <c:v>108-04</c:v>
                </c:pt>
                <c:pt idx="8">
                  <c:v>109-01</c:v>
                </c:pt>
                <c:pt idx="9">
                  <c:v>109-02</c:v>
                </c:pt>
                <c:pt idx="10">
                  <c:v>109-03</c:v>
                </c:pt>
                <c:pt idx="11">
                  <c:v>109-04</c:v>
                </c:pt>
                <c:pt idx="12">
                  <c:v>110-01</c:v>
                </c:pt>
                <c:pt idx="13">
                  <c:v>110-02</c:v>
                </c:pt>
                <c:pt idx="14">
                  <c:v>110-03</c:v>
                </c:pt>
                <c:pt idx="15">
                  <c:v>110-04</c:v>
                </c:pt>
                <c:pt idx="16">
                  <c:v>111-01</c:v>
                </c:pt>
              </c:strCache>
            </c:strRef>
          </c:cat>
          <c:val>
            <c:numRef>
              <c:f>Sheet1!$D$46:$T$46</c:f>
              <c:numCache>
                <c:formatCode>0.00_ </c:formatCode>
                <c:ptCount val="17"/>
                <c:pt idx="0">
                  <c:v>3.6961005868394663</c:v>
                </c:pt>
                <c:pt idx="1">
                  <c:v>3.0213030574437227</c:v>
                </c:pt>
                <c:pt idx="2">
                  <c:v>2.2957378472776497</c:v>
                </c:pt>
                <c:pt idx="3">
                  <c:v>2.5101976103717423</c:v>
                </c:pt>
                <c:pt idx="4">
                  <c:v>2.6886193838034202</c:v>
                </c:pt>
                <c:pt idx="5">
                  <c:v>2.4362083072806988</c:v>
                </c:pt>
                <c:pt idx="6">
                  <c:v>2.5294151038231738</c:v>
                </c:pt>
                <c:pt idx="7">
                  <c:v>2.3560898078410033</c:v>
                </c:pt>
                <c:pt idx="8">
                  <c:v>2.2948395474361241</c:v>
                </c:pt>
                <c:pt idx="9">
                  <c:v>2.333427612243141</c:v>
                </c:pt>
                <c:pt idx="10">
                  <c:v>2.369760992454883</c:v>
                </c:pt>
                <c:pt idx="11">
                  <c:v>2.1351364070006715</c:v>
                </c:pt>
                <c:pt idx="12">
                  <c:v>2.2501155875413805</c:v>
                </c:pt>
                <c:pt idx="13">
                  <c:v>2.2234671850031305</c:v>
                </c:pt>
                <c:pt idx="14">
                  <c:v>2.0827660709564269</c:v>
                </c:pt>
                <c:pt idx="15">
                  <c:v>2.0992026632660385</c:v>
                </c:pt>
                <c:pt idx="16">
                  <c:v>1.9186157413643099</c:v>
                </c:pt>
              </c:numCache>
            </c:numRef>
          </c:val>
        </c:ser>
        <c:marker val="1"/>
        <c:axId val="83156992"/>
        <c:axId val="83158528"/>
      </c:lineChart>
      <c:catAx>
        <c:axId val="83156992"/>
        <c:scaling>
          <c:orientation val="minMax"/>
        </c:scaling>
        <c:axPos val="b"/>
        <c:tickLblPos val="nextTo"/>
        <c:crossAx val="83158528"/>
        <c:crosses val="autoZero"/>
        <c:auto val="1"/>
        <c:lblAlgn val="ctr"/>
        <c:lblOffset val="100"/>
      </c:catAx>
      <c:valAx>
        <c:axId val="83158528"/>
        <c:scaling>
          <c:orientation val="minMax"/>
        </c:scaling>
        <c:axPos val="l"/>
        <c:majorGridlines/>
        <c:numFmt formatCode="0.00_ " sourceLinked="1"/>
        <c:tickLblPos val="nextTo"/>
        <c:crossAx val="8315699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7635-05EE-4852-A8F0-CB94CC299959}" type="datetimeFigureOut">
              <a:rPr lang="zh-TW" altLang="en-US" smtClean="0"/>
              <a:pPr/>
              <a:t>2022/5/27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DC04-4E6C-46AF-8752-067328880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7635-05EE-4852-A8F0-CB94CC299959}" type="datetimeFigureOut">
              <a:rPr lang="zh-TW" altLang="en-US" smtClean="0"/>
              <a:pPr/>
              <a:t>2022/5/27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DC04-4E6C-46AF-8752-067328880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7635-05EE-4852-A8F0-CB94CC299959}" type="datetimeFigureOut">
              <a:rPr lang="zh-TW" altLang="en-US" smtClean="0"/>
              <a:pPr/>
              <a:t>2022/5/27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DC04-4E6C-46AF-8752-067328880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7635-05EE-4852-A8F0-CB94CC299959}" type="datetimeFigureOut">
              <a:rPr lang="zh-TW" altLang="en-US" smtClean="0"/>
              <a:pPr/>
              <a:t>2022/5/27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DC04-4E6C-46AF-8752-067328880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7635-05EE-4852-A8F0-CB94CC299959}" type="datetimeFigureOut">
              <a:rPr lang="zh-TW" altLang="en-US" smtClean="0"/>
              <a:pPr/>
              <a:t>2022/5/27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DC04-4E6C-46AF-8752-067328880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7635-05EE-4852-A8F0-CB94CC299959}" type="datetimeFigureOut">
              <a:rPr lang="zh-TW" altLang="en-US" smtClean="0"/>
              <a:pPr/>
              <a:t>2022/5/27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DC04-4E6C-46AF-8752-067328880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7635-05EE-4852-A8F0-CB94CC299959}" type="datetimeFigureOut">
              <a:rPr lang="zh-TW" altLang="en-US" smtClean="0"/>
              <a:pPr/>
              <a:t>2022/5/27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DC04-4E6C-46AF-8752-067328880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7635-05EE-4852-A8F0-CB94CC299959}" type="datetimeFigureOut">
              <a:rPr lang="zh-TW" altLang="en-US" smtClean="0"/>
              <a:pPr/>
              <a:t>2022/5/27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DC04-4E6C-46AF-8752-067328880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7635-05EE-4852-A8F0-CB94CC299959}" type="datetimeFigureOut">
              <a:rPr lang="zh-TW" altLang="en-US" smtClean="0"/>
              <a:pPr/>
              <a:t>2022/5/27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DC04-4E6C-46AF-8752-067328880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7635-05EE-4852-A8F0-CB94CC299959}" type="datetimeFigureOut">
              <a:rPr lang="zh-TW" altLang="en-US" smtClean="0"/>
              <a:pPr/>
              <a:t>2022/5/27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DC04-4E6C-46AF-8752-067328880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7635-05EE-4852-A8F0-CB94CC299959}" type="datetimeFigureOut">
              <a:rPr lang="zh-TW" altLang="en-US" smtClean="0"/>
              <a:pPr/>
              <a:t>2022/5/27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DC04-4E6C-46AF-8752-067328880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67635-05EE-4852-A8F0-CB94CC299959}" type="datetimeFigureOut">
              <a:rPr lang="zh-TW" altLang="en-US" smtClean="0"/>
              <a:pPr/>
              <a:t>2022/5/27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FDC04-4E6C-46AF-8752-067328880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/>
              <a:t>F</a:t>
            </a:r>
            <a:r>
              <a:rPr lang="zh-TW" altLang="en-US" dirty="0" smtClean="0"/>
              <a:t> </a:t>
            </a:r>
            <a:r>
              <a:rPr lang="en-US" altLang="zh-TW" dirty="0" smtClean="0"/>
              <a:t>score -</a:t>
            </a:r>
            <a:r>
              <a:rPr lang="zh-TW" altLang="en-US" dirty="0" smtClean="0"/>
              <a:t>安全性 </a:t>
            </a:r>
            <a:r>
              <a:rPr lang="en-US" altLang="zh-TW" dirty="0" smtClean="0"/>
              <a:t>(Leverage, Liquidity, source of fund)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986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26768"/>
                <a:gridCol w="2808312"/>
                <a:gridCol w="159452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Condition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 score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Changes in the firm’s long-term debt levels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&lt; 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Change in liquidity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&gt; 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Common Equity issued</a:t>
                      </a:r>
                      <a:endParaRPr lang="zh-TW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 smtClean="0"/>
                        <a:t>= 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Leverage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071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Condition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 score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Changes in the firm’s long-term debt levels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-0.90%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圖表 5"/>
          <p:cNvGraphicFramePr/>
          <p:nvPr/>
        </p:nvGraphicFramePr>
        <p:xfrm>
          <a:off x="1475656" y="2708920"/>
          <a:ext cx="614045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Leverage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安全</a:t>
            </a:r>
            <a:r>
              <a:rPr lang="zh-TW" altLang="en-US" dirty="0" smtClean="0"/>
              <a:t>性 </a:t>
            </a:r>
            <a:r>
              <a:rPr lang="en-US" altLang="zh-TW" dirty="0" smtClean="0"/>
              <a:t>Leverage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Liquidity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828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Condition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 score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Change in liquidity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&gt; 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圖表 4"/>
          <p:cNvGraphicFramePr/>
          <p:nvPr/>
        </p:nvGraphicFramePr>
        <p:xfrm>
          <a:off x="1043608" y="2708920"/>
          <a:ext cx="7056784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Equity Issued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828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Condition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 score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Common Equity issued</a:t>
                      </a:r>
                      <a:endParaRPr lang="zh-TW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 smtClean="0"/>
                        <a:t>= 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 smtClean="0"/>
              <a:t>F</a:t>
            </a:r>
            <a:r>
              <a:rPr lang="zh-TW" altLang="en-US" dirty="0" smtClean="0"/>
              <a:t> </a:t>
            </a:r>
            <a:r>
              <a:rPr lang="en-US" altLang="zh-TW" dirty="0" smtClean="0"/>
              <a:t>score -</a:t>
            </a:r>
            <a:r>
              <a:rPr lang="zh-TW" altLang="en-US" dirty="0" smtClean="0"/>
              <a:t>營運能力 </a:t>
            </a:r>
            <a:r>
              <a:rPr lang="en-US" altLang="zh-TW" dirty="0" smtClean="0"/>
              <a:t>(Operating Efficiency)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6768"/>
                <a:gridCol w="2808312"/>
                <a:gridCol w="159452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Condition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 score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Change in gross margin ratio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&gt; </a:t>
                      </a:r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Change in asset </a:t>
                      </a:r>
                      <a:r>
                        <a:rPr lang="en-US" altLang="zh-TW" sz="2000" dirty="0" smtClean="0"/>
                        <a:t>turnover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ratio</a:t>
                      </a:r>
                      <a:endParaRPr lang="zh-TW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 smtClean="0"/>
                        <a:t>&gt; </a:t>
                      </a:r>
                      <a:r>
                        <a:rPr lang="en-US" altLang="zh-TW" sz="2400" baseline="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071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Condition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 score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Change in gross margin ratio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&gt; 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071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Condition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 score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Change in asset turnover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ratio</a:t>
                      </a:r>
                      <a:endParaRPr lang="zh-TW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 smtClean="0"/>
                        <a:t>&gt; 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91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4281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Title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24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陽程</a:t>
                      </a:r>
                    </a:p>
                  </a:txBody>
                  <a:tcPr marL="6350" marR="6350" marT="6350" marB="0" anchor="ctr"/>
                </a:tc>
              </a:tr>
              <a:tr h="4281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F_ROA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</a:tr>
              <a:tr h="4281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F_CFO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</a:tr>
              <a:tr h="4281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F_D_ROA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</a:tr>
              <a:tr h="4281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F_ACCRUAL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</a:tr>
              <a:tr h="4281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F_D_LEVER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</a:tr>
              <a:tr h="4281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F_D_LIQUID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</a:tr>
              <a:tr h="4281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F_EQ_OFFER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</a:tr>
              <a:tr h="4281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F_D_MARGIN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</a:tr>
              <a:tr h="4281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F_D_TURN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</a:tr>
              <a:tr h="4281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F_Score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err="1"/>
              <a:t>Piotroski</a:t>
            </a:r>
            <a:r>
              <a:rPr lang="en-US" altLang="zh-TW" dirty="0"/>
              <a:t> </a:t>
            </a:r>
            <a:r>
              <a:rPr lang="en-US" altLang="zh-TW" dirty="0" smtClean="0"/>
              <a:t>F</a:t>
            </a:r>
            <a:r>
              <a:rPr lang="zh-TW" altLang="en-US" dirty="0" smtClean="0"/>
              <a:t> </a:t>
            </a:r>
            <a:r>
              <a:rPr lang="en-US" altLang="zh-TW" dirty="0" smtClean="0"/>
              <a:t>score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 獲利性 </a:t>
            </a:r>
            <a:r>
              <a:rPr lang="en-US" altLang="zh-TW" dirty="0" smtClean="0"/>
              <a:t>(Profitability)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安全性 </a:t>
            </a:r>
            <a:r>
              <a:rPr lang="en-US" altLang="zh-TW" dirty="0" smtClean="0"/>
              <a:t>(Leverage, Liquidity, source of fund)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 營運能力 </a:t>
            </a:r>
            <a:r>
              <a:rPr lang="en-US" altLang="zh-TW" dirty="0" smtClean="0"/>
              <a:t>(Operating Efficiency)</a:t>
            </a:r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Title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陽程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東捷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高僑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均豪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平均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F_ROA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0.944444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F_CFO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0.444444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F_D_ROA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0.777778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F_ACCRUAL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0.277778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F_D_LEVER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0.722222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F_D_LIQUID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0.277778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F_EQ_OFFER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0.944444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F_D_MARGIN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0.722222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F_D_TURN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0.5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F_Score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5.611111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P/S</a:t>
                      </a:r>
                      <a:r>
                        <a:rPr lang="en-US" altLang="zh-TW" baseline="0" dirty="0" smtClean="0"/>
                        <a:t> Ratio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P/E Ratio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P/B Ratio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P/A</a:t>
                      </a:r>
                      <a:r>
                        <a:rPr lang="en-US" altLang="zh-TW" baseline="0" dirty="0" smtClean="0"/>
                        <a:t> Ratio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F</a:t>
            </a:r>
            <a:r>
              <a:rPr lang="zh-TW" altLang="en-US" dirty="0" smtClean="0"/>
              <a:t> </a:t>
            </a:r>
            <a:r>
              <a:rPr lang="en-US" altLang="zh-TW" dirty="0" smtClean="0"/>
              <a:t>score -</a:t>
            </a:r>
            <a:r>
              <a:rPr lang="zh-TW" altLang="en-US" sz="4000" dirty="0" smtClean="0"/>
              <a:t>獲利性</a:t>
            </a:r>
            <a:r>
              <a:rPr lang="zh-TW" altLang="en-US" dirty="0" smtClean="0"/>
              <a:t> </a:t>
            </a:r>
            <a:r>
              <a:rPr lang="en-US" altLang="zh-TW" dirty="0" smtClean="0"/>
              <a:t>(Profitability)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199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26768"/>
                <a:gridCol w="2808312"/>
                <a:gridCol w="159452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Condition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 score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ROA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(Return on assets)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&gt; 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Change in ROA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&gt; 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CFO (Cash</a:t>
                      </a:r>
                      <a:r>
                        <a:rPr lang="en-US" altLang="zh-TW" sz="2000" baseline="0" dirty="0" smtClean="0"/>
                        <a:t> flow from operations)</a:t>
                      </a:r>
                      <a:endParaRPr lang="zh-TW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 smtClean="0"/>
                        <a:t>&gt; 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CFO vs. Net</a:t>
                      </a:r>
                      <a:r>
                        <a:rPr lang="en-US" altLang="zh-TW" sz="2000" baseline="0" dirty="0" smtClean="0"/>
                        <a:t> Income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CFO &gt; Net</a:t>
                      </a:r>
                      <a:r>
                        <a:rPr lang="en-US" altLang="zh-TW" sz="2400" baseline="0" dirty="0" smtClean="0"/>
                        <a:t> Income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F</a:t>
            </a:r>
            <a:r>
              <a:rPr lang="zh-TW" altLang="en-US" dirty="0" smtClean="0"/>
              <a:t> </a:t>
            </a:r>
            <a:r>
              <a:rPr lang="en-US" altLang="zh-TW" dirty="0" smtClean="0"/>
              <a:t>score -</a:t>
            </a:r>
            <a:r>
              <a:rPr lang="zh-TW" altLang="en-US" sz="4000" dirty="0" smtClean="0"/>
              <a:t>獲利性</a:t>
            </a:r>
            <a:r>
              <a:rPr lang="zh-TW" altLang="en-US" dirty="0" smtClean="0"/>
              <a:t> </a:t>
            </a:r>
            <a:r>
              <a:rPr lang="en-US" altLang="zh-TW" dirty="0" smtClean="0"/>
              <a:t>(Profitability)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42792"/>
                <a:gridCol w="2088232"/>
                <a:gridCol w="2098576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2022-Q1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</a:t>
                      </a:r>
                      <a:r>
                        <a:rPr lang="zh-TW" altLang="en-US" sz="2400" dirty="0" smtClean="0"/>
                        <a:t> </a:t>
                      </a:r>
                      <a:r>
                        <a:rPr lang="en-US" altLang="zh-TW" sz="2400" dirty="0" smtClean="0"/>
                        <a:t>score 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ROA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(Return on assets)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-0.04%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Change in ROA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-0.89%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CFO (Cash</a:t>
                      </a:r>
                      <a:r>
                        <a:rPr lang="en-US" altLang="zh-TW" sz="2000" baseline="0" dirty="0" smtClean="0"/>
                        <a:t> flow from operations)</a:t>
                      </a:r>
                      <a:endParaRPr lang="zh-TW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90,830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圖表 6"/>
          <p:cNvGraphicFramePr/>
          <p:nvPr/>
        </p:nvGraphicFramePr>
        <p:xfrm>
          <a:off x="539552" y="3429000"/>
          <a:ext cx="813690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sz="4000" dirty="0" smtClean="0"/>
              <a:t>獲利性</a:t>
            </a:r>
            <a:r>
              <a:rPr lang="zh-TW" altLang="en-US" dirty="0" smtClean="0"/>
              <a:t> </a:t>
            </a:r>
            <a:r>
              <a:rPr lang="en-US" altLang="zh-TW" dirty="0" smtClean="0"/>
              <a:t>(Profitability)-ROA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4000" dirty="0" smtClean="0"/>
              <a:t>獲利性</a:t>
            </a:r>
            <a:r>
              <a:rPr lang="zh-TW" altLang="en-US" dirty="0" smtClean="0"/>
              <a:t> </a:t>
            </a:r>
            <a:r>
              <a:rPr lang="en-US" altLang="zh-TW" dirty="0" smtClean="0"/>
              <a:t>(Profitability)-ROA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sz="4000" dirty="0" smtClean="0"/>
              <a:t>獲利性</a:t>
            </a:r>
            <a:r>
              <a:rPr lang="zh-TW" altLang="en-US" dirty="0" smtClean="0"/>
              <a:t> </a:t>
            </a:r>
            <a:r>
              <a:rPr lang="en-US" altLang="zh-TW" dirty="0" smtClean="0"/>
              <a:t>(Profitability)-OCF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F</a:t>
            </a:r>
            <a:r>
              <a:rPr lang="zh-TW" altLang="en-US" dirty="0" smtClean="0"/>
              <a:t> </a:t>
            </a:r>
            <a:r>
              <a:rPr lang="en-US" altLang="zh-TW" dirty="0" smtClean="0"/>
              <a:t>score -</a:t>
            </a:r>
            <a:r>
              <a:rPr lang="zh-TW" altLang="en-US" sz="4000" dirty="0" smtClean="0"/>
              <a:t>獲利性</a:t>
            </a:r>
            <a:r>
              <a:rPr lang="zh-TW" altLang="en-US" dirty="0" smtClean="0"/>
              <a:t> </a:t>
            </a:r>
            <a:r>
              <a:rPr lang="en-US" altLang="zh-TW" dirty="0" smtClean="0"/>
              <a:t>(Profitability)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2022-Q1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</a:t>
                      </a:r>
                      <a:r>
                        <a:rPr lang="zh-TW" altLang="en-US" sz="2400" dirty="0" smtClean="0"/>
                        <a:t> </a:t>
                      </a:r>
                      <a:r>
                        <a:rPr lang="en-US" altLang="zh-TW" sz="2400" dirty="0" smtClean="0"/>
                        <a:t>score 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OCF vs. Net Income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90,830 vs. -1,614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圖表 5"/>
          <p:cNvGraphicFramePr/>
          <p:nvPr/>
        </p:nvGraphicFramePr>
        <p:xfrm>
          <a:off x="683568" y="2708920"/>
          <a:ext cx="7776864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000" dirty="0" smtClean="0"/>
              <a:t>獲利性</a:t>
            </a:r>
            <a:r>
              <a:rPr lang="zh-TW" altLang="en-US" dirty="0" smtClean="0"/>
              <a:t> </a:t>
            </a:r>
            <a:r>
              <a:rPr lang="en-US" altLang="zh-TW" dirty="0" smtClean="0"/>
              <a:t>(Profitability)-CFO vs. Net income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</TotalTime>
  <Words>405</Words>
  <Application>Microsoft Office PowerPoint</Application>
  <PresentationFormat>如螢幕大小 (4:3)</PresentationFormat>
  <Paragraphs>190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Office 佈景主題</vt:lpstr>
      <vt:lpstr>投影片 1</vt:lpstr>
      <vt:lpstr>Piotroski F score</vt:lpstr>
      <vt:lpstr>F score -獲利性 (Profitability)</vt:lpstr>
      <vt:lpstr>F score -獲利性 (Profitability)</vt:lpstr>
      <vt:lpstr>獲利性 (Profitability)-ROA</vt:lpstr>
      <vt:lpstr>獲利性 (Profitability)-ROA</vt:lpstr>
      <vt:lpstr>獲利性 (Profitability)-OCF</vt:lpstr>
      <vt:lpstr>F score -獲利性 (Profitability)</vt:lpstr>
      <vt:lpstr>獲利性 (Profitability)-CFO vs. Net income</vt:lpstr>
      <vt:lpstr>F score -安全性 (Leverage, Liquidity, source of fund)</vt:lpstr>
      <vt:lpstr>Leverage</vt:lpstr>
      <vt:lpstr>Leverage</vt:lpstr>
      <vt:lpstr>安全性 Leverage</vt:lpstr>
      <vt:lpstr>Liquidity</vt:lpstr>
      <vt:lpstr>Equity Issued</vt:lpstr>
      <vt:lpstr>F score -營運能力 (Operating Efficiency)</vt:lpstr>
      <vt:lpstr>投影片 17</vt:lpstr>
      <vt:lpstr>投影片 18</vt:lpstr>
      <vt:lpstr>投影片 19</vt:lpstr>
      <vt:lpstr>投影片 20</vt:lpstr>
      <vt:lpstr>投影片 21</vt:lpstr>
    </vt:vector>
  </TitlesOfParts>
  <Company>Concords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111036</dc:creator>
  <cp:lastModifiedBy>111036</cp:lastModifiedBy>
  <cp:revision>103</cp:revision>
  <dcterms:created xsi:type="dcterms:W3CDTF">2022-05-25T00:33:00Z</dcterms:created>
  <dcterms:modified xsi:type="dcterms:W3CDTF">2022-05-27T07:45:07Z</dcterms:modified>
</cp:coreProperties>
</file>