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614" r:id="rId2"/>
    <p:sldId id="597" r:id="rId3"/>
    <p:sldId id="601" r:id="rId4"/>
    <p:sldId id="611" r:id="rId5"/>
    <p:sldId id="620" r:id="rId6"/>
    <p:sldId id="621" r:id="rId7"/>
    <p:sldId id="622" r:id="rId8"/>
    <p:sldId id="623" r:id="rId9"/>
    <p:sldId id="624" r:id="rId10"/>
    <p:sldId id="625" r:id="rId11"/>
  </p:sldIdLst>
  <p:sldSz cx="9144000" cy="6858000" type="screen4x3"/>
  <p:notesSz cx="6781800" cy="98742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0000"/>
    <a:srgbClr val="CCECFF"/>
    <a:srgbClr val="CCFF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808" autoAdjust="0"/>
  </p:normalViewPr>
  <p:slideViewPr>
    <p:cSldViewPr>
      <p:cViewPr varScale="1">
        <p:scale>
          <a:sx n="73" d="100"/>
          <a:sy n="73" d="100"/>
        </p:scale>
        <p:origin x="164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2347" y="-12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3D6AD-5DC0-49B3-8985-76019D1CB195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1750" y="937895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5DFBD-6C55-4B88-9263-CEFC3CD409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96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691063"/>
            <a:ext cx="5426075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3846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378950"/>
            <a:ext cx="293846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20A3A61-64BF-44B1-B743-474B7E3827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92066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A3A61-64BF-44B1-B743-474B7E3827EB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8106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A3A61-64BF-44B1-B743-474B7E3827EB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29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_Group內使用(pap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2" b="8824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454919"/>
            <a:ext cx="8001000" cy="1470025"/>
          </a:xfrm>
          <a:noFill/>
        </p:spPr>
        <p:txBody>
          <a:bodyPr/>
          <a:lstStyle>
            <a:lvl1pPr>
              <a:defRPr kumimoji="0" lang="en-US" altLang="zh-TW" sz="3200" b="1" kern="1200" baseline="0" dirty="0" smtClean="0">
                <a:solidFill>
                  <a:srgbClr val="C00000"/>
                </a:solidFill>
                <a:latin typeface="+mj-lt"/>
                <a:ea typeface="標楷體" pitchFamily="65" charset="-120"/>
                <a:cs typeface="Times New Roman" pitchFamily="18" charset="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noProof="0" dirty="0"/>
          </a:p>
        </p:txBody>
      </p:sp>
      <p:sp>
        <p:nvSpPr>
          <p:cNvPr id="18" name="文字版面配置區 29"/>
          <p:cNvSpPr>
            <a:spLocks noGrp="1"/>
          </p:cNvSpPr>
          <p:nvPr>
            <p:ph type="body" sz="quarter" idx="20"/>
          </p:nvPr>
        </p:nvSpPr>
        <p:spPr>
          <a:xfrm>
            <a:off x="1835696" y="3573016"/>
            <a:ext cx="6832019" cy="42862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None/>
              <a:defRPr kumimoji="0" lang="en-US" altLang="zh-TW" sz="2200" kern="1200" baseline="0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標楷體" pitchFamily="65" charset="-12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文字版面配置區 29"/>
          <p:cNvSpPr>
            <a:spLocks noGrp="1"/>
          </p:cNvSpPr>
          <p:nvPr>
            <p:ph type="body" sz="quarter" idx="21"/>
          </p:nvPr>
        </p:nvSpPr>
        <p:spPr>
          <a:xfrm>
            <a:off x="1835697" y="5160281"/>
            <a:ext cx="6832018" cy="42862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None/>
              <a:defRPr kumimoji="0" lang="en-US" altLang="zh-TW" sz="2200" kern="1200" baseline="0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標楷體" pitchFamily="65" charset="-12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0" name="文字版面配置區 29"/>
          <p:cNvSpPr>
            <a:spLocks noGrp="1"/>
          </p:cNvSpPr>
          <p:nvPr>
            <p:ph type="body" sz="quarter" idx="22"/>
          </p:nvPr>
        </p:nvSpPr>
        <p:spPr>
          <a:xfrm>
            <a:off x="1835696" y="4078233"/>
            <a:ext cx="6832019" cy="64682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None/>
              <a:defRPr lang="en-US" altLang="zh-TW" sz="1800" kern="1200" baseline="0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4" name="文字方塊 9"/>
          <p:cNvSpPr txBox="1">
            <a:spLocks noChangeArrowheads="1"/>
          </p:cNvSpPr>
          <p:nvPr userDrawn="1"/>
        </p:nvSpPr>
        <p:spPr bwMode="auto">
          <a:xfrm>
            <a:off x="0" y="6540500"/>
            <a:ext cx="3505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>
                <a:solidFill>
                  <a:srgbClr val="1F4E79"/>
                </a:solidFill>
                <a:latin typeface="Calibri" panose="020F0502020204030204" pitchFamily="34" charset="0"/>
              </a:rPr>
              <a:t>Institute of Industrial Engineering, NTU</a:t>
            </a:r>
          </a:p>
        </p:txBody>
      </p:sp>
      <p:pic>
        <p:nvPicPr>
          <p:cNvPr id="32" name="圖片 31"/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35500" y1="36567" x2="33000" y2="53731"/>
                        <a14:backgroundMark x1="57000" y1="32090" x2="64000" y2="51493"/>
                        <a14:backgroundMark x1="47500" y1="26866" x2="47500" y2="26866"/>
                      </a14:backgroundRemoval>
                    </a14:imgEffect>
                  </a14:imgLayer>
                </a14:imgProps>
              </a:ext>
            </a:extLst>
          </a:blip>
          <a:srcRect l="36774" r="40546"/>
          <a:stretch/>
        </p:blipFill>
        <p:spPr>
          <a:xfrm rot="5400000">
            <a:off x="6399010" y="6036578"/>
            <a:ext cx="643206" cy="1128874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35500" y1="36567" x2="33000" y2="53731"/>
                        <a14:backgroundMark x1="57000" y1="32090" x2="64000" y2="51493"/>
                        <a14:backgroundMark x1="47500" y1="26866" x2="47500" y2="26866"/>
                      </a14:backgroundRemoval>
                    </a14:imgEffect>
                  </a14:imgLayer>
                </a14:imgProps>
              </a:ext>
            </a:extLst>
          </a:blip>
          <a:srcRect l="36774" r="40546"/>
          <a:stretch/>
        </p:blipFill>
        <p:spPr>
          <a:xfrm rot="5400000">
            <a:off x="7376081" y="6008141"/>
            <a:ext cx="643206" cy="1128874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35500" y1="36567" x2="33000" y2="53731"/>
                        <a14:backgroundMark x1="57000" y1="32090" x2="64000" y2="51493"/>
                        <a14:backgroundMark x1="47500" y1="26866" x2="47500" y2="26866"/>
                      </a14:backgroundRemoval>
                    </a14:imgEffect>
                  </a14:imgLayer>
                </a14:imgProps>
              </a:ext>
            </a:extLst>
          </a:blip>
          <a:srcRect l="36774" r="40546"/>
          <a:stretch/>
        </p:blipFill>
        <p:spPr>
          <a:xfrm rot="5400000">
            <a:off x="8346112" y="6036578"/>
            <a:ext cx="643206" cy="11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53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2" b="8824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35500" y1="36567" x2="33000" y2="53731"/>
                        <a14:backgroundMark x1="57000" y1="32090" x2="64000" y2="51493"/>
                        <a14:backgroundMark x1="47500" y1="26866" x2="47500" y2="26866"/>
                      </a14:backgroundRemoval>
                    </a14:imgEffect>
                  </a14:imgLayer>
                </a14:imgProps>
              </a:ext>
            </a:extLst>
          </a:blip>
          <a:srcRect l="36774" r="40546"/>
          <a:stretch/>
        </p:blipFill>
        <p:spPr>
          <a:xfrm rot="2248996">
            <a:off x="8354085" y="5903980"/>
            <a:ext cx="643206" cy="112887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35500" y1="36567" x2="33000" y2="53731"/>
                        <a14:backgroundMark x1="57000" y1="32090" x2="64000" y2="51493"/>
                        <a14:backgroundMark x1="47500" y1="26866" x2="47500" y2="26866"/>
                      </a14:backgroundRemoval>
                    </a14:imgEffect>
                  </a14:imgLayer>
                </a14:imgProps>
              </a:ext>
            </a:extLst>
          </a:blip>
          <a:srcRect l="36774" r="40546"/>
          <a:stretch/>
        </p:blipFill>
        <p:spPr>
          <a:xfrm rot="2248996">
            <a:off x="8175708" y="5187559"/>
            <a:ext cx="643206" cy="112887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35500" y1="36567" x2="33000" y2="53731"/>
                        <a14:backgroundMark x1="57000" y1="32090" x2="64000" y2="51493"/>
                        <a14:backgroundMark x1="47500" y1="26866" x2="47500" y2="26866"/>
                      </a14:backgroundRemoval>
                    </a14:imgEffect>
                  </a14:imgLayer>
                </a14:imgProps>
              </a:ext>
            </a:extLst>
          </a:blip>
          <a:srcRect l="36774" r="40546"/>
          <a:stretch/>
        </p:blipFill>
        <p:spPr>
          <a:xfrm rot="2248996">
            <a:off x="7562826" y="5867572"/>
            <a:ext cx="643206" cy="11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69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7570788" cy="99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18488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539750" y="1196975"/>
            <a:ext cx="8001000" cy="158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9" name="文字方塊 9"/>
          <p:cNvSpPr txBox="1">
            <a:spLocks noChangeArrowheads="1"/>
          </p:cNvSpPr>
          <p:nvPr/>
        </p:nvSpPr>
        <p:spPr bwMode="auto">
          <a:xfrm>
            <a:off x="0" y="6540500"/>
            <a:ext cx="3505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>
                <a:solidFill>
                  <a:srgbClr val="1F4E79"/>
                </a:solidFill>
                <a:latin typeface="Calibri" panose="020F0502020204030204" pitchFamily="34" charset="0"/>
              </a:rPr>
              <a:t>Institute of Industrial Engineering, NTU</a:t>
            </a:r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4287837" y="6578600"/>
            <a:ext cx="50482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  <a:defRPr/>
            </a:pPr>
            <a:fld id="{D05A31D1-BD2C-479D-840B-B22BA742C144}" type="slidenum">
              <a:rPr lang="zh-CN" altLang="en-US" sz="1600" smtClean="0">
                <a:solidFill>
                  <a:srgbClr val="1F4E79"/>
                </a:solidFill>
                <a:latin typeface="Calibri" panose="020F0502020204030204" pitchFamily="34" charset="0"/>
              </a:rPr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zh-CN" sz="1600" dirty="0" smtClean="0">
              <a:solidFill>
                <a:srgbClr val="1F4E79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4557965" y="6564898"/>
            <a:ext cx="5180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rgbClr val="1F4E79"/>
                </a:solidFill>
                <a:latin typeface="Calibri" panose="020F0502020204030204" pitchFamily="34" charset="0"/>
              </a:rPr>
              <a:t>/</a:t>
            </a:r>
            <a:r>
              <a:rPr lang="en-US" altLang="zh-TW" sz="1600" baseline="0" dirty="0" smtClean="0">
                <a:solidFill>
                  <a:srgbClr val="1F4E79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1600" baseline="0" dirty="0" smtClean="0">
                <a:solidFill>
                  <a:srgbClr val="1F4E79"/>
                </a:solidFill>
                <a:latin typeface="Calibri" panose="020F0502020204030204" pitchFamily="34" charset="0"/>
              </a:rPr>
              <a:t>10</a:t>
            </a:r>
            <a:endParaRPr lang="en-US" altLang="zh-TW" sz="1600" baseline="0" dirty="0" smtClean="0">
              <a:solidFill>
                <a:srgbClr val="1F4E79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8" r:id="rId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2F5597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2F5597"/>
          </a:solidFill>
          <a:latin typeface="Arial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2F5597"/>
          </a:solidFill>
          <a:latin typeface="Arial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2F5597"/>
          </a:solidFill>
          <a:latin typeface="Arial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2F5597"/>
          </a:solidFill>
          <a:latin typeface="Arial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528" y="2636912"/>
            <a:ext cx="8601273" cy="821953"/>
          </a:xfrm>
        </p:spPr>
        <p:txBody>
          <a:bodyPr/>
          <a:lstStyle/>
          <a:p>
            <a:r>
              <a:rPr lang="en-US" altLang="zh-TW" dirty="0"/>
              <a:t>Beetle Swarm Antennae Search Algorithm</a:t>
            </a:r>
            <a:br>
              <a:rPr lang="en-US" altLang="zh-TW" dirty="0"/>
            </a:br>
            <a:r>
              <a:rPr lang="en-US" altLang="zh-TW" dirty="0"/>
              <a:t>for Optimization Problems</a:t>
            </a:r>
          </a:p>
        </p:txBody>
      </p:sp>
      <p:sp>
        <p:nvSpPr>
          <p:cNvPr id="8" name="標題 1"/>
          <p:cNvSpPr txBox="1">
            <a:spLocks/>
          </p:cNvSpPr>
          <p:nvPr/>
        </p:nvSpPr>
        <p:spPr bwMode="auto">
          <a:xfrm>
            <a:off x="1691680" y="908720"/>
            <a:ext cx="6624538" cy="77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altLang="zh-TW" sz="3200" b="1" kern="1200" baseline="0" dirty="0" smtClean="0">
                <a:solidFill>
                  <a:srgbClr val="C00000"/>
                </a:solidFill>
                <a:latin typeface="+mj-lt"/>
                <a:ea typeface="標楷體" pitchFamily="65" charset="-120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2F5597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2F5597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2F5597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2F5597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00FF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00FF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00FF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00FF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sz="3600" dirty="0"/>
              <a:t>Final Project Preview (2020)</a:t>
            </a:r>
          </a:p>
        </p:txBody>
      </p:sp>
      <p:sp>
        <p:nvSpPr>
          <p:cNvPr id="13" name="文本框 33"/>
          <p:cNvSpPr txBox="1"/>
          <p:nvPr/>
        </p:nvSpPr>
        <p:spPr>
          <a:xfrm>
            <a:off x="3384882" y="4416661"/>
            <a:ext cx="24785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R08546002</a:t>
            </a:r>
          </a:p>
          <a:p>
            <a:pPr algn="ctr"/>
            <a:r>
              <a:rPr lang="zh-TW" altLang="en-US" sz="2400" b="1" dirty="0" smtClean="0">
                <a:solidFill>
                  <a:schemeClr val="tx1"/>
                </a:solidFill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劉晏誠</a:t>
            </a:r>
            <a:endParaRPr lang="en-US" altLang="zh-TW" sz="2400" b="1" dirty="0" smtClean="0">
              <a:solidFill>
                <a:schemeClr val="tx1"/>
              </a:solidFill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400" b="1" dirty="0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January 4, 2021</a:t>
            </a:r>
          </a:p>
        </p:txBody>
      </p:sp>
    </p:spTree>
    <p:extLst>
      <p:ext uri="{BB962C8B-B14F-4D97-AF65-F5344CB8AC3E}">
        <p14:creationId xmlns:p14="http://schemas.microsoft.com/office/powerpoint/2010/main" val="240823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1050" y="116632"/>
            <a:ext cx="7570788" cy="993775"/>
          </a:xfrm>
        </p:spPr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000" dirty="0" smtClean="0"/>
              <a:t>Jiang, X., &amp; Li, S. Bas: Beetle antennae search algorithm for optimization problems. </a:t>
            </a:r>
            <a:r>
              <a:rPr lang="en-US" altLang="zh-TW" sz="2000" dirty="0" err="1" smtClean="0"/>
              <a:t>arXiv</a:t>
            </a:r>
            <a:r>
              <a:rPr lang="en-US" altLang="zh-TW" sz="2000" dirty="0" smtClean="0"/>
              <a:t> 2017. </a:t>
            </a:r>
            <a:r>
              <a:rPr lang="en-US" altLang="zh-TW" sz="2000" i="1" dirty="0" err="1" smtClean="0"/>
              <a:t>arXiv</a:t>
            </a:r>
            <a:r>
              <a:rPr lang="en-US" altLang="zh-TW" sz="2000" i="1" dirty="0" smtClean="0"/>
              <a:t> preprint </a:t>
            </a:r>
            <a:r>
              <a:rPr lang="en-US" altLang="zh-TW" sz="2000" i="1" dirty="0" smtClean="0"/>
              <a:t>arXiv:1710.10724</a:t>
            </a:r>
            <a:r>
              <a:rPr lang="en-US" altLang="zh-TW" sz="2000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 smtClean="0"/>
              <a:t>Wang, J., &amp; Chen, H. (2018). BSAS: Beetle swarm antennae search algorithm for optimization problems. </a:t>
            </a:r>
            <a:r>
              <a:rPr lang="en-US" altLang="zh-TW" sz="2000" i="1" dirty="0" err="1" smtClean="0"/>
              <a:t>arXiv</a:t>
            </a:r>
            <a:r>
              <a:rPr lang="en-US" altLang="zh-TW" sz="2000" i="1" dirty="0" smtClean="0"/>
              <a:t> preprint </a:t>
            </a:r>
            <a:r>
              <a:rPr lang="en-US" altLang="zh-TW" sz="2000" i="1" dirty="0" smtClean="0"/>
              <a:t>arXiv:1087.10470</a:t>
            </a:r>
            <a:r>
              <a:rPr lang="en-US" altLang="zh-TW" sz="20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9110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1050" y="116632"/>
            <a:ext cx="7570788" cy="993775"/>
          </a:xfrm>
        </p:spPr>
        <p:txBody>
          <a:bodyPr/>
          <a:lstStyle/>
          <a:p>
            <a:r>
              <a:rPr kumimoji="1" lang="en-US" altLang="zh-TW" dirty="0" smtClean="0"/>
              <a:t>Introduction</a:t>
            </a:r>
            <a:endParaRPr kumimoji="1"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457200" y="1341438"/>
            <a:ext cx="8218488" cy="49672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300" dirty="0"/>
              <a:t>Beetle Swarm Antennae Search algorithm (BSAS)</a:t>
            </a:r>
          </a:p>
          <a:p>
            <a:pPr lvl="1">
              <a:lnSpc>
                <a:spcPct val="150000"/>
              </a:lnSpc>
            </a:pPr>
            <a:r>
              <a:rPr lang="en-US" altLang="zh-TW" sz="1900" dirty="0"/>
              <a:t>Motivated from Beetle Antennae Search algorithm (BAS) </a:t>
            </a:r>
          </a:p>
          <a:p>
            <a:pPr lvl="1">
              <a:lnSpc>
                <a:spcPct val="150000"/>
              </a:lnSpc>
            </a:pPr>
            <a:r>
              <a:rPr lang="en-US" altLang="zh-TW" sz="1900" dirty="0" smtClean="0"/>
              <a:t>Improve </a:t>
            </a:r>
            <a:r>
              <a:rPr lang="en-US" altLang="zh-TW" sz="1900" dirty="0"/>
              <a:t>the drawbacks of BAS algorithm</a:t>
            </a:r>
          </a:p>
        </p:txBody>
      </p:sp>
    </p:spTree>
    <p:extLst>
      <p:ext uri="{BB962C8B-B14F-4D97-AF65-F5344CB8AC3E}">
        <p14:creationId xmlns:p14="http://schemas.microsoft.com/office/powerpoint/2010/main" val="4945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1050" y="116632"/>
            <a:ext cx="7570788" cy="993775"/>
          </a:xfrm>
        </p:spPr>
        <p:txBody>
          <a:bodyPr/>
          <a:lstStyle/>
          <a:p>
            <a:r>
              <a:rPr lang="en-US" altLang="zh-TW" dirty="0"/>
              <a:t>Behaviors of </a:t>
            </a:r>
            <a:r>
              <a:rPr lang="en-US" altLang="zh-TW" dirty="0" smtClean="0"/>
              <a:t>Beetle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1438"/>
            <a:ext cx="8295164" cy="49672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300" dirty="0" smtClean="0"/>
              <a:t>Imitate </a:t>
            </a:r>
            <a:r>
              <a:rPr lang="en-US" altLang="zh-TW" sz="2300" dirty="0"/>
              <a:t>Beetle prey or seek for a </a:t>
            </a:r>
            <a:r>
              <a:rPr lang="en-US" altLang="zh-TW" sz="2300" dirty="0" smtClean="0"/>
              <a:t>mate by </a:t>
            </a:r>
            <a:r>
              <a:rPr lang="en-US" altLang="zh-TW" sz="2300" dirty="0"/>
              <a:t>its </a:t>
            </a:r>
            <a:r>
              <a:rPr lang="en-US" altLang="zh-TW" sz="2300" dirty="0" smtClean="0"/>
              <a:t>antennae.</a:t>
            </a:r>
          </a:p>
          <a:p>
            <a:pPr lvl="1">
              <a:lnSpc>
                <a:spcPct val="150000"/>
              </a:lnSpc>
            </a:pPr>
            <a:r>
              <a:rPr lang="en-US" altLang="zh-TW" sz="1900" dirty="0"/>
              <a:t>the antennae in </a:t>
            </a:r>
            <a:r>
              <a:rPr lang="en-US" altLang="zh-TW" sz="1900" dirty="0" smtClean="0"/>
              <a:t>one side </a:t>
            </a:r>
            <a:r>
              <a:rPr lang="en-US" altLang="zh-TW" sz="1900" dirty="0"/>
              <a:t>detects a higher concentration of </a:t>
            </a:r>
            <a:r>
              <a:rPr lang="en-US" altLang="zh-TW" sz="1900" dirty="0" err="1"/>
              <a:t>odour</a:t>
            </a:r>
            <a:r>
              <a:rPr lang="en-US" altLang="zh-TW" sz="1900" dirty="0"/>
              <a:t>, the beetle </a:t>
            </a:r>
            <a:r>
              <a:rPr lang="en-US" altLang="zh-TW" sz="1900" dirty="0" smtClean="0"/>
              <a:t>would turn </a:t>
            </a:r>
            <a:r>
              <a:rPr lang="en-US" altLang="zh-TW" sz="1900" dirty="0"/>
              <a:t>to the direction towards the same side, otherwise, it </a:t>
            </a:r>
            <a:r>
              <a:rPr lang="en-US" altLang="zh-TW" sz="1900" dirty="0" smtClean="0"/>
              <a:t>would turn </a:t>
            </a:r>
            <a:r>
              <a:rPr lang="en-US" altLang="zh-TW" sz="1900" dirty="0"/>
              <a:t>to the other side.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35500" y1="36567" x2="33000" y2="53731"/>
                        <a14:backgroundMark x1="57000" y1="32090" x2="64000" y2="51493"/>
                        <a14:backgroundMark x1="47500" y1="26866" x2="47500" y2="26866"/>
                      </a14:backgroundRemoval>
                    </a14:imgEffect>
                  </a14:imgLayer>
                </a14:imgProps>
              </a:ext>
            </a:extLst>
          </a:blip>
          <a:srcRect l="36774" r="40546"/>
          <a:stretch/>
        </p:blipFill>
        <p:spPr>
          <a:xfrm>
            <a:off x="611560" y="4887764"/>
            <a:ext cx="796594" cy="139808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4828" l="2759" r="81034"/>
                    </a14:imgEffect>
                  </a14:imgLayer>
                </a14:imgProps>
              </a:ext>
            </a:extLst>
          </a:blip>
          <a:srcRect l="18248" t="4377" r="19187" b="8727"/>
          <a:stretch/>
        </p:blipFill>
        <p:spPr>
          <a:xfrm>
            <a:off x="6386365" y="3157701"/>
            <a:ext cx="1728192" cy="144016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6818648" y="4518432"/>
            <a:ext cx="83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Target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35500" y1="36567" x2="33000" y2="53731"/>
                        <a14:backgroundMark x1="57000" y1="32090" x2="64000" y2="51493"/>
                        <a14:backgroundMark x1="47500" y1="26866" x2="47500" y2="26866"/>
                      </a14:backgroundRemoval>
                    </a14:imgEffect>
                  </a14:imgLayer>
                </a14:imgProps>
              </a:ext>
            </a:extLst>
          </a:blip>
          <a:srcRect l="36774" r="40546"/>
          <a:stretch/>
        </p:blipFill>
        <p:spPr>
          <a:xfrm rot="1315905">
            <a:off x="2453246" y="4065102"/>
            <a:ext cx="796594" cy="1398081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35500" y1="36567" x2="33000" y2="53731"/>
                        <a14:backgroundMark x1="57000" y1="32090" x2="64000" y2="51493"/>
                        <a14:backgroundMark x1="47500" y1="26866" x2="47500" y2="26866"/>
                      </a14:backgroundRemoval>
                    </a14:imgEffect>
                  </a14:imgLayer>
                </a14:imgProps>
              </a:ext>
            </a:extLst>
          </a:blip>
          <a:srcRect l="36774" r="40546"/>
          <a:stretch/>
        </p:blipFill>
        <p:spPr>
          <a:xfrm rot="7228824">
            <a:off x="3804393" y="4961963"/>
            <a:ext cx="796594" cy="1398081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35500" y1="36567" x2="33000" y2="53731"/>
                        <a14:backgroundMark x1="57000" y1="32090" x2="64000" y2="51493"/>
                        <a14:backgroundMark x1="47500" y1="26866" x2="47500" y2="26866"/>
                      </a14:backgroundRemoval>
                    </a14:imgEffect>
                  </a14:imgLayer>
                </a14:imgProps>
              </a:ext>
            </a:extLst>
          </a:blip>
          <a:srcRect l="36774" r="40546"/>
          <a:stretch/>
        </p:blipFill>
        <p:spPr>
          <a:xfrm rot="19867420">
            <a:off x="5011476" y="4340301"/>
            <a:ext cx="796594" cy="1398081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35500" y1="36567" x2="33000" y2="53731"/>
                        <a14:backgroundMark x1="57000" y1="32090" x2="64000" y2="51493"/>
                        <a14:backgroundMark x1="47500" y1="26866" x2="47500" y2="26866"/>
                      </a14:backgroundRemoval>
                    </a14:imgEffect>
                  </a14:imgLayer>
                </a14:imgProps>
              </a:ext>
            </a:extLst>
          </a:blip>
          <a:srcRect l="36774" r="40546"/>
          <a:stretch/>
        </p:blipFill>
        <p:spPr>
          <a:xfrm>
            <a:off x="5697055" y="3825081"/>
            <a:ext cx="796594" cy="1398081"/>
          </a:xfrm>
          <a:prstGeom prst="rect">
            <a:avLst/>
          </a:prstGeom>
        </p:spPr>
      </p:pic>
      <p:cxnSp>
        <p:nvCxnSpPr>
          <p:cNvPr id="17" name="直線單箭頭接點 16"/>
          <p:cNvCxnSpPr/>
          <p:nvPr/>
        </p:nvCxnSpPr>
        <p:spPr bwMode="auto">
          <a:xfrm flipV="1">
            <a:off x="959620" y="4887764"/>
            <a:ext cx="1763347" cy="93007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 bwMode="auto">
          <a:xfrm>
            <a:off x="2667393" y="4875372"/>
            <a:ext cx="1420724" cy="67141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 bwMode="auto">
          <a:xfrm flipV="1">
            <a:off x="4069516" y="5266811"/>
            <a:ext cx="1402659" cy="25586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 bwMode="auto">
          <a:xfrm flipV="1">
            <a:off x="5446713" y="4597861"/>
            <a:ext cx="648639" cy="65731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572388" y="6101179"/>
            <a:ext cx="975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</a:t>
            </a:r>
            <a:r>
              <a:rPr lang="en-US" altLang="zh-TW" sz="1400" dirty="0" smtClean="0"/>
              <a:t>ight &gt; left</a:t>
            </a:r>
            <a:endParaRPr lang="zh-TW" altLang="en-US" sz="1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194106" y="5278639"/>
            <a:ext cx="975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</a:t>
            </a:r>
            <a:r>
              <a:rPr lang="en-US" altLang="zh-TW" sz="1400" dirty="0" smtClean="0"/>
              <a:t>ight &gt; left</a:t>
            </a:r>
            <a:endParaRPr lang="zh-TW" altLang="en-US" sz="1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715052" y="6147454"/>
            <a:ext cx="975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</a:t>
            </a:r>
            <a:r>
              <a:rPr lang="en-US" altLang="zh-TW" sz="1400" dirty="0" smtClean="0"/>
              <a:t>ight &lt; left</a:t>
            </a:r>
            <a:endParaRPr lang="zh-TW" altLang="en-US" sz="1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064006" y="5661003"/>
            <a:ext cx="975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</a:t>
            </a:r>
            <a:r>
              <a:rPr lang="en-US" altLang="zh-TW" sz="1400" dirty="0" smtClean="0"/>
              <a:t>ight &gt; left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84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9" grpId="0"/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1050" y="116632"/>
            <a:ext cx="7570788" cy="993775"/>
          </a:xfrm>
        </p:spPr>
        <p:txBody>
          <a:bodyPr/>
          <a:lstStyle/>
          <a:p>
            <a:r>
              <a:rPr lang="en-US" altLang="zh-TW" dirty="0" smtClean="0"/>
              <a:t>BAS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300" dirty="0" smtClean="0"/>
              <a:t>Model BAS algorithm by three rules.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900" dirty="0" smtClean="0"/>
              <a:t>Searching behavior</a:t>
            </a:r>
          </a:p>
          <a:p>
            <a:pPr marL="120015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900" dirty="0" smtClean="0"/>
              <a:t>Describing a </a:t>
            </a:r>
            <a:r>
              <a:rPr lang="en-US" altLang="zh-TW" sz="1900" dirty="0"/>
              <a:t>random direction of beetle </a:t>
            </a:r>
            <a:r>
              <a:rPr lang="en-US" altLang="zh-TW" sz="1900" dirty="0" smtClean="0"/>
              <a:t>searching.</a:t>
            </a:r>
          </a:p>
          <a:p>
            <a:pPr marL="120015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900" dirty="0" smtClean="0"/>
              <a:t>Imitate </a:t>
            </a:r>
            <a:r>
              <a:rPr lang="en-US" altLang="zh-TW" sz="1900" dirty="0"/>
              <a:t>the activities of the beetle’s </a:t>
            </a:r>
            <a:r>
              <a:rPr lang="en-US" altLang="zh-TW" sz="1900" dirty="0" smtClean="0"/>
              <a:t>antennae.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900" dirty="0"/>
              <a:t>Detecting </a:t>
            </a:r>
            <a:r>
              <a:rPr lang="en-US" altLang="zh-TW" sz="1900" dirty="0" smtClean="0"/>
              <a:t>behavior</a:t>
            </a:r>
          </a:p>
          <a:p>
            <a:pPr marL="120015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900" dirty="0" smtClean="0"/>
              <a:t>Generate </a:t>
            </a:r>
            <a:r>
              <a:rPr lang="en-US" altLang="zh-TW" sz="1900" dirty="0"/>
              <a:t>iterative model </a:t>
            </a:r>
            <a:r>
              <a:rPr lang="en-US" altLang="zh-TW" sz="1900" dirty="0" smtClean="0"/>
              <a:t>to </a:t>
            </a:r>
            <a:r>
              <a:rPr lang="en-US" altLang="zh-TW" sz="1900" dirty="0"/>
              <a:t>associate with the </a:t>
            </a:r>
            <a:r>
              <a:rPr lang="en-US" altLang="zh-TW" sz="1900" dirty="0" err="1" smtClean="0"/>
              <a:t>odour</a:t>
            </a:r>
            <a:r>
              <a:rPr lang="en-US" altLang="zh-TW" sz="1900" dirty="0"/>
              <a:t> </a:t>
            </a:r>
            <a:r>
              <a:rPr lang="en-US" altLang="zh-TW" sz="1900" dirty="0" smtClean="0"/>
              <a:t>detection by considering the searching behavior.</a:t>
            </a:r>
          </a:p>
          <a:p>
            <a:pPr marL="804863" lvl="1" indent="-347663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900" dirty="0"/>
              <a:t>Update rule</a:t>
            </a:r>
          </a:p>
          <a:p>
            <a:pPr marL="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300" dirty="0" smtClean="0"/>
              <a:t>Solution Set</a:t>
            </a:r>
          </a:p>
          <a:p>
            <a:pPr marL="8001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900" dirty="0" smtClean="0"/>
              <a:t>Position of beetle</a:t>
            </a:r>
          </a:p>
        </p:txBody>
      </p:sp>
    </p:spTree>
    <p:extLst>
      <p:ext uri="{BB962C8B-B14F-4D97-AF65-F5344CB8AC3E}">
        <p14:creationId xmlns:p14="http://schemas.microsoft.com/office/powerpoint/2010/main" val="274443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1050" y="116632"/>
            <a:ext cx="7570788" cy="993775"/>
          </a:xfrm>
        </p:spPr>
        <p:txBody>
          <a:bodyPr/>
          <a:lstStyle/>
          <a:p>
            <a:r>
              <a:rPr lang="en-US" altLang="zh-TW" dirty="0"/>
              <a:t>BAS </a:t>
            </a:r>
            <a:r>
              <a:rPr lang="en-US" altLang="zh-TW" dirty="0" smtClean="0"/>
              <a:t>Algorithm </a:t>
            </a:r>
            <a:r>
              <a:rPr lang="en-US" altLang="zh-TW" sz="3600" dirty="0" smtClean="0"/>
              <a:t>—Pseudo Code</a:t>
            </a:r>
            <a:endParaRPr lang="zh-TW" altLang="en-US" sz="3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64" y="1340768"/>
            <a:ext cx="4320480" cy="40321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551522" y="1472512"/>
                <a:ext cx="3384376" cy="533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(1)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𝑟𝑛𝑑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(1,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𝑟𝑛𝑑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(1,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522" y="1472512"/>
                <a:ext cx="3384376" cy="533544"/>
              </a:xfrm>
              <a:prstGeom prst="rect">
                <a:avLst/>
              </a:prstGeom>
              <a:blipFill>
                <a:blip r:embed="rId3"/>
                <a:stretch>
                  <a:fillRect l="-1622" b="-68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551522" y="2264806"/>
                <a:ext cx="3384376" cy="728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(2)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acc>
                      <m:accPr>
                        <m:chr m:val="⃗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en-US" altLang="zh-TW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522" y="2264806"/>
                <a:ext cx="3384376" cy="728276"/>
              </a:xfrm>
              <a:prstGeom prst="rect">
                <a:avLst/>
              </a:prstGeom>
              <a:blipFill>
                <a:blip r:embed="rId4"/>
                <a:stretch>
                  <a:fillRect l="-1622" b="-8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551522" y="3251832"/>
                <a:ext cx="5509194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(3)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acc>
                      <m:accPr>
                        <m:chr m:val="⃗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m:rPr>
                        <m:nor/>
                      </m:rPr>
                      <a:rPr lang="en-US" altLang="zh-TW" dirty="0"/>
                      <m:t>)</m:t>
                    </m:r>
                    <m:r>
                      <m:rPr>
                        <m:nor/>
                      </m:rPr>
                      <a:rPr lang="en-US" altLang="zh-TW" b="0" i="0" dirty="0" smtClean="0"/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522" y="3251832"/>
                <a:ext cx="5509194" cy="410305"/>
              </a:xfrm>
              <a:prstGeom prst="rect">
                <a:avLst/>
              </a:prstGeom>
              <a:blipFill>
                <a:blip r:embed="rId5"/>
                <a:stretch>
                  <a:fillRect l="-997" b="-220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566444" y="4005064"/>
                <a:ext cx="33843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(4)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0.95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.01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(5)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0.95</m:t>
                        </m:r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444" y="4005064"/>
                <a:ext cx="3384376" cy="646331"/>
              </a:xfrm>
              <a:prstGeom prst="rect">
                <a:avLst/>
              </a:prstGeom>
              <a:blipFill>
                <a:blip r:embed="rId6"/>
                <a:stretch>
                  <a:fillRect l="-1441" t="-5660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45964" y="5517232"/>
                <a:ext cx="43055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denotes initial position of beetle.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denotes initial sensing diameter.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denotes initial step size.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4" y="5517232"/>
                <a:ext cx="4305558" cy="923330"/>
              </a:xfrm>
              <a:prstGeom prst="rect">
                <a:avLst/>
              </a:prstGeom>
              <a:blipFill>
                <a:blip r:embed="rId7"/>
                <a:stretch>
                  <a:fillRect l="-849" t="-3289"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49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1050" y="116632"/>
            <a:ext cx="7570788" cy="993775"/>
          </a:xfrm>
        </p:spPr>
        <p:txBody>
          <a:bodyPr/>
          <a:lstStyle/>
          <a:p>
            <a:r>
              <a:rPr lang="en-US" altLang="zh-TW" dirty="0" smtClean="0"/>
              <a:t>BSAS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1900" dirty="0" smtClean="0"/>
              <a:t>Drawbacks of BAS</a:t>
            </a:r>
          </a:p>
          <a:p>
            <a:pPr lvl="1">
              <a:lnSpc>
                <a:spcPct val="150000"/>
              </a:lnSpc>
            </a:pPr>
            <a:r>
              <a:rPr lang="en-US" altLang="zh-TW" sz="1500" dirty="0"/>
              <a:t>B</a:t>
            </a:r>
            <a:r>
              <a:rPr lang="en-US" altLang="zh-TW" sz="1500" dirty="0" smtClean="0"/>
              <a:t>eetle </a:t>
            </a:r>
            <a:r>
              <a:rPr lang="en-US" altLang="zh-TW" sz="1500" dirty="0"/>
              <a:t>moves in </a:t>
            </a:r>
            <a:r>
              <a:rPr lang="en-US" altLang="zh-TW" sz="1500" dirty="0" smtClean="0"/>
              <a:t>one random </a:t>
            </a:r>
            <a:r>
              <a:rPr lang="en-US" altLang="zh-TW" sz="1500" dirty="0"/>
              <a:t>direction for each </a:t>
            </a:r>
            <a:r>
              <a:rPr lang="en-US" altLang="zh-TW" sz="1500" dirty="0" smtClean="0"/>
              <a:t>iteration. It </a:t>
            </a:r>
            <a:r>
              <a:rPr lang="en-US" altLang="zh-TW" sz="1500" dirty="0"/>
              <a:t>cannot guarantee that the move of beetle will make the </a:t>
            </a:r>
            <a:r>
              <a:rPr lang="en-US" altLang="zh-TW" sz="1500" dirty="0" smtClean="0"/>
              <a:t>objective function </a:t>
            </a:r>
            <a:r>
              <a:rPr lang="en-US" altLang="zh-TW" sz="1500" dirty="0"/>
              <a:t>value </a:t>
            </a:r>
            <a:r>
              <a:rPr lang="en-US" altLang="zh-TW" sz="1500" dirty="0" smtClean="0"/>
              <a:t>better. </a:t>
            </a:r>
          </a:p>
          <a:p>
            <a:pPr lvl="1">
              <a:lnSpc>
                <a:spcPct val="150000"/>
              </a:lnSpc>
            </a:pPr>
            <a:r>
              <a:rPr lang="en-US" altLang="zh-TW" sz="1500" dirty="0" smtClean="0"/>
              <a:t>Every movement of </a:t>
            </a:r>
            <a:r>
              <a:rPr lang="en-US" altLang="zh-TW" sz="1500" dirty="0"/>
              <a:t>the beetle will cause an update of the position and </a:t>
            </a:r>
            <a:r>
              <a:rPr lang="en-US" altLang="zh-TW" sz="1500" dirty="0" smtClean="0"/>
              <a:t>step size.</a:t>
            </a:r>
          </a:p>
          <a:p>
            <a:pPr lvl="1">
              <a:lnSpc>
                <a:spcPct val="150000"/>
              </a:lnSpc>
            </a:pPr>
            <a:r>
              <a:rPr lang="en-US" altLang="zh-TW" sz="1500" dirty="0" smtClean="0"/>
              <a:t>Above these two cause the </a:t>
            </a:r>
            <a:r>
              <a:rPr lang="en-US" altLang="zh-TW" sz="1500" dirty="0"/>
              <a:t>beetle </a:t>
            </a:r>
            <a:r>
              <a:rPr lang="en-US" altLang="zh-TW" sz="1500" dirty="0" smtClean="0"/>
              <a:t>falls </a:t>
            </a:r>
            <a:r>
              <a:rPr lang="en-US" altLang="zh-TW" sz="1500" dirty="0"/>
              <a:t>into local optimum </a:t>
            </a:r>
            <a:r>
              <a:rPr lang="en-US" altLang="zh-TW" sz="1500" dirty="0" smtClean="0"/>
              <a:t>position and </a:t>
            </a:r>
            <a:r>
              <a:rPr lang="en-US" altLang="zh-TW" sz="1500" dirty="0"/>
              <a:t>cannot jump out of the local area</a:t>
            </a:r>
            <a:r>
              <a:rPr lang="en-US" altLang="zh-TW" sz="15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sz="1900" dirty="0" smtClean="0"/>
              <a:t>Improvement of BSAS</a:t>
            </a:r>
          </a:p>
          <a:p>
            <a:pPr lvl="1">
              <a:lnSpc>
                <a:spcPct val="150000"/>
              </a:lnSpc>
            </a:pPr>
            <a:r>
              <a:rPr lang="en-US" altLang="zh-TW" sz="1500" dirty="0" smtClean="0"/>
              <a:t>Improve the </a:t>
            </a:r>
            <a:r>
              <a:rPr lang="en-US" altLang="zh-TW" sz="1500" dirty="0"/>
              <a:t>searching behavior of BAS </a:t>
            </a:r>
            <a:r>
              <a:rPr lang="en-US" altLang="zh-TW" sz="1500" dirty="0" smtClean="0"/>
              <a:t>algorithm </a:t>
            </a:r>
            <a:r>
              <a:rPr lang="en-US" altLang="zh-TW" sz="1500" dirty="0"/>
              <a:t>by employing </a:t>
            </a:r>
            <a:r>
              <a:rPr lang="en-US" altLang="zh-TW" sz="1500" dirty="0" smtClean="0"/>
              <a:t>k beetles </a:t>
            </a:r>
            <a:r>
              <a:rPr lang="en-US" altLang="zh-TW" sz="1500" dirty="0"/>
              <a:t>to move in k directions, thus enhancing the </a:t>
            </a:r>
            <a:r>
              <a:rPr lang="en-US" altLang="zh-TW" sz="1500" dirty="0" smtClean="0"/>
              <a:t>possibility for </a:t>
            </a:r>
            <a:r>
              <a:rPr lang="en-US" altLang="zh-TW" sz="1500" dirty="0"/>
              <a:t>finding better position of beetle</a:t>
            </a:r>
            <a:r>
              <a:rPr lang="en-US" altLang="zh-TW" sz="15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zh-TW" sz="1500" dirty="0" smtClean="0"/>
              <a:t>Design </a:t>
            </a:r>
            <a:r>
              <a:rPr lang="en-US" altLang="zh-TW" sz="1500" dirty="0"/>
              <a:t>a feedback-based position and </a:t>
            </a:r>
            <a:r>
              <a:rPr lang="en-US" altLang="zh-TW" sz="1500" dirty="0" smtClean="0"/>
              <a:t>step size update strategy.</a:t>
            </a:r>
          </a:p>
        </p:txBody>
      </p:sp>
    </p:spTree>
    <p:extLst>
      <p:ext uri="{BB962C8B-B14F-4D97-AF65-F5344CB8AC3E}">
        <p14:creationId xmlns:p14="http://schemas.microsoft.com/office/powerpoint/2010/main" val="428162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1050" y="116632"/>
            <a:ext cx="7751390" cy="993775"/>
          </a:xfrm>
        </p:spPr>
        <p:txBody>
          <a:bodyPr/>
          <a:lstStyle/>
          <a:p>
            <a:r>
              <a:rPr lang="en-US" altLang="zh-TW" dirty="0" smtClean="0"/>
              <a:t>BSAS Algorithm </a:t>
            </a:r>
            <a:r>
              <a:rPr lang="en-US" altLang="zh-TW" sz="3600" dirty="0" smtClean="0"/>
              <a:t>—Pseudo Code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566444" y="1275398"/>
                <a:ext cx="3384376" cy="728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(1)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acc>
                      <m:accPr>
                        <m:chr m:val="⃗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en-US" altLang="zh-TW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444" y="1275398"/>
                <a:ext cx="3384376" cy="728276"/>
              </a:xfrm>
              <a:prstGeom prst="rect">
                <a:avLst/>
              </a:prstGeom>
              <a:blipFill>
                <a:blip r:embed="rId2"/>
                <a:stretch>
                  <a:fillRect l="-1441" b="-8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566444" y="2147430"/>
                <a:ext cx="5509194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(2)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acc>
                      <m:accPr>
                        <m:chr m:val="⃗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m:rPr>
                        <m:nor/>
                      </m:rPr>
                      <a:rPr lang="en-US" altLang="zh-TW" dirty="0"/>
                      <m:t>)</m:t>
                    </m:r>
                    <m:r>
                      <m:rPr>
                        <m:nor/>
                      </m:rPr>
                      <a:rPr lang="en-US" altLang="zh-TW" b="0" i="0" dirty="0" smtClean="0"/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444" y="2147430"/>
                <a:ext cx="5509194" cy="410305"/>
              </a:xfrm>
              <a:prstGeom prst="rect">
                <a:avLst/>
              </a:prstGeom>
              <a:blipFill>
                <a:blip r:embed="rId3"/>
                <a:stretch>
                  <a:fillRect l="-885" b="-220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573385" y="2821136"/>
                <a:ext cx="33843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(3)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(4)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385" y="2821136"/>
                <a:ext cx="3384376" cy="646331"/>
              </a:xfrm>
              <a:prstGeom prst="rect">
                <a:avLst/>
              </a:prstGeom>
              <a:blipFill>
                <a:blip r:embed="rId4"/>
                <a:stretch>
                  <a:fillRect l="-1441" t="-5660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654740" y="3730610"/>
                <a:ext cx="448926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denotes initial position of beetle.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denotes initial sensing diameter.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denotes initial step size.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i="1" dirty="0" smtClean="0"/>
                  <a:t>k   </a:t>
                </a:r>
                <a:r>
                  <a:rPr lang="en-US" altLang="zh-TW" dirty="0" smtClean="0"/>
                  <a:t>denotes k beetles.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en-US" altLang="zh-TW" i="1" dirty="0" smtClean="0"/>
                  <a:t> </a:t>
                </a:r>
                <a:r>
                  <a:rPr lang="en-US" altLang="zh-TW" dirty="0" smtClean="0"/>
                  <a:t> denotes the probability of k </a:t>
                </a:r>
                <a:r>
                  <a:rPr lang="en-US" altLang="zh-TW" dirty="0"/>
                  <a:t>beetles will </a:t>
                </a:r>
                <a:r>
                  <a:rPr lang="en-US" altLang="zh-TW" dirty="0" smtClean="0"/>
                  <a:t>miss the </a:t>
                </a:r>
                <a:r>
                  <a:rPr lang="en-US" altLang="zh-TW" dirty="0"/>
                  <a:t>better </a:t>
                </a:r>
                <a:r>
                  <a:rPr lang="en-US" altLang="zh-TW" dirty="0" smtClean="0"/>
                  <a:t>position.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740" y="3730610"/>
                <a:ext cx="4489260" cy="1754326"/>
              </a:xfrm>
              <a:prstGeom prst="rect">
                <a:avLst/>
              </a:prstGeom>
              <a:blipFill>
                <a:blip r:embed="rId5"/>
                <a:stretch>
                  <a:fillRect l="-951" t="-2083" b="-45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41" y="1268760"/>
            <a:ext cx="4347381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5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1050" y="116632"/>
            <a:ext cx="7751390" cy="993775"/>
          </a:xfrm>
        </p:spPr>
        <p:txBody>
          <a:bodyPr/>
          <a:lstStyle/>
          <a:p>
            <a:r>
              <a:rPr lang="en-US" altLang="zh-TW" dirty="0" smtClean="0"/>
              <a:t>Prototype</a:t>
            </a:r>
            <a:endParaRPr lang="zh-TW" altLang="en-US" sz="3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1"/>
          <a:stretch/>
        </p:blipFill>
        <p:spPr>
          <a:xfrm>
            <a:off x="179512" y="1268760"/>
            <a:ext cx="8784976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1050" y="116632"/>
            <a:ext cx="7751390" cy="993775"/>
          </a:xfrm>
        </p:spPr>
        <p:txBody>
          <a:bodyPr/>
          <a:lstStyle/>
          <a:p>
            <a:r>
              <a:rPr lang="en-US" altLang="zh-TW" dirty="0" smtClean="0"/>
              <a:t>Schedule</a:t>
            </a:r>
            <a:endParaRPr lang="zh-TW" altLang="en-US" sz="3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" y="1916832"/>
            <a:ext cx="9142363" cy="288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0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預設簡報設計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21583</TotalTime>
  <Words>353</Words>
  <Application>Microsoft Office PowerPoint</Application>
  <PresentationFormat>如螢幕大小 (4:3)</PresentationFormat>
  <Paragraphs>63</Paragraphs>
  <Slides>10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微軟正黑體</vt:lpstr>
      <vt:lpstr>新細明體</vt:lpstr>
      <vt:lpstr>標楷體</vt:lpstr>
      <vt:lpstr>Arial</vt:lpstr>
      <vt:lpstr>Calibri</vt:lpstr>
      <vt:lpstr>Cambria</vt:lpstr>
      <vt:lpstr>Cambria Math</vt:lpstr>
      <vt:lpstr>Times New Roman</vt:lpstr>
      <vt:lpstr>預設簡報設計</vt:lpstr>
      <vt:lpstr>Beetle Swarm Antennae Search Algorithm for Optimization Problems</vt:lpstr>
      <vt:lpstr>Introduction</vt:lpstr>
      <vt:lpstr>Behaviors of Beetle</vt:lpstr>
      <vt:lpstr>BAS Algorithm</vt:lpstr>
      <vt:lpstr>BAS Algorithm —Pseudo Code</vt:lpstr>
      <vt:lpstr>BSAS Algorithm</vt:lpstr>
      <vt:lpstr>BSAS Algorithm —Pseudo Code</vt:lpstr>
      <vt:lpstr>Prototype</vt:lpstr>
      <vt:lpstr>Schedule</vt:lpstr>
      <vt:lpstr>Reference</vt:lpstr>
    </vt:vector>
  </TitlesOfParts>
  <Company>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Cheng-Hung Wu （吳政鴻）</dc:title>
  <dc:creator>林德煜</dc:creator>
  <cp:lastModifiedBy>劉晏誠</cp:lastModifiedBy>
  <cp:revision>1151</cp:revision>
  <cp:lastPrinted>2013-11-21T00:32:35Z</cp:lastPrinted>
  <dcterms:created xsi:type="dcterms:W3CDTF">2007-11-12T02:12:08Z</dcterms:created>
  <dcterms:modified xsi:type="dcterms:W3CDTF">2021-01-04T06:27:25Z</dcterms:modified>
</cp:coreProperties>
</file>