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109047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109XXX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已寄至隊長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email)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：大紅大紫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團隊程式說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  <a:endParaRPr lang="zh-TW" altLang="en-US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9576"/>
                <a:ext cx="10515600" cy="4997387"/>
              </a:xfrm>
            </p:spPr>
            <p:txBody>
              <a:bodyPr/>
              <a:lstStyle/>
              <a:p>
                <a:pPr>
                  <a:lnSpc>
                    <a:spcPts val="3500"/>
                  </a:lnSpc>
                </a:pPr>
                <a:r>
                  <a:rPr lang="en-US" altLang="zh-TW" dirty="0" smtClean="0">
                    <a:latin typeface="微軟正黑體" panose="020B0604030504040204" pitchFamily="34" charset="-120"/>
                  </a:rPr>
                  <a:t>Input_C_015~038 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與 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Input_C_063~082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包含測量偏移量的文字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參數，本組將這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44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個偏移量變數轉換成水平、垂直及歐式距離三種欄位。例如，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D;1;L;6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，則是在垂直的欄位填上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-1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、水平欄位填上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-6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及歐式距離欄位填上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rad>
                  </m:oMath>
                </a14:m>
                <a:r>
                  <a:rPr lang="zh-TW" altLang="en-US" dirty="0" smtClean="0">
                    <a:latin typeface="微軟正黑體" panose="020B0604030504040204" pitchFamily="34" charset="-120"/>
                  </a:rPr>
                  <a:t>。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以上變數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皆不在測試階段預測</a:t>
                </a:r>
                <a:r>
                  <a:rPr lang="en-US" altLang="zh-TW" dirty="0">
                    <a:latin typeface="微軟正黑體" panose="020B0604030504040204" pitchFamily="34" charset="-120"/>
                  </a:rPr>
                  <a:t>20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項重點參數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內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)</a:t>
                </a:r>
              </a:p>
              <a:p>
                <a:pPr>
                  <a:lnSpc>
                    <a:spcPts val="3500"/>
                  </a:lnSpc>
                </a:pPr>
                <a:r>
                  <a:rPr lang="zh-TW" altLang="en-US" dirty="0" smtClean="0">
                    <a:latin typeface="微軟正黑體" panose="020B0604030504040204" pitchFamily="34" charset="-120"/>
                  </a:rPr>
                  <a:t>本組採用</a:t>
                </a:r>
                <a:r>
                  <a:rPr lang="en-US" altLang="zh-TW" dirty="0" err="1" smtClean="0">
                    <a:latin typeface="微軟正黑體" panose="020B0604030504040204" pitchFamily="34" charset="-120"/>
                  </a:rPr>
                  <a:t>XGBoost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進行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Input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對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Output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的建模，模型介紹將在下一部份作解釋，本組針對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A1~A6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這六個單一鑽孔機的個別參數</a:t>
                </a:r>
                <a:r>
                  <a:rPr lang="zh-TW" altLang="en-US" dirty="0">
                    <a:latin typeface="微軟正黑體" panose="020B0604030504040204" pitchFamily="34" charset="-120"/>
                  </a:rPr>
                  <a:t>與其他共同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參數各自進行建模，共有六個模型，因此必須先將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A1~A6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的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Input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及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Output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，個別讀出後方能操作。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(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包含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20</a:t>
                </a:r>
                <a:r>
                  <a:rPr lang="zh-TW" altLang="en-US" dirty="0" smtClean="0">
                    <a:latin typeface="微軟正黑體" panose="020B0604030504040204" pitchFamily="34" charset="-120"/>
                  </a:rPr>
                  <a:t>個重點參數考量在內</a:t>
                </a:r>
                <a:r>
                  <a:rPr lang="en-US" altLang="zh-TW" dirty="0" smtClean="0">
                    <a:latin typeface="微軟正黑體" panose="020B0604030504040204" pitchFamily="34" charset="-120"/>
                  </a:rPr>
                  <a:t>)</a:t>
                </a:r>
              </a:p>
              <a:p>
                <a:pPr marL="0" indent="0" algn="just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9576"/>
                <a:ext cx="10515600" cy="4997387"/>
              </a:xfrm>
              <a:blipFill rotWithShape="0">
                <a:blip r:embed="rId3"/>
                <a:stretch>
                  <a:fillRect l="-1043" t="-1465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/>
          </a:bodyPr>
          <a:lstStyle/>
          <a:p>
            <a:pPr>
              <a:lnSpc>
                <a:spcPts val="3500"/>
              </a:lnSpc>
            </a:pPr>
            <a:r>
              <a:rPr lang="en-US" altLang="zh-TW" dirty="0" err="1" smtClean="0">
                <a:latin typeface="微軟正黑體" panose="020B0604030504040204" pitchFamily="34" charset="-120"/>
              </a:rPr>
              <a:t>XGBoost</a:t>
            </a:r>
            <a:r>
              <a:rPr lang="zh-TW" altLang="en-US" dirty="0" smtClean="0">
                <a:latin typeface="微軟正黑體" panose="020B0604030504040204" pitchFamily="34" charset="-120"/>
              </a:rPr>
              <a:t>模型介紹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</a:rPr>
              <a:t> 此模型為</a:t>
            </a:r>
            <a:r>
              <a:rPr lang="en-US" altLang="zh-TW" dirty="0" smtClean="0">
                <a:latin typeface="微軟正黑體" panose="020B0604030504040204" pitchFamily="34" charset="-120"/>
              </a:rPr>
              <a:t>tree-based</a:t>
            </a:r>
            <a:r>
              <a:rPr lang="zh-TW" altLang="en-US" dirty="0" smtClean="0">
                <a:latin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</a:rPr>
              <a:t>ensemble</a:t>
            </a:r>
            <a:r>
              <a:rPr lang="zh-TW" altLang="en-US" dirty="0" smtClean="0">
                <a:latin typeface="微軟正黑體" panose="020B0604030504040204" pitchFamily="34" charset="-120"/>
              </a:rPr>
              <a:t>模型，每一棵樹都會修正前一棵樹產生的殘差，經過一次又一次的修正至收斂時得以得出最佳的模型。此外，此模型能夠處理缺失值，因此我們不需要對缺失值做處理，而此模型處理缺值的方式則是樹在分割時，將缺失值的資料丟向</a:t>
            </a:r>
            <a:r>
              <a:rPr lang="en-US" altLang="zh-TW" dirty="0" smtClean="0">
                <a:latin typeface="微軟正黑體" panose="020B0604030504040204" pitchFamily="34" charset="-120"/>
              </a:rPr>
              <a:t>loss</a:t>
            </a:r>
            <a:r>
              <a:rPr lang="zh-TW" altLang="en-US" dirty="0" smtClean="0">
                <a:latin typeface="微軟正黑體" panose="020B0604030504040204" pitchFamily="34" charset="-120"/>
              </a:rPr>
              <a:t>值較小的</a:t>
            </a:r>
            <a:r>
              <a:rPr lang="en-US" altLang="zh-TW" dirty="0" smtClean="0">
                <a:latin typeface="微軟正黑體" panose="020B0604030504040204" pitchFamily="34" charset="-120"/>
              </a:rPr>
              <a:t>leaf</a:t>
            </a:r>
            <a:r>
              <a:rPr lang="zh-TW" altLang="en-US" dirty="0" smtClean="0">
                <a:latin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>
              <a:lnSpc>
                <a:spcPts val="3500"/>
              </a:lnSpc>
            </a:pPr>
            <a:r>
              <a:rPr lang="en-US" altLang="zh-TW" dirty="0" smtClean="0">
                <a:latin typeface="微軟正黑體" panose="020B0604030504040204" pitchFamily="34" charset="-120"/>
              </a:rPr>
              <a:t>GA</a:t>
            </a:r>
            <a:r>
              <a:rPr lang="zh-TW" altLang="en-US" dirty="0" smtClean="0">
                <a:latin typeface="微軟正黑體" panose="020B0604030504040204" pitchFamily="34" charset="-120"/>
              </a:rPr>
              <a:t>演算法介紹：此演算法模仿人類的遺傳法則，將染色體進行交配及突變，而每一</a:t>
            </a:r>
            <a:r>
              <a:rPr lang="zh-TW" altLang="en-US" dirty="0">
                <a:latin typeface="微軟正黑體" panose="020B0604030504040204" pitchFamily="34" charset="-120"/>
              </a:rPr>
              <a:t>條染色體代表一個</a:t>
            </a:r>
            <a:r>
              <a:rPr lang="zh-TW" altLang="en-US" dirty="0" smtClean="0">
                <a:latin typeface="微軟正黑體" panose="020B0604030504040204" pitchFamily="34" charset="-120"/>
              </a:rPr>
              <a:t>解。染色體上的基因代表</a:t>
            </a:r>
            <a:r>
              <a:rPr lang="en-US" altLang="zh-TW" dirty="0">
                <a:latin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</a:rPr>
              <a:t>個重點</a:t>
            </a:r>
            <a:r>
              <a:rPr lang="zh-TW" altLang="en-US" dirty="0" smtClean="0">
                <a:latin typeface="微軟正黑體" panose="020B0604030504040204" pitchFamily="34" charset="-120"/>
              </a:rPr>
              <a:t>參數，以隨機常態分布為初始解，將父母及子代進行迭代得到不同的</a:t>
            </a:r>
            <a:r>
              <a:rPr lang="en-US" altLang="zh-TW" dirty="0" smtClean="0">
                <a:latin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</a:rPr>
              <a:t>個重點</a:t>
            </a:r>
            <a:r>
              <a:rPr lang="zh-TW" altLang="en-US" dirty="0" smtClean="0">
                <a:latin typeface="微軟正黑體" panose="020B0604030504040204" pitchFamily="34" charset="-120"/>
              </a:rPr>
              <a:t>參數，並將</a:t>
            </a:r>
            <a:r>
              <a:rPr lang="en-US" altLang="zh-TW" dirty="0" smtClean="0">
                <a:latin typeface="微軟正黑體" panose="020B0604030504040204" pitchFamily="34" charset="-120"/>
              </a:rPr>
              <a:t>test</a:t>
            </a:r>
            <a:r>
              <a:rPr lang="zh-TW" altLang="en-US" dirty="0" smtClean="0">
                <a:latin typeface="微軟正黑體" panose="020B0604030504040204" pitchFamily="34" charset="-120"/>
              </a:rPr>
              <a:t>剩餘變數資料一併代人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XGBoost</a:t>
            </a:r>
            <a:r>
              <a:rPr lang="zh-TW" altLang="en-US" dirty="0" smtClean="0">
                <a:latin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</a:rPr>
              <a:t>個模型，計算預測值及實際值的</a:t>
            </a:r>
            <a:r>
              <a:rPr lang="en-US" altLang="zh-TW" dirty="0" smtClean="0">
                <a:latin typeface="微軟正黑體" panose="020B0604030504040204" pitchFamily="34" charset="-120"/>
              </a:rPr>
              <a:t>RMSE</a:t>
            </a:r>
            <a:r>
              <a:rPr lang="zh-TW" altLang="en-US" dirty="0" smtClean="0">
                <a:latin typeface="微軟正黑體" panose="020B0604030504040204" pitchFamily="34" charset="-120"/>
              </a:rPr>
              <a:t>，並當作</a:t>
            </a:r>
            <a:r>
              <a:rPr lang="en-US" altLang="zh-TW" dirty="0" smtClean="0">
                <a:latin typeface="微軟正黑體" panose="020B0604030504040204" pitchFamily="34" charset="-120"/>
              </a:rPr>
              <a:t>fitness</a:t>
            </a:r>
            <a:r>
              <a:rPr lang="zh-TW" altLang="en-US" dirty="0" smtClean="0">
                <a:latin typeface="微軟正黑體" panose="020B0604030504040204" pitchFamily="34" charset="-120"/>
              </a:rPr>
              <a:t>值，以保留迄今最好的解。</a:t>
            </a:r>
            <a:endParaRPr lang="en-US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TW" dirty="0" smtClean="0">
                <a:latin typeface="微軟正黑體" panose="020B0604030504040204" pitchFamily="34" charset="-120"/>
              </a:rPr>
              <a:t>GA</a:t>
            </a:r>
            <a:r>
              <a:rPr lang="zh-TW" altLang="en-US" dirty="0" smtClean="0">
                <a:latin typeface="微軟正黑體" panose="020B0604030504040204" pitchFamily="34" charset="-120"/>
              </a:rPr>
              <a:t>演算法介紹：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</a:rPr>
              <a:t>每一條染色體代表一個</a:t>
            </a:r>
            <a:r>
              <a:rPr lang="zh-TW" altLang="en-US" dirty="0" smtClean="0">
                <a:latin typeface="微軟正黑體" panose="020B0604030504040204" pitchFamily="34" charset="-120"/>
              </a:rPr>
              <a:t>解，染色體上的基因數則代表解的維度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</a:rPr>
              <a:t>Step 1: </a:t>
            </a:r>
            <a:r>
              <a:rPr lang="zh-TW" altLang="en-US" dirty="0" smtClean="0">
                <a:latin typeface="微軟正黑體" panose="020B0604030504040204" pitchFamily="34" charset="-120"/>
              </a:rPr>
              <a:t>選定父母的染色體個數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Step </a:t>
            </a:r>
            <a:r>
              <a:rPr lang="en-US" altLang="zh-TW" dirty="0" smtClean="0">
                <a:latin typeface="微軟正黑體" panose="020B0604030504040204" pitchFamily="34" charset="-120"/>
              </a:rPr>
              <a:t>2: </a:t>
            </a:r>
            <a:r>
              <a:rPr lang="zh-TW" altLang="en-US" dirty="0" smtClean="0">
                <a:latin typeface="微軟正黑體" panose="020B0604030504040204" pitchFamily="34" charset="-120"/>
              </a:rPr>
              <a:t>進行交配和突變產生子代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Step </a:t>
            </a:r>
            <a:r>
              <a:rPr lang="en-US" altLang="zh-TW" dirty="0" smtClean="0">
                <a:latin typeface="微軟正黑體" panose="020B0604030504040204" pitchFamily="34" charset="-120"/>
              </a:rPr>
              <a:t>3: </a:t>
            </a:r>
            <a:r>
              <a:rPr lang="zh-TW" altLang="en-US" dirty="0" smtClean="0">
                <a:latin typeface="微軟正黑體" panose="020B0604030504040204" pitchFamily="34" charset="-120"/>
              </a:rPr>
              <a:t>將父母及子代代入特定</a:t>
            </a:r>
            <a:r>
              <a:rPr lang="en-US" altLang="zh-TW" dirty="0" smtClean="0">
                <a:latin typeface="微軟正黑體" panose="020B0604030504040204" pitchFamily="34" charset="-120"/>
              </a:rPr>
              <a:t>fitness</a:t>
            </a:r>
            <a:r>
              <a:rPr lang="zh-TW" altLang="en-US" dirty="0" smtClean="0">
                <a:latin typeface="微軟正黑體" panose="020B0604030504040204" pitchFamily="34" charset="-120"/>
              </a:rPr>
              <a:t>函數計算，並排列順序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Step </a:t>
            </a:r>
            <a:r>
              <a:rPr lang="en-US" altLang="zh-TW" dirty="0" smtClean="0">
                <a:latin typeface="微軟正黑體" panose="020B0604030504040204" pitchFamily="34" charset="-120"/>
              </a:rPr>
              <a:t>4: </a:t>
            </a:r>
            <a:r>
              <a:rPr lang="zh-TW" altLang="en-US" dirty="0" smtClean="0">
                <a:latin typeface="微軟正黑體" panose="020B0604030504040204" pitchFamily="34" charset="-120"/>
              </a:rPr>
              <a:t>紀錄最好</a:t>
            </a:r>
            <a:r>
              <a:rPr lang="en-US" altLang="zh-TW" dirty="0" smtClean="0">
                <a:latin typeface="微軟正黑體" panose="020B0604030504040204" pitchFamily="34" charset="-120"/>
              </a:rPr>
              <a:t>fitness</a:t>
            </a:r>
            <a:r>
              <a:rPr lang="zh-TW" altLang="en-US" dirty="0">
                <a:latin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</a:rPr>
              <a:t>染色體當作迄今最佳解，並保留前面染色體當作下一代的父母染色體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</a:rPr>
              <a:t>Step </a:t>
            </a:r>
            <a:r>
              <a:rPr lang="en-US" altLang="zh-TW" dirty="0" smtClean="0">
                <a:latin typeface="微軟正黑體" panose="020B0604030504040204" pitchFamily="34" charset="-120"/>
              </a:rPr>
              <a:t>5: </a:t>
            </a:r>
            <a:r>
              <a:rPr lang="zh-TW" altLang="en-US" dirty="0" smtClean="0">
                <a:latin typeface="微軟正黑體" panose="020B0604030504040204" pitchFamily="34" charset="-120"/>
              </a:rPr>
              <a:t>重複</a:t>
            </a:r>
            <a:r>
              <a:rPr lang="en-US" altLang="zh-TW" dirty="0">
                <a:latin typeface="微軟正黑體" panose="020B0604030504040204" pitchFamily="34" charset="-120"/>
              </a:rPr>
              <a:t>Step </a:t>
            </a:r>
            <a:r>
              <a:rPr lang="en-US" altLang="zh-TW" dirty="0" smtClean="0">
                <a:latin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</a:rPr>
              <a:t>的步驟，直到迭代次數或條件停止</a:t>
            </a:r>
            <a:endParaRPr lang="en-US" altLang="zh-TW" dirty="0" smtClean="0">
              <a:latin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1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 </a:t>
            </a:r>
            <a:r>
              <a:rPr lang="en-US" altLang="zh-TW" dirty="0"/>
              <a:t>(Training Accuracy, </a:t>
            </a:r>
            <a:r>
              <a:rPr lang="en-US" altLang="zh-TW" dirty="0" smtClean="0"/>
              <a:t>Validation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Accuracy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02971"/>
              </p:ext>
            </p:extLst>
          </p:nvPr>
        </p:nvGraphicFramePr>
        <p:xfrm>
          <a:off x="1602618" y="1697654"/>
          <a:ext cx="9265184" cy="125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94">
                  <a:extLst>
                    <a:ext uri="{9D8B030D-6E8A-4147-A177-3AD203B41FA5}">
                      <a16:colId xmlns:a16="http://schemas.microsoft.com/office/drawing/2014/main" val="2631436023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541812252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2570169001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273241544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026940005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1272885699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2274638704"/>
                    </a:ext>
                  </a:extLst>
                </a:gridCol>
              </a:tblGrid>
              <a:tr h="46590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5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R_suqared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0.997064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0.997414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0.996355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0.996168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0.997561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0.997416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9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RMSE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0.027919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0.023294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0.029748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0.028481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0.024644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0.023943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81985" y="1092138"/>
            <a:ext cx="229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result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16655"/>
              </p:ext>
            </p:extLst>
          </p:nvPr>
        </p:nvGraphicFramePr>
        <p:xfrm>
          <a:off x="1602618" y="3809612"/>
          <a:ext cx="9265184" cy="86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94">
                  <a:extLst>
                    <a:ext uri="{9D8B030D-6E8A-4147-A177-3AD203B41FA5}">
                      <a16:colId xmlns:a16="http://schemas.microsoft.com/office/drawing/2014/main" val="2631436023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541812252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2570169001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273241544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3026940005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1272885699"/>
                    </a:ext>
                  </a:extLst>
                </a:gridCol>
                <a:gridCol w="1241265">
                  <a:extLst>
                    <a:ext uri="{9D8B030D-6E8A-4147-A177-3AD203B41FA5}">
                      <a16:colId xmlns:a16="http://schemas.microsoft.com/office/drawing/2014/main" val="2274638704"/>
                    </a:ext>
                  </a:extLst>
                </a:gridCol>
              </a:tblGrid>
              <a:tr h="46590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Output_A6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5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RMSE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0.297369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0.389211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0.357202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0.459826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0.381174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0.341230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273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81984" y="3120634"/>
            <a:ext cx="229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24712" y="5015666"/>
            <a:ext cx="984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 smtClean="0"/>
              <a:t>從以上結果可以看出</a:t>
            </a:r>
            <a:r>
              <a:rPr lang="en-US" altLang="zh-TW" sz="2400" dirty="0"/>
              <a:t>6</a:t>
            </a:r>
            <a:r>
              <a:rPr lang="zh-TW" altLang="en-US" sz="2400" dirty="0"/>
              <a:t>個鑽孔機在</a:t>
            </a:r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XGBoost</a:t>
            </a:r>
            <a:r>
              <a:rPr lang="zh-TW" altLang="en-US" sz="2400" dirty="0" smtClean="0"/>
              <a:t>建模後的</a:t>
            </a:r>
            <a:r>
              <a:rPr lang="en-US" altLang="zh-TW" sz="2400" dirty="0" err="1" smtClean="0"/>
              <a:t>R_squared</a:t>
            </a:r>
            <a:r>
              <a:rPr lang="zh-TW" altLang="en-US" sz="2400" dirty="0" smtClean="0"/>
              <a:t>非常高，且</a:t>
            </a:r>
            <a:r>
              <a:rPr lang="en-US" altLang="zh-TW" sz="2400" dirty="0" smtClean="0"/>
              <a:t>RMSE</a:t>
            </a:r>
            <a:r>
              <a:rPr lang="zh-TW" altLang="en-US" sz="2400" dirty="0" smtClean="0"/>
              <a:t>也很好，而使用啟發式演算法得出</a:t>
            </a:r>
            <a:r>
              <a:rPr lang="en-US" altLang="zh-TW" sz="2400" dirty="0" smtClean="0"/>
              <a:t>20</a:t>
            </a:r>
            <a:r>
              <a:rPr lang="zh-TW" altLang="en-US" sz="2400" dirty="0" smtClean="0"/>
              <a:t>組變數的資料後，將</a:t>
            </a:r>
            <a:r>
              <a:rPr lang="en-US" altLang="zh-TW" sz="2400" dirty="0" smtClean="0"/>
              <a:t>test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set</a:t>
            </a:r>
            <a:r>
              <a:rPr lang="zh-TW" altLang="en-US" sz="2400" dirty="0" smtClean="0"/>
              <a:t>進行預測得到的</a:t>
            </a:r>
            <a:r>
              <a:rPr lang="en-US" altLang="zh-TW" sz="2400" dirty="0" smtClean="0"/>
              <a:t>RMSE</a:t>
            </a:r>
            <a:r>
              <a:rPr lang="zh-TW" altLang="en-US" sz="2400" dirty="0" smtClean="0"/>
              <a:t>如上。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四、其他</a:t>
            </a:r>
            <a:r>
              <a:rPr lang="en-US" altLang="zh-TW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或自行定義項目</a:t>
            </a:r>
            <a:r>
              <a:rPr lang="en-US" altLang="zh-TW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679</Words>
  <Application>Microsoft Office PowerPoint</Application>
  <PresentationFormat>寬螢幕</PresentationFormat>
  <Paragraphs>64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報名序號：109047 (報名序號(格式:109XXX)已寄至隊長email)   團隊名稱：大紅大紫</vt:lpstr>
      <vt:lpstr>一、資料前處理(說明資料前處理過程)</vt:lpstr>
      <vt:lpstr>二、演算法和模型介紹(介紹方法細節)</vt:lpstr>
      <vt:lpstr>二、演算法和模型介紹(介紹方法細節)</vt:lpstr>
      <vt:lpstr>三、預測結果 (Training Accuracy, Validation Accuracy…)</vt:lpstr>
      <vt:lpstr>四、其他(或自行定義項目)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(1)109000_TestReport</dc:title>
  <dc:creator>宋芯茹</dc:creator>
  <cp:lastModifiedBy>劉晏誠</cp:lastModifiedBy>
  <cp:revision>43</cp:revision>
  <dcterms:created xsi:type="dcterms:W3CDTF">2019-07-04T00:48:27Z</dcterms:created>
  <dcterms:modified xsi:type="dcterms:W3CDTF">2020-08-18T15:47:01Z</dcterms:modified>
</cp:coreProperties>
</file>