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04384-2B9A-40ED-931B-F822AB7BCE29}" v="1" dt="2020-08-20T23:32:47.717"/>
  </p1510:revLst>
</p1510:revInfo>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56" autoAdjust="0"/>
    <p:restoredTop sz="94249" autoAdjust="0"/>
  </p:normalViewPr>
  <p:slideViewPr>
    <p:cSldViewPr snapToGrid="0">
      <p:cViewPr>
        <p:scale>
          <a:sx n="25" d="100"/>
          <a:sy n="25" d="100"/>
        </p:scale>
        <p:origin x="-768" y="-54"/>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431287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972800" y="-15240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7200" b="1" dirty="0">
                <a:solidFill>
                  <a:srgbClr val="EAF1DD"/>
                </a:solidFill>
                <a:latin typeface="Candara" panose="020E0502030303020204" pitchFamily="34" charset="0"/>
                <a:cs typeface="Calibri"/>
                <a:sym typeface="Calibri"/>
              </a:rPr>
              <a:t>Identificación de Asteroides Potencialmente Peligrosos</a:t>
            </a:r>
            <a:endParaRPr lang="es-CO" dirty="0">
              <a:latin typeface="Candara" panose="020E0502030303020204" pitchFamily="34" charset="0"/>
            </a:endParaRP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Kevin Lozano, Brayan Barajas</a:t>
            </a:r>
            <a:endParaRPr lang="es-CO" dirty="0">
              <a:latin typeface="Candara" panose="020E0502030303020204" pitchFamily="34" charset="0"/>
            </a:endParaRPr>
          </a:p>
          <a:p>
            <a:pPr lvl="0" algn="ctr"/>
            <a:r>
              <a:rPr lang="es-CO" sz="4000" dirty="0">
                <a:solidFill>
                  <a:srgbClr val="EAF1DD"/>
                </a:solidFill>
                <a:latin typeface="Candara" panose="020E0502030303020204" pitchFamily="34" charset="0"/>
                <a:ea typeface="Calibri"/>
                <a:cs typeface="Calibri"/>
                <a:sym typeface="Calibri"/>
              </a:rPr>
              <a:t>22971 - Inteligencia Artificial I - Grupo B1</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Kevin Javier Lozano Galvis, Email:kevin2172016@correo.uis.edu.co</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Brayan Rodolfo Barajas Ochoa, Email:brayan2170688@correo.uis.edu.co</a:t>
            </a:r>
          </a:p>
          <a:p>
            <a:pPr marL="0" lvl="0" indent="0" algn="just" rtl="0">
              <a:lnSpc>
                <a:spcPct val="90000"/>
              </a:lnSpc>
              <a:spcBef>
                <a:spcPts val="0"/>
              </a:spcBef>
              <a:spcAft>
                <a:spcPts val="0"/>
              </a:spcAft>
              <a:buNone/>
            </a:pPr>
            <a:endParaRPr sz="2800" dirty="0">
              <a:solidFill>
                <a:schemeClr val="bg1"/>
              </a:solidFill>
              <a:latin typeface="Candara" panose="020E0502030303020204" pitchFamily="34" charset="0"/>
              <a:ea typeface="Calibri"/>
              <a:cs typeface="Calibri"/>
              <a:sym typeface="Calibri"/>
            </a:endParaRPr>
          </a:p>
          <a:p>
            <a:pPr lvl="0" algn="just">
              <a:lnSpc>
                <a:spcPct val="90000"/>
              </a:lnSpc>
              <a:buClr>
                <a:schemeClr val="dk1"/>
              </a:buClr>
            </a:pPr>
            <a:r>
              <a:rPr lang="en-US" sz="2800" dirty="0" err="1">
                <a:solidFill>
                  <a:schemeClr val="bg1"/>
                </a:solidFill>
                <a:latin typeface="Candara" panose="020E0502030303020204" pitchFamily="34" charset="0"/>
                <a:ea typeface="Calibri"/>
                <a:cs typeface="Calibri"/>
                <a:sym typeface="Calibri"/>
              </a:rPr>
              <a:t>Docente</a:t>
            </a:r>
            <a:r>
              <a:rPr lang="en-US" sz="2800" dirty="0">
                <a:solidFill>
                  <a:schemeClr val="bg1"/>
                </a:solidFill>
                <a:latin typeface="Candara" panose="020E0502030303020204" pitchFamily="34" charset="0"/>
                <a:ea typeface="Calibri"/>
                <a:cs typeface="Calibri"/>
                <a:sym typeface="Calibri"/>
              </a:rPr>
              <a:t>: Gustavo Garzón, gustavo.garzon@saber.uis.edu.co</a:t>
            </a: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c</a:t>
            </a:r>
            <a:r>
              <a:rPr lang="es-CO" sz="4400" b="1" dirty="0" err="1">
                <a:solidFill>
                  <a:schemeClr val="bg1"/>
                </a:solidFill>
                <a:latin typeface="Candara" panose="020E0502030303020204" pitchFamily="34" charset="0"/>
                <a:ea typeface="Calibri"/>
                <a:cs typeface="Calibri"/>
                <a:sym typeface="Calibri"/>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lvl="0" indent="-342842">
              <a:buClr>
                <a:schemeClr val="dk1"/>
              </a:buClr>
              <a:buSzPts val="1600"/>
              <a:buFont typeface="Calibri"/>
              <a:buAutoNum type="arabicPeriod"/>
            </a:pPr>
            <a:r>
              <a:rPr lang="en-US" sz="1600" dirty="0">
                <a:solidFill>
                  <a:schemeClr val="bg1"/>
                </a:solidFill>
                <a:latin typeface="Calibri"/>
                <a:ea typeface="Calibri"/>
                <a:cs typeface="Calibri"/>
                <a:sym typeface="Calibri"/>
              </a:rPr>
              <a:t>Hefele, J. D., </a:t>
            </a:r>
            <a:r>
              <a:rPr lang="en-US" sz="1600" dirty="0" err="1">
                <a:solidFill>
                  <a:schemeClr val="bg1"/>
                </a:solidFill>
                <a:latin typeface="Calibri"/>
                <a:ea typeface="Calibri"/>
                <a:cs typeface="Calibri"/>
                <a:sym typeface="Calibri"/>
              </a:rPr>
              <a:t>Bortolussi</a:t>
            </a:r>
            <a:r>
              <a:rPr lang="en-US" sz="1600" dirty="0">
                <a:solidFill>
                  <a:schemeClr val="bg1"/>
                </a:solidFill>
                <a:latin typeface="Calibri"/>
                <a:ea typeface="Calibri"/>
                <a:cs typeface="Calibri"/>
                <a:sym typeface="Calibri"/>
              </a:rPr>
              <a:t>, F., &amp; Zwart, S. P. (2020). Identifying Earth-impacting asteroids using an artificial neural network. Astronomy &amp; Astrophysics, 634, A45. </a:t>
            </a:r>
            <a:endParaRPr dirty="0">
              <a:solidFill>
                <a:schemeClr val="bg1"/>
              </a:solidFill>
            </a:endParaRPr>
          </a:p>
          <a:p>
            <a:pPr marL="342842" lvl="0" indent="-342842">
              <a:buClr>
                <a:schemeClr val="dk1"/>
              </a:buClr>
              <a:buSzPts val="1600"/>
              <a:buFont typeface="Calibri"/>
              <a:buAutoNum type="arabicPeriod"/>
            </a:pP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Pasko</a:t>
            </a:r>
            <a:r>
              <a:rPr lang="en-US" sz="1600" dirty="0">
                <a:solidFill>
                  <a:schemeClr val="bg1"/>
                </a:solidFill>
                <a:latin typeface="Calibri"/>
                <a:ea typeface="Calibri"/>
                <a:cs typeface="Calibri"/>
                <a:sym typeface="Calibri"/>
              </a:rPr>
              <a:t>, V. (2018). Prediction of Orbital Parameters for Undiscovered Potentially Hazardous Asteroids Using Machine Learning. In Stardust Final Conference (pp. 45-65). Springer, Cham.</a:t>
            </a:r>
            <a:endParaRPr dirty="0">
              <a:solidFill>
                <a:schemeClr val="bg1"/>
              </a:solidFill>
            </a:endParaRPr>
          </a:p>
          <a:p>
            <a:pPr marL="342842" lvl="0" indent="-342842">
              <a:buClr>
                <a:schemeClr val="dk1"/>
              </a:buClr>
              <a:buSzPts val="1600"/>
              <a:buFont typeface="Calibri"/>
              <a:buAutoNum type="arabicPeriod"/>
            </a:pPr>
            <a:r>
              <a:rPr lang="en-US" sz="1600" dirty="0">
                <a:solidFill>
                  <a:schemeClr val="bg1"/>
                </a:solidFill>
                <a:latin typeface="Calibri"/>
                <a:ea typeface="Calibri"/>
                <a:cs typeface="Calibri"/>
                <a:sym typeface="Calibri"/>
              </a:rPr>
              <a:t> NASA (2020), JPL Small-Body Database Search </a:t>
            </a:r>
            <a:r>
              <a:rPr lang="en-US" sz="1600">
                <a:solidFill>
                  <a:schemeClr val="bg1"/>
                </a:solidFill>
                <a:latin typeface="Calibri"/>
                <a:ea typeface="Calibri"/>
                <a:cs typeface="Calibri"/>
                <a:sym typeface="Calibri"/>
              </a:rPr>
              <a:t>Engine, https</a:t>
            </a:r>
            <a:r>
              <a:rPr lang="en-US" sz="1600" dirty="0">
                <a:solidFill>
                  <a:schemeClr val="bg1"/>
                </a:solidFill>
                <a:latin typeface="Calibri"/>
                <a:ea typeface="Calibri"/>
                <a:cs typeface="Calibri"/>
                <a:sym typeface="Calibri"/>
              </a:rPr>
              <a:t>://ssd.jpl.nasa.gov/</a:t>
            </a:r>
            <a:r>
              <a:rPr lang="en-US" sz="1600" dirty="0" err="1">
                <a:solidFill>
                  <a:schemeClr val="bg1"/>
                </a:solidFill>
                <a:latin typeface="Calibri"/>
                <a:ea typeface="Calibri"/>
                <a:cs typeface="Calibri"/>
                <a:sym typeface="Calibri"/>
              </a:rPr>
              <a:t>sbdb_query.cgi</a:t>
            </a:r>
            <a:r>
              <a:rPr lang="en-US" sz="1600" dirty="0">
                <a:solidFill>
                  <a:schemeClr val="bg1"/>
                </a:solidFill>
                <a:latin typeface="Calibri"/>
                <a:ea typeface="Calibri"/>
                <a:cs typeface="Calibri"/>
                <a:sym typeface="Calibri"/>
              </a:rPr>
              <a:t>.</a:t>
            </a: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a:solidFill>
                  <a:schemeClr val="bg1"/>
                </a:solidFill>
                <a:latin typeface="Candara" panose="020E0502030303020204" pitchFamily="34" charset="0"/>
                <a:ea typeface="Calibri"/>
                <a:cs typeface="Calibri"/>
                <a:sym typeface="Calibri"/>
              </a:rPr>
              <a:t>Bibliográficas</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717114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La identificación de un asteroide peligroso con suficiente antelación generaría la posibilidad de mitigar el impacto mediante una misión espacial apropiada para alterar la órbita del asteroide. Generalmente, una misión de esta magnitud requeriría muchos años de preparación, lo que hace que la detección temprana de estos objetos sea vital.</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En consecuencia, se propone un enfoque de inteligencia artificial para acelerar el proceso de identificación de los asteroides potencialmente peligrosos y así determinar un estudio detallado sobre estos cuerpos en el espacio.</a:t>
            </a: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21440" y="14173200"/>
            <a:ext cx="20848320" cy="13651008"/>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Al entrenar y testear, se obtuvieron 3 clasificadores que destacan sobre los demás, estos son:</a:t>
            </a:r>
          </a:p>
          <a:p>
            <a:pPr marL="457200" marR="0" lvl="0" indent="-457200" algn="just" rtl="0">
              <a:spcBef>
                <a:spcPts val="0"/>
              </a:spcBef>
              <a:spcAft>
                <a:spcPts val="0"/>
              </a:spcAft>
              <a:buFont typeface="Arial" panose="020B0604020202020204" pitchFamily="34" charset="0"/>
              <a:buChar char="•"/>
            </a:pPr>
            <a:r>
              <a:rPr lang="es-CO" sz="3200" dirty="0" err="1">
                <a:solidFill>
                  <a:schemeClr val="dk1"/>
                </a:solidFill>
                <a:latin typeface="Calibri"/>
                <a:ea typeface="Calibri"/>
                <a:cs typeface="Calibri"/>
                <a:sym typeface="Calibri"/>
              </a:rPr>
              <a:t>Support</a:t>
            </a:r>
            <a:r>
              <a:rPr lang="es-CO" sz="3200" dirty="0">
                <a:solidFill>
                  <a:schemeClr val="dk1"/>
                </a:solidFill>
                <a:latin typeface="Calibri"/>
                <a:ea typeface="Calibri"/>
                <a:cs typeface="Calibri"/>
                <a:sym typeface="Calibri"/>
              </a:rPr>
              <a:t> Vector Machine con </a:t>
            </a:r>
            <a:r>
              <a:rPr lang="es-CO" sz="3200" dirty="0" err="1">
                <a:solidFill>
                  <a:schemeClr val="dk1"/>
                </a:solidFill>
                <a:latin typeface="Calibri"/>
                <a:ea typeface="Calibri"/>
                <a:cs typeface="Calibri"/>
                <a:sym typeface="Calibri"/>
              </a:rPr>
              <a:t>kernel</a:t>
            </a:r>
            <a:r>
              <a:rPr lang="es-CO" sz="3200" dirty="0">
                <a:solidFill>
                  <a:schemeClr val="dk1"/>
                </a:solidFill>
                <a:latin typeface="Calibri"/>
                <a:ea typeface="Calibri"/>
                <a:cs typeface="Calibri"/>
                <a:sym typeface="Calibri"/>
              </a:rPr>
              <a:t> de tipo lineal.</a:t>
            </a:r>
          </a:p>
          <a:p>
            <a:pPr marL="457200" marR="0" lvl="0" indent="-457200" algn="just" rtl="0">
              <a:spcBef>
                <a:spcPts val="0"/>
              </a:spcBef>
              <a:spcAft>
                <a:spcPts val="0"/>
              </a:spcAft>
              <a:buFont typeface="Arial" panose="020B0604020202020204" pitchFamily="34" charset="0"/>
              <a:buChar char="•"/>
            </a:pPr>
            <a:r>
              <a:rPr lang="es-CO" sz="3200" dirty="0" err="1">
                <a:solidFill>
                  <a:schemeClr val="dk1"/>
                </a:solidFill>
                <a:latin typeface="Calibri"/>
                <a:ea typeface="Calibri"/>
                <a:cs typeface="Calibri"/>
                <a:sym typeface="Calibri"/>
              </a:rPr>
              <a:t>Decision</a:t>
            </a:r>
            <a:r>
              <a:rPr lang="es-CO" sz="3200" dirty="0">
                <a:solidFill>
                  <a:schemeClr val="dk1"/>
                </a:solidFill>
                <a:latin typeface="Calibri"/>
                <a:ea typeface="Calibri"/>
                <a:cs typeface="Calibri"/>
                <a:sym typeface="Calibri"/>
              </a:rPr>
              <a:t> </a:t>
            </a:r>
            <a:r>
              <a:rPr lang="es-CO" sz="3200" dirty="0" err="1">
                <a:solidFill>
                  <a:schemeClr val="dk1"/>
                </a:solidFill>
                <a:latin typeface="Calibri"/>
                <a:ea typeface="Calibri"/>
                <a:cs typeface="Calibri"/>
                <a:sym typeface="Calibri"/>
              </a:rPr>
              <a:t>Tree</a:t>
            </a:r>
            <a:r>
              <a:rPr lang="es-CO" sz="3200" dirty="0">
                <a:solidFill>
                  <a:schemeClr val="dk1"/>
                </a:solidFill>
                <a:latin typeface="Calibri"/>
                <a:ea typeface="Calibri"/>
                <a:cs typeface="Calibri"/>
                <a:sym typeface="Calibri"/>
              </a:rPr>
              <a:t>.</a:t>
            </a:r>
          </a:p>
          <a:p>
            <a:pPr marL="457200" marR="0" lvl="0" indent="-457200" algn="just" rtl="0">
              <a:spcBef>
                <a:spcPts val="0"/>
              </a:spcBef>
              <a:spcAft>
                <a:spcPts val="0"/>
              </a:spcAft>
              <a:buFont typeface="Arial" panose="020B0604020202020204" pitchFamily="34" charset="0"/>
              <a:buChar char="•"/>
            </a:pPr>
            <a:r>
              <a:rPr lang="es-CO" sz="3200" dirty="0" err="1">
                <a:solidFill>
                  <a:schemeClr val="dk1"/>
                </a:solidFill>
                <a:latin typeface="Calibri"/>
                <a:ea typeface="Calibri"/>
                <a:cs typeface="Calibri"/>
                <a:sym typeface="Calibri"/>
              </a:rPr>
              <a:t>AdaBoost</a:t>
            </a:r>
            <a:r>
              <a:rPr lang="es-CO" sz="3200" dirty="0">
                <a:solidFill>
                  <a:schemeClr val="dk1"/>
                </a:solidFill>
                <a:latin typeface="Calibri"/>
                <a:ea typeface="Calibri"/>
                <a:cs typeface="Calibri"/>
                <a:sym typeface="Calibri"/>
              </a:rPr>
              <a:t>.</a:t>
            </a:r>
          </a:p>
          <a:p>
            <a:pPr marR="0" lvl="0" algn="just" rtl="0">
              <a:spcBef>
                <a:spcPts val="0"/>
              </a:spcBef>
              <a:spcAft>
                <a:spcPts val="0"/>
              </a:spcAft>
            </a:pPr>
            <a:r>
              <a:rPr lang="es-CO" sz="3200" dirty="0">
                <a:solidFill>
                  <a:schemeClr val="dk1"/>
                </a:solidFill>
                <a:latin typeface="Calibri"/>
                <a:ea typeface="Calibri"/>
                <a:cs typeface="Calibri"/>
                <a:sym typeface="Calibri"/>
              </a:rPr>
              <a:t>A continuación se presenta la tabla con los resultados obtenidos para cada uno de los clasificadores, tanto la precisión como el tiempo de ejecución.</a:t>
            </a: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spcBef>
                <a:spcPts val="0"/>
              </a:spcBef>
              <a:spcAft>
                <a:spcPts val="0"/>
              </a:spcAft>
            </a:pPr>
            <a:endParaRPr lang="es-CO" sz="3200" dirty="0">
              <a:solidFill>
                <a:schemeClr val="dk1"/>
              </a:solidFill>
              <a:latin typeface="Calibri"/>
              <a:ea typeface="Calibri"/>
              <a:cs typeface="Calibri"/>
              <a:sym typeface="Calibri"/>
            </a:endParaRPr>
          </a:p>
          <a:p>
            <a:pPr marR="0" lvl="0" algn="just" rtl="0">
              <a:lnSpc>
                <a:spcPct val="150000"/>
              </a:lnSpc>
              <a:spcBef>
                <a:spcPts val="0"/>
              </a:spcBef>
              <a:spcAft>
                <a:spcPts val="0"/>
              </a:spcAft>
            </a:pPr>
            <a:r>
              <a:rPr lang="es-CO" sz="3200" dirty="0">
                <a:solidFill>
                  <a:schemeClr val="dk1"/>
                </a:solidFill>
                <a:latin typeface="Calibri"/>
                <a:ea typeface="Calibri"/>
                <a:cs typeface="Calibri"/>
                <a:sym typeface="Calibri"/>
              </a:rPr>
              <a:t>Con el algoritmo no supervisado </a:t>
            </a:r>
            <a:r>
              <a:rPr lang="es-CO" sz="3200" dirty="0" err="1">
                <a:solidFill>
                  <a:schemeClr val="dk1"/>
                </a:solidFill>
                <a:latin typeface="Calibri"/>
                <a:ea typeface="Calibri"/>
                <a:cs typeface="Calibri"/>
                <a:sym typeface="Calibri"/>
              </a:rPr>
              <a:t>Kmeans</a:t>
            </a:r>
            <a:r>
              <a:rPr lang="es-CO" sz="3200" dirty="0">
                <a:solidFill>
                  <a:schemeClr val="dk1"/>
                </a:solidFill>
                <a:latin typeface="Calibri"/>
                <a:ea typeface="Calibri"/>
                <a:cs typeface="Calibri"/>
                <a:sym typeface="Calibri"/>
              </a:rPr>
              <a:t> se obtuvo 98% de precisión, entrenado con datos de asteroides no identificados.</a:t>
            </a:r>
          </a:p>
          <a:p>
            <a:pPr marL="457200" marR="0" lvl="0" indent="-457200" algn="just" rtl="0">
              <a:spcBef>
                <a:spcPts val="0"/>
              </a:spcBef>
              <a:spcAft>
                <a:spcPts val="0"/>
              </a:spcAft>
              <a:buFont typeface="Arial" panose="020B0604020202020204" pitchFamily="34" charset="0"/>
              <a:buChar char="•"/>
            </a:pPr>
            <a:endParaRPr lang="es-CO" sz="3200" dirty="0">
              <a:solidFill>
                <a:schemeClr val="dk1"/>
              </a:solidFill>
              <a:latin typeface="Calibri"/>
              <a:ea typeface="Calibri"/>
              <a:cs typeface="Calibri"/>
              <a:sym typeface="Calibri"/>
            </a:endParaRPr>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717114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b="1" dirty="0">
                <a:solidFill>
                  <a:schemeClr val="dk1"/>
                </a:solidFill>
                <a:latin typeface="Calibri"/>
                <a:ea typeface="Calibri"/>
                <a:cs typeface="Calibri"/>
                <a:sym typeface="Calibri"/>
              </a:rPr>
              <a:t>Datos: </a:t>
            </a:r>
            <a:r>
              <a:rPr lang="es-ES" sz="3200" dirty="0">
                <a:solidFill>
                  <a:schemeClr val="dk1"/>
                </a:solidFill>
                <a:latin typeface="Calibri"/>
                <a:ea typeface="Calibri"/>
                <a:cs typeface="Calibri"/>
                <a:sym typeface="Calibri"/>
              </a:rPr>
              <a:t>Se cuenta con un conjunto de datos el cual esta dato por Jet </a:t>
            </a:r>
            <a:r>
              <a:rPr lang="es-ES" sz="3200" dirty="0" err="1">
                <a:solidFill>
                  <a:schemeClr val="dk1"/>
                </a:solidFill>
                <a:latin typeface="Calibri"/>
                <a:ea typeface="Calibri"/>
                <a:cs typeface="Calibri"/>
                <a:sym typeface="Calibri"/>
              </a:rPr>
              <a:t>Propulsion</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Laboratory</a:t>
            </a:r>
            <a:r>
              <a:rPr lang="es-ES" sz="3200" dirty="0">
                <a:solidFill>
                  <a:schemeClr val="dk1"/>
                </a:solidFill>
                <a:latin typeface="Calibri"/>
                <a:ea typeface="Calibri"/>
                <a:cs typeface="Calibri"/>
                <a:sym typeface="Calibri"/>
              </a:rPr>
              <a:t> (JPL) del instituto de tecnología de </a:t>
            </a:r>
            <a:r>
              <a:rPr lang="es-ES" sz="3200" dirty="0" err="1">
                <a:solidFill>
                  <a:schemeClr val="dk1"/>
                </a:solidFill>
                <a:latin typeface="Calibri"/>
                <a:ea typeface="Calibri"/>
                <a:cs typeface="Calibri"/>
                <a:sym typeface="Calibri"/>
              </a:rPr>
              <a:t>Californa</a:t>
            </a:r>
            <a:r>
              <a:rPr lang="es-ES" sz="3200" dirty="0">
                <a:solidFill>
                  <a:schemeClr val="dk1"/>
                </a:solidFill>
                <a:latin typeface="Calibri"/>
                <a:ea typeface="Calibri"/>
                <a:cs typeface="Calibri"/>
                <a:sym typeface="Calibri"/>
              </a:rPr>
              <a:t>, una organización dependiente de la NASA. </a:t>
            </a:r>
          </a:p>
          <a:p>
            <a:pPr marL="0" marR="0" lvl="0" indent="0" algn="just" rtl="0">
              <a:spcBef>
                <a:spcPts val="0"/>
              </a:spcBef>
              <a:spcAft>
                <a:spcPts val="0"/>
              </a:spcAft>
              <a:buNone/>
            </a:pPr>
            <a:endParaRPr lang="es-ES" sz="3200" dirty="0">
              <a:solidFill>
                <a:schemeClr val="dk1"/>
              </a:solidFill>
              <a:latin typeface="Calibri"/>
              <a:ea typeface="Calibri"/>
              <a:cs typeface="Calibri"/>
              <a:sym typeface="Calibri"/>
            </a:endParaRPr>
          </a:p>
          <a:p>
            <a:pPr algn="just"/>
            <a:r>
              <a:rPr lang="es-CO" sz="3200" b="1" dirty="0">
                <a:solidFill>
                  <a:schemeClr val="dk1"/>
                </a:solidFill>
                <a:latin typeface="Calibri"/>
                <a:ea typeface="Calibri"/>
                <a:cs typeface="Calibri"/>
                <a:sym typeface="Calibri"/>
              </a:rPr>
              <a:t>Preprocesamiento: </a:t>
            </a:r>
            <a:r>
              <a:rPr lang="es-CO" sz="3200" dirty="0">
                <a:solidFill>
                  <a:schemeClr val="dk1"/>
                </a:solidFill>
                <a:latin typeface="Calibri"/>
                <a:ea typeface="Calibri"/>
                <a:cs typeface="Calibri"/>
                <a:sym typeface="Calibri"/>
              </a:rPr>
              <a:t>Debido a la diferencia de proporciones para los </a:t>
            </a:r>
            <a:r>
              <a:rPr lang="es-CO" sz="3200" dirty="0" err="1">
                <a:solidFill>
                  <a:schemeClr val="dk1"/>
                </a:solidFill>
                <a:latin typeface="Calibri"/>
                <a:ea typeface="Calibri"/>
                <a:cs typeface="Calibri"/>
                <a:sym typeface="Calibri"/>
              </a:rPr>
              <a:t>labels</a:t>
            </a:r>
            <a:r>
              <a:rPr lang="es-CO" sz="3200" dirty="0">
                <a:solidFill>
                  <a:schemeClr val="dk1"/>
                </a:solidFill>
                <a:latin typeface="Calibri"/>
                <a:ea typeface="Calibri"/>
                <a:cs typeface="Calibri"/>
                <a:sym typeface="Calibri"/>
              </a:rPr>
              <a:t>, se selecciona una muestra aleatoria de 10000 para los no PHA y de 2500 aproximadamente para los PHA. Se aplica:</a:t>
            </a:r>
          </a:p>
          <a:p>
            <a:pPr algn="just"/>
            <a:endParaRPr lang="es-CO" sz="3200" dirty="0">
              <a:solidFill>
                <a:schemeClr val="dk1"/>
              </a:solidFill>
              <a:latin typeface="Calibri"/>
              <a:ea typeface="Calibri"/>
              <a:cs typeface="Calibri"/>
              <a:sym typeface="Calibri"/>
            </a:endParaRPr>
          </a:p>
          <a:p>
            <a:pPr lvl="0" algn="just"/>
            <a:endParaRPr lang="es-CO" sz="3200" b="1" dirty="0">
              <a:solidFill>
                <a:schemeClr val="dk1"/>
              </a:solidFill>
              <a:latin typeface="Calibri"/>
              <a:ea typeface="Calibri"/>
              <a:cs typeface="Calibri"/>
              <a:sym typeface="Calibri"/>
            </a:endParaRPr>
          </a:p>
          <a:p>
            <a:pPr lvl="0" algn="just"/>
            <a:endParaRPr lang="es-CO" sz="3200" b="1" dirty="0">
              <a:solidFill>
                <a:schemeClr val="dk1"/>
              </a:solidFill>
              <a:latin typeface="Calibri"/>
              <a:ea typeface="Calibri"/>
              <a:cs typeface="Calibri"/>
              <a:sym typeface="Calibri"/>
            </a:endParaRPr>
          </a:p>
          <a:p>
            <a:pPr lvl="0" algn="just"/>
            <a:endParaRPr lang="es-CO" sz="3200" b="1" dirty="0">
              <a:solidFill>
                <a:schemeClr val="dk1"/>
              </a:solidFill>
              <a:latin typeface="Calibri"/>
              <a:ea typeface="Calibri"/>
              <a:cs typeface="Calibri"/>
              <a:sym typeface="Calibri"/>
            </a:endParaRPr>
          </a:p>
          <a:p>
            <a:pPr lvl="0" algn="just"/>
            <a:endParaRPr lang="es-CO" sz="3200" b="1" dirty="0">
              <a:solidFill>
                <a:schemeClr val="dk1"/>
              </a:solidFill>
              <a:latin typeface="Calibri"/>
              <a:ea typeface="Calibri"/>
              <a:cs typeface="Calibri"/>
              <a:sym typeface="Calibri"/>
            </a:endParaRPr>
          </a:p>
          <a:p>
            <a:pPr lvl="0" algn="just"/>
            <a:endParaRPr lang="es-CO" sz="3200" b="1" dirty="0">
              <a:solidFill>
                <a:schemeClr val="dk1"/>
              </a:solidFill>
              <a:latin typeface="Calibri"/>
              <a:ea typeface="Calibri"/>
              <a:cs typeface="Calibri"/>
              <a:sym typeface="Calibri"/>
            </a:endParaRPr>
          </a:p>
          <a:p>
            <a:pPr lvl="0" algn="just"/>
            <a:endParaRPr lang="es-CO" sz="3200" b="1" dirty="0">
              <a:solidFill>
                <a:schemeClr val="dk1"/>
              </a:solidFill>
              <a:latin typeface="Calibri"/>
              <a:ea typeface="Calibri"/>
              <a:cs typeface="Calibri"/>
              <a:sym typeface="Calibri"/>
            </a:endParaRPr>
          </a:p>
          <a:p>
            <a:pPr lvl="0" algn="just"/>
            <a:endParaRPr lang="es-CO" sz="3200" b="1" dirty="0">
              <a:solidFill>
                <a:schemeClr val="dk1"/>
              </a:solidFill>
              <a:latin typeface="Calibri"/>
              <a:ea typeface="Calibri"/>
              <a:cs typeface="Calibri"/>
              <a:sym typeface="Calibri"/>
            </a:endParaRPr>
          </a:p>
          <a:p>
            <a:pPr lvl="0" algn="just"/>
            <a:endParaRPr lang="es-CO" sz="3200" b="1" dirty="0">
              <a:solidFill>
                <a:schemeClr val="dk1"/>
              </a:solidFill>
              <a:latin typeface="Calibri"/>
              <a:ea typeface="Calibri"/>
              <a:cs typeface="Calibri"/>
              <a:sym typeface="Calibri"/>
            </a:endParaRPr>
          </a:p>
          <a:p>
            <a:pPr lvl="0" algn="just"/>
            <a:endParaRPr lang="es-CO" sz="3200" b="1" dirty="0">
              <a:solidFill>
                <a:schemeClr val="dk1"/>
              </a:solidFill>
              <a:latin typeface="Calibri"/>
              <a:ea typeface="Calibri"/>
              <a:cs typeface="Calibri"/>
              <a:sym typeface="Calibri"/>
            </a:endParaRP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6975" y="5503868"/>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marL="457200" lvl="0" indent="-457200" algn="just">
              <a:buFont typeface="Arial" panose="020B0604020202020204" pitchFamily="34" charset="0"/>
              <a:buChar char="•"/>
            </a:pPr>
            <a:r>
              <a:rPr lang="es-ES" sz="3200" dirty="0">
                <a:solidFill>
                  <a:schemeClr val="dk1"/>
                </a:solidFill>
                <a:latin typeface="Calibri"/>
                <a:ea typeface="Calibri"/>
                <a:cs typeface="Calibri"/>
                <a:sym typeface="Calibri"/>
              </a:rPr>
              <a:t>Fue posible determinar técnicas de machine learning para lograr una precisión mayor al 98% en la identificación de asteroides potencialmente peligrosos de impacto en la tierra.</a:t>
            </a:r>
            <a:br>
              <a:rPr lang="es-ES" sz="3200" dirty="0">
                <a:solidFill>
                  <a:schemeClr val="dk1"/>
                </a:solidFill>
                <a:latin typeface="Calibri"/>
                <a:ea typeface="Calibri"/>
                <a:cs typeface="Calibri"/>
                <a:sym typeface="Calibri"/>
              </a:rPr>
            </a:br>
            <a:endParaRPr lang="es-ES" sz="3200" dirty="0">
              <a:solidFill>
                <a:schemeClr val="dk1"/>
              </a:solidFill>
              <a:latin typeface="Calibri"/>
              <a:ea typeface="Calibri"/>
              <a:cs typeface="Calibri"/>
              <a:sym typeface="Calibri"/>
            </a:endParaRPr>
          </a:p>
          <a:p>
            <a:pPr marL="457200" lvl="0" indent="-457200" algn="just">
              <a:buFont typeface="Arial" panose="020B0604020202020204" pitchFamily="34" charset="0"/>
              <a:buChar char="•"/>
            </a:pPr>
            <a:r>
              <a:rPr lang="es-ES" sz="3200" dirty="0">
                <a:solidFill>
                  <a:schemeClr val="dk1"/>
                </a:solidFill>
                <a:latin typeface="Calibri"/>
                <a:ea typeface="Calibri"/>
                <a:cs typeface="Calibri"/>
                <a:sym typeface="Calibri"/>
              </a:rPr>
              <a:t>Se demuestra que la inteligencia artificial tiene un gran impacto en sus aplicaciones, siendo una alternativa para respaldar procesos, decisiones y estudios detallados sobre estos cuerpos en el espacio.</a:t>
            </a:r>
          </a:p>
          <a:p>
            <a:pPr marL="457200" lvl="0" indent="-457200" algn="just">
              <a:buFont typeface="Arial" panose="020B0604020202020204" pitchFamily="34" charset="0"/>
              <a:buChar char="•"/>
            </a:pPr>
            <a:endParaRPr lang="es-ES" sz="3200" dirty="0">
              <a:solidFill>
                <a:schemeClr val="dk1"/>
              </a:solidFill>
              <a:latin typeface="Calibri"/>
              <a:ea typeface="Calibri"/>
              <a:cs typeface="Calibri"/>
              <a:sym typeface="Calibri"/>
            </a:endParaRPr>
          </a:p>
          <a:p>
            <a:pPr marL="457200" lvl="0" indent="-457200" algn="just">
              <a:buFont typeface="Arial" panose="020B0604020202020204" pitchFamily="34" charset="0"/>
              <a:buChar char="•"/>
            </a:pPr>
            <a:r>
              <a:rPr lang="es-ES" sz="3200" dirty="0">
                <a:solidFill>
                  <a:schemeClr val="dk1"/>
                </a:solidFill>
                <a:latin typeface="Calibri"/>
                <a:ea typeface="Calibri"/>
                <a:cs typeface="Calibri"/>
                <a:sym typeface="Calibri"/>
              </a:rPr>
              <a:t>La inteligencia </a:t>
            </a:r>
            <a:r>
              <a:rPr lang="es-ES" sz="3200" dirty="0" err="1">
                <a:solidFill>
                  <a:schemeClr val="dk1"/>
                </a:solidFill>
                <a:latin typeface="Calibri"/>
                <a:ea typeface="Calibri"/>
                <a:cs typeface="Calibri"/>
                <a:sym typeface="Calibri"/>
              </a:rPr>
              <a:t>artifical</a:t>
            </a:r>
            <a:r>
              <a:rPr lang="es-ES" sz="3200" dirty="0">
                <a:solidFill>
                  <a:schemeClr val="dk1"/>
                </a:solidFill>
                <a:latin typeface="Calibri"/>
                <a:ea typeface="Calibri"/>
                <a:cs typeface="Calibri"/>
                <a:sym typeface="Calibri"/>
              </a:rPr>
              <a:t> puede facilitar el trabajo de identificación de asteroides potencialmente peligrosos, permitiendo su clasificación temprana de forma automatizada, lo que permite anticiparse a casos que sean peligrosos.</a:t>
            </a:r>
          </a:p>
          <a:p>
            <a:pPr marL="457200" lvl="0" indent="-457200" algn="just">
              <a:buFont typeface="Arial" panose="020B0604020202020204" pitchFamily="34" charset="0"/>
              <a:buChar char="•"/>
            </a:pPr>
            <a:endParaRPr lang="es-CO" sz="3200" dirty="0">
              <a:solidFill>
                <a:schemeClr val="dk1"/>
              </a:solidFill>
              <a:latin typeface="Calibri"/>
              <a:ea typeface="Calibri"/>
              <a:cs typeface="Calibri"/>
              <a:sym typeface="Calibri"/>
            </a:endParaRPr>
          </a:p>
          <a:p>
            <a:pPr marL="457200" lvl="0" indent="-457200" algn="just">
              <a:buFont typeface="Arial" panose="020B0604020202020204" pitchFamily="34" charset="0"/>
              <a:buChar char="•"/>
            </a:pPr>
            <a:r>
              <a:rPr lang="es-CO" sz="3200" dirty="0">
                <a:solidFill>
                  <a:schemeClr val="dk1"/>
                </a:solidFill>
                <a:latin typeface="Calibri"/>
                <a:ea typeface="Calibri"/>
                <a:cs typeface="Calibri"/>
                <a:sym typeface="Calibri"/>
              </a:rPr>
              <a:t>Tanto los algoritmos supervisados como no supervisados se pueden aplicar a esta situación en particular, obteniendo resultados satisfactorios y similares entre sí.</a:t>
            </a:r>
            <a:endParaRPr sz="3200" dirty="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4173200"/>
            <a:ext cx="9144000"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Los asteroides potencialmente peligrosos, también conocidos como PHA, tienen órbitas que se encuentran a menos de cinco millones de millas de la tierra, y son lo suficientemente grandes para subsistir al pasar a través de la atmósfera de la tierra, ocasionando daños a escala regional, o mayor.  Por ende, es crítico evaluar sistemáticamente la magnitud de esta amenaza constante.</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En la Figura 1 se ilustra una vista simulada de la población de asteroides.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Se denotan en naranja a los asteroides potencialmente peligrosos (PHA), en azul a los asteroides cercanos a la tierra (NEA), siendo menos peligrosos y en verde la órbita de la tierra.  </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 </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3" name="Google Shape;63;p4"/>
          <p:cNvSpPr txBox="1"/>
          <p:nvPr/>
        </p:nvSpPr>
        <p:spPr>
          <a:xfrm>
            <a:off x="18744932" y="16970871"/>
            <a:ext cx="7244962" cy="539523"/>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Tabla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Resultados</a:t>
            </a:r>
            <a:r>
              <a:rPr lang="en-US" sz="2400" dirty="0">
                <a:solidFill>
                  <a:schemeClr val="dk1"/>
                </a:solidFill>
                <a:latin typeface="Calibri"/>
                <a:ea typeface="Calibri"/>
                <a:cs typeface="Calibri"/>
                <a:sym typeface="Calibri"/>
              </a:rPr>
              <a:t> de los 3 </a:t>
            </a:r>
            <a:r>
              <a:rPr lang="en-US" sz="2400" dirty="0" err="1">
                <a:solidFill>
                  <a:schemeClr val="dk1"/>
                </a:solidFill>
                <a:latin typeface="Calibri"/>
                <a:ea typeface="Calibri"/>
                <a:cs typeface="Calibri"/>
                <a:sym typeface="Calibri"/>
              </a:rPr>
              <a:t>mejores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clasficicadores</a:t>
            </a:r>
            <a:endParaRPr dirty="0"/>
          </a:p>
        </p:txBody>
      </p:sp>
      <p:sp>
        <p:nvSpPr>
          <p:cNvPr id="66" name="Google Shape;66;p4"/>
          <p:cNvSpPr txBox="1"/>
          <p:nvPr/>
        </p:nvSpPr>
        <p:spPr>
          <a:xfrm>
            <a:off x="33466975" y="23107326"/>
            <a:ext cx="9144000" cy="4638774"/>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cs typeface="Calibri"/>
                <a:sym typeface="Calibri"/>
              </a:rPr>
              <a:t>Para futuras ocasiones, se pueden implementar estos algoritmos para evaluar los nuevos datos que se van obteniendo, debido a que se pudo observar que el grado de precisión de estos es bueno. Además, para tener un mejor entrenamiento, se requiere mayor capacidad de cómputo para poder utilizar mayor cantidad de datos  de tal forma que el entrenamiento sea mejor. También se puede experimentar con técnicas de Deep Learning</a:t>
            </a:r>
            <a:endParaRPr lang="es-CO" dirty="0"/>
          </a:p>
        </p:txBody>
      </p:sp>
      <p:sp>
        <p:nvSpPr>
          <p:cNvPr id="67" name="Google Shape;67;p4"/>
          <p:cNvSpPr/>
          <p:nvPr/>
        </p:nvSpPr>
        <p:spPr>
          <a:xfrm>
            <a:off x="33467041" y="22381788"/>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rotWithShape="1">
          <a:blip r:embed="rId4">
            <a:alphaModFix/>
          </a:blip>
          <a:srcRect t="24204" b="28996"/>
          <a:stretch/>
        </p:blipFill>
        <p:spPr>
          <a:xfrm>
            <a:off x="2819754" y="532901"/>
            <a:ext cx="6556239" cy="3018497"/>
          </a:xfrm>
          <a:prstGeom prst="rect">
            <a:avLst/>
          </a:prstGeom>
          <a:noFill/>
          <a:ln>
            <a:noFill/>
          </a:ln>
        </p:spPr>
      </p:pic>
      <p:sp>
        <p:nvSpPr>
          <p:cNvPr id="4" name="Google Shape;61;p4">
            <a:extLst>
              <a:ext uri="{FF2B5EF4-FFF2-40B4-BE49-F238E27FC236}">
                <a16:creationId xmlns:a16="http://schemas.microsoft.com/office/drawing/2014/main" id="{1C58851A-D6F9-4376-A0E6-C088A6E52CC1}"/>
              </a:ext>
            </a:extLst>
          </p:cNvPr>
          <p:cNvSpPr txBox="1"/>
          <p:nvPr/>
        </p:nvSpPr>
        <p:spPr>
          <a:xfrm>
            <a:off x="3274931" y="24625441"/>
            <a:ext cx="5131913" cy="369573"/>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Asteroides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cercanos</a:t>
            </a:r>
            <a:r>
              <a:rPr lang="en-US" sz="2400" dirty="0">
                <a:solidFill>
                  <a:schemeClr val="dk1"/>
                </a:solidFill>
                <a:latin typeface="Calibri"/>
                <a:ea typeface="Calibri"/>
                <a:cs typeface="Calibri"/>
                <a:sym typeface="Calibri"/>
              </a:rPr>
              <a:t> a la tierra </a:t>
            </a:r>
            <a:endParaRPr dirty="0"/>
          </a:p>
        </p:txBody>
      </p:sp>
      <p:pic>
        <p:nvPicPr>
          <p:cNvPr id="10" name="Imagen 9">
            <a:extLst>
              <a:ext uri="{FF2B5EF4-FFF2-40B4-BE49-F238E27FC236}">
                <a16:creationId xmlns:a16="http://schemas.microsoft.com/office/drawing/2014/main" id="{CFC90B02-F8B4-414F-833A-5386B4AE5599}"/>
              </a:ext>
            </a:extLst>
          </p:cNvPr>
          <p:cNvPicPr>
            <a:picLocks noChangeAspect="1"/>
          </p:cNvPicPr>
          <p:nvPr/>
        </p:nvPicPr>
        <p:blipFill rotWithShape="1">
          <a:blip r:embed="rId5"/>
          <a:srcRect t="4924" b="3188"/>
          <a:stretch/>
        </p:blipFill>
        <p:spPr>
          <a:xfrm>
            <a:off x="3274931" y="19998343"/>
            <a:ext cx="4981011" cy="4576954"/>
          </a:xfrm>
          <a:prstGeom prst="rect">
            <a:avLst/>
          </a:prstGeom>
        </p:spPr>
      </p:pic>
      <p:pic>
        <p:nvPicPr>
          <p:cNvPr id="5" name="Imagen 4">
            <a:extLst>
              <a:ext uri="{FF2B5EF4-FFF2-40B4-BE49-F238E27FC236}">
                <a16:creationId xmlns:a16="http://schemas.microsoft.com/office/drawing/2014/main" id="{86707193-1F35-4F0E-BAE1-236A087EC1DE}"/>
              </a:ext>
            </a:extLst>
          </p:cNvPr>
          <p:cNvPicPr>
            <a:picLocks noChangeAspect="1"/>
          </p:cNvPicPr>
          <p:nvPr/>
        </p:nvPicPr>
        <p:blipFill>
          <a:blip r:embed="rId6"/>
          <a:stretch>
            <a:fillRect/>
          </a:stretch>
        </p:blipFill>
        <p:spPr>
          <a:xfrm>
            <a:off x="24361857" y="8049586"/>
            <a:ext cx="7841238" cy="4521461"/>
          </a:xfrm>
          <a:prstGeom prst="rect">
            <a:avLst/>
          </a:prstGeom>
        </p:spPr>
      </p:pic>
      <p:sp>
        <p:nvSpPr>
          <p:cNvPr id="7" name="CuadroTexto 6">
            <a:extLst>
              <a:ext uri="{FF2B5EF4-FFF2-40B4-BE49-F238E27FC236}">
                <a16:creationId xmlns:a16="http://schemas.microsoft.com/office/drawing/2014/main" id="{E82174FF-FD42-4D30-9429-419A028938BE}"/>
              </a:ext>
            </a:extLst>
          </p:cNvPr>
          <p:cNvSpPr txBox="1"/>
          <p:nvPr/>
        </p:nvSpPr>
        <p:spPr>
          <a:xfrm>
            <a:off x="11521440" y="8087801"/>
            <a:ext cx="13576434" cy="5509200"/>
          </a:xfrm>
          <a:prstGeom prst="rect">
            <a:avLst/>
          </a:prstGeom>
          <a:noFill/>
        </p:spPr>
        <p:txBody>
          <a:bodyPr wrap="square" rtlCol="0">
            <a:spAutoFit/>
          </a:bodyPr>
          <a:lstStyle/>
          <a:p>
            <a:pPr marL="457200" indent="-457200" algn="just">
              <a:buFont typeface="Arial" panose="020B0604020202020204" pitchFamily="34" charset="0"/>
              <a:buChar char="•"/>
            </a:pPr>
            <a:r>
              <a:rPr lang="es-CO" sz="3200" dirty="0">
                <a:solidFill>
                  <a:schemeClr val="dk1"/>
                </a:solidFill>
                <a:latin typeface="Calibri"/>
                <a:ea typeface="Calibri"/>
                <a:cs typeface="Calibri"/>
                <a:sym typeface="Calibri"/>
              </a:rPr>
              <a:t>Eliminar de columnas irrelevantes.</a:t>
            </a:r>
          </a:p>
          <a:p>
            <a:pPr marL="457200" lvl="0" indent="-457200" algn="just">
              <a:buFont typeface="Arial" panose="020B0604020202020204" pitchFamily="34" charset="0"/>
              <a:buChar char="•"/>
            </a:pPr>
            <a:r>
              <a:rPr lang="es-CO" sz="3200" dirty="0">
                <a:solidFill>
                  <a:schemeClr val="dk1"/>
                </a:solidFill>
                <a:latin typeface="Calibri"/>
                <a:ea typeface="Calibri"/>
                <a:cs typeface="Calibri"/>
                <a:sym typeface="Calibri"/>
              </a:rPr>
              <a:t>Rellenar datos vacíos.</a:t>
            </a:r>
          </a:p>
          <a:p>
            <a:pPr marL="457200" lvl="0" indent="-457200" algn="just">
              <a:buFont typeface="Arial" panose="020B0604020202020204" pitchFamily="34" charset="0"/>
              <a:buChar char="•"/>
            </a:pPr>
            <a:r>
              <a:rPr lang="es-CO" sz="3200" dirty="0">
                <a:solidFill>
                  <a:schemeClr val="dk1"/>
                </a:solidFill>
                <a:latin typeface="Calibri"/>
                <a:ea typeface="Calibri"/>
                <a:cs typeface="Calibri"/>
                <a:sym typeface="Calibri"/>
              </a:rPr>
              <a:t>Estandarización de los datos con </a:t>
            </a:r>
            <a:r>
              <a:rPr lang="es-CO" sz="3200" dirty="0" err="1">
                <a:solidFill>
                  <a:schemeClr val="dk1"/>
                </a:solidFill>
                <a:latin typeface="Calibri"/>
                <a:ea typeface="Calibri"/>
                <a:cs typeface="Calibri"/>
                <a:sym typeface="Calibri"/>
              </a:rPr>
              <a:t>StandardScaler</a:t>
            </a:r>
            <a:r>
              <a:rPr lang="es-CO" sz="3200" dirty="0">
                <a:solidFill>
                  <a:schemeClr val="dk1"/>
                </a:solidFill>
                <a:latin typeface="Calibri"/>
                <a:ea typeface="Calibri"/>
                <a:cs typeface="Calibri"/>
                <a:sym typeface="Calibri"/>
              </a:rPr>
              <a:t>().</a:t>
            </a:r>
          </a:p>
          <a:p>
            <a:pPr marL="457200" lvl="0" indent="-457200" algn="just">
              <a:buFont typeface="Arial" panose="020B0604020202020204" pitchFamily="34" charset="0"/>
              <a:buChar char="•"/>
            </a:pPr>
            <a:r>
              <a:rPr lang="es-CO" sz="3200" dirty="0">
                <a:solidFill>
                  <a:schemeClr val="dk1"/>
                </a:solidFill>
                <a:latin typeface="Calibri"/>
                <a:ea typeface="Calibri"/>
                <a:cs typeface="Calibri"/>
                <a:sym typeface="Calibri"/>
              </a:rPr>
              <a:t>Aplicación de PCA para seleccionar las columnas más relevantes.</a:t>
            </a:r>
          </a:p>
          <a:p>
            <a:pPr marL="457200" lvl="0" indent="-457200" algn="just">
              <a:buFont typeface="Arial" panose="020B0604020202020204" pitchFamily="34" charset="0"/>
              <a:buChar char="•"/>
            </a:pPr>
            <a:r>
              <a:rPr lang="es-CO" sz="3200" dirty="0">
                <a:solidFill>
                  <a:schemeClr val="dk1"/>
                </a:solidFill>
                <a:latin typeface="Calibri"/>
                <a:ea typeface="Calibri"/>
                <a:cs typeface="Calibri"/>
                <a:sym typeface="Calibri"/>
              </a:rPr>
              <a:t>Codificación del </a:t>
            </a:r>
            <a:r>
              <a:rPr lang="es-CO" sz="3200" dirty="0" err="1">
                <a:solidFill>
                  <a:schemeClr val="dk1"/>
                </a:solidFill>
                <a:latin typeface="Calibri"/>
                <a:ea typeface="Calibri"/>
                <a:cs typeface="Calibri"/>
                <a:sym typeface="Calibri"/>
              </a:rPr>
              <a:t>Label</a:t>
            </a:r>
            <a:r>
              <a:rPr lang="es-CO" sz="3200" dirty="0">
                <a:solidFill>
                  <a:schemeClr val="dk1"/>
                </a:solidFill>
                <a:latin typeface="Calibri"/>
                <a:ea typeface="Calibri"/>
                <a:cs typeface="Calibri"/>
                <a:sym typeface="Calibri"/>
              </a:rPr>
              <a:t> en formato numérico: 0-No PHA, 1-PHA.</a:t>
            </a:r>
          </a:p>
          <a:p>
            <a:pPr marL="457200" lvl="0" indent="-457200" algn="just">
              <a:buFont typeface="Arial" panose="020B0604020202020204" pitchFamily="34" charset="0"/>
              <a:buChar char="•"/>
            </a:pPr>
            <a:endParaRPr lang="es-CO" sz="3200" dirty="0">
              <a:solidFill>
                <a:schemeClr val="dk1"/>
              </a:solidFill>
              <a:latin typeface="Calibri"/>
              <a:ea typeface="Calibri"/>
              <a:cs typeface="Calibri"/>
              <a:sym typeface="Calibri"/>
            </a:endParaRPr>
          </a:p>
          <a:p>
            <a:pPr lvl="0" algn="just"/>
            <a:r>
              <a:rPr lang="es-CO" sz="3200" b="1" dirty="0">
                <a:solidFill>
                  <a:schemeClr val="dk1"/>
                </a:solidFill>
                <a:latin typeface="Calibri"/>
                <a:ea typeface="Calibri"/>
                <a:cs typeface="Calibri"/>
                <a:sym typeface="Calibri"/>
              </a:rPr>
              <a:t>Método propuesto: </a:t>
            </a:r>
            <a:r>
              <a:rPr lang="es-CO" sz="3200" dirty="0">
                <a:solidFill>
                  <a:schemeClr val="dk1"/>
                </a:solidFill>
                <a:latin typeface="Calibri"/>
                <a:ea typeface="Calibri"/>
                <a:cs typeface="Calibri"/>
                <a:sym typeface="Calibri"/>
              </a:rPr>
              <a:t>Al tratarse de un problema de clasificación, se utilizan diferentes algoritmos para evaluar su precisión y tiempo de entrenamiento. Además, con los datos vacíos, se experimenta con algoritmos no supervisados. </a:t>
            </a:r>
          </a:p>
          <a:p>
            <a:pPr lvl="0" algn="just"/>
            <a:endParaRPr lang="es-CO" sz="3200" dirty="0">
              <a:solidFill>
                <a:schemeClr val="dk1"/>
              </a:solidFill>
              <a:latin typeface="Calibri"/>
              <a:ea typeface="Calibri"/>
              <a:cs typeface="Calibri"/>
              <a:sym typeface="Calibri"/>
            </a:endParaRPr>
          </a:p>
          <a:p>
            <a:pPr lvl="0" algn="just"/>
            <a:endParaRPr lang="es-CO" sz="3200" dirty="0">
              <a:solidFill>
                <a:schemeClr val="dk1"/>
              </a:solidFill>
              <a:latin typeface="Calibri"/>
              <a:ea typeface="Calibri"/>
              <a:cs typeface="Calibri"/>
              <a:sym typeface="Calibri"/>
            </a:endParaRPr>
          </a:p>
        </p:txBody>
      </p:sp>
      <p:sp>
        <p:nvSpPr>
          <p:cNvPr id="8" name="AutoShape 2">
            <a:extLst>
              <a:ext uri="{FF2B5EF4-FFF2-40B4-BE49-F238E27FC236}">
                <a16:creationId xmlns:a16="http://schemas.microsoft.com/office/drawing/2014/main" id="{737C9B24-CBBF-4172-A706-6ECF5D159F4E}"/>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2" name="Imagen 11">
            <a:extLst>
              <a:ext uri="{FF2B5EF4-FFF2-40B4-BE49-F238E27FC236}">
                <a16:creationId xmlns:a16="http://schemas.microsoft.com/office/drawing/2014/main" id="{FCB331C5-29F7-4B93-8497-AA3A20088465}"/>
              </a:ext>
            </a:extLst>
          </p:cNvPr>
          <p:cNvPicPr>
            <a:picLocks noChangeAspect="1"/>
          </p:cNvPicPr>
          <p:nvPr/>
        </p:nvPicPr>
        <p:blipFill>
          <a:blip r:embed="rId7"/>
          <a:stretch>
            <a:fillRect/>
          </a:stretch>
        </p:blipFill>
        <p:spPr>
          <a:xfrm>
            <a:off x="18222780" y="17377505"/>
            <a:ext cx="7435752" cy="4176802"/>
          </a:xfrm>
          <a:prstGeom prst="rect">
            <a:avLst/>
          </a:prstGeom>
        </p:spPr>
      </p:pic>
      <p:pic>
        <p:nvPicPr>
          <p:cNvPr id="14" name="Imagen 13">
            <a:extLst>
              <a:ext uri="{FF2B5EF4-FFF2-40B4-BE49-F238E27FC236}">
                <a16:creationId xmlns:a16="http://schemas.microsoft.com/office/drawing/2014/main" id="{490E169C-A023-4B55-A8A8-DF952D1D8D7D}"/>
              </a:ext>
            </a:extLst>
          </p:cNvPr>
          <p:cNvPicPr>
            <a:picLocks noChangeAspect="1"/>
          </p:cNvPicPr>
          <p:nvPr/>
        </p:nvPicPr>
        <p:blipFill>
          <a:blip r:embed="rId8"/>
          <a:stretch>
            <a:fillRect/>
          </a:stretch>
        </p:blipFill>
        <p:spPr>
          <a:xfrm>
            <a:off x="11678217" y="21536951"/>
            <a:ext cx="6391449" cy="5569978"/>
          </a:xfrm>
          <a:prstGeom prst="rect">
            <a:avLst/>
          </a:prstGeom>
        </p:spPr>
      </p:pic>
      <p:pic>
        <p:nvPicPr>
          <p:cNvPr id="16" name="Imagen 15">
            <a:extLst>
              <a:ext uri="{FF2B5EF4-FFF2-40B4-BE49-F238E27FC236}">
                <a16:creationId xmlns:a16="http://schemas.microsoft.com/office/drawing/2014/main" id="{2732B7EF-EE91-41E5-8C4C-6B0B718819DB}"/>
              </a:ext>
            </a:extLst>
          </p:cNvPr>
          <p:cNvPicPr>
            <a:picLocks noChangeAspect="1"/>
          </p:cNvPicPr>
          <p:nvPr/>
        </p:nvPicPr>
        <p:blipFill>
          <a:blip r:embed="rId9"/>
          <a:stretch>
            <a:fillRect/>
          </a:stretch>
        </p:blipFill>
        <p:spPr>
          <a:xfrm>
            <a:off x="18744932" y="21536952"/>
            <a:ext cx="6391449" cy="5569978"/>
          </a:xfrm>
          <a:prstGeom prst="rect">
            <a:avLst/>
          </a:prstGeom>
        </p:spPr>
      </p:pic>
      <p:pic>
        <p:nvPicPr>
          <p:cNvPr id="18" name="Imagen 17">
            <a:extLst>
              <a:ext uri="{FF2B5EF4-FFF2-40B4-BE49-F238E27FC236}">
                <a16:creationId xmlns:a16="http://schemas.microsoft.com/office/drawing/2014/main" id="{A971C4A4-CA55-4220-BBF0-E08A6B8394F8}"/>
              </a:ext>
            </a:extLst>
          </p:cNvPr>
          <p:cNvPicPr>
            <a:picLocks noChangeAspect="1"/>
          </p:cNvPicPr>
          <p:nvPr/>
        </p:nvPicPr>
        <p:blipFill>
          <a:blip r:embed="rId10"/>
          <a:stretch>
            <a:fillRect/>
          </a:stretch>
        </p:blipFill>
        <p:spPr>
          <a:xfrm>
            <a:off x="25811646" y="21536951"/>
            <a:ext cx="6391449" cy="5569979"/>
          </a:xfrm>
          <a:prstGeom prst="rect">
            <a:avLst/>
          </a:prstGeom>
        </p:spPr>
      </p:pic>
      <p:pic>
        <p:nvPicPr>
          <p:cNvPr id="1030" name="Picture 6" descr="La NASA calcula que hay 4.700 asteroides potencialmente peligrosos para la  Tierra | Ciencia | elmundo.es">
            <a:extLst>
              <a:ext uri="{FF2B5EF4-FFF2-40B4-BE49-F238E27FC236}">
                <a16:creationId xmlns:a16="http://schemas.microsoft.com/office/drawing/2014/main" id="{247D8C0D-027E-40A5-816C-E259A1AF49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06483" y="16041920"/>
            <a:ext cx="7314283" cy="487100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1;p4">
            <a:extLst>
              <a:ext uri="{FF2B5EF4-FFF2-40B4-BE49-F238E27FC236}">
                <a16:creationId xmlns:a16="http://schemas.microsoft.com/office/drawing/2014/main" id="{CE82C3DE-DE1C-4E1D-9319-1D4746A7A893}"/>
              </a:ext>
            </a:extLst>
          </p:cNvPr>
          <p:cNvSpPr txBox="1"/>
          <p:nvPr/>
        </p:nvSpPr>
        <p:spPr>
          <a:xfrm>
            <a:off x="35304670" y="20863738"/>
            <a:ext cx="5131913" cy="369573"/>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2. </a:t>
            </a:r>
            <a:r>
              <a:rPr lang="en-US" sz="2400" dirty="0">
                <a:solidFill>
                  <a:schemeClr val="dk1"/>
                </a:solidFill>
                <a:latin typeface="Calibri"/>
                <a:ea typeface="Calibri"/>
                <a:cs typeface="Calibri"/>
                <a:sym typeface="Calibri"/>
              </a:rPr>
              <a:t>Vista lateral de los </a:t>
            </a:r>
            <a:r>
              <a:rPr lang="en-US" sz="2400" dirty="0" err="1">
                <a:solidFill>
                  <a:schemeClr val="dk1"/>
                </a:solidFill>
                <a:latin typeface="Calibri"/>
                <a:ea typeface="Calibri"/>
                <a:cs typeface="Calibri"/>
                <a:sym typeface="Calibri"/>
              </a:rPr>
              <a:t>asteroides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cercanos</a:t>
            </a:r>
            <a:r>
              <a:rPr lang="en-US" sz="2400" dirty="0">
                <a:solidFill>
                  <a:schemeClr val="dk1"/>
                </a:solidFill>
                <a:latin typeface="Calibri"/>
                <a:ea typeface="Calibri"/>
                <a:cs typeface="Calibri"/>
                <a:sym typeface="Calibri"/>
              </a:rPr>
              <a:t> a la tierra </a:t>
            </a:r>
            <a:endParaRPr dirty="0"/>
          </a:p>
        </p:txBody>
      </p:sp>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3.xml><?xml version="1.0" encoding="utf-8"?>
<ds:datastoreItem xmlns:ds="http://schemas.openxmlformats.org/officeDocument/2006/customXml" ds:itemID="{1E97E41D-B09E-4D3D-82C8-D317E003E53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404</TotalTime>
  <Words>836</Words>
  <Application>Microsoft Office PowerPoint</Application>
  <PresentationFormat>Personalizado</PresentationFormat>
  <Paragraphs>119</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KEVIN LOZANO</cp:lastModifiedBy>
  <cp:revision>46</cp:revision>
  <dcterms:modified xsi:type="dcterms:W3CDTF">2020-09-06T20:49:16Z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