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301" r:id="rId4"/>
    <p:sldId id="303" r:id="rId5"/>
    <p:sldId id="306" r:id="rId6"/>
    <p:sldId id="307" r:id="rId7"/>
    <p:sldId id="302" r:id="rId8"/>
    <p:sldId id="308" r:id="rId9"/>
    <p:sldId id="309" r:id="rId10"/>
    <p:sldId id="310" r:id="rId11"/>
    <p:sldId id="311" r:id="rId12"/>
    <p:sldId id="315" r:id="rId13"/>
    <p:sldId id="316" r:id="rId14"/>
    <p:sldId id="313" r:id="rId15"/>
    <p:sldId id="314" r:id="rId16"/>
    <p:sldId id="304" r:id="rId17"/>
    <p:sldId id="30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432">
          <p15:clr>
            <a:srgbClr val="A4A3A4"/>
          </p15:clr>
        </p15:guide>
        <p15:guide id="4" pos="329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3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D"/>
    <a:srgbClr val="D5D7D5"/>
    <a:srgbClr val="F9B359"/>
    <a:srgbClr val="3F403E"/>
    <a:srgbClr val="969F98"/>
    <a:srgbClr val="F9FAFB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40" y="184"/>
      </p:cViewPr>
      <p:guideLst>
        <p:guide orient="horz" pos="2160"/>
        <p:guide pos="2880"/>
        <p:guide pos="5432"/>
        <p:guide pos="329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2547247" y="818427"/>
            <a:ext cx="4049507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925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RSA</a:t>
            </a:r>
            <a:endParaRPr lang="zh-CN" altLang="en-US" sz="17925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4" name="PA_矩形 33"/>
          <p:cNvSpPr/>
          <p:nvPr>
            <p:custDataLst>
              <p:tags r:id="rId4"/>
            </p:custDataLst>
          </p:nvPr>
        </p:nvSpPr>
        <p:spPr>
          <a:xfrm flipV="1">
            <a:off x="3737608" y="4363966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PA_文本框 26"/>
          <p:cNvSpPr txBox="1"/>
          <p:nvPr>
            <p:custDataLst>
              <p:tags r:id="rId5"/>
            </p:custDataLst>
          </p:nvPr>
        </p:nvSpPr>
        <p:spPr>
          <a:xfrm>
            <a:off x="1804525" y="2912782"/>
            <a:ext cx="5534947" cy="76944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The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RSA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Cryptosystem</a:t>
            </a:r>
            <a:endParaRPr lang="zh-CN" altLang="en-US" sz="4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1487350" y="5325584"/>
            <a:ext cx="616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HUST SCHOOL of COMPUTER of SCIENCE and TECHNOLOGY</a:t>
            </a:r>
          </a:p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7849" y="4059555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CS1812</a:t>
            </a:r>
            <a:r>
              <a:rPr lang="zh-CN" altLang="en-US" dirty="0"/>
              <a:t> 罗楷轩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6500">
        <p15:prstTrans prst="curtains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34" grpId="0" animBg="1"/>
      <p:bldP spid="27" grpId="0" animBg="1"/>
      <p:bldP spid="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38129" y="1683324"/>
            <a:ext cx="1047741" cy="1231554"/>
            <a:chOff x="302" y="403"/>
            <a:chExt cx="285" cy="335"/>
          </a:xfrm>
          <a:solidFill>
            <a:srgbClr val="F9B359"/>
          </a:solidFill>
          <a:effectLst/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368" y="403"/>
              <a:ext cx="153" cy="180"/>
            </a:xfrm>
            <a:custGeom>
              <a:avLst/>
              <a:gdLst>
                <a:gd name="T0" fmla="*/ 349 w 708"/>
                <a:gd name="T1" fmla="*/ 833 h 833"/>
                <a:gd name="T2" fmla="*/ 359 w 708"/>
                <a:gd name="T3" fmla="*/ 833 h 833"/>
                <a:gd name="T4" fmla="*/ 584 w 708"/>
                <a:gd name="T5" fmla="*/ 735 h 833"/>
                <a:gd name="T6" fmla="*/ 685 w 708"/>
                <a:gd name="T7" fmla="*/ 336 h 833"/>
                <a:gd name="T8" fmla="*/ 530 w 708"/>
                <a:gd name="T9" fmla="*/ 45 h 833"/>
                <a:gd name="T10" fmla="*/ 358 w 708"/>
                <a:gd name="T11" fmla="*/ 0 h 833"/>
                <a:gd name="T12" fmla="*/ 352 w 708"/>
                <a:gd name="T13" fmla="*/ 0 h 833"/>
                <a:gd name="T14" fmla="*/ 180 w 708"/>
                <a:gd name="T15" fmla="*/ 44 h 833"/>
                <a:gd name="T16" fmla="*/ 23 w 708"/>
                <a:gd name="T17" fmla="*/ 336 h 833"/>
                <a:gd name="T18" fmla="*/ 123 w 708"/>
                <a:gd name="T19" fmla="*/ 735 h 833"/>
                <a:gd name="T20" fmla="*/ 349 w 708"/>
                <a:gd name="T21" fmla="*/ 833 h 833"/>
                <a:gd name="T22" fmla="*/ 108 w 708"/>
                <a:gd name="T23" fmla="*/ 344 h 833"/>
                <a:gd name="T24" fmla="*/ 109 w 708"/>
                <a:gd name="T25" fmla="*/ 341 h 833"/>
                <a:gd name="T26" fmla="*/ 352 w 708"/>
                <a:gd name="T27" fmla="*/ 87 h 833"/>
                <a:gd name="T28" fmla="*/ 356 w 708"/>
                <a:gd name="T29" fmla="*/ 87 h 833"/>
                <a:gd name="T30" fmla="*/ 599 w 708"/>
                <a:gd name="T31" fmla="*/ 341 h 833"/>
                <a:gd name="T32" fmla="*/ 599 w 708"/>
                <a:gd name="T33" fmla="*/ 344 h 833"/>
                <a:gd name="T34" fmla="*/ 520 w 708"/>
                <a:gd name="T35" fmla="*/ 678 h 833"/>
                <a:gd name="T36" fmla="*/ 355 w 708"/>
                <a:gd name="T37" fmla="*/ 746 h 833"/>
                <a:gd name="T38" fmla="*/ 352 w 708"/>
                <a:gd name="T39" fmla="*/ 746 h 833"/>
                <a:gd name="T40" fmla="*/ 188 w 708"/>
                <a:gd name="T41" fmla="*/ 678 h 833"/>
                <a:gd name="T42" fmla="*/ 108 w 708"/>
                <a:gd name="T43" fmla="*/ 344 h 833"/>
                <a:gd name="T44" fmla="*/ 108 w 708"/>
                <a:gd name="T45" fmla="*/ 344 h 833"/>
                <a:gd name="T46" fmla="*/ 108 w 708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8" h="833">
                  <a:moveTo>
                    <a:pt x="349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3" y="831"/>
                    <a:pt x="528" y="798"/>
                    <a:pt x="584" y="735"/>
                  </a:cubicBezTo>
                  <a:cubicBezTo>
                    <a:pt x="708" y="596"/>
                    <a:pt x="687" y="358"/>
                    <a:pt x="685" y="336"/>
                  </a:cubicBezTo>
                  <a:cubicBezTo>
                    <a:pt x="677" y="165"/>
                    <a:pt x="596" y="83"/>
                    <a:pt x="530" y="45"/>
                  </a:cubicBezTo>
                  <a:cubicBezTo>
                    <a:pt x="480" y="17"/>
                    <a:pt x="422" y="2"/>
                    <a:pt x="35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7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1" y="358"/>
                    <a:pt x="0" y="596"/>
                    <a:pt x="123" y="735"/>
                  </a:cubicBezTo>
                  <a:cubicBezTo>
                    <a:pt x="179" y="798"/>
                    <a:pt x="255" y="831"/>
                    <a:pt x="349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9" y="342"/>
                    <a:pt x="109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3"/>
                    <a:pt x="520" y="678"/>
                  </a:cubicBezTo>
                  <a:cubicBezTo>
                    <a:pt x="480" y="723"/>
                    <a:pt x="426" y="746"/>
                    <a:pt x="355" y="746"/>
                  </a:cubicBezTo>
                  <a:cubicBezTo>
                    <a:pt x="352" y="746"/>
                    <a:pt x="352" y="746"/>
                    <a:pt x="352" y="746"/>
                  </a:cubicBezTo>
                  <a:cubicBezTo>
                    <a:pt x="282" y="746"/>
                    <a:pt x="228" y="723"/>
                    <a:pt x="188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302" y="581"/>
              <a:ext cx="285" cy="157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2 w 1316"/>
                <a:gd name="T15" fmla="*/ 85 h 722"/>
                <a:gd name="T16" fmla="*/ 1144 w 1316"/>
                <a:gd name="T17" fmla="*/ 218 h 722"/>
                <a:gd name="T18" fmla="*/ 1229 w 1316"/>
                <a:gd name="T19" fmla="*/ 397 h 722"/>
                <a:gd name="T20" fmla="*/ 1229 w 1316"/>
                <a:gd name="T21" fmla="*/ 405 h 722"/>
                <a:gd name="T22" fmla="*/ 1223 w 1316"/>
                <a:gd name="T23" fmla="*/ 504 h 722"/>
                <a:gd name="T24" fmla="*/ 658 w 1316"/>
                <a:gd name="T25" fmla="*/ 635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3 w 1316"/>
                <a:gd name="T33" fmla="*/ 218 h 722"/>
                <a:gd name="T34" fmla="*/ 465 w 1316"/>
                <a:gd name="T35" fmla="*/ 84 h 722"/>
                <a:gd name="T36" fmla="*/ 475 w 1316"/>
                <a:gd name="T37" fmla="*/ 24 h 722"/>
                <a:gd name="T38" fmla="*/ 415 w 1316"/>
                <a:gd name="T39" fmla="*/ 14 h 722"/>
                <a:gd name="T40" fmla="*/ 150 w 1316"/>
                <a:gd name="T41" fmla="*/ 135 h 722"/>
                <a:gd name="T42" fmla="*/ 146 w 1316"/>
                <a:gd name="T43" fmla="*/ 136 h 722"/>
                <a:gd name="T44" fmla="*/ 1 w 1316"/>
                <a:gd name="T45" fmla="*/ 394 h 722"/>
                <a:gd name="T46" fmla="*/ 1 w 1316"/>
                <a:gd name="T47" fmla="*/ 402 h 722"/>
                <a:gd name="T48" fmla="*/ 1 w 1316"/>
                <a:gd name="T49" fmla="*/ 403 h 722"/>
                <a:gd name="T50" fmla="*/ 17 w 1316"/>
                <a:gd name="T51" fmla="*/ 548 h 722"/>
                <a:gd name="T52" fmla="*/ 34 w 1316"/>
                <a:gd name="T53" fmla="*/ 569 h 722"/>
                <a:gd name="T54" fmla="*/ 659 w 1316"/>
                <a:gd name="T55" fmla="*/ 722 h 722"/>
                <a:gd name="T56" fmla="*/ 1283 w 1316"/>
                <a:gd name="T57" fmla="*/ 569 h 722"/>
                <a:gd name="T58" fmla="*/ 1300 w 1316"/>
                <a:gd name="T59" fmla="*/ 548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1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3" y="98"/>
                    <a:pt x="903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2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7" y="324"/>
                    <a:pt x="1229" y="397"/>
                  </a:cubicBezTo>
                  <a:cubicBezTo>
                    <a:pt x="1229" y="400"/>
                    <a:pt x="1229" y="403"/>
                    <a:pt x="1229" y="405"/>
                  </a:cubicBezTo>
                  <a:cubicBezTo>
                    <a:pt x="1230" y="434"/>
                    <a:pt x="1228" y="479"/>
                    <a:pt x="1223" y="504"/>
                  </a:cubicBezTo>
                  <a:cubicBezTo>
                    <a:pt x="1171" y="534"/>
                    <a:pt x="967" y="635"/>
                    <a:pt x="658" y="635"/>
                  </a:cubicBezTo>
                  <a:cubicBezTo>
                    <a:pt x="351" y="635"/>
                    <a:pt x="146" y="533"/>
                    <a:pt x="94" y="504"/>
                  </a:cubicBezTo>
                  <a:cubicBezTo>
                    <a:pt x="89" y="478"/>
                    <a:pt x="87" y="434"/>
                    <a:pt x="87" y="405"/>
                  </a:cubicBezTo>
                  <a:cubicBezTo>
                    <a:pt x="87" y="402"/>
                    <a:pt x="87" y="400"/>
                    <a:pt x="87" y="397"/>
                  </a:cubicBezTo>
                  <a:cubicBezTo>
                    <a:pt x="90" y="324"/>
                    <a:pt x="98" y="244"/>
                    <a:pt x="173" y="218"/>
                  </a:cubicBezTo>
                  <a:cubicBezTo>
                    <a:pt x="332" y="177"/>
                    <a:pt x="459" y="88"/>
                    <a:pt x="465" y="84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2" y="5"/>
                    <a:pt x="435" y="0"/>
                    <a:pt x="415" y="14"/>
                  </a:cubicBezTo>
                  <a:cubicBezTo>
                    <a:pt x="414" y="15"/>
                    <a:pt x="295" y="98"/>
                    <a:pt x="150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1"/>
                    <a:pt x="1" y="394"/>
                  </a:cubicBezTo>
                  <a:cubicBezTo>
                    <a:pt x="1" y="397"/>
                    <a:pt x="1" y="400"/>
                    <a:pt x="1" y="402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" y="420"/>
                    <a:pt x="0" y="506"/>
                    <a:pt x="17" y="548"/>
                  </a:cubicBezTo>
                  <a:cubicBezTo>
                    <a:pt x="21" y="557"/>
                    <a:pt x="26" y="564"/>
                    <a:pt x="34" y="569"/>
                  </a:cubicBezTo>
                  <a:cubicBezTo>
                    <a:pt x="44" y="575"/>
                    <a:pt x="274" y="722"/>
                    <a:pt x="659" y="722"/>
                  </a:cubicBezTo>
                  <a:cubicBezTo>
                    <a:pt x="1044" y="722"/>
                    <a:pt x="1274" y="575"/>
                    <a:pt x="1283" y="569"/>
                  </a:cubicBezTo>
                  <a:cubicBezTo>
                    <a:pt x="1291" y="564"/>
                    <a:pt x="1297" y="557"/>
                    <a:pt x="1300" y="548"/>
                  </a:cubicBezTo>
                  <a:cubicBezTo>
                    <a:pt x="1316" y="506"/>
                    <a:pt x="1316" y="420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6427095" y="1595061"/>
            <a:ext cx="933778" cy="1198467"/>
          </a:xfrm>
          <a:custGeom>
            <a:avLst/>
            <a:gdLst>
              <a:gd name="T0" fmla="*/ 1165 w 1171"/>
              <a:gd name="T1" fmla="*/ 1450 h 1512"/>
              <a:gd name="T2" fmla="*/ 814 w 1171"/>
              <a:gd name="T3" fmla="*/ 1131 h 1512"/>
              <a:gd name="T4" fmla="*/ 814 w 1171"/>
              <a:gd name="T5" fmla="*/ 1038 h 1512"/>
              <a:gd name="T6" fmla="*/ 1115 w 1171"/>
              <a:gd name="T7" fmla="*/ 929 h 1512"/>
              <a:gd name="T8" fmla="*/ 1126 w 1171"/>
              <a:gd name="T9" fmla="*/ 888 h 1512"/>
              <a:gd name="T10" fmla="*/ 1096 w 1171"/>
              <a:gd name="T11" fmla="*/ 858 h 1512"/>
              <a:gd name="T12" fmla="*/ 1007 w 1171"/>
              <a:gd name="T13" fmla="*/ 594 h 1512"/>
              <a:gd name="T14" fmla="*/ 1002 w 1171"/>
              <a:gd name="T15" fmla="*/ 338 h 1512"/>
              <a:gd name="T16" fmla="*/ 917 w 1171"/>
              <a:gd name="T17" fmla="*/ 139 h 1512"/>
              <a:gd name="T18" fmla="*/ 741 w 1171"/>
              <a:gd name="T19" fmla="*/ 63 h 1512"/>
              <a:gd name="T20" fmla="*/ 733 w 1171"/>
              <a:gd name="T21" fmla="*/ 63 h 1512"/>
              <a:gd name="T22" fmla="*/ 555 w 1171"/>
              <a:gd name="T23" fmla="*/ 0 h 1512"/>
              <a:gd name="T24" fmla="*/ 423 w 1171"/>
              <a:gd name="T25" fmla="*/ 26 h 1512"/>
              <a:gd name="T26" fmla="*/ 421 w 1171"/>
              <a:gd name="T27" fmla="*/ 26 h 1512"/>
              <a:gd name="T28" fmla="*/ 262 w 1171"/>
              <a:gd name="T29" fmla="*/ 140 h 1512"/>
              <a:gd name="T30" fmla="*/ 169 w 1171"/>
              <a:gd name="T31" fmla="*/ 523 h 1512"/>
              <a:gd name="T32" fmla="*/ 121 w 1171"/>
              <a:gd name="T33" fmla="*/ 812 h 1512"/>
              <a:gd name="T34" fmla="*/ 79 w 1171"/>
              <a:gd name="T35" fmla="*/ 852 h 1512"/>
              <a:gd name="T36" fmla="*/ 41 w 1171"/>
              <a:gd name="T37" fmla="*/ 873 h 1512"/>
              <a:gd name="T38" fmla="*/ 45 w 1171"/>
              <a:gd name="T39" fmla="*/ 920 h 1512"/>
              <a:gd name="T40" fmla="*/ 125 w 1171"/>
              <a:gd name="T41" fmla="*/ 984 h 1512"/>
              <a:gd name="T42" fmla="*/ 355 w 1171"/>
              <a:gd name="T43" fmla="*/ 1040 h 1512"/>
              <a:gd name="T44" fmla="*/ 355 w 1171"/>
              <a:gd name="T45" fmla="*/ 1128 h 1512"/>
              <a:gd name="T46" fmla="*/ 6 w 1171"/>
              <a:gd name="T47" fmla="*/ 1450 h 1512"/>
              <a:gd name="T48" fmla="*/ 8 w 1171"/>
              <a:gd name="T49" fmla="*/ 1492 h 1512"/>
              <a:gd name="T50" fmla="*/ 45 w 1171"/>
              <a:gd name="T51" fmla="*/ 1512 h 1512"/>
              <a:gd name="T52" fmla="*/ 1126 w 1171"/>
              <a:gd name="T53" fmla="*/ 1512 h 1512"/>
              <a:gd name="T54" fmla="*/ 1162 w 1171"/>
              <a:gd name="T55" fmla="*/ 1492 h 1512"/>
              <a:gd name="T56" fmla="*/ 1165 w 1171"/>
              <a:gd name="T57" fmla="*/ 1450 h 1512"/>
              <a:gd name="T58" fmla="*/ 119 w 1171"/>
              <a:gd name="T59" fmla="*/ 1425 h 1512"/>
              <a:gd name="T60" fmla="*/ 411 w 1171"/>
              <a:gd name="T61" fmla="*/ 1200 h 1512"/>
              <a:gd name="T62" fmla="*/ 441 w 1171"/>
              <a:gd name="T63" fmla="*/ 1159 h 1512"/>
              <a:gd name="T64" fmla="*/ 441 w 1171"/>
              <a:gd name="T65" fmla="*/ 998 h 1512"/>
              <a:gd name="T66" fmla="*/ 429 w 1171"/>
              <a:gd name="T67" fmla="*/ 967 h 1512"/>
              <a:gd name="T68" fmla="*/ 398 w 1171"/>
              <a:gd name="T69" fmla="*/ 955 h 1512"/>
              <a:gd name="T70" fmla="*/ 157 w 1171"/>
              <a:gd name="T71" fmla="*/ 903 h 1512"/>
              <a:gd name="T72" fmla="*/ 167 w 1171"/>
              <a:gd name="T73" fmla="*/ 894 h 1512"/>
              <a:gd name="T74" fmla="*/ 255 w 1171"/>
              <a:gd name="T75" fmla="*/ 521 h 1512"/>
              <a:gd name="T76" fmla="*/ 451 w 1171"/>
              <a:gd name="T77" fmla="*/ 107 h 1512"/>
              <a:gd name="T78" fmla="*/ 453 w 1171"/>
              <a:gd name="T79" fmla="*/ 107 h 1512"/>
              <a:gd name="T80" fmla="*/ 554 w 1171"/>
              <a:gd name="T81" fmla="*/ 86 h 1512"/>
              <a:gd name="T82" fmla="*/ 683 w 1171"/>
              <a:gd name="T83" fmla="*/ 136 h 1512"/>
              <a:gd name="T84" fmla="*/ 720 w 1171"/>
              <a:gd name="T85" fmla="*/ 151 h 1512"/>
              <a:gd name="T86" fmla="*/ 741 w 1171"/>
              <a:gd name="T87" fmla="*/ 150 h 1512"/>
              <a:gd name="T88" fmla="*/ 853 w 1171"/>
              <a:gd name="T89" fmla="*/ 198 h 1512"/>
              <a:gd name="T90" fmla="*/ 920 w 1171"/>
              <a:gd name="T91" fmla="*/ 586 h 1512"/>
              <a:gd name="T92" fmla="*/ 1008 w 1171"/>
              <a:gd name="T93" fmla="*/ 903 h 1512"/>
              <a:gd name="T94" fmla="*/ 778 w 1171"/>
              <a:gd name="T95" fmla="*/ 953 h 1512"/>
              <a:gd name="T96" fmla="*/ 771 w 1171"/>
              <a:gd name="T97" fmla="*/ 953 h 1512"/>
              <a:gd name="T98" fmla="*/ 740 w 1171"/>
              <a:gd name="T99" fmla="*/ 965 h 1512"/>
              <a:gd name="T100" fmla="*/ 727 w 1171"/>
              <a:gd name="T101" fmla="*/ 996 h 1512"/>
              <a:gd name="T102" fmla="*/ 727 w 1171"/>
              <a:gd name="T103" fmla="*/ 1162 h 1512"/>
              <a:gd name="T104" fmla="*/ 757 w 1171"/>
              <a:gd name="T105" fmla="*/ 1203 h 1512"/>
              <a:gd name="T106" fmla="*/ 1051 w 1171"/>
              <a:gd name="T107" fmla="*/ 1426 h 1512"/>
              <a:gd name="T108" fmla="*/ 119 w 1171"/>
              <a:gd name="T109" fmla="*/ 1426 h 1512"/>
              <a:gd name="T110" fmla="*/ 119 w 1171"/>
              <a:gd name="T111" fmla="*/ 1425 h 1512"/>
              <a:gd name="T112" fmla="*/ 119 w 1171"/>
              <a:gd name="T113" fmla="*/ 1425 h 1512"/>
              <a:gd name="T114" fmla="*/ 119 w 1171"/>
              <a:gd name="T115" fmla="*/ 142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71" h="1512">
                <a:moveTo>
                  <a:pt x="1165" y="1450"/>
                </a:moveTo>
                <a:cubicBezTo>
                  <a:pt x="1094" y="1304"/>
                  <a:pt x="968" y="1189"/>
                  <a:pt x="814" y="1131"/>
                </a:cubicBezTo>
                <a:cubicBezTo>
                  <a:pt x="814" y="1038"/>
                  <a:pt x="814" y="1038"/>
                  <a:pt x="814" y="1038"/>
                </a:cubicBezTo>
                <a:cubicBezTo>
                  <a:pt x="889" y="1034"/>
                  <a:pt x="1032" y="1015"/>
                  <a:pt x="1115" y="929"/>
                </a:cubicBezTo>
                <a:cubicBezTo>
                  <a:pt x="1126" y="919"/>
                  <a:pt x="1130" y="903"/>
                  <a:pt x="1126" y="888"/>
                </a:cubicBezTo>
                <a:cubicBezTo>
                  <a:pt x="1122" y="873"/>
                  <a:pt x="1111" y="862"/>
                  <a:pt x="1096" y="858"/>
                </a:cubicBezTo>
                <a:cubicBezTo>
                  <a:pt x="1095" y="857"/>
                  <a:pt x="985" y="820"/>
                  <a:pt x="1007" y="594"/>
                </a:cubicBezTo>
                <a:cubicBezTo>
                  <a:pt x="1016" y="498"/>
                  <a:pt x="1015" y="412"/>
                  <a:pt x="1002" y="338"/>
                </a:cubicBezTo>
                <a:cubicBezTo>
                  <a:pt x="988" y="253"/>
                  <a:pt x="959" y="186"/>
                  <a:pt x="917" y="139"/>
                </a:cubicBezTo>
                <a:cubicBezTo>
                  <a:pt x="872" y="89"/>
                  <a:pt x="813" y="63"/>
                  <a:pt x="741" y="63"/>
                </a:cubicBezTo>
                <a:cubicBezTo>
                  <a:pt x="733" y="63"/>
                  <a:pt x="733" y="63"/>
                  <a:pt x="733" y="63"/>
                </a:cubicBezTo>
                <a:cubicBezTo>
                  <a:pt x="706" y="40"/>
                  <a:pt x="646" y="0"/>
                  <a:pt x="555" y="0"/>
                </a:cubicBezTo>
                <a:cubicBezTo>
                  <a:pt x="512" y="0"/>
                  <a:pt x="468" y="8"/>
                  <a:pt x="423" y="26"/>
                </a:cubicBezTo>
                <a:cubicBezTo>
                  <a:pt x="421" y="26"/>
                  <a:pt x="421" y="26"/>
                  <a:pt x="421" y="26"/>
                </a:cubicBezTo>
                <a:cubicBezTo>
                  <a:pt x="385" y="40"/>
                  <a:pt x="318" y="65"/>
                  <a:pt x="262" y="140"/>
                </a:cubicBezTo>
                <a:cubicBezTo>
                  <a:pt x="196" y="227"/>
                  <a:pt x="165" y="356"/>
                  <a:pt x="169" y="523"/>
                </a:cubicBezTo>
                <a:cubicBezTo>
                  <a:pt x="173" y="690"/>
                  <a:pt x="145" y="772"/>
                  <a:pt x="121" y="812"/>
                </a:cubicBezTo>
                <a:cubicBezTo>
                  <a:pt x="102" y="844"/>
                  <a:pt x="83" y="850"/>
                  <a:pt x="79" y="852"/>
                </a:cubicBezTo>
                <a:cubicBezTo>
                  <a:pt x="62" y="850"/>
                  <a:pt x="49" y="859"/>
                  <a:pt x="41" y="873"/>
                </a:cubicBezTo>
                <a:cubicBezTo>
                  <a:pt x="32" y="887"/>
                  <a:pt x="35" y="905"/>
                  <a:pt x="45" y="920"/>
                </a:cubicBezTo>
                <a:cubicBezTo>
                  <a:pt x="49" y="925"/>
                  <a:pt x="71" y="955"/>
                  <a:pt x="125" y="984"/>
                </a:cubicBezTo>
                <a:cubicBezTo>
                  <a:pt x="187" y="1018"/>
                  <a:pt x="264" y="1037"/>
                  <a:pt x="355" y="1040"/>
                </a:cubicBezTo>
                <a:cubicBezTo>
                  <a:pt x="355" y="1128"/>
                  <a:pt x="355" y="1128"/>
                  <a:pt x="355" y="1128"/>
                </a:cubicBezTo>
                <a:cubicBezTo>
                  <a:pt x="204" y="1186"/>
                  <a:pt x="78" y="1302"/>
                  <a:pt x="6" y="1450"/>
                </a:cubicBezTo>
                <a:cubicBezTo>
                  <a:pt x="0" y="1464"/>
                  <a:pt x="1" y="1479"/>
                  <a:pt x="8" y="1492"/>
                </a:cubicBezTo>
                <a:cubicBezTo>
                  <a:pt x="16" y="1504"/>
                  <a:pt x="30" y="1512"/>
                  <a:pt x="45" y="1512"/>
                </a:cubicBezTo>
                <a:cubicBezTo>
                  <a:pt x="1126" y="1512"/>
                  <a:pt x="1126" y="1512"/>
                  <a:pt x="1126" y="1512"/>
                </a:cubicBezTo>
                <a:cubicBezTo>
                  <a:pt x="1141" y="1512"/>
                  <a:pt x="1155" y="1504"/>
                  <a:pt x="1162" y="1492"/>
                </a:cubicBezTo>
                <a:cubicBezTo>
                  <a:pt x="1170" y="1479"/>
                  <a:pt x="1171" y="1463"/>
                  <a:pt x="1165" y="1450"/>
                </a:cubicBezTo>
                <a:close/>
                <a:moveTo>
                  <a:pt x="119" y="1425"/>
                </a:moveTo>
                <a:cubicBezTo>
                  <a:pt x="188" y="1319"/>
                  <a:pt x="291" y="1239"/>
                  <a:pt x="411" y="1200"/>
                </a:cubicBezTo>
                <a:cubicBezTo>
                  <a:pt x="429" y="1194"/>
                  <a:pt x="441" y="1177"/>
                  <a:pt x="441" y="1159"/>
                </a:cubicBezTo>
                <a:cubicBezTo>
                  <a:pt x="441" y="998"/>
                  <a:pt x="441" y="998"/>
                  <a:pt x="441" y="998"/>
                </a:cubicBezTo>
                <a:cubicBezTo>
                  <a:pt x="441" y="986"/>
                  <a:pt x="437" y="975"/>
                  <a:pt x="429" y="967"/>
                </a:cubicBezTo>
                <a:cubicBezTo>
                  <a:pt x="420" y="959"/>
                  <a:pt x="409" y="954"/>
                  <a:pt x="398" y="955"/>
                </a:cubicBezTo>
                <a:cubicBezTo>
                  <a:pt x="273" y="956"/>
                  <a:pt x="198" y="928"/>
                  <a:pt x="157" y="903"/>
                </a:cubicBezTo>
                <a:cubicBezTo>
                  <a:pt x="160" y="900"/>
                  <a:pt x="163" y="897"/>
                  <a:pt x="167" y="894"/>
                </a:cubicBezTo>
                <a:cubicBezTo>
                  <a:pt x="230" y="829"/>
                  <a:pt x="259" y="703"/>
                  <a:pt x="255" y="521"/>
                </a:cubicBezTo>
                <a:cubicBezTo>
                  <a:pt x="247" y="185"/>
                  <a:pt x="390" y="130"/>
                  <a:pt x="451" y="107"/>
                </a:cubicBezTo>
                <a:cubicBezTo>
                  <a:pt x="453" y="107"/>
                  <a:pt x="453" y="107"/>
                  <a:pt x="453" y="107"/>
                </a:cubicBezTo>
                <a:cubicBezTo>
                  <a:pt x="488" y="93"/>
                  <a:pt x="523" y="86"/>
                  <a:pt x="554" y="86"/>
                </a:cubicBezTo>
                <a:cubicBezTo>
                  <a:pt x="637" y="86"/>
                  <a:pt x="679" y="132"/>
                  <a:pt x="683" y="136"/>
                </a:cubicBezTo>
                <a:cubicBezTo>
                  <a:pt x="692" y="147"/>
                  <a:pt x="705" y="152"/>
                  <a:pt x="720" y="151"/>
                </a:cubicBezTo>
                <a:cubicBezTo>
                  <a:pt x="727" y="151"/>
                  <a:pt x="734" y="150"/>
                  <a:pt x="741" y="150"/>
                </a:cubicBezTo>
                <a:cubicBezTo>
                  <a:pt x="787" y="150"/>
                  <a:pt x="824" y="166"/>
                  <a:pt x="853" y="198"/>
                </a:cubicBezTo>
                <a:cubicBezTo>
                  <a:pt x="913" y="265"/>
                  <a:pt x="938" y="407"/>
                  <a:pt x="920" y="586"/>
                </a:cubicBezTo>
                <a:cubicBezTo>
                  <a:pt x="903" y="768"/>
                  <a:pt x="959" y="859"/>
                  <a:pt x="1008" y="903"/>
                </a:cubicBezTo>
                <a:cubicBezTo>
                  <a:pt x="942" y="939"/>
                  <a:pt x="848" y="953"/>
                  <a:pt x="778" y="953"/>
                </a:cubicBezTo>
                <a:cubicBezTo>
                  <a:pt x="771" y="953"/>
                  <a:pt x="771" y="953"/>
                  <a:pt x="771" y="953"/>
                </a:cubicBezTo>
                <a:cubicBezTo>
                  <a:pt x="760" y="953"/>
                  <a:pt x="748" y="957"/>
                  <a:pt x="740" y="965"/>
                </a:cubicBezTo>
                <a:cubicBezTo>
                  <a:pt x="732" y="973"/>
                  <a:pt x="727" y="984"/>
                  <a:pt x="727" y="996"/>
                </a:cubicBezTo>
                <a:cubicBezTo>
                  <a:pt x="727" y="1162"/>
                  <a:pt x="727" y="1162"/>
                  <a:pt x="727" y="1162"/>
                </a:cubicBezTo>
                <a:cubicBezTo>
                  <a:pt x="727" y="1181"/>
                  <a:pt x="739" y="1197"/>
                  <a:pt x="757" y="1203"/>
                </a:cubicBezTo>
                <a:cubicBezTo>
                  <a:pt x="879" y="1242"/>
                  <a:pt x="983" y="1321"/>
                  <a:pt x="1051" y="1426"/>
                </a:cubicBezTo>
                <a:cubicBezTo>
                  <a:pt x="119" y="1426"/>
                  <a:pt x="119" y="1426"/>
                  <a:pt x="119" y="1426"/>
                </a:cubicBezTo>
                <a:lnTo>
                  <a:pt x="119" y="1425"/>
                </a:lnTo>
                <a:close/>
                <a:moveTo>
                  <a:pt x="119" y="1425"/>
                </a:moveTo>
                <a:cubicBezTo>
                  <a:pt x="119" y="1425"/>
                  <a:pt x="119" y="1425"/>
                  <a:pt x="119" y="1425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016998" y="1090483"/>
            <a:ext cx="8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7095" y="1072184"/>
            <a:ext cx="9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-4972" y="3240151"/>
            <a:ext cx="4576971" cy="3617849"/>
          </a:xfrm>
          <a:prstGeom prst="wedgeRoundRectCallout">
            <a:avLst>
              <a:gd name="adj1" fmla="val -7700"/>
              <a:gd name="adj2" fmla="val -5896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algn="ctr"/>
            <a:r>
              <a:rPr lang="en-US" sz="2800" dirty="0"/>
              <a:t>1.Give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public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3.M-&gt;m</a:t>
            </a:r>
            <a:r>
              <a:rPr lang="zh-CN" altLang="en-US" sz="2800" dirty="0"/>
              <a:t> </a:t>
            </a:r>
            <a:r>
              <a:rPr lang="en-US" altLang="zh-CN" sz="2800" dirty="0"/>
              <a:t>(easier for RSA implementation afterwards)</a:t>
            </a:r>
          </a:p>
          <a:p>
            <a:pPr algn="ctr"/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</a:p>
          <a:p>
            <a:pPr algn="ctr"/>
            <a:r>
              <a:rPr lang="en-US" altLang="zh-CN" sz="2800" dirty="0"/>
              <a:t>4.</a:t>
            </a:r>
            <a:r>
              <a:rPr lang="zh-CN" altLang="en-US" sz="2800" dirty="0"/>
              <a:t> </a:t>
            </a:r>
            <a:r>
              <a:rPr lang="en-US" altLang="zh-CN" sz="2800" dirty="0"/>
              <a:t>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ciphertext(c)</a:t>
            </a:r>
            <a:endParaRPr lang="en-US" sz="2800" dirty="0"/>
          </a:p>
          <a:p>
            <a:pPr algn="ctr"/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endParaRPr lang="en-US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51511" y="3381856"/>
            <a:ext cx="4313587" cy="3376746"/>
          </a:xfrm>
          <a:prstGeom prst="wedgeRoundRectCallout">
            <a:avLst>
              <a:gd name="adj1" fmla="val 7606"/>
              <a:gd name="adj2" fmla="val -65477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Here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xxxxxx</a:t>
            </a:r>
            <a:r>
              <a:rPr lang="en-US" altLang="zh-CN" sz="2400" dirty="0"/>
              <a:t>(generated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included)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en-US" sz="2400" dirty="0"/>
              <a:t>m = </a:t>
            </a:r>
            <a:r>
              <a:rPr lang="en-US" altLang="zh-CN" sz="2400" dirty="0" err="1"/>
              <a:t>c^d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(private-key</a:t>
            </a:r>
            <a:r>
              <a:rPr lang="zh-CN" altLang="en-US" sz="2400" dirty="0"/>
              <a:t> </a:t>
            </a:r>
            <a:r>
              <a:rPr lang="en-US" altLang="zh-CN" sz="2400" dirty="0"/>
              <a:t>assisted)</a:t>
            </a:r>
          </a:p>
          <a:p>
            <a:pPr algn="ctr"/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Haha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I’ve</a:t>
            </a:r>
            <a:r>
              <a:rPr lang="zh-CN" altLang="en-US" sz="2400" dirty="0"/>
              <a:t> </a:t>
            </a:r>
            <a:r>
              <a:rPr lang="en-US" altLang="zh-CN" sz="2400" dirty="0"/>
              <a:t>decrypted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message</a:t>
            </a:r>
          </a:p>
          <a:p>
            <a:pPr algn="ctr"/>
            <a:r>
              <a:rPr lang="en-US" altLang="zh-CN" sz="2400" dirty="0"/>
              <a:t>m-&gt;M</a:t>
            </a:r>
            <a:endParaRPr lang="en-US" sz="2400" dirty="0"/>
          </a:p>
          <a:p>
            <a:pPr algn="ctr"/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3" name="文本框 13"/>
          <p:cNvSpPr txBox="1"/>
          <p:nvPr/>
        </p:nvSpPr>
        <p:spPr>
          <a:xfrm>
            <a:off x="-4972" y="29817"/>
            <a:ext cx="9147492" cy="954107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message;</a:t>
            </a:r>
            <a:r>
              <a:rPr lang="zh-CN" altLang="en-US" sz="2800" dirty="0"/>
              <a:t>   </a:t>
            </a:r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plaintext;</a:t>
            </a:r>
            <a:r>
              <a:rPr lang="zh-CN" altLang="en-US" sz="2800" dirty="0"/>
              <a:t>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p,q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prime</a:t>
            </a:r>
            <a:r>
              <a:rPr lang="zh-CN" altLang="en-US" sz="2800" dirty="0"/>
              <a:t> </a:t>
            </a:r>
            <a:r>
              <a:rPr lang="en-US" altLang="zh-CN" sz="2800" dirty="0"/>
              <a:t>numbers;</a:t>
            </a:r>
            <a:r>
              <a:rPr lang="zh-CN" altLang="en-US" sz="2800" dirty="0"/>
              <a:t>   </a:t>
            </a:r>
            <a:r>
              <a:rPr lang="en-US" altLang="zh-CN" sz="2800" dirty="0"/>
              <a:t>n:</a:t>
            </a:r>
            <a:r>
              <a:rPr lang="zh-CN" altLang="en-US" sz="2800" dirty="0"/>
              <a:t> </a:t>
            </a:r>
            <a:r>
              <a:rPr lang="en-US" altLang="zh-CN" sz="2800" dirty="0"/>
              <a:t>big</a:t>
            </a:r>
            <a:r>
              <a:rPr lang="zh-CN" altLang="en-US" sz="2800" dirty="0"/>
              <a:t> </a:t>
            </a:r>
            <a:r>
              <a:rPr lang="en-US" altLang="zh-CN" sz="2800" dirty="0"/>
              <a:t>number(n=p</a:t>
            </a:r>
            <a:r>
              <a:rPr lang="zh-CN" altLang="en-US" sz="2800" dirty="0"/>
              <a:t>*</a:t>
            </a:r>
            <a:r>
              <a:rPr lang="en-US" altLang="zh-CN" sz="2800" dirty="0"/>
              <a:t>q);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e,d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related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n,p,q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9" y="1812847"/>
            <a:ext cx="8128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48" y="1835617"/>
            <a:ext cx="8128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3420" y="1486909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2252" y="1509394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308405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1" y="423746"/>
            <a:ext cx="7133462" cy="630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68" y="579863"/>
            <a:ext cx="6304271" cy="597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66850-4C27-7D40-9BF8-52DD07B5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0" y="1501041"/>
            <a:ext cx="8175111" cy="48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721955"/>
            <a:ext cx="5616348" cy="51435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89412" y="941923"/>
            <a:ext cx="5764937" cy="47164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218660" y="1053693"/>
            <a:ext cx="4904324" cy="5027535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26835" y="2690442"/>
            <a:ext cx="4249788" cy="31661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A Quantum Computer – if one could ever be practically created for the purpose – would be able to factor (n) in polynomial time, breaking RSA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 (1994, Peter Shor)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244499" y="2465778"/>
            <a:ext cx="26683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87"/>
          <p:cNvSpPr>
            <a:spLocks noEditPoints="1"/>
          </p:cNvSpPr>
          <p:nvPr/>
        </p:nvSpPr>
        <p:spPr bwMode="auto">
          <a:xfrm>
            <a:off x="2156084" y="1483070"/>
            <a:ext cx="1029477" cy="826008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6" y="1105301"/>
            <a:ext cx="2875246" cy="4389688"/>
          </a:xfrm>
          <a:prstGeom prst="rect">
            <a:avLst/>
          </a:prstGeom>
        </p:spPr>
      </p:pic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THREATS</a:t>
            </a:r>
            <a:endParaRPr lang="zh-CN" altLang="en-US" sz="3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Any</a:t>
            </a:r>
            <a:r>
              <a:rPr lang="zh-CN" altLang="en-US" sz="3000" dirty="0"/>
              <a:t> </a:t>
            </a:r>
            <a:r>
              <a:rPr lang="en-US" altLang="zh-CN" sz="3000" dirty="0"/>
              <a:t>SOLUTION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Security</a:t>
            </a:r>
            <a:r>
              <a:rPr lang="zh-CN" altLang="en-US" sz="3000" dirty="0"/>
              <a:t> </a:t>
            </a:r>
            <a:r>
              <a:rPr lang="en-US" altLang="zh-CN" sz="3000" dirty="0"/>
              <a:t>Concern?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852248" y="1996994"/>
            <a:ext cx="614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Nowadays,</a:t>
            </a:r>
            <a:r>
              <a:rPr lang="zh-CN" altLang="en-US" sz="3200" dirty="0"/>
              <a:t> </a:t>
            </a:r>
            <a:r>
              <a:rPr lang="en-US" altLang="zh-CN" sz="3200" dirty="0"/>
              <a:t>RSA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practical</a:t>
            </a:r>
            <a:r>
              <a:rPr lang="zh-CN" altLang="en-US" sz="3200" dirty="0"/>
              <a:t> </a:t>
            </a:r>
            <a:r>
              <a:rPr lang="en-US" altLang="zh-CN" sz="3200" dirty="0"/>
              <a:t>asymmetric</a:t>
            </a:r>
            <a:r>
              <a:rPr lang="zh-CN" altLang="en-US" sz="3200" dirty="0"/>
              <a:t> </a:t>
            </a:r>
            <a:r>
              <a:rPr lang="en-US" altLang="zh-CN" sz="3200" dirty="0"/>
              <a:t>cryptographic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available.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discovered.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659916" y="857250"/>
            <a:ext cx="2131764" cy="5143499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680356" y="1786663"/>
            <a:ext cx="8229963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957263" y="1974523"/>
            <a:ext cx="72294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RSA (cryptosystem)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Wikipedia</a:t>
            </a:r>
            <a:endParaRPr 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816738" y="1156185"/>
            <a:ext cx="1818126" cy="52322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680357" y="3012615"/>
            <a:ext cx="8229962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0"/>
          <p:cNvSpPr txBox="1"/>
          <p:nvPr/>
        </p:nvSpPr>
        <p:spPr>
          <a:xfrm>
            <a:off x="793275" y="3180898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Polynomial based RSA</a:t>
            </a:r>
            <a:r>
              <a:rPr lang="en-US" altLang="zh-CN" sz="2400" dirty="0"/>
              <a:t>(</a:t>
            </a:r>
            <a:r>
              <a:rPr lang="en-US" sz="2400" dirty="0"/>
              <a:t>Bachelor Thesis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sz="2400" dirty="0"/>
              <a:t>Izabela </a:t>
            </a:r>
            <a:r>
              <a:rPr lang="en-US" sz="2400" dirty="0" err="1"/>
              <a:t>Gafitoiu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23" name="矩形 6"/>
          <p:cNvSpPr/>
          <p:nvPr/>
        </p:nvSpPr>
        <p:spPr>
          <a:xfrm>
            <a:off x="680357" y="4110888"/>
            <a:ext cx="8229960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10"/>
          <p:cNvSpPr txBox="1"/>
          <p:nvPr/>
        </p:nvSpPr>
        <p:spPr>
          <a:xfrm>
            <a:off x="793275" y="4290329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pplied </a:t>
            </a:r>
            <a:r>
              <a:rPr lang="en-US" altLang="zh-CN" sz="2400" dirty="0"/>
              <a:t>C</a:t>
            </a:r>
            <a:r>
              <a:rPr lang="en-US" sz="2400" dirty="0"/>
              <a:t>ryptography</a:t>
            </a:r>
            <a:r>
              <a:rPr lang="zh-CN" altLang="en-US" sz="2400" dirty="0"/>
              <a:t> </a:t>
            </a:r>
            <a:r>
              <a:rPr lang="en-US" altLang="zh-CN" sz="2400" dirty="0"/>
              <a:t>(Book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Bruce </a:t>
            </a:r>
            <a:r>
              <a:rPr lang="en-US" altLang="zh-CN" sz="2400" dirty="0" err="1"/>
              <a:t>Schneier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</p:cSld>
  <p:clrMapOvr>
    <a:masterClrMapping/>
  </p:clrMapOvr>
  <p:transition spd="slow" advTm="11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528320"/>
            <a:ext cx="5862320" cy="5963919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28320" y="2147209"/>
            <a:ext cx="4287519" cy="248575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528321" y="2492366"/>
            <a:ext cx="4287518" cy="1612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3" y="2147209"/>
            <a:ext cx="2563582" cy="25635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58017" y="1416205"/>
            <a:ext cx="233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Github</a:t>
            </a:r>
            <a:r>
              <a:rPr lang="zh-CN" altLang="en-US" sz="3200" dirty="0"/>
              <a:t> </a:t>
            </a:r>
            <a:r>
              <a:rPr lang="en-US" altLang="zh-CN" sz="3200" dirty="0"/>
              <a:t>Link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: 圆角 9"/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3402457" y="3076818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n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=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p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*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q</a:t>
            </a:r>
            <a:endParaRPr lang="zh-CN" altLang="en-US" sz="44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4950" y="4640479"/>
            <a:ext cx="433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&amp;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q: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Prime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Numbers</a:t>
            </a:r>
            <a:endParaRPr lang="zh-CN" alt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4938" y="1642307"/>
            <a:ext cx="225254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F9B359"/>
                </a:solidFill>
                <a:latin typeface="+mj-ea"/>
                <a:ea typeface="+mj-ea"/>
              </a:rPr>
              <a:t>Lead-in</a:t>
            </a:r>
            <a:endParaRPr lang="zh-CN" altLang="en-US" sz="495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1273" y="3782942"/>
            <a:ext cx="6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21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7877" y="3782942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40215" y="378294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3526043" y="3502534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4427310" y="3515326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92278" y="3524007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8514" y="6013174"/>
            <a:ext cx="123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Easy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6164" y="5615609"/>
            <a:ext cx="6454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factorization of 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en-US" sz="2800" dirty="0"/>
              <a:t>the product of two prime numbers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00017 -0.0652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8" grpId="0"/>
      <p:bldP spid="8" grpId="1"/>
      <p:bldP spid="9" grpId="0"/>
      <p:bldP spid="5" grpId="0"/>
      <p:bldP spid="2" grpId="0"/>
      <p:bldP spid="3" grpId="0"/>
      <p:bldP spid="4" grpId="0"/>
      <p:bldP spid="14" grpId="0" animBg="1"/>
      <p:bldP spid="17" grpId="0" animBg="1"/>
      <p:bldP spid="18" grpId="0" animBg="1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0646"/>
            <a:ext cx="9144000" cy="97301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50984" y="1887326"/>
            <a:ext cx="7948246" cy="462471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838199" y="1665936"/>
            <a:ext cx="7373815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sz="2800" dirty="0"/>
              <a:t>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03247" y="502331"/>
            <a:ext cx="2337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=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*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q</a:t>
            </a:r>
            <a:endParaRPr lang="zh-CN" altLang="en-US" sz="4400" b="1" dirty="0">
              <a:solidFill>
                <a:schemeClr val="bg1"/>
              </a:solidFill>
              <a:latin typeface="+mj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" y="1453466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if?</a:t>
            </a:r>
            <a:endParaRPr lang="en-US" sz="3600" dirty="0"/>
          </a:p>
        </p:txBody>
      </p:sp>
    </p:spTree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06547" y="857250"/>
            <a:ext cx="3530906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521494" y="2030110"/>
            <a:ext cx="8101011" cy="279778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022639" y="1488977"/>
            <a:ext cx="7007832" cy="164337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596349" y="3750678"/>
            <a:ext cx="7434124" cy="161834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6526" y="2230695"/>
            <a:ext cx="5187610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42862" y="1574552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Hand?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910689" y="2075217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452" y="4356993"/>
            <a:ext cx="624800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Unfortunately/Fortunately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69369" y="3830677"/>
            <a:ext cx="231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Computer?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567773" y="4311885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1"/>
          <p:cNvSpPr>
            <a:spLocks noEditPoints="1"/>
          </p:cNvSpPr>
          <p:nvPr/>
        </p:nvSpPr>
        <p:spPr bwMode="auto">
          <a:xfrm>
            <a:off x="1169886" y="1574552"/>
            <a:ext cx="636216" cy="675978"/>
          </a:xfrm>
          <a:custGeom>
            <a:avLst/>
            <a:gdLst>
              <a:gd name="T0" fmla="*/ 1331 w 1405"/>
              <a:gd name="T1" fmla="*/ 753 h 1496"/>
              <a:gd name="T2" fmla="*/ 1311 w 1405"/>
              <a:gd name="T3" fmla="*/ 724 h 1496"/>
              <a:gd name="T4" fmla="*/ 821 w 1405"/>
              <a:gd name="T5" fmla="*/ 528 h 1496"/>
              <a:gd name="T6" fmla="*/ 782 w 1405"/>
              <a:gd name="T7" fmla="*/ 519 h 1496"/>
              <a:gd name="T8" fmla="*/ 737 w 1405"/>
              <a:gd name="T9" fmla="*/ 148 h 1496"/>
              <a:gd name="T10" fmla="*/ 586 w 1405"/>
              <a:gd name="T11" fmla="*/ 0 h 1496"/>
              <a:gd name="T12" fmla="*/ 435 w 1405"/>
              <a:gd name="T13" fmla="*/ 143 h 1496"/>
              <a:gd name="T14" fmla="*/ 434 w 1405"/>
              <a:gd name="T15" fmla="*/ 148 h 1496"/>
              <a:gd name="T16" fmla="*/ 434 w 1405"/>
              <a:gd name="T17" fmla="*/ 366 h 1496"/>
              <a:gd name="T18" fmla="*/ 431 w 1405"/>
              <a:gd name="T19" fmla="*/ 899 h 1496"/>
              <a:gd name="T20" fmla="*/ 373 w 1405"/>
              <a:gd name="T21" fmla="*/ 854 h 1496"/>
              <a:gd name="T22" fmla="*/ 187 w 1405"/>
              <a:gd name="T23" fmla="*/ 782 h 1496"/>
              <a:gd name="T24" fmla="*/ 15 w 1405"/>
              <a:gd name="T25" fmla="*/ 863 h 1496"/>
              <a:gd name="T26" fmla="*/ 12 w 1405"/>
              <a:gd name="T27" fmla="*/ 917 h 1496"/>
              <a:gd name="T28" fmla="*/ 271 w 1405"/>
              <a:gd name="T29" fmla="*/ 1203 h 1496"/>
              <a:gd name="T30" fmla="*/ 547 w 1405"/>
              <a:gd name="T31" fmla="*/ 1402 h 1496"/>
              <a:gd name="T32" fmla="*/ 884 w 1405"/>
              <a:gd name="T33" fmla="*/ 1496 h 1496"/>
              <a:gd name="T34" fmla="*/ 889 w 1405"/>
              <a:gd name="T35" fmla="*/ 1496 h 1496"/>
              <a:gd name="T36" fmla="*/ 1229 w 1405"/>
              <a:gd name="T37" fmla="*/ 1352 h 1496"/>
              <a:gd name="T38" fmla="*/ 1331 w 1405"/>
              <a:gd name="T39" fmla="*/ 753 h 1496"/>
              <a:gd name="T40" fmla="*/ 1162 w 1405"/>
              <a:gd name="T41" fmla="*/ 1297 h 1496"/>
              <a:gd name="T42" fmla="*/ 889 w 1405"/>
              <a:gd name="T43" fmla="*/ 1410 h 1496"/>
              <a:gd name="T44" fmla="*/ 884 w 1405"/>
              <a:gd name="T45" fmla="*/ 1410 h 1496"/>
              <a:gd name="T46" fmla="*/ 330 w 1405"/>
              <a:gd name="T47" fmla="*/ 1141 h 1496"/>
              <a:gd name="T48" fmla="*/ 105 w 1405"/>
              <a:gd name="T49" fmla="*/ 898 h 1496"/>
              <a:gd name="T50" fmla="*/ 188 w 1405"/>
              <a:gd name="T51" fmla="*/ 868 h 1496"/>
              <a:gd name="T52" fmla="*/ 318 w 1405"/>
              <a:gd name="T53" fmla="*/ 921 h 1496"/>
              <a:gd name="T54" fmla="*/ 320 w 1405"/>
              <a:gd name="T55" fmla="*/ 923 h 1496"/>
              <a:gd name="T56" fmla="*/ 448 w 1405"/>
              <a:gd name="T57" fmla="*/ 1021 h 1496"/>
              <a:gd name="T58" fmla="*/ 493 w 1405"/>
              <a:gd name="T59" fmla="*/ 1025 h 1496"/>
              <a:gd name="T60" fmla="*/ 517 w 1405"/>
              <a:gd name="T61" fmla="*/ 987 h 1496"/>
              <a:gd name="T62" fmla="*/ 522 w 1405"/>
              <a:gd name="T63" fmla="*/ 367 h 1496"/>
              <a:gd name="T64" fmla="*/ 522 w 1405"/>
              <a:gd name="T65" fmla="*/ 149 h 1496"/>
              <a:gd name="T66" fmla="*/ 586 w 1405"/>
              <a:gd name="T67" fmla="*/ 87 h 1496"/>
              <a:gd name="T68" fmla="*/ 651 w 1405"/>
              <a:gd name="T69" fmla="*/ 151 h 1496"/>
              <a:gd name="T70" fmla="*/ 651 w 1405"/>
              <a:gd name="T71" fmla="*/ 156 h 1496"/>
              <a:gd name="T72" fmla="*/ 699 w 1405"/>
              <a:gd name="T73" fmla="*/ 559 h 1496"/>
              <a:gd name="T74" fmla="*/ 731 w 1405"/>
              <a:gd name="T75" fmla="*/ 596 h 1496"/>
              <a:gd name="T76" fmla="*/ 803 w 1405"/>
              <a:gd name="T77" fmla="*/ 612 h 1496"/>
              <a:gd name="T78" fmla="*/ 1250 w 1405"/>
              <a:gd name="T79" fmla="*/ 788 h 1496"/>
              <a:gd name="T80" fmla="*/ 1162 w 1405"/>
              <a:gd name="T81" fmla="*/ 1297 h 1496"/>
              <a:gd name="T82" fmla="*/ 1162 w 1405"/>
              <a:gd name="T83" fmla="*/ 1297 h 1496"/>
              <a:gd name="T84" fmla="*/ 1162 w 1405"/>
              <a:gd name="T85" fmla="*/ 129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5" h="1496">
                <a:moveTo>
                  <a:pt x="1331" y="753"/>
                </a:moveTo>
                <a:cubicBezTo>
                  <a:pt x="1329" y="741"/>
                  <a:pt x="1322" y="731"/>
                  <a:pt x="1311" y="724"/>
                </a:cubicBezTo>
                <a:cubicBezTo>
                  <a:pt x="1068" y="580"/>
                  <a:pt x="925" y="549"/>
                  <a:pt x="821" y="528"/>
                </a:cubicBezTo>
                <a:cubicBezTo>
                  <a:pt x="808" y="525"/>
                  <a:pt x="794" y="522"/>
                  <a:pt x="782" y="519"/>
                </a:cubicBezTo>
                <a:cubicBezTo>
                  <a:pt x="737" y="148"/>
                  <a:pt x="737" y="148"/>
                  <a:pt x="737" y="148"/>
                </a:cubicBezTo>
                <a:cubicBezTo>
                  <a:pt x="735" y="67"/>
                  <a:pt x="668" y="0"/>
                  <a:pt x="586" y="0"/>
                </a:cubicBezTo>
                <a:cubicBezTo>
                  <a:pt x="505" y="0"/>
                  <a:pt x="439" y="63"/>
                  <a:pt x="435" y="143"/>
                </a:cubicBezTo>
                <a:cubicBezTo>
                  <a:pt x="435" y="145"/>
                  <a:pt x="434" y="146"/>
                  <a:pt x="434" y="148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899"/>
                  <a:pt x="431" y="899"/>
                  <a:pt x="431" y="899"/>
                </a:cubicBezTo>
                <a:cubicBezTo>
                  <a:pt x="373" y="854"/>
                  <a:pt x="373" y="854"/>
                  <a:pt x="373" y="854"/>
                </a:cubicBezTo>
                <a:cubicBezTo>
                  <a:pt x="362" y="845"/>
                  <a:pt x="284" y="782"/>
                  <a:pt x="187" y="782"/>
                </a:cubicBezTo>
                <a:cubicBezTo>
                  <a:pt x="122" y="782"/>
                  <a:pt x="64" y="809"/>
                  <a:pt x="15" y="863"/>
                </a:cubicBezTo>
                <a:cubicBezTo>
                  <a:pt x="2" y="878"/>
                  <a:pt x="0" y="900"/>
                  <a:pt x="12" y="917"/>
                </a:cubicBezTo>
                <a:cubicBezTo>
                  <a:pt x="16" y="923"/>
                  <a:pt x="115" y="1062"/>
                  <a:pt x="271" y="1203"/>
                </a:cubicBezTo>
                <a:cubicBezTo>
                  <a:pt x="363" y="1287"/>
                  <a:pt x="456" y="1354"/>
                  <a:pt x="547" y="1402"/>
                </a:cubicBezTo>
                <a:cubicBezTo>
                  <a:pt x="663" y="1463"/>
                  <a:pt x="776" y="1495"/>
                  <a:pt x="884" y="1496"/>
                </a:cubicBezTo>
                <a:cubicBezTo>
                  <a:pt x="889" y="1496"/>
                  <a:pt x="889" y="1496"/>
                  <a:pt x="889" y="1496"/>
                </a:cubicBezTo>
                <a:cubicBezTo>
                  <a:pt x="1036" y="1496"/>
                  <a:pt x="1151" y="1447"/>
                  <a:pt x="1229" y="1352"/>
                </a:cubicBezTo>
                <a:cubicBezTo>
                  <a:pt x="1405" y="1139"/>
                  <a:pt x="1334" y="769"/>
                  <a:pt x="1331" y="753"/>
                </a:cubicBezTo>
                <a:close/>
                <a:moveTo>
                  <a:pt x="1162" y="1297"/>
                </a:moveTo>
                <a:cubicBezTo>
                  <a:pt x="1101" y="1372"/>
                  <a:pt x="1009" y="1410"/>
                  <a:pt x="889" y="1410"/>
                </a:cubicBezTo>
                <a:cubicBezTo>
                  <a:pt x="884" y="1410"/>
                  <a:pt x="884" y="1410"/>
                  <a:pt x="884" y="1410"/>
                </a:cubicBezTo>
                <a:cubicBezTo>
                  <a:pt x="670" y="1408"/>
                  <a:pt x="465" y="1263"/>
                  <a:pt x="330" y="1141"/>
                </a:cubicBezTo>
                <a:cubicBezTo>
                  <a:pt x="223" y="1044"/>
                  <a:pt x="142" y="946"/>
                  <a:pt x="105" y="898"/>
                </a:cubicBezTo>
                <a:cubicBezTo>
                  <a:pt x="130" y="878"/>
                  <a:pt x="158" y="868"/>
                  <a:pt x="188" y="868"/>
                </a:cubicBezTo>
                <a:cubicBezTo>
                  <a:pt x="257" y="868"/>
                  <a:pt x="317" y="920"/>
                  <a:pt x="318" y="921"/>
                </a:cubicBezTo>
                <a:cubicBezTo>
                  <a:pt x="318" y="921"/>
                  <a:pt x="319" y="922"/>
                  <a:pt x="320" y="923"/>
                </a:cubicBezTo>
                <a:cubicBezTo>
                  <a:pt x="448" y="1021"/>
                  <a:pt x="448" y="1021"/>
                  <a:pt x="448" y="1021"/>
                </a:cubicBezTo>
                <a:cubicBezTo>
                  <a:pt x="461" y="1031"/>
                  <a:pt x="478" y="1033"/>
                  <a:pt x="493" y="1025"/>
                </a:cubicBezTo>
                <a:cubicBezTo>
                  <a:pt x="508" y="1018"/>
                  <a:pt x="517" y="1003"/>
                  <a:pt x="517" y="987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2" y="149"/>
                  <a:pt x="522" y="149"/>
                  <a:pt x="522" y="149"/>
                </a:cubicBezTo>
                <a:cubicBezTo>
                  <a:pt x="522" y="114"/>
                  <a:pt x="551" y="87"/>
                  <a:pt x="586" y="87"/>
                </a:cubicBezTo>
                <a:cubicBezTo>
                  <a:pt x="622" y="87"/>
                  <a:pt x="651" y="116"/>
                  <a:pt x="651" y="151"/>
                </a:cubicBezTo>
                <a:cubicBezTo>
                  <a:pt x="651" y="153"/>
                  <a:pt x="651" y="155"/>
                  <a:pt x="651" y="156"/>
                </a:cubicBezTo>
                <a:cubicBezTo>
                  <a:pt x="699" y="559"/>
                  <a:pt x="699" y="559"/>
                  <a:pt x="699" y="559"/>
                </a:cubicBezTo>
                <a:cubicBezTo>
                  <a:pt x="702" y="577"/>
                  <a:pt x="714" y="591"/>
                  <a:pt x="731" y="596"/>
                </a:cubicBezTo>
                <a:cubicBezTo>
                  <a:pt x="754" y="602"/>
                  <a:pt x="778" y="607"/>
                  <a:pt x="803" y="612"/>
                </a:cubicBezTo>
                <a:cubicBezTo>
                  <a:pt x="904" y="633"/>
                  <a:pt x="1030" y="660"/>
                  <a:pt x="1250" y="788"/>
                </a:cubicBezTo>
                <a:cubicBezTo>
                  <a:pt x="1261" y="863"/>
                  <a:pt x="1292" y="1140"/>
                  <a:pt x="1162" y="1297"/>
                </a:cubicBezTo>
                <a:close/>
                <a:moveTo>
                  <a:pt x="1162" y="1297"/>
                </a:moveTo>
                <a:cubicBezTo>
                  <a:pt x="1162" y="1297"/>
                  <a:pt x="1162" y="1297"/>
                  <a:pt x="1162" y="1297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3" name="Freeform 125"/>
          <p:cNvSpPr>
            <a:spLocks noEditPoints="1"/>
          </p:cNvSpPr>
          <p:nvPr/>
        </p:nvSpPr>
        <p:spPr bwMode="auto">
          <a:xfrm>
            <a:off x="6449282" y="3917195"/>
            <a:ext cx="1490301" cy="1342612"/>
          </a:xfrm>
          <a:custGeom>
            <a:avLst/>
            <a:gdLst>
              <a:gd name="T0" fmla="*/ 1351 w 1541"/>
              <a:gd name="T1" fmla="*/ 0 h 1384"/>
              <a:gd name="T2" fmla="*/ 190 w 1541"/>
              <a:gd name="T3" fmla="*/ 0 h 1384"/>
              <a:gd name="T4" fmla="*/ 0 w 1541"/>
              <a:gd name="T5" fmla="*/ 190 h 1384"/>
              <a:gd name="T6" fmla="*/ 0 w 1541"/>
              <a:gd name="T7" fmla="*/ 926 h 1384"/>
              <a:gd name="T8" fmla="*/ 190 w 1541"/>
              <a:gd name="T9" fmla="*/ 1116 h 1384"/>
              <a:gd name="T10" fmla="*/ 727 w 1541"/>
              <a:gd name="T11" fmla="*/ 1116 h 1384"/>
              <a:gd name="T12" fmla="*/ 727 w 1541"/>
              <a:gd name="T13" fmla="*/ 1298 h 1384"/>
              <a:gd name="T14" fmla="*/ 460 w 1541"/>
              <a:gd name="T15" fmla="*/ 1298 h 1384"/>
              <a:gd name="T16" fmla="*/ 416 w 1541"/>
              <a:gd name="T17" fmla="*/ 1341 h 1384"/>
              <a:gd name="T18" fmla="*/ 460 w 1541"/>
              <a:gd name="T19" fmla="*/ 1384 h 1384"/>
              <a:gd name="T20" fmla="*/ 1082 w 1541"/>
              <a:gd name="T21" fmla="*/ 1384 h 1384"/>
              <a:gd name="T22" fmla="*/ 1125 w 1541"/>
              <a:gd name="T23" fmla="*/ 1341 h 1384"/>
              <a:gd name="T24" fmla="*/ 1082 w 1541"/>
              <a:gd name="T25" fmla="*/ 1298 h 1384"/>
              <a:gd name="T26" fmla="*/ 814 w 1541"/>
              <a:gd name="T27" fmla="*/ 1298 h 1384"/>
              <a:gd name="T28" fmla="*/ 814 w 1541"/>
              <a:gd name="T29" fmla="*/ 1116 h 1384"/>
              <a:gd name="T30" fmla="*/ 1351 w 1541"/>
              <a:gd name="T31" fmla="*/ 1116 h 1384"/>
              <a:gd name="T32" fmla="*/ 1541 w 1541"/>
              <a:gd name="T33" fmla="*/ 926 h 1384"/>
              <a:gd name="T34" fmla="*/ 1541 w 1541"/>
              <a:gd name="T35" fmla="*/ 190 h 1384"/>
              <a:gd name="T36" fmla="*/ 1351 w 1541"/>
              <a:gd name="T37" fmla="*/ 0 h 1384"/>
              <a:gd name="T38" fmla="*/ 190 w 1541"/>
              <a:gd name="T39" fmla="*/ 86 h 1384"/>
              <a:gd name="T40" fmla="*/ 1351 w 1541"/>
              <a:gd name="T41" fmla="*/ 86 h 1384"/>
              <a:gd name="T42" fmla="*/ 1455 w 1541"/>
              <a:gd name="T43" fmla="*/ 190 h 1384"/>
              <a:gd name="T44" fmla="*/ 1455 w 1541"/>
              <a:gd name="T45" fmla="*/ 805 h 1384"/>
              <a:gd name="T46" fmla="*/ 86 w 1541"/>
              <a:gd name="T47" fmla="*/ 805 h 1384"/>
              <a:gd name="T48" fmla="*/ 86 w 1541"/>
              <a:gd name="T49" fmla="*/ 190 h 1384"/>
              <a:gd name="T50" fmla="*/ 190 w 1541"/>
              <a:gd name="T51" fmla="*/ 86 h 1384"/>
              <a:gd name="T52" fmla="*/ 1351 w 1541"/>
              <a:gd name="T53" fmla="*/ 1030 h 1384"/>
              <a:gd name="T54" fmla="*/ 190 w 1541"/>
              <a:gd name="T55" fmla="*/ 1030 h 1384"/>
              <a:gd name="T56" fmla="*/ 86 w 1541"/>
              <a:gd name="T57" fmla="*/ 926 h 1384"/>
              <a:gd name="T58" fmla="*/ 86 w 1541"/>
              <a:gd name="T59" fmla="*/ 892 h 1384"/>
              <a:gd name="T60" fmla="*/ 1455 w 1541"/>
              <a:gd name="T61" fmla="*/ 892 h 1384"/>
              <a:gd name="T62" fmla="*/ 1455 w 1541"/>
              <a:gd name="T63" fmla="*/ 926 h 1384"/>
              <a:gd name="T64" fmla="*/ 1351 w 1541"/>
              <a:gd name="T65" fmla="*/ 1030 h 1384"/>
              <a:gd name="T66" fmla="*/ 1351 w 1541"/>
              <a:gd name="T67" fmla="*/ 1030 h 1384"/>
              <a:gd name="T68" fmla="*/ 1351 w 1541"/>
              <a:gd name="T69" fmla="*/ 103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384">
                <a:moveTo>
                  <a:pt x="1351" y="0"/>
                </a:moveTo>
                <a:cubicBezTo>
                  <a:pt x="190" y="0"/>
                  <a:pt x="190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1031"/>
                  <a:pt x="85" y="1116"/>
                  <a:pt x="190" y="1116"/>
                </a:cubicBezTo>
                <a:cubicBezTo>
                  <a:pt x="727" y="1116"/>
                  <a:pt x="727" y="1116"/>
                  <a:pt x="727" y="1116"/>
                </a:cubicBezTo>
                <a:cubicBezTo>
                  <a:pt x="727" y="1298"/>
                  <a:pt x="727" y="1298"/>
                  <a:pt x="727" y="1298"/>
                </a:cubicBezTo>
                <a:cubicBezTo>
                  <a:pt x="460" y="1298"/>
                  <a:pt x="460" y="1298"/>
                  <a:pt x="460" y="1298"/>
                </a:cubicBezTo>
                <a:cubicBezTo>
                  <a:pt x="436" y="1298"/>
                  <a:pt x="416" y="1317"/>
                  <a:pt x="416" y="1341"/>
                </a:cubicBezTo>
                <a:cubicBezTo>
                  <a:pt x="416" y="1365"/>
                  <a:pt x="436" y="1384"/>
                  <a:pt x="460" y="1384"/>
                </a:cubicBezTo>
                <a:cubicBezTo>
                  <a:pt x="1082" y="1384"/>
                  <a:pt x="1082" y="1384"/>
                  <a:pt x="1082" y="1384"/>
                </a:cubicBezTo>
                <a:cubicBezTo>
                  <a:pt x="1106" y="1384"/>
                  <a:pt x="1125" y="1365"/>
                  <a:pt x="1125" y="1341"/>
                </a:cubicBezTo>
                <a:cubicBezTo>
                  <a:pt x="1125" y="1317"/>
                  <a:pt x="1106" y="1298"/>
                  <a:pt x="1082" y="1298"/>
                </a:cubicBezTo>
                <a:cubicBezTo>
                  <a:pt x="814" y="1298"/>
                  <a:pt x="814" y="1298"/>
                  <a:pt x="814" y="1298"/>
                </a:cubicBezTo>
                <a:cubicBezTo>
                  <a:pt x="814" y="1116"/>
                  <a:pt x="814" y="1116"/>
                  <a:pt x="814" y="1116"/>
                </a:cubicBezTo>
                <a:cubicBezTo>
                  <a:pt x="1351" y="1116"/>
                  <a:pt x="1351" y="1116"/>
                  <a:pt x="1351" y="1116"/>
                </a:cubicBezTo>
                <a:cubicBezTo>
                  <a:pt x="1456" y="1116"/>
                  <a:pt x="1541" y="1031"/>
                  <a:pt x="1541" y="926"/>
                </a:cubicBezTo>
                <a:cubicBezTo>
                  <a:pt x="1541" y="190"/>
                  <a:pt x="1541" y="190"/>
                  <a:pt x="1541" y="190"/>
                </a:cubicBezTo>
                <a:cubicBezTo>
                  <a:pt x="1541" y="85"/>
                  <a:pt x="1456" y="0"/>
                  <a:pt x="1351" y="0"/>
                </a:cubicBezTo>
                <a:close/>
                <a:moveTo>
                  <a:pt x="190" y="86"/>
                </a:moveTo>
                <a:cubicBezTo>
                  <a:pt x="1351" y="86"/>
                  <a:pt x="1351" y="86"/>
                  <a:pt x="1351" y="86"/>
                </a:cubicBezTo>
                <a:cubicBezTo>
                  <a:pt x="1408" y="86"/>
                  <a:pt x="1455" y="133"/>
                  <a:pt x="1455" y="190"/>
                </a:cubicBezTo>
                <a:cubicBezTo>
                  <a:pt x="1455" y="805"/>
                  <a:pt x="1455" y="805"/>
                  <a:pt x="1455" y="805"/>
                </a:cubicBezTo>
                <a:cubicBezTo>
                  <a:pt x="86" y="805"/>
                  <a:pt x="86" y="805"/>
                  <a:pt x="86" y="805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33"/>
                  <a:pt x="133" y="86"/>
                  <a:pt x="190" y="86"/>
                </a:cubicBezTo>
                <a:close/>
                <a:moveTo>
                  <a:pt x="1351" y="1030"/>
                </a:moveTo>
                <a:cubicBezTo>
                  <a:pt x="190" y="1030"/>
                  <a:pt x="190" y="1030"/>
                  <a:pt x="190" y="1030"/>
                </a:cubicBezTo>
                <a:cubicBezTo>
                  <a:pt x="133" y="1030"/>
                  <a:pt x="86" y="984"/>
                  <a:pt x="86" y="926"/>
                </a:cubicBezTo>
                <a:cubicBezTo>
                  <a:pt x="86" y="892"/>
                  <a:pt x="86" y="892"/>
                  <a:pt x="86" y="892"/>
                </a:cubicBezTo>
                <a:cubicBezTo>
                  <a:pt x="1455" y="892"/>
                  <a:pt x="1455" y="892"/>
                  <a:pt x="1455" y="892"/>
                </a:cubicBezTo>
                <a:cubicBezTo>
                  <a:pt x="1455" y="926"/>
                  <a:pt x="1455" y="926"/>
                  <a:pt x="1455" y="926"/>
                </a:cubicBezTo>
                <a:cubicBezTo>
                  <a:pt x="1455" y="983"/>
                  <a:pt x="1408" y="1030"/>
                  <a:pt x="1351" y="1030"/>
                </a:cubicBezTo>
                <a:close/>
                <a:moveTo>
                  <a:pt x="1351" y="1030"/>
                </a:moveTo>
                <a:cubicBezTo>
                  <a:pt x="1351" y="1030"/>
                  <a:pt x="1351" y="1030"/>
                  <a:pt x="1351" y="103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4" name="Freeform 67"/>
          <p:cNvSpPr>
            <a:spLocks noEditPoints="1"/>
          </p:cNvSpPr>
          <p:nvPr/>
        </p:nvSpPr>
        <p:spPr bwMode="auto">
          <a:xfrm>
            <a:off x="1144008" y="2369363"/>
            <a:ext cx="613891" cy="625190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6" name="Group 47"/>
          <p:cNvGrpSpPr>
            <a:grpSpLocks noChangeAspect="1"/>
          </p:cNvGrpSpPr>
          <p:nvPr/>
        </p:nvGrpSpPr>
        <p:grpSpPr bwMode="auto">
          <a:xfrm>
            <a:off x="2059458" y="2406718"/>
            <a:ext cx="470382" cy="586674"/>
            <a:chOff x="4142" y="402"/>
            <a:chExt cx="271" cy="338"/>
          </a:xfrm>
          <a:solidFill>
            <a:srgbClr val="F9B359"/>
          </a:solidFill>
          <a:effectLst/>
        </p:grpSpPr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4142" y="461"/>
              <a:ext cx="211" cy="279"/>
            </a:xfrm>
            <a:custGeom>
              <a:avLst/>
              <a:gdLst>
                <a:gd name="T0" fmla="*/ 850 w 973"/>
                <a:gd name="T1" fmla="*/ 0 h 1290"/>
                <a:gd name="T2" fmla="*/ 124 w 973"/>
                <a:gd name="T3" fmla="*/ 0 h 1290"/>
                <a:gd name="T4" fmla="*/ 0 w 973"/>
                <a:gd name="T5" fmla="*/ 124 h 1290"/>
                <a:gd name="T6" fmla="*/ 0 w 973"/>
                <a:gd name="T7" fmla="*/ 1166 h 1290"/>
                <a:gd name="T8" fmla="*/ 124 w 973"/>
                <a:gd name="T9" fmla="*/ 1290 h 1290"/>
                <a:gd name="T10" fmla="*/ 850 w 973"/>
                <a:gd name="T11" fmla="*/ 1290 h 1290"/>
                <a:gd name="T12" fmla="*/ 973 w 973"/>
                <a:gd name="T13" fmla="*/ 1166 h 1290"/>
                <a:gd name="T14" fmla="*/ 973 w 973"/>
                <a:gd name="T15" fmla="*/ 124 h 1290"/>
                <a:gd name="T16" fmla="*/ 850 w 973"/>
                <a:gd name="T17" fmla="*/ 0 h 1290"/>
                <a:gd name="T18" fmla="*/ 887 w 973"/>
                <a:gd name="T19" fmla="*/ 1166 h 1290"/>
                <a:gd name="T20" fmla="*/ 850 w 973"/>
                <a:gd name="T21" fmla="*/ 1203 h 1290"/>
                <a:gd name="T22" fmla="*/ 123 w 973"/>
                <a:gd name="T23" fmla="*/ 1203 h 1290"/>
                <a:gd name="T24" fmla="*/ 86 w 973"/>
                <a:gd name="T25" fmla="*/ 1166 h 1290"/>
                <a:gd name="T26" fmla="*/ 86 w 973"/>
                <a:gd name="T27" fmla="*/ 124 h 1290"/>
                <a:gd name="T28" fmla="*/ 123 w 973"/>
                <a:gd name="T29" fmla="*/ 87 h 1290"/>
                <a:gd name="T30" fmla="*/ 850 w 973"/>
                <a:gd name="T31" fmla="*/ 87 h 1290"/>
                <a:gd name="T32" fmla="*/ 887 w 973"/>
                <a:gd name="T33" fmla="*/ 124 h 1290"/>
                <a:gd name="T34" fmla="*/ 887 w 973"/>
                <a:gd name="T35" fmla="*/ 1166 h 1290"/>
                <a:gd name="T36" fmla="*/ 887 w 973"/>
                <a:gd name="T37" fmla="*/ 1166 h 1290"/>
                <a:gd name="T38" fmla="*/ 887 w 973"/>
                <a:gd name="T39" fmla="*/ 11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3" h="1290">
                  <a:moveTo>
                    <a:pt x="85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166"/>
                    <a:pt x="0" y="1166"/>
                    <a:pt x="0" y="1166"/>
                  </a:cubicBezTo>
                  <a:cubicBezTo>
                    <a:pt x="0" y="1234"/>
                    <a:pt x="55" y="1290"/>
                    <a:pt x="124" y="1290"/>
                  </a:cubicBezTo>
                  <a:cubicBezTo>
                    <a:pt x="850" y="1290"/>
                    <a:pt x="850" y="1290"/>
                    <a:pt x="850" y="1290"/>
                  </a:cubicBezTo>
                  <a:cubicBezTo>
                    <a:pt x="918" y="1290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6"/>
                    <a:pt x="918" y="0"/>
                    <a:pt x="850" y="0"/>
                  </a:cubicBezTo>
                  <a:close/>
                  <a:moveTo>
                    <a:pt x="887" y="1166"/>
                  </a:moveTo>
                  <a:cubicBezTo>
                    <a:pt x="887" y="1186"/>
                    <a:pt x="870" y="1203"/>
                    <a:pt x="850" y="1203"/>
                  </a:cubicBezTo>
                  <a:cubicBezTo>
                    <a:pt x="123" y="1203"/>
                    <a:pt x="123" y="1203"/>
                    <a:pt x="123" y="1203"/>
                  </a:cubicBezTo>
                  <a:cubicBezTo>
                    <a:pt x="103" y="1203"/>
                    <a:pt x="86" y="1186"/>
                    <a:pt x="86" y="116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03"/>
                    <a:pt x="103" y="87"/>
                    <a:pt x="123" y="87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70" y="87"/>
                    <a:pt x="887" y="103"/>
                    <a:pt x="887" y="124"/>
                  </a:cubicBezTo>
                  <a:lnTo>
                    <a:pt x="887" y="1166"/>
                  </a:lnTo>
                  <a:close/>
                  <a:moveTo>
                    <a:pt x="887" y="1166"/>
                  </a:moveTo>
                  <a:cubicBezTo>
                    <a:pt x="887" y="1166"/>
                    <a:pt x="887" y="1166"/>
                    <a:pt x="887" y="11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49"/>
            <p:cNvSpPr>
              <a:spLocks noEditPoints="1"/>
            </p:cNvSpPr>
            <p:nvPr/>
          </p:nvSpPr>
          <p:spPr bwMode="auto">
            <a:xfrm>
              <a:off x="4202" y="402"/>
              <a:ext cx="211" cy="279"/>
            </a:xfrm>
            <a:custGeom>
              <a:avLst/>
              <a:gdLst>
                <a:gd name="T0" fmla="*/ 850 w 973"/>
                <a:gd name="T1" fmla="*/ 0 h 1289"/>
                <a:gd name="T2" fmla="*/ 123 w 973"/>
                <a:gd name="T3" fmla="*/ 0 h 1289"/>
                <a:gd name="T4" fmla="*/ 0 w 973"/>
                <a:gd name="T5" fmla="*/ 124 h 1289"/>
                <a:gd name="T6" fmla="*/ 43 w 973"/>
                <a:gd name="T7" fmla="*/ 167 h 1289"/>
                <a:gd name="T8" fmla="*/ 86 w 973"/>
                <a:gd name="T9" fmla="*/ 124 h 1289"/>
                <a:gd name="T10" fmla="*/ 123 w 973"/>
                <a:gd name="T11" fmla="*/ 86 h 1289"/>
                <a:gd name="T12" fmla="*/ 850 w 973"/>
                <a:gd name="T13" fmla="*/ 86 h 1289"/>
                <a:gd name="T14" fmla="*/ 887 w 973"/>
                <a:gd name="T15" fmla="*/ 124 h 1289"/>
                <a:gd name="T16" fmla="*/ 887 w 973"/>
                <a:gd name="T17" fmla="*/ 1166 h 1289"/>
                <a:gd name="T18" fmla="*/ 850 w 973"/>
                <a:gd name="T19" fmla="*/ 1203 h 1289"/>
                <a:gd name="T20" fmla="*/ 806 w 973"/>
                <a:gd name="T21" fmla="*/ 1246 h 1289"/>
                <a:gd name="T22" fmla="*/ 850 w 973"/>
                <a:gd name="T23" fmla="*/ 1289 h 1289"/>
                <a:gd name="T24" fmla="*/ 973 w 973"/>
                <a:gd name="T25" fmla="*/ 1166 h 1289"/>
                <a:gd name="T26" fmla="*/ 973 w 973"/>
                <a:gd name="T27" fmla="*/ 124 h 1289"/>
                <a:gd name="T28" fmla="*/ 850 w 973"/>
                <a:gd name="T29" fmla="*/ 0 h 1289"/>
                <a:gd name="T30" fmla="*/ 850 w 973"/>
                <a:gd name="T31" fmla="*/ 0 h 1289"/>
                <a:gd name="T32" fmla="*/ 850 w 973"/>
                <a:gd name="T33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3" h="1289">
                  <a:moveTo>
                    <a:pt x="85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55"/>
                    <a:pt x="0" y="124"/>
                  </a:cubicBezTo>
                  <a:cubicBezTo>
                    <a:pt x="0" y="148"/>
                    <a:pt x="19" y="167"/>
                    <a:pt x="43" y="167"/>
                  </a:cubicBezTo>
                  <a:cubicBezTo>
                    <a:pt x="67" y="167"/>
                    <a:pt x="86" y="148"/>
                    <a:pt x="86" y="124"/>
                  </a:cubicBezTo>
                  <a:cubicBezTo>
                    <a:pt x="86" y="103"/>
                    <a:pt x="103" y="86"/>
                    <a:pt x="123" y="86"/>
                  </a:cubicBezTo>
                  <a:cubicBezTo>
                    <a:pt x="850" y="86"/>
                    <a:pt x="850" y="86"/>
                    <a:pt x="850" y="86"/>
                  </a:cubicBezTo>
                  <a:cubicBezTo>
                    <a:pt x="870" y="86"/>
                    <a:pt x="887" y="103"/>
                    <a:pt x="887" y="124"/>
                  </a:cubicBezTo>
                  <a:cubicBezTo>
                    <a:pt x="887" y="1166"/>
                    <a:pt x="887" y="1166"/>
                    <a:pt x="887" y="1166"/>
                  </a:cubicBezTo>
                  <a:cubicBezTo>
                    <a:pt x="887" y="1186"/>
                    <a:pt x="870" y="1203"/>
                    <a:pt x="850" y="1203"/>
                  </a:cubicBezTo>
                  <a:cubicBezTo>
                    <a:pt x="826" y="1203"/>
                    <a:pt x="806" y="1222"/>
                    <a:pt x="806" y="1246"/>
                  </a:cubicBezTo>
                  <a:cubicBezTo>
                    <a:pt x="806" y="1270"/>
                    <a:pt x="826" y="1289"/>
                    <a:pt x="850" y="1289"/>
                  </a:cubicBezTo>
                  <a:cubicBezTo>
                    <a:pt x="918" y="1289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5"/>
                    <a:pt x="918" y="0"/>
                    <a:pt x="850" y="0"/>
                  </a:cubicBezTo>
                  <a:close/>
                  <a:moveTo>
                    <a:pt x="850" y="0"/>
                  </a:moveTo>
                  <a:cubicBezTo>
                    <a:pt x="850" y="0"/>
                    <a:pt x="850" y="0"/>
                    <a:pt x="8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0" name="Freeform 87"/>
          <p:cNvSpPr>
            <a:spLocks noEditPoints="1"/>
          </p:cNvSpPr>
          <p:nvPr/>
        </p:nvSpPr>
        <p:spPr bwMode="auto">
          <a:xfrm>
            <a:off x="1905789" y="1636554"/>
            <a:ext cx="749005" cy="600971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文本框 18"/>
          <p:cNvSpPr txBox="1"/>
          <p:nvPr/>
        </p:nvSpPr>
        <p:spPr>
          <a:xfrm>
            <a:off x="1155988" y="4792968"/>
            <a:ext cx="5187610" cy="5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Algorithm?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❌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≈Enumerate?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✔️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endParaRPr lang="en-US" altLang="zh-CN" sz="2400" b="1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001" y="5957470"/>
            <a:ext cx="860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Thousands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years to compute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comparatively small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r>
              <a:rPr lang="en-US" sz="2800" dirty="0"/>
              <a:t> </a:t>
            </a:r>
            <a:r>
              <a:rPr lang="en-US" altLang="zh-CN" sz="2800" dirty="0"/>
              <a:t>(</a:t>
            </a:r>
            <a:r>
              <a:rPr lang="en-US" sz="2800" dirty="0"/>
              <a:t>232 decimal digits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p:transition spd="slow" advTm="8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endCxn id="5" idx="2"/>
          </p:cNvCxnSpPr>
          <p:nvPr/>
        </p:nvCxnSpPr>
        <p:spPr>
          <a:xfrm>
            <a:off x="0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" idx="6"/>
          </p:cNvCxnSpPr>
          <p:nvPr/>
        </p:nvCxnSpPr>
        <p:spPr>
          <a:xfrm flipH="1">
            <a:off x="5871303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272697" y="2129699"/>
            <a:ext cx="2598606" cy="2598603"/>
          </a:xfrm>
          <a:prstGeom prst="ellipse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397669" y="2254670"/>
            <a:ext cx="2348663" cy="2348660"/>
          </a:xfrm>
          <a:prstGeom prst="ellipse">
            <a:avLst/>
          </a:prstGeom>
          <a:solidFill>
            <a:srgbClr val="F9B359"/>
          </a:solidFill>
          <a:ln w="63500">
            <a:noFill/>
          </a:ln>
          <a:effectLst>
            <a:outerShdw blurRad="127000" sx="101000" sy="101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078" y="3592440"/>
            <a:ext cx="2847648" cy="9501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Find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solution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for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Math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Problem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89295" y="3552670"/>
            <a:ext cx="3272697" cy="2279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This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feature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could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be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adopted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foundation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of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widely-used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modern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b="1" i="1" dirty="0">
                <a:solidFill>
                  <a:srgbClr val="3F403E"/>
                </a:solidFill>
                <a:latin typeface="+mn-ea"/>
              </a:rPr>
              <a:t>cryptosystem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1104379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Difficulty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Factorization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5241" y="3005815"/>
            <a:ext cx="1535998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Unfortunate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3217" y="3005815"/>
            <a:ext cx="1268296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grpSp>
        <p:nvGrpSpPr>
          <p:cNvPr id="20" name="Group 187"/>
          <p:cNvGrpSpPr>
            <a:grpSpLocks noChangeAspect="1"/>
          </p:cNvGrpSpPr>
          <p:nvPr/>
        </p:nvGrpSpPr>
        <p:grpSpPr bwMode="auto">
          <a:xfrm>
            <a:off x="3990585" y="2849336"/>
            <a:ext cx="1162831" cy="1159329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21" name="Freeform 188"/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189"/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0105" y="1420495"/>
            <a:ext cx="7317740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/>
              <a:t>RSA</a:t>
            </a:r>
            <a:endParaRPr lang="en-US" sz="239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28600" y="2022284"/>
            <a:ext cx="8686800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: 圆角 4"/>
          <p:cNvSpPr/>
          <p:nvPr/>
        </p:nvSpPr>
        <p:spPr>
          <a:xfrm>
            <a:off x="0" y="1603656"/>
            <a:ext cx="9144000" cy="157884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645319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3416731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6188143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64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40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52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1110528" y="3824839"/>
            <a:ext cx="11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Ron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Rivest</a:t>
            </a:r>
            <a:endParaRPr lang="en-US" altLang="zh-CN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41273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5452" y="379038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Adi Shamir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712685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1269206"/>
            <a:ext cx="9144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87060" y="3790385"/>
            <a:ext cx="19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Leonard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Adleman</a:t>
            </a:r>
            <a:endParaRPr lang="zh-CN" altLang="en-US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6484097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16731" y="946822"/>
            <a:ext cx="2310539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9B359"/>
                </a:solidFill>
                <a:latin typeface="+mj-ea"/>
                <a:ea typeface="+mj-ea"/>
              </a:rPr>
              <a:t>RSA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7857" y="5191778"/>
            <a:ext cx="554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·</a:t>
            </a:r>
            <a:r>
              <a:rPr lang="zh-CN" altLang="en-US" sz="2800" dirty="0"/>
              <a:t> </a:t>
            </a:r>
            <a:r>
              <a:rPr lang="en-US" sz="2800" dirty="0"/>
              <a:t>First Published in 1977</a:t>
            </a:r>
          </a:p>
          <a:p>
            <a:r>
              <a:rPr lang="en-US" sz="2800" b="1" dirty="0"/>
              <a:t>·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+mj-ea"/>
              </a:rPr>
              <a:t>Rivest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 Shamir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 err="1">
                <a:latin typeface="+mj-ea"/>
              </a:rPr>
              <a:t>Adleman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=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RSA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871303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9105" y="5418316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Basic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Knowledge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about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Cryptosystem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7" y="1404003"/>
            <a:ext cx="2178099" cy="2897900"/>
          </a:xfrm>
          <a:prstGeom prst="rect">
            <a:avLst/>
          </a:prstGeom>
        </p:spPr>
      </p:pic>
      <p:grpSp>
        <p:nvGrpSpPr>
          <p:cNvPr id="23" name="Group 140"/>
          <p:cNvGrpSpPr>
            <a:grpSpLocks noChangeAspect="1"/>
          </p:cNvGrpSpPr>
          <p:nvPr/>
        </p:nvGrpSpPr>
        <p:grpSpPr bwMode="auto">
          <a:xfrm>
            <a:off x="799105" y="1654329"/>
            <a:ext cx="1973840" cy="2637054"/>
            <a:chOff x="1262" y="2322"/>
            <a:chExt cx="250" cy="334"/>
          </a:xfrm>
          <a:solidFill>
            <a:srgbClr val="F9B359"/>
          </a:solidFill>
          <a:effectLst/>
        </p:grpSpPr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1262" y="2322"/>
              <a:ext cx="250" cy="334"/>
            </a:xfrm>
            <a:custGeom>
              <a:avLst/>
              <a:gdLst>
                <a:gd name="T0" fmla="*/ 1073 w 1156"/>
                <a:gd name="T1" fmla="*/ 673 h 1545"/>
                <a:gd name="T2" fmla="*/ 1050 w 1156"/>
                <a:gd name="T3" fmla="*/ 673 h 1545"/>
                <a:gd name="T4" fmla="*/ 1050 w 1156"/>
                <a:gd name="T5" fmla="*/ 472 h 1545"/>
                <a:gd name="T6" fmla="*/ 578 w 1156"/>
                <a:gd name="T7" fmla="*/ 0 h 1545"/>
                <a:gd name="T8" fmla="*/ 106 w 1156"/>
                <a:gd name="T9" fmla="*/ 472 h 1545"/>
                <a:gd name="T10" fmla="*/ 149 w 1156"/>
                <a:gd name="T11" fmla="*/ 515 h 1545"/>
                <a:gd name="T12" fmla="*/ 192 w 1156"/>
                <a:gd name="T13" fmla="*/ 472 h 1545"/>
                <a:gd name="T14" fmla="*/ 578 w 1156"/>
                <a:gd name="T15" fmla="*/ 86 h 1545"/>
                <a:gd name="T16" fmla="*/ 964 w 1156"/>
                <a:gd name="T17" fmla="*/ 472 h 1545"/>
                <a:gd name="T18" fmla="*/ 964 w 1156"/>
                <a:gd name="T19" fmla="*/ 673 h 1545"/>
                <a:gd name="T20" fmla="*/ 84 w 1156"/>
                <a:gd name="T21" fmla="*/ 673 h 1545"/>
                <a:gd name="T22" fmla="*/ 0 w 1156"/>
                <a:gd name="T23" fmla="*/ 757 h 1545"/>
                <a:gd name="T24" fmla="*/ 0 w 1156"/>
                <a:gd name="T25" fmla="*/ 1295 h 1545"/>
                <a:gd name="T26" fmla="*/ 250 w 1156"/>
                <a:gd name="T27" fmla="*/ 1545 h 1545"/>
                <a:gd name="T28" fmla="*/ 906 w 1156"/>
                <a:gd name="T29" fmla="*/ 1545 h 1545"/>
                <a:gd name="T30" fmla="*/ 1156 w 1156"/>
                <a:gd name="T31" fmla="*/ 1295 h 1545"/>
                <a:gd name="T32" fmla="*/ 1156 w 1156"/>
                <a:gd name="T33" fmla="*/ 757 h 1545"/>
                <a:gd name="T34" fmla="*/ 1073 w 1156"/>
                <a:gd name="T35" fmla="*/ 673 h 1545"/>
                <a:gd name="T36" fmla="*/ 1070 w 1156"/>
                <a:gd name="T37" fmla="*/ 1295 h 1545"/>
                <a:gd name="T38" fmla="*/ 906 w 1156"/>
                <a:gd name="T39" fmla="*/ 1459 h 1545"/>
                <a:gd name="T40" fmla="*/ 251 w 1156"/>
                <a:gd name="T41" fmla="*/ 1459 h 1545"/>
                <a:gd name="T42" fmla="*/ 87 w 1156"/>
                <a:gd name="T43" fmla="*/ 1295 h 1545"/>
                <a:gd name="T44" fmla="*/ 87 w 1156"/>
                <a:gd name="T45" fmla="*/ 760 h 1545"/>
                <a:gd name="T46" fmla="*/ 1070 w 1156"/>
                <a:gd name="T47" fmla="*/ 760 h 1545"/>
                <a:gd name="T48" fmla="*/ 1070 w 1156"/>
                <a:gd name="T49" fmla="*/ 1295 h 1545"/>
                <a:gd name="T50" fmla="*/ 1070 w 1156"/>
                <a:gd name="T51" fmla="*/ 1295 h 1545"/>
                <a:gd name="T52" fmla="*/ 1070 w 1156"/>
                <a:gd name="T53" fmla="*/ 1295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6" h="1545">
                  <a:moveTo>
                    <a:pt x="1073" y="673"/>
                  </a:moveTo>
                  <a:cubicBezTo>
                    <a:pt x="1050" y="673"/>
                    <a:pt x="1050" y="673"/>
                    <a:pt x="1050" y="673"/>
                  </a:cubicBezTo>
                  <a:cubicBezTo>
                    <a:pt x="1050" y="472"/>
                    <a:pt x="1050" y="472"/>
                    <a:pt x="1050" y="472"/>
                  </a:cubicBezTo>
                  <a:cubicBezTo>
                    <a:pt x="1050" y="212"/>
                    <a:pt x="838" y="0"/>
                    <a:pt x="578" y="0"/>
                  </a:cubicBezTo>
                  <a:cubicBezTo>
                    <a:pt x="318" y="0"/>
                    <a:pt x="106" y="212"/>
                    <a:pt x="106" y="472"/>
                  </a:cubicBezTo>
                  <a:cubicBezTo>
                    <a:pt x="106" y="496"/>
                    <a:pt x="125" y="515"/>
                    <a:pt x="149" y="515"/>
                  </a:cubicBezTo>
                  <a:cubicBezTo>
                    <a:pt x="173" y="515"/>
                    <a:pt x="192" y="496"/>
                    <a:pt x="192" y="472"/>
                  </a:cubicBezTo>
                  <a:cubicBezTo>
                    <a:pt x="192" y="260"/>
                    <a:pt x="365" y="86"/>
                    <a:pt x="578" y="86"/>
                  </a:cubicBezTo>
                  <a:cubicBezTo>
                    <a:pt x="790" y="86"/>
                    <a:pt x="964" y="259"/>
                    <a:pt x="964" y="472"/>
                  </a:cubicBezTo>
                  <a:cubicBezTo>
                    <a:pt x="964" y="673"/>
                    <a:pt x="964" y="673"/>
                    <a:pt x="964" y="673"/>
                  </a:cubicBezTo>
                  <a:cubicBezTo>
                    <a:pt x="84" y="673"/>
                    <a:pt x="84" y="673"/>
                    <a:pt x="84" y="673"/>
                  </a:cubicBezTo>
                  <a:cubicBezTo>
                    <a:pt x="37" y="673"/>
                    <a:pt x="0" y="711"/>
                    <a:pt x="0" y="757"/>
                  </a:cubicBezTo>
                  <a:cubicBezTo>
                    <a:pt x="0" y="1295"/>
                    <a:pt x="0" y="1295"/>
                    <a:pt x="0" y="1295"/>
                  </a:cubicBezTo>
                  <a:cubicBezTo>
                    <a:pt x="0" y="1433"/>
                    <a:pt x="112" y="1545"/>
                    <a:pt x="250" y="1545"/>
                  </a:cubicBezTo>
                  <a:cubicBezTo>
                    <a:pt x="906" y="1545"/>
                    <a:pt x="906" y="1545"/>
                    <a:pt x="906" y="1545"/>
                  </a:cubicBezTo>
                  <a:cubicBezTo>
                    <a:pt x="1044" y="1545"/>
                    <a:pt x="1156" y="1433"/>
                    <a:pt x="1156" y="1295"/>
                  </a:cubicBezTo>
                  <a:cubicBezTo>
                    <a:pt x="1156" y="757"/>
                    <a:pt x="1156" y="757"/>
                    <a:pt x="1156" y="757"/>
                  </a:cubicBezTo>
                  <a:cubicBezTo>
                    <a:pt x="1156" y="711"/>
                    <a:pt x="1119" y="673"/>
                    <a:pt x="1073" y="673"/>
                  </a:cubicBezTo>
                  <a:close/>
                  <a:moveTo>
                    <a:pt x="1070" y="1295"/>
                  </a:moveTo>
                  <a:cubicBezTo>
                    <a:pt x="1070" y="1385"/>
                    <a:pt x="996" y="1459"/>
                    <a:pt x="906" y="1459"/>
                  </a:cubicBezTo>
                  <a:cubicBezTo>
                    <a:pt x="251" y="1459"/>
                    <a:pt x="251" y="1459"/>
                    <a:pt x="251" y="1459"/>
                  </a:cubicBezTo>
                  <a:cubicBezTo>
                    <a:pt x="160" y="1459"/>
                    <a:pt x="87" y="1385"/>
                    <a:pt x="87" y="1295"/>
                  </a:cubicBezTo>
                  <a:cubicBezTo>
                    <a:pt x="87" y="760"/>
                    <a:pt x="87" y="760"/>
                    <a:pt x="87" y="760"/>
                  </a:cubicBezTo>
                  <a:cubicBezTo>
                    <a:pt x="1070" y="760"/>
                    <a:pt x="1070" y="760"/>
                    <a:pt x="1070" y="760"/>
                  </a:cubicBezTo>
                  <a:lnTo>
                    <a:pt x="1070" y="1295"/>
                  </a:lnTo>
                  <a:close/>
                  <a:moveTo>
                    <a:pt x="1070" y="1295"/>
                  </a:moveTo>
                  <a:cubicBezTo>
                    <a:pt x="1070" y="1295"/>
                    <a:pt x="1070" y="1295"/>
                    <a:pt x="1070" y="1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25" name="Freeform 142"/>
            <p:cNvSpPr>
              <a:spLocks noEditPoints="1"/>
            </p:cNvSpPr>
            <p:nvPr/>
          </p:nvSpPr>
          <p:spPr bwMode="auto">
            <a:xfrm>
              <a:off x="1352" y="2528"/>
              <a:ext cx="70" cy="70"/>
            </a:xfrm>
            <a:custGeom>
              <a:avLst/>
              <a:gdLst>
                <a:gd name="T0" fmla="*/ 161 w 323"/>
                <a:gd name="T1" fmla="*/ 323 h 323"/>
                <a:gd name="T2" fmla="*/ 323 w 323"/>
                <a:gd name="T3" fmla="*/ 162 h 323"/>
                <a:gd name="T4" fmla="*/ 161 w 323"/>
                <a:gd name="T5" fmla="*/ 0 h 323"/>
                <a:gd name="T6" fmla="*/ 0 w 323"/>
                <a:gd name="T7" fmla="*/ 162 h 323"/>
                <a:gd name="T8" fmla="*/ 161 w 323"/>
                <a:gd name="T9" fmla="*/ 323 h 323"/>
                <a:gd name="T10" fmla="*/ 161 w 323"/>
                <a:gd name="T11" fmla="*/ 86 h 323"/>
                <a:gd name="T12" fmla="*/ 236 w 323"/>
                <a:gd name="T13" fmla="*/ 161 h 323"/>
                <a:gd name="T14" fmla="*/ 161 w 323"/>
                <a:gd name="T15" fmla="*/ 237 h 323"/>
                <a:gd name="T16" fmla="*/ 86 w 323"/>
                <a:gd name="T17" fmla="*/ 162 h 323"/>
                <a:gd name="T18" fmla="*/ 161 w 323"/>
                <a:gd name="T19" fmla="*/ 86 h 323"/>
                <a:gd name="T20" fmla="*/ 161 w 323"/>
                <a:gd name="T21" fmla="*/ 86 h 323"/>
                <a:gd name="T22" fmla="*/ 161 w 323"/>
                <a:gd name="T23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323">
                  <a:moveTo>
                    <a:pt x="161" y="323"/>
                  </a:moveTo>
                  <a:cubicBezTo>
                    <a:pt x="251" y="323"/>
                    <a:pt x="323" y="250"/>
                    <a:pt x="323" y="162"/>
                  </a:cubicBezTo>
                  <a:cubicBezTo>
                    <a:pt x="323" y="72"/>
                    <a:pt x="250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0"/>
                    <a:pt x="72" y="323"/>
                    <a:pt x="161" y="323"/>
                  </a:cubicBezTo>
                  <a:close/>
                  <a:moveTo>
                    <a:pt x="161" y="86"/>
                  </a:moveTo>
                  <a:cubicBezTo>
                    <a:pt x="203" y="86"/>
                    <a:pt x="236" y="120"/>
                    <a:pt x="236" y="161"/>
                  </a:cubicBezTo>
                  <a:cubicBezTo>
                    <a:pt x="236" y="202"/>
                    <a:pt x="203" y="237"/>
                    <a:pt x="161" y="237"/>
                  </a:cubicBezTo>
                  <a:cubicBezTo>
                    <a:pt x="120" y="237"/>
                    <a:pt x="86" y="203"/>
                    <a:pt x="86" y="162"/>
                  </a:cubicBezTo>
                  <a:cubicBezTo>
                    <a:pt x="86" y="120"/>
                    <a:pt x="120" y="86"/>
                    <a:pt x="161" y="86"/>
                  </a:cubicBezTo>
                  <a:close/>
                  <a:moveTo>
                    <a:pt x="161" y="86"/>
                  </a:moveTo>
                  <a:cubicBezTo>
                    <a:pt x="161" y="86"/>
                    <a:pt x="161" y="86"/>
                    <a:pt x="161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166110" y="2652835"/>
            <a:ext cx="2705193" cy="4328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084102" y="3212552"/>
            <a:ext cx="2705193" cy="432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689" y="1519662"/>
            <a:ext cx="334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1</a:t>
            </a:r>
          </a:p>
          <a:p>
            <a:pPr algn="ctr"/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Encryption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2446" y="3722192"/>
            <a:ext cx="30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2</a:t>
            </a:r>
          </a:p>
          <a:p>
            <a:pPr algn="ctr"/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ctr"/>
            <a:r>
              <a:rPr lang="en-US" altLang="zh-CN" sz="2400" dirty="0"/>
              <a:t>Decryption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72697" y="6067897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symmetric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52210" y="5457619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S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endParaRPr lang="en-US" sz="2400" dirty="0"/>
          </a:p>
        </p:txBody>
      </p:sp>
      <p:sp>
        <p:nvSpPr>
          <p:cNvPr id="28" name="文本框 11"/>
          <p:cNvSpPr txBox="1"/>
          <p:nvPr/>
        </p:nvSpPr>
        <p:spPr>
          <a:xfrm>
            <a:off x="799105" y="6022628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3213" y="4567144"/>
            <a:ext cx="24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17970" y="456714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inux Libertine"/>
              </a:rPr>
              <a:t>Ciphertext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276" y="3248676"/>
            <a:ext cx="2304315" cy="58477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Hello</a:t>
            </a:r>
            <a:r>
              <a:rPr lang="zh-CN" altLang="en-US" sz="3200" dirty="0"/>
              <a:t> </a:t>
            </a:r>
            <a:r>
              <a:rPr lang="en-US" altLang="zh-CN" sz="3200" dirty="0"/>
              <a:t>world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5939883" y="3222254"/>
            <a:ext cx="3303911" cy="523220"/>
          </a:xfrm>
          <a:prstGeom prst="rect">
            <a:avLst/>
          </a:prstGeom>
          <a:solidFill>
            <a:srgbClr val="FCFCFD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SGVsbG8gd29ybGQ=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63539" y="6045216"/>
            <a:ext cx="35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Public-key Cryptography</a:t>
            </a:r>
          </a:p>
        </p:txBody>
      </p:sp>
      <p:sp>
        <p:nvSpPr>
          <p:cNvPr id="34" name="文本框 11"/>
          <p:cNvSpPr txBox="1"/>
          <p:nvPr/>
        </p:nvSpPr>
        <p:spPr>
          <a:xfrm>
            <a:off x="255857" y="6004454"/>
            <a:ext cx="3472424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Public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Private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20561" y="2694607"/>
            <a:ext cx="119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Encryption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37338" y="3244334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Decryption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6492" y="6022628"/>
            <a:ext cx="86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RSA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1"/>
      <p:bldP spid="33" grpId="0"/>
      <p:bldP spid="34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207593" y="1613539"/>
            <a:ext cx="1547219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Basic Principle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Maths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4" y="2095670"/>
            <a:ext cx="6159500" cy="1193800"/>
          </a:xfrm>
          <a:prstGeom prst="rect">
            <a:avLst/>
          </a:prstGeom>
        </p:spPr>
      </p:pic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194801" y="4037047"/>
            <a:ext cx="164019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Key generation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7750" y="4516939"/>
            <a:ext cx="8190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sz="2000" dirty="0"/>
              <a:t>Choose two distinct prime numbers p and q.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sz="2000" dirty="0"/>
              <a:t>Compute n = 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sz="2000" dirty="0"/>
              <a:t>Compute</a:t>
            </a:r>
            <a:r>
              <a:rPr lang="zh-CN" altLang="en-US" sz="2000" dirty="0"/>
              <a:t> </a:t>
            </a:r>
            <a:r>
              <a:rPr lang="en-US" sz="2000" dirty="0"/>
              <a:t>φ </a:t>
            </a:r>
            <a:r>
              <a:rPr lang="en-US" altLang="zh-CN" sz="2000" dirty="0"/>
              <a:t>(n)</a:t>
            </a:r>
            <a:r>
              <a:rPr lang="en-US" sz="2000" dirty="0"/>
              <a:t>= (p−1) * (q−1) 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 </a:t>
            </a:r>
            <a:r>
              <a:rPr lang="en-US" sz="2000" dirty="0"/>
              <a:t>Choose an integer e such that 1 &lt; e &lt;  φ</a:t>
            </a:r>
            <a:r>
              <a:rPr lang="zh-CN" altLang="en-US" sz="2000" dirty="0"/>
              <a:t> </a:t>
            </a:r>
            <a:r>
              <a:rPr lang="en-US" altLang="zh-CN" sz="2000" dirty="0"/>
              <a:t>(n)</a:t>
            </a:r>
            <a:r>
              <a:rPr lang="en-US" sz="2000" dirty="0"/>
              <a:t>  and </a:t>
            </a:r>
            <a:r>
              <a:rPr lang="en-US" sz="2000" dirty="0" err="1"/>
              <a:t>gcd</a:t>
            </a:r>
            <a:r>
              <a:rPr lang="en-US" sz="2000" dirty="0"/>
              <a:t>(e,  φ</a:t>
            </a:r>
            <a:r>
              <a:rPr lang="en-US" altLang="zh-CN" sz="2000" dirty="0"/>
              <a:t>(n)</a:t>
            </a:r>
            <a:r>
              <a:rPr lang="en-US" sz="2000" dirty="0"/>
              <a:t>) = 1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 </a:t>
            </a:r>
            <a:r>
              <a:rPr lang="en-US" sz="2000" dirty="0"/>
              <a:t>Determine d as d ≡ e−1 (mod  φ)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357" y="181317"/>
            <a:ext cx="8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Extremely Important, quite hard to fully understand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394377" y="4037047"/>
            <a:ext cx="1241045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Decryption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05" y="2338923"/>
            <a:ext cx="36830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54" y="5011911"/>
            <a:ext cx="5359400" cy="82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2001" y="193143"/>
            <a:ext cx="63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plaintext/message</a:t>
            </a:r>
            <a:r>
              <a:rPr lang="zh-CN" altLang="en-US" sz="2800" dirty="0"/>
              <a:t>     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686113" y="4310665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 = </a:t>
            </a:r>
            <a:r>
              <a:rPr lang="en-US" altLang="zh-CN" sz="2800" dirty="0" err="1"/>
              <a:t>c^d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283182" y="2641203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434</Words>
  <Application>Microsoft Macintosh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Linux Libertine</vt:lpstr>
      <vt:lpstr>Microsoft yahei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子母排版</dc:title>
  <dc:creator>第一PPT模板网-WWW.1PPT.COM</dc:creator>
  <cp:keywords>第一PPT模板网-WWW.1PPT.COM</cp:keywords>
  <cp:lastModifiedBy>Microsoft Office User</cp:lastModifiedBy>
  <cp:revision>199</cp:revision>
  <dcterms:created xsi:type="dcterms:W3CDTF">2019-04-08T00:55:01Z</dcterms:created>
  <dcterms:modified xsi:type="dcterms:W3CDTF">2019-04-09T00:14:07Z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