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00" r:id="rId3"/>
    <p:sldId id="301" r:id="rId4"/>
    <p:sldId id="303" r:id="rId5"/>
    <p:sldId id="306" r:id="rId6"/>
    <p:sldId id="307" r:id="rId7"/>
    <p:sldId id="302" r:id="rId8"/>
    <p:sldId id="308" r:id="rId9"/>
    <p:sldId id="309" r:id="rId10"/>
    <p:sldId id="310" r:id="rId11"/>
    <p:sldId id="311" r:id="rId12"/>
    <p:sldId id="315" r:id="rId13"/>
    <p:sldId id="313" r:id="rId14"/>
    <p:sldId id="314" r:id="rId15"/>
    <p:sldId id="304" r:id="rId16"/>
    <p:sldId id="30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32" userDrawn="1">
          <p15:clr>
            <a:srgbClr val="A4A3A4"/>
          </p15:clr>
        </p15:guide>
        <p15:guide id="4" pos="329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D"/>
    <a:srgbClr val="D5D7D5"/>
    <a:srgbClr val="F9B359"/>
    <a:srgbClr val="3F403E"/>
    <a:srgbClr val="969F98"/>
    <a:srgbClr val="F9FAFB"/>
    <a:srgbClr val="E0DFE6"/>
    <a:srgbClr val="F4F4F4"/>
    <a:srgbClr val="F2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68" y="352"/>
      </p:cViewPr>
      <p:guideLst>
        <p:guide orient="horz" pos="2160"/>
        <p:guide pos="2880"/>
        <p:guide pos="5432"/>
        <p:guide pos="329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EDF8-97C7-44E2-9310-9512274EED4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5FC9-E2F2-4B4C-95BE-5F7CE2FD1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3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9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3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3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9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FF5E-AD09-40C0-A391-B4E5CA93E68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1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5784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文本框 34">
            <a:extLst>
              <a:ext uri="{FF2B5EF4-FFF2-40B4-BE49-F238E27FC236}">
                <a16:creationId xmlns:a16="http://schemas.microsoft.com/office/drawing/2014/main" id="{F8E56A48-6523-4976-AF48-9341325D23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7247" y="818427"/>
            <a:ext cx="4049507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925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RSA</a:t>
            </a:r>
            <a:endParaRPr lang="zh-CN" altLang="en-US" sz="17925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97026" y="1872756"/>
            <a:ext cx="7149947" cy="31124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34" name="PA_矩形 33">
            <a:extLst>
              <a:ext uri="{FF2B5EF4-FFF2-40B4-BE49-F238E27FC236}">
                <a16:creationId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3737608" y="4363966"/>
            <a:ext cx="1550453" cy="142158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04525" y="2912782"/>
            <a:ext cx="5534947" cy="769441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The</a:t>
            </a:r>
            <a:r>
              <a:rPr lang="zh-CN" altLang="en-US" sz="4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RSA</a:t>
            </a:r>
            <a:r>
              <a:rPr lang="zh-CN" altLang="en-US" sz="4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Cryptosystem</a:t>
            </a:r>
            <a:endParaRPr lang="zh-CN" altLang="en-US" sz="4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87350" y="5325584"/>
            <a:ext cx="616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HUST SCHOOL of COMPUTER of SCIENCE and TECHNOLOGY</a:t>
            </a:r>
          </a:p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E016E-ED8F-0243-88B7-D07B6B2A8B5F}"/>
              </a:ext>
            </a:extLst>
          </p:cNvPr>
          <p:cNvSpPr txBox="1"/>
          <p:nvPr/>
        </p:nvSpPr>
        <p:spPr>
          <a:xfrm>
            <a:off x="3713613" y="4046946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CS1812</a:t>
            </a:r>
            <a:r>
              <a:rPr lang="zh-CN" altLang="en-US" dirty="0"/>
              <a:t> 罗楷轩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9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6500">
        <p15:prstTrans prst="curtains"/>
      </p:transition>
    </mc:Choice>
    <mc:Fallback xmlns="">
      <p:transition spd="slow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3" grpId="0" animBg="1"/>
      <p:bldP spid="34" grpId="0" animBg="1"/>
      <p:bldP spid="27" grpId="0" animBg="1"/>
      <p:bldP spid="3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EA5A2DD-EE7A-114C-9CD0-29B26D6347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38129" y="1683324"/>
            <a:ext cx="1047741" cy="1231554"/>
            <a:chOff x="302" y="403"/>
            <a:chExt cx="285" cy="335"/>
          </a:xfrm>
          <a:solidFill>
            <a:srgbClr val="F9B359"/>
          </a:solidFill>
          <a:effectLst/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46FC798-68E7-7949-A40A-5ECAB1AB9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" y="403"/>
              <a:ext cx="153" cy="180"/>
            </a:xfrm>
            <a:custGeom>
              <a:avLst/>
              <a:gdLst>
                <a:gd name="T0" fmla="*/ 349 w 708"/>
                <a:gd name="T1" fmla="*/ 833 h 833"/>
                <a:gd name="T2" fmla="*/ 359 w 708"/>
                <a:gd name="T3" fmla="*/ 833 h 833"/>
                <a:gd name="T4" fmla="*/ 584 w 708"/>
                <a:gd name="T5" fmla="*/ 735 h 833"/>
                <a:gd name="T6" fmla="*/ 685 w 708"/>
                <a:gd name="T7" fmla="*/ 336 h 833"/>
                <a:gd name="T8" fmla="*/ 530 w 708"/>
                <a:gd name="T9" fmla="*/ 45 h 833"/>
                <a:gd name="T10" fmla="*/ 358 w 708"/>
                <a:gd name="T11" fmla="*/ 0 h 833"/>
                <a:gd name="T12" fmla="*/ 352 w 708"/>
                <a:gd name="T13" fmla="*/ 0 h 833"/>
                <a:gd name="T14" fmla="*/ 180 w 708"/>
                <a:gd name="T15" fmla="*/ 44 h 833"/>
                <a:gd name="T16" fmla="*/ 23 w 708"/>
                <a:gd name="T17" fmla="*/ 336 h 833"/>
                <a:gd name="T18" fmla="*/ 123 w 708"/>
                <a:gd name="T19" fmla="*/ 735 h 833"/>
                <a:gd name="T20" fmla="*/ 349 w 708"/>
                <a:gd name="T21" fmla="*/ 833 h 833"/>
                <a:gd name="T22" fmla="*/ 108 w 708"/>
                <a:gd name="T23" fmla="*/ 344 h 833"/>
                <a:gd name="T24" fmla="*/ 109 w 708"/>
                <a:gd name="T25" fmla="*/ 341 h 833"/>
                <a:gd name="T26" fmla="*/ 352 w 708"/>
                <a:gd name="T27" fmla="*/ 87 h 833"/>
                <a:gd name="T28" fmla="*/ 356 w 708"/>
                <a:gd name="T29" fmla="*/ 87 h 833"/>
                <a:gd name="T30" fmla="*/ 599 w 708"/>
                <a:gd name="T31" fmla="*/ 341 h 833"/>
                <a:gd name="T32" fmla="*/ 599 w 708"/>
                <a:gd name="T33" fmla="*/ 344 h 833"/>
                <a:gd name="T34" fmla="*/ 520 w 708"/>
                <a:gd name="T35" fmla="*/ 678 h 833"/>
                <a:gd name="T36" fmla="*/ 355 w 708"/>
                <a:gd name="T37" fmla="*/ 746 h 833"/>
                <a:gd name="T38" fmla="*/ 352 w 708"/>
                <a:gd name="T39" fmla="*/ 746 h 833"/>
                <a:gd name="T40" fmla="*/ 188 w 708"/>
                <a:gd name="T41" fmla="*/ 678 h 833"/>
                <a:gd name="T42" fmla="*/ 108 w 708"/>
                <a:gd name="T43" fmla="*/ 344 h 833"/>
                <a:gd name="T44" fmla="*/ 108 w 708"/>
                <a:gd name="T45" fmla="*/ 344 h 833"/>
                <a:gd name="T46" fmla="*/ 108 w 708"/>
                <a:gd name="T47" fmla="*/ 34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8" h="833">
                  <a:moveTo>
                    <a:pt x="349" y="833"/>
                  </a:moveTo>
                  <a:cubicBezTo>
                    <a:pt x="359" y="833"/>
                    <a:pt x="359" y="833"/>
                    <a:pt x="359" y="833"/>
                  </a:cubicBezTo>
                  <a:cubicBezTo>
                    <a:pt x="453" y="831"/>
                    <a:pt x="528" y="798"/>
                    <a:pt x="584" y="735"/>
                  </a:cubicBezTo>
                  <a:cubicBezTo>
                    <a:pt x="708" y="596"/>
                    <a:pt x="687" y="358"/>
                    <a:pt x="685" y="336"/>
                  </a:cubicBezTo>
                  <a:cubicBezTo>
                    <a:pt x="677" y="165"/>
                    <a:pt x="596" y="83"/>
                    <a:pt x="530" y="45"/>
                  </a:cubicBezTo>
                  <a:cubicBezTo>
                    <a:pt x="480" y="17"/>
                    <a:pt x="422" y="2"/>
                    <a:pt x="358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17" y="0"/>
                    <a:pt x="247" y="6"/>
                    <a:pt x="180" y="44"/>
                  </a:cubicBezTo>
                  <a:cubicBezTo>
                    <a:pt x="113" y="82"/>
                    <a:pt x="31" y="164"/>
                    <a:pt x="23" y="336"/>
                  </a:cubicBezTo>
                  <a:cubicBezTo>
                    <a:pt x="21" y="358"/>
                    <a:pt x="0" y="596"/>
                    <a:pt x="123" y="735"/>
                  </a:cubicBezTo>
                  <a:cubicBezTo>
                    <a:pt x="179" y="798"/>
                    <a:pt x="255" y="831"/>
                    <a:pt x="349" y="833"/>
                  </a:cubicBezTo>
                  <a:close/>
                  <a:moveTo>
                    <a:pt x="108" y="344"/>
                  </a:moveTo>
                  <a:cubicBezTo>
                    <a:pt x="108" y="343"/>
                    <a:pt x="109" y="342"/>
                    <a:pt x="109" y="341"/>
                  </a:cubicBezTo>
                  <a:cubicBezTo>
                    <a:pt x="119" y="112"/>
                    <a:pt x="282" y="87"/>
                    <a:pt x="352" y="87"/>
                  </a:cubicBezTo>
                  <a:cubicBezTo>
                    <a:pt x="356" y="87"/>
                    <a:pt x="356" y="87"/>
                    <a:pt x="356" y="87"/>
                  </a:cubicBezTo>
                  <a:cubicBezTo>
                    <a:pt x="442" y="89"/>
                    <a:pt x="589" y="124"/>
                    <a:pt x="599" y="341"/>
                  </a:cubicBezTo>
                  <a:cubicBezTo>
                    <a:pt x="599" y="342"/>
                    <a:pt x="599" y="343"/>
                    <a:pt x="599" y="344"/>
                  </a:cubicBezTo>
                  <a:cubicBezTo>
                    <a:pt x="599" y="346"/>
                    <a:pt x="622" y="563"/>
                    <a:pt x="520" y="678"/>
                  </a:cubicBezTo>
                  <a:cubicBezTo>
                    <a:pt x="480" y="723"/>
                    <a:pt x="426" y="746"/>
                    <a:pt x="355" y="746"/>
                  </a:cubicBezTo>
                  <a:cubicBezTo>
                    <a:pt x="352" y="746"/>
                    <a:pt x="352" y="746"/>
                    <a:pt x="352" y="746"/>
                  </a:cubicBezTo>
                  <a:cubicBezTo>
                    <a:pt x="282" y="746"/>
                    <a:pt x="228" y="723"/>
                    <a:pt x="188" y="678"/>
                  </a:cubicBezTo>
                  <a:cubicBezTo>
                    <a:pt x="86" y="564"/>
                    <a:pt x="108" y="346"/>
                    <a:pt x="108" y="344"/>
                  </a:cubicBezTo>
                  <a:close/>
                  <a:moveTo>
                    <a:pt x="108" y="344"/>
                  </a:moveTo>
                  <a:cubicBezTo>
                    <a:pt x="108" y="344"/>
                    <a:pt x="108" y="344"/>
                    <a:pt x="108" y="3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6AD84E96-79E2-4540-8AFD-B09041C1D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" y="581"/>
              <a:ext cx="285" cy="157"/>
            </a:xfrm>
            <a:custGeom>
              <a:avLst/>
              <a:gdLst>
                <a:gd name="T0" fmla="*/ 1315 w 1316"/>
                <a:gd name="T1" fmla="*/ 404 h 722"/>
                <a:gd name="T2" fmla="*/ 1315 w 1316"/>
                <a:gd name="T3" fmla="*/ 403 h 722"/>
                <a:gd name="T4" fmla="*/ 1315 w 1316"/>
                <a:gd name="T5" fmla="*/ 395 h 722"/>
                <a:gd name="T6" fmla="*/ 1170 w 1316"/>
                <a:gd name="T7" fmla="*/ 136 h 722"/>
                <a:gd name="T8" fmla="*/ 1167 w 1316"/>
                <a:gd name="T9" fmla="*/ 135 h 722"/>
                <a:gd name="T10" fmla="*/ 901 w 1316"/>
                <a:gd name="T11" fmla="*/ 14 h 722"/>
                <a:gd name="T12" fmla="*/ 841 w 1316"/>
                <a:gd name="T13" fmla="*/ 25 h 722"/>
                <a:gd name="T14" fmla="*/ 852 w 1316"/>
                <a:gd name="T15" fmla="*/ 85 h 722"/>
                <a:gd name="T16" fmla="*/ 1144 w 1316"/>
                <a:gd name="T17" fmla="*/ 218 h 722"/>
                <a:gd name="T18" fmla="*/ 1229 w 1316"/>
                <a:gd name="T19" fmla="*/ 397 h 722"/>
                <a:gd name="T20" fmla="*/ 1229 w 1316"/>
                <a:gd name="T21" fmla="*/ 405 h 722"/>
                <a:gd name="T22" fmla="*/ 1223 w 1316"/>
                <a:gd name="T23" fmla="*/ 504 h 722"/>
                <a:gd name="T24" fmla="*/ 658 w 1316"/>
                <a:gd name="T25" fmla="*/ 635 h 722"/>
                <a:gd name="T26" fmla="*/ 94 w 1316"/>
                <a:gd name="T27" fmla="*/ 504 h 722"/>
                <a:gd name="T28" fmla="*/ 87 w 1316"/>
                <a:gd name="T29" fmla="*/ 405 h 722"/>
                <a:gd name="T30" fmla="*/ 87 w 1316"/>
                <a:gd name="T31" fmla="*/ 397 h 722"/>
                <a:gd name="T32" fmla="*/ 173 w 1316"/>
                <a:gd name="T33" fmla="*/ 218 h 722"/>
                <a:gd name="T34" fmla="*/ 465 w 1316"/>
                <a:gd name="T35" fmla="*/ 84 h 722"/>
                <a:gd name="T36" fmla="*/ 475 w 1316"/>
                <a:gd name="T37" fmla="*/ 24 h 722"/>
                <a:gd name="T38" fmla="*/ 415 w 1316"/>
                <a:gd name="T39" fmla="*/ 14 h 722"/>
                <a:gd name="T40" fmla="*/ 150 w 1316"/>
                <a:gd name="T41" fmla="*/ 135 h 722"/>
                <a:gd name="T42" fmla="*/ 146 w 1316"/>
                <a:gd name="T43" fmla="*/ 136 h 722"/>
                <a:gd name="T44" fmla="*/ 1 w 1316"/>
                <a:gd name="T45" fmla="*/ 394 h 722"/>
                <a:gd name="T46" fmla="*/ 1 w 1316"/>
                <a:gd name="T47" fmla="*/ 402 h 722"/>
                <a:gd name="T48" fmla="*/ 1 w 1316"/>
                <a:gd name="T49" fmla="*/ 403 h 722"/>
                <a:gd name="T50" fmla="*/ 17 w 1316"/>
                <a:gd name="T51" fmla="*/ 548 h 722"/>
                <a:gd name="T52" fmla="*/ 34 w 1316"/>
                <a:gd name="T53" fmla="*/ 569 h 722"/>
                <a:gd name="T54" fmla="*/ 659 w 1316"/>
                <a:gd name="T55" fmla="*/ 722 h 722"/>
                <a:gd name="T56" fmla="*/ 1283 w 1316"/>
                <a:gd name="T57" fmla="*/ 569 h 722"/>
                <a:gd name="T58" fmla="*/ 1300 w 1316"/>
                <a:gd name="T59" fmla="*/ 548 h 722"/>
                <a:gd name="T60" fmla="*/ 1315 w 1316"/>
                <a:gd name="T61" fmla="*/ 404 h 722"/>
                <a:gd name="T62" fmla="*/ 1315 w 1316"/>
                <a:gd name="T63" fmla="*/ 404 h 722"/>
                <a:gd name="T64" fmla="*/ 1315 w 1316"/>
                <a:gd name="T65" fmla="*/ 40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722">
                  <a:moveTo>
                    <a:pt x="1315" y="404"/>
                  </a:moveTo>
                  <a:cubicBezTo>
                    <a:pt x="1315" y="403"/>
                    <a:pt x="1315" y="403"/>
                    <a:pt x="1315" y="403"/>
                  </a:cubicBezTo>
                  <a:cubicBezTo>
                    <a:pt x="1315" y="400"/>
                    <a:pt x="1315" y="398"/>
                    <a:pt x="1315" y="395"/>
                  </a:cubicBezTo>
                  <a:cubicBezTo>
                    <a:pt x="1313" y="331"/>
                    <a:pt x="1309" y="183"/>
                    <a:pt x="1170" y="136"/>
                  </a:cubicBezTo>
                  <a:cubicBezTo>
                    <a:pt x="1169" y="136"/>
                    <a:pt x="1168" y="135"/>
                    <a:pt x="1167" y="135"/>
                  </a:cubicBezTo>
                  <a:cubicBezTo>
                    <a:pt x="1023" y="98"/>
                    <a:pt x="903" y="15"/>
                    <a:pt x="901" y="14"/>
                  </a:cubicBezTo>
                  <a:cubicBezTo>
                    <a:pt x="882" y="0"/>
                    <a:pt x="855" y="5"/>
                    <a:pt x="841" y="25"/>
                  </a:cubicBezTo>
                  <a:cubicBezTo>
                    <a:pt x="827" y="44"/>
                    <a:pt x="832" y="71"/>
                    <a:pt x="852" y="85"/>
                  </a:cubicBezTo>
                  <a:cubicBezTo>
                    <a:pt x="857" y="89"/>
                    <a:pt x="984" y="177"/>
                    <a:pt x="1144" y="218"/>
                  </a:cubicBezTo>
                  <a:cubicBezTo>
                    <a:pt x="1218" y="245"/>
                    <a:pt x="1227" y="324"/>
                    <a:pt x="1229" y="397"/>
                  </a:cubicBezTo>
                  <a:cubicBezTo>
                    <a:pt x="1229" y="400"/>
                    <a:pt x="1229" y="403"/>
                    <a:pt x="1229" y="405"/>
                  </a:cubicBezTo>
                  <a:cubicBezTo>
                    <a:pt x="1230" y="434"/>
                    <a:pt x="1228" y="479"/>
                    <a:pt x="1223" y="504"/>
                  </a:cubicBezTo>
                  <a:cubicBezTo>
                    <a:pt x="1171" y="534"/>
                    <a:pt x="967" y="635"/>
                    <a:pt x="658" y="635"/>
                  </a:cubicBezTo>
                  <a:cubicBezTo>
                    <a:pt x="351" y="635"/>
                    <a:pt x="146" y="533"/>
                    <a:pt x="94" y="504"/>
                  </a:cubicBezTo>
                  <a:cubicBezTo>
                    <a:pt x="89" y="478"/>
                    <a:pt x="87" y="434"/>
                    <a:pt x="87" y="405"/>
                  </a:cubicBezTo>
                  <a:cubicBezTo>
                    <a:pt x="87" y="402"/>
                    <a:pt x="87" y="400"/>
                    <a:pt x="87" y="397"/>
                  </a:cubicBezTo>
                  <a:cubicBezTo>
                    <a:pt x="90" y="324"/>
                    <a:pt x="98" y="244"/>
                    <a:pt x="173" y="218"/>
                  </a:cubicBezTo>
                  <a:cubicBezTo>
                    <a:pt x="332" y="177"/>
                    <a:pt x="459" y="88"/>
                    <a:pt x="465" y="84"/>
                  </a:cubicBezTo>
                  <a:cubicBezTo>
                    <a:pt x="484" y="71"/>
                    <a:pt x="489" y="44"/>
                    <a:pt x="475" y="24"/>
                  </a:cubicBezTo>
                  <a:cubicBezTo>
                    <a:pt x="462" y="5"/>
                    <a:pt x="435" y="0"/>
                    <a:pt x="415" y="14"/>
                  </a:cubicBezTo>
                  <a:cubicBezTo>
                    <a:pt x="414" y="15"/>
                    <a:pt x="295" y="98"/>
                    <a:pt x="150" y="135"/>
                  </a:cubicBezTo>
                  <a:cubicBezTo>
                    <a:pt x="148" y="135"/>
                    <a:pt x="147" y="135"/>
                    <a:pt x="146" y="136"/>
                  </a:cubicBezTo>
                  <a:cubicBezTo>
                    <a:pt x="7" y="183"/>
                    <a:pt x="3" y="331"/>
                    <a:pt x="1" y="394"/>
                  </a:cubicBezTo>
                  <a:cubicBezTo>
                    <a:pt x="1" y="397"/>
                    <a:pt x="1" y="400"/>
                    <a:pt x="1" y="402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1" y="420"/>
                    <a:pt x="0" y="506"/>
                    <a:pt x="17" y="548"/>
                  </a:cubicBezTo>
                  <a:cubicBezTo>
                    <a:pt x="21" y="557"/>
                    <a:pt x="26" y="564"/>
                    <a:pt x="34" y="569"/>
                  </a:cubicBezTo>
                  <a:cubicBezTo>
                    <a:pt x="44" y="575"/>
                    <a:pt x="274" y="722"/>
                    <a:pt x="659" y="722"/>
                  </a:cubicBezTo>
                  <a:cubicBezTo>
                    <a:pt x="1044" y="722"/>
                    <a:pt x="1274" y="575"/>
                    <a:pt x="1283" y="569"/>
                  </a:cubicBezTo>
                  <a:cubicBezTo>
                    <a:pt x="1291" y="564"/>
                    <a:pt x="1297" y="557"/>
                    <a:pt x="1300" y="548"/>
                  </a:cubicBezTo>
                  <a:cubicBezTo>
                    <a:pt x="1316" y="506"/>
                    <a:pt x="1316" y="420"/>
                    <a:pt x="1315" y="404"/>
                  </a:cubicBezTo>
                  <a:close/>
                  <a:moveTo>
                    <a:pt x="1315" y="404"/>
                  </a:moveTo>
                  <a:cubicBezTo>
                    <a:pt x="1315" y="404"/>
                    <a:pt x="1315" y="404"/>
                    <a:pt x="1315" y="4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5" name="Freeform 10">
            <a:extLst>
              <a:ext uri="{FF2B5EF4-FFF2-40B4-BE49-F238E27FC236}">
                <a16:creationId xmlns:a16="http://schemas.microsoft.com/office/drawing/2014/main" id="{AF109A2B-48E9-7240-9A99-910CB4EA933C}"/>
              </a:ext>
            </a:extLst>
          </p:cNvPr>
          <p:cNvSpPr>
            <a:spLocks noEditPoints="1"/>
          </p:cNvSpPr>
          <p:nvPr/>
        </p:nvSpPr>
        <p:spPr bwMode="auto">
          <a:xfrm>
            <a:off x="6427095" y="1595061"/>
            <a:ext cx="933778" cy="1198467"/>
          </a:xfrm>
          <a:custGeom>
            <a:avLst/>
            <a:gdLst>
              <a:gd name="T0" fmla="*/ 1165 w 1171"/>
              <a:gd name="T1" fmla="*/ 1450 h 1512"/>
              <a:gd name="T2" fmla="*/ 814 w 1171"/>
              <a:gd name="T3" fmla="*/ 1131 h 1512"/>
              <a:gd name="T4" fmla="*/ 814 w 1171"/>
              <a:gd name="T5" fmla="*/ 1038 h 1512"/>
              <a:gd name="T6" fmla="*/ 1115 w 1171"/>
              <a:gd name="T7" fmla="*/ 929 h 1512"/>
              <a:gd name="T8" fmla="*/ 1126 w 1171"/>
              <a:gd name="T9" fmla="*/ 888 h 1512"/>
              <a:gd name="T10" fmla="*/ 1096 w 1171"/>
              <a:gd name="T11" fmla="*/ 858 h 1512"/>
              <a:gd name="T12" fmla="*/ 1007 w 1171"/>
              <a:gd name="T13" fmla="*/ 594 h 1512"/>
              <a:gd name="T14" fmla="*/ 1002 w 1171"/>
              <a:gd name="T15" fmla="*/ 338 h 1512"/>
              <a:gd name="T16" fmla="*/ 917 w 1171"/>
              <a:gd name="T17" fmla="*/ 139 h 1512"/>
              <a:gd name="T18" fmla="*/ 741 w 1171"/>
              <a:gd name="T19" fmla="*/ 63 h 1512"/>
              <a:gd name="T20" fmla="*/ 733 w 1171"/>
              <a:gd name="T21" fmla="*/ 63 h 1512"/>
              <a:gd name="T22" fmla="*/ 555 w 1171"/>
              <a:gd name="T23" fmla="*/ 0 h 1512"/>
              <a:gd name="T24" fmla="*/ 423 w 1171"/>
              <a:gd name="T25" fmla="*/ 26 h 1512"/>
              <a:gd name="T26" fmla="*/ 421 w 1171"/>
              <a:gd name="T27" fmla="*/ 26 h 1512"/>
              <a:gd name="T28" fmla="*/ 262 w 1171"/>
              <a:gd name="T29" fmla="*/ 140 h 1512"/>
              <a:gd name="T30" fmla="*/ 169 w 1171"/>
              <a:gd name="T31" fmla="*/ 523 h 1512"/>
              <a:gd name="T32" fmla="*/ 121 w 1171"/>
              <a:gd name="T33" fmla="*/ 812 h 1512"/>
              <a:gd name="T34" fmla="*/ 79 w 1171"/>
              <a:gd name="T35" fmla="*/ 852 h 1512"/>
              <a:gd name="T36" fmla="*/ 41 w 1171"/>
              <a:gd name="T37" fmla="*/ 873 h 1512"/>
              <a:gd name="T38" fmla="*/ 45 w 1171"/>
              <a:gd name="T39" fmla="*/ 920 h 1512"/>
              <a:gd name="T40" fmla="*/ 125 w 1171"/>
              <a:gd name="T41" fmla="*/ 984 h 1512"/>
              <a:gd name="T42" fmla="*/ 355 w 1171"/>
              <a:gd name="T43" fmla="*/ 1040 h 1512"/>
              <a:gd name="T44" fmla="*/ 355 w 1171"/>
              <a:gd name="T45" fmla="*/ 1128 h 1512"/>
              <a:gd name="T46" fmla="*/ 6 w 1171"/>
              <a:gd name="T47" fmla="*/ 1450 h 1512"/>
              <a:gd name="T48" fmla="*/ 8 w 1171"/>
              <a:gd name="T49" fmla="*/ 1492 h 1512"/>
              <a:gd name="T50" fmla="*/ 45 w 1171"/>
              <a:gd name="T51" fmla="*/ 1512 h 1512"/>
              <a:gd name="T52" fmla="*/ 1126 w 1171"/>
              <a:gd name="T53" fmla="*/ 1512 h 1512"/>
              <a:gd name="T54" fmla="*/ 1162 w 1171"/>
              <a:gd name="T55" fmla="*/ 1492 h 1512"/>
              <a:gd name="T56" fmla="*/ 1165 w 1171"/>
              <a:gd name="T57" fmla="*/ 1450 h 1512"/>
              <a:gd name="T58" fmla="*/ 119 w 1171"/>
              <a:gd name="T59" fmla="*/ 1425 h 1512"/>
              <a:gd name="T60" fmla="*/ 411 w 1171"/>
              <a:gd name="T61" fmla="*/ 1200 h 1512"/>
              <a:gd name="T62" fmla="*/ 441 w 1171"/>
              <a:gd name="T63" fmla="*/ 1159 h 1512"/>
              <a:gd name="T64" fmla="*/ 441 w 1171"/>
              <a:gd name="T65" fmla="*/ 998 h 1512"/>
              <a:gd name="T66" fmla="*/ 429 w 1171"/>
              <a:gd name="T67" fmla="*/ 967 h 1512"/>
              <a:gd name="T68" fmla="*/ 398 w 1171"/>
              <a:gd name="T69" fmla="*/ 955 h 1512"/>
              <a:gd name="T70" fmla="*/ 157 w 1171"/>
              <a:gd name="T71" fmla="*/ 903 h 1512"/>
              <a:gd name="T72" fmla="*/ 167 w 1171"/>
              <a:gd name="T73" fmla="*/ 894 h 1512"/>
              <a:gd name="T74" fmla="*/ 255 w 1171"/>
              <a:gd name="T75" fmla="*/ 521 h 1512"/>
              <a:gd name="T76" fmla="*/ 451 w 1171"/>
              <a:gd name="T77" fmla="*/ 107 h 1512"/>
              <a:gd name="T78" fmla="*/ 453 w 1171"/>
              <a:gd name="T79" fmla="*/ 107 h 1512"/>
              <a:gd name="T80" fmla="*/ 554 w 1171"/>
              <a:gd name="T81" fmla="*/ 86 h 1512"/>
              <a:gd name="T82" fmla="*/ 683 w 1171"/>
              <a:gd name="T83" fmla="*/ 136 h 1512"/>
              <a:gd name="T84" fmla="*/ 720 w 1171"/>
              <a:gd name="T85" fmla="*/ 151 h 1512"/>
              <a:gd name="T86" fmla="*/ 741 w 1171"/>
              <a:gd name="T87" fmla="*/ 150 h 1512"/>
              <a:gd name="T88" fmla="*/ 853 w 1171"/>
              <a:gd name="T89" fmla="*/ 198 h 1512"/>
              <a:gd name="T90" fmla="*/ 920 w 1171"/>
              <a:gd name="T91" fmla="*/ 586 h 1512"/>
              <a:gd name="T92" fmla="*/ 1008 w 1171"/>
              <a:gd name="T93" fmla="*/ 903 h 1512"/>
              <a:gd name="T94" fmla="*/ 778 w 1171"/>
              <a:gd name="T95" fmla="*/ 953 h 1512"/>
              <a:gd name="T96" fmla="*/ 771 w 1171"/>
              <a:gd name="T97" fmla="*/ 953 h 1512"/>
              <a:gd name="T98" fmla="*/ 740 w 1171"/>
              <a:gd name="T99" fmla="*/ 965 h 1512"/>
              <a:gd name="T100" fmla="*/ 727 w 1171"/>
              <a:gd name="T101" fmla="*/ 996 h 1512"/>
              <a:gd name="T102" fmla="*/ 727 w 1171"/>
              <a:gd name="T103" fmla="*/ 1162 h 1512"/>
              <a:gd name="T104" fmla="*/ 757 w 1171"/>
              <a:gd name="T105" fmla="*/ 1203 h 1512"/>
              <a:gd name="T106" fmla="*/ 1051 w 1171"/>
              <a:gd name="T107" fmla="*/ 1426 h 1512"/>
              <a:gd name="T108" fmla="*/ 119 w 1171"/>
              <a:gd name="T109" fmla="*/ 1426 h 1512"/>
              <a:gd name="T110" fmla="*/ 119 w 1171"/>
              <a:gd name="T111" fmla="*/ 1425 h 1512"/>
              <a:gd name="T112" fmla="*/ 119 w 1171"/>
              <a:gd name="T113" fmla="*/ 1425 h 1512"/>
              <a:gd name="T114" fmla="*/ 119 w 1171"/>
              <a:gd name="T115" fmla="*/ 1425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71" h="1512">
                <a:moveTo>
                  <a:pt x="1165" y="1450"/>
                </a:moveTo>
                <a:cubicBezTo>
                  <a:pt x="1094" y="1304"/>
                  <a:pt x="968" y="1189"/>
                  <a:pt x="814" y="1131"/>
                </a:cubicBezTo>
                <a:cubicBezTo>
                  <a:pt x="814" y="1038"/>
                  <a:pt x="814" y="1038"/>
                  <a:pt x="814" y="1038"/>
                </a:cubicBezTo>
                <a:cubicBezTo>
                  <a:pt x="889" y="1034"/>
                  <a:pt x="1032" y="1015"/>
                  <a:pt x="1115" y="929"/>
                </a:cubicBezTo>
                <a:cubicBezTo>
                  <a:pt x="1126" y="919"/>
                  <a:pt x="1130" y="903"/>
                  <a:pt x="1126" y="888"/>
                </a:cubicBezTo>
                <a:cubicBezTo>
                  <a:pt x="1122" y="873"/>
                  <a:pt x="1111" y="862"/>
                  <a:pt x="1096" y="858"/>
                </a:cubicBezTo>
                <a:cubicBezTo>
                  <a:pt x="1095" y="857"/>
                  <a:pt x="985" y="820"/>
                  <a:pt x="1007" y="594"/>
                </a:cubicBezTo>
                <a:cubicBezTo>
                  <a:pt x="1016" y="498"/>
                  <a:pt x="1015" y="412"/>
                  <a:pt x="1002" y="338"/>
                </a:cubicBezTo>
                <a:cubicBezTo>
                  <a:pt x="988" y="253"/>
                  <a:pt x="959" y="186"/>
                  <a:pt x="917" y="139"/>
                </a:cubicBezTo>
                <a:cubicBezTo>
                  <a:pt x="872" y="89"/>
                  <a:pt x="813" y="63"/>
                  <a:pt x="741" y="63"/>
                </a:cubicBezTo>
                <a:cubicBezTo>
                  <a:pt x="733" y="63"/>
                  <a:pt x="733" y="63"/>
                  <a:pt x="733" y="63"/>
                </a:cubicBezTo>
                <a:cubicBezTo>
                  <a:pt x="706" y="40"/>
                  <a:pt x="646" y="0"/>
                  <a:pt x="555" y="0"/>
                </a:cubicBezTo>
                <a:cubicBezTo>
                  <a:pt x="512" y="0"/>
                  <a:pt x="468" y="8"/>
                  <a:pt x="423" y="26"/>
                </a:cubicBezTo>
                <a:cubicBezTo>
                  <a:pt x="421" y="26"/>
                  <a:pt x="421" y="26"/>
                  <a:pt x="421" y="26"/>
                </a:cubicBezTo>
                <a:cubicBezTo>
                  <a:pt x="385" y="40"/>
                  <a:pt x="318" y="65"/>
                  <a:pt x="262" y="140"/>
                </a:cubicBezTo>
                <a:cubicBezTo>
                  <a:pt x="196" y="227"/>
                  <a:pt x="165" y="356"/>
                  <a:pt x="169" y="523"/>
                </a:cubicBezTo>
                <a:cubicBezTo>
                  <a:pt x="173" y="690"/>
                  <a:pt x="145" y="772"/>
                  <a:pt x="121" y="812"/>
                </a:cubicBezTo>
                <a:cubicBezTo>
                  <a:pt x="102" y="844"/>
                  <a:pt x="83" y="850"/>
                  <a:pt x="79" y="852"/>
                </a:cubicBezTo>
                <a:cubicBezTo>
                  <a:pt x="62" y="850"/>
                  <a:pt x="49" y="859"/>
                  <a:pt x="41" y="873"/>
                </a:cubicBezTo>
                <a:cubicBezTo>
                  <a:pt x="32" y="887"/>
                  <a:pt x="35" y="905"/>
                  <a:pt x="45" y="920"/>
                </a:cubicBezTo>
                <a:cubicBezTo>
                  <a:pt x="49" y="925"/>
                  <a:pt x="71" y="955"/>
                  <a:pt x="125" y="984"/>
                </a:cubicBezTo>
                <a:cubicBezTo>
                  <a:pt x="187" y="1018"/>
                  <a:pt x="264" y="1037"/>
                  <a:pt x="355" y="1040"/>
                </a:cubicBezTo>
                <a:cubicBezTo>
                  <a:pt x="355" y="1128"/>
                  <a:pt x="355" y="1128"/>
                  <a:pt x="355" y="1128"/>
                </a:cubicBezTo>
                <a:cubicBezTo>
                  <a:pt x="204" y="1186"/>
                  <a:pt x="78" y="1302"/>
                  <a:pt x="6" y="1450"/>
                </a:cubicBezTo>
                <a:cubicBezTo>
                  <a:pt x="0" y="1464"/>
                  <a:pt x="1" y="1479"/>
                  <a:pt x="8" y="1492"/>
                </a:cubicBezTo>
                <a:cubicBezTo>
                  <a:pt x="16" y="1504"/>
                  <a:pt x="30" y="1512"/>
                  <a:pt x="45" y="1512"/>
                </a:cubicBezTo>
                <a:cubicBezTo>
                  <a:pt x="1126" y="1512"/>
                  <a:pt x="1126" y="1512"/>
                  <a:pt x="1126" y="1512"/>
                </a:cubicBezTo>
                <a:cubicBezTo>
                  <a:pt x="1141" y="1512"/>
                  <a:pt x="1155" y="1504"/>
                  <a:pt x="1162" y="1492"/>
                </a:cubicBezTo>
                <a:cubicBezTo>
                  <a:pt x="1170" y="1479"/>
                  <a:pt x="1171" y="1463"/>
                  <a:pt x="1165" y="1450"/>
                </a:cubicBezTo>
                <a:close/>
                <a:moveTo>
                  <a:pt x="119" y="1425"/>
                </a:moveTo>
                <a:cubicBezTo>
                  <a:pt x="188" y="1319"/>
                  <a:pt x="291" y="1239"/>
                  <a:pt x="411" y="1200"/>
                </a:cubicBezTo>
                <a:cubicBezTo>
                  <a:pt x="429" y="1194"/>
                  <a:pt x="441" y="1177"/>
                  <a:pt x="441" y="1159"/>
                </a:cubicBezTo>
                <a:cubicBezTo>
                  <a:pt x="441" y="998"/>
                  <a:pt x="441" y="998"/>
                  <a:pt x="441" y="998"/>
                </a:cubicBezTo>
                <a:cubicBezTo>
                  <a:pt x="441" y="986"/>
                  <a:pt x="437" y="975"/>
                  <a:pt x="429" y="967"/>
                </a:cubicBezTo>
                <a:cubicBezTo>
                  <a:pt x="420" y="959"/>
                  <a:pt x="409" y="954"/>
                  <a:pt x="398" y="955"/>
                </a:cubicBezTo>
                <a:cubicBezTo>
                  <a:pt x="273" y="956"/>
                  <a:pt x="198" y="928"/>
                  <a:pt x="157" y="903"/>
                </a:cubicBezTo>
                <a:cubicBezTo>
                  <a:pt x="160" y="900"/>
                  <a:pt x="163" y="897"/>
                  <a:pt x="167" y="894"/>
                </a:cubicBezTo>
                <a:cubicBezTo>
                  <a:pt x="230" y="829"/>
                  <a:pt x="259" y="703"/>
                  <a:pt x="255" y="521"/>
                </a:cubicBezTo>
                <a:cubicBezTo>
                  <a:pt x="247" y="185"/>
                  <a:pt x="390" y="130"/>
                  <a:pt x="451" y="107"/>
                </a:cubicBezTo>
                <a:cubicBezTo>
                  <a:pt x="453" y="107"/>
                  <a:pt x="453" y="107"/>
                  <a:pt x="453" y="107"/>
                </a:cubicBezTo>
                <a:cubicBezTo>
                  <a:pt x="488" y="93"/>
                  <a:pt x="523" y="86"/>
                  <a:pt x="554" y="86"/>
                </a:cubicBezTo>
                <a:cubicBezTo>
                  <a:pt x="637" y="86"/>
                  <a:pt x="679" y="132"/>
                  <a:pt x="683" y="136"/>
                </a:cubicBezTo>
                <a:cubicBezTo>
                  <a:pt x="692" y="147"/>
                  <a:pt x="705" y="152"/>
                  <a:pt x="720" y="151"/>
                </a:cubicBezTo>
                <a:cubicBezTo>
                  <a:pt x="727" y="151"/>
                  <a:pt x="734" y="150"/>
                  <a:pt x="741" y="150"/>
                </a:cubicBezTo>
                <a:cubicBezTo>
                  <a:pt x="787" y="150"/>
                  <a:pt x="824" y="166"/>
                  <a:pt x="853" y="198"/>
                </a:cubicBezTo>
                <a:cubicBezTo>
                  <a:pt x="913" y="265"/>
                  <a:pt x="938" y="407"/>
                  <a:pt x="920" y="586"/>
                </a:cubicBezTo>
                <a:cubicBezTo>
                  <a:pt x="903" y="768"/>
                  <a:pt x="959" y="859"/>
                  <a:pt x="1008" y="903"/>
                </a:cubicBezTo>
                <a:cubicBezTo>
                  <a:pt x="942" y="939"/>
                  <a:pt x="848" y="953"/>
                  <a:pt x="778" y="953"/>
                </a:cubicBezTo>
                <a:cubicBezTo>
                  <a:pt x="771" y="953"/>
                  <a:pt x="771" y="953"/>
                  <a:pt x="771" y="953"/>
                </a:cubicBezTo>
                <a:cubicBezTo>
                  <a:pt x="760" y="953"/>
                  <a:pt x="748" y="957"/>
                  <a:pt x="740" y="965"/>
                </a:cubicBezTo>
                <a:cubicBezTo>
                  <a:pt x="732" y="973"/>
                  <a:pt x="727" y="984"/>
                  <a:pt x="727" y="996"/>
                </a:cubicBezTo>
                <a:cubicBezTo>
                  <a:pt x="727" y="1162"/>
                  <a:pt x="727" y="1162"/>
                  <a:pt x="727" y="1162"/>
                </a:cubicBezTo>
                <a:cubicBezTo>
                  <a:pt x="727" y="1181"/>
                  <a:pt x="739" y="1197"/>
                  <a:pt x="757" y="1203"/>
                </a:cubicBezTo>
                <a:cubicBezTo>
                  <a:pt x="879" y="1242"/>
                  <a:pt x="983" y="1321"/>
                  <a:pt x="1051" y="1426"/>
                </a:cubicBezTo>
                <a:cubicBezTo>
                  <a:pt x="119" y="1426"/>
                  <a:pt x="119" y="1426"/>
                  <a:pt x="119" y="1426"/>
                </a:cubicBezTo>
                <a:lnTo>
                  <a:pt x="119" y="1425"/>
                </a:lnTo>
                <a:close/>
                <a:moveTo>
                  <a:pt x="119" y="1425"/>
                </a:moveTo>
                <a:cubicBezTo>
                  <a:pt x="119" y="1425"/>
                  <a:pt x="119" y="1425"/>
                  <a:pt x="119" y="1425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0B7FA-511B-6B42-8920-55910540B1E4}"/>
              </a:ext>
            </a:extLst>
          </p:cNvPr>
          <p:cNvSpPr txBox="1"/>
          <p:nvPr/>
        </p:nvSpPr>
        <p:spPr>
          <a:xfrm>
            <a:off x="2016998" y="1090483"/>
            <a:ext cx="8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F8543-3DEA-F04D-9A85-8F5042AE4262}"/>
              </a:ext>
            </a:extLst>
          </p:cNvPr>
          <p:cNvSpPr txBox="1"/>
          <p:nvPr/>
        </p:nvSpPr>
        <p:spPr>
          <a:xfrm>
            <a:off x="6427095" y="1072184"/>
            <a:ext cx="93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4AEB2E8-8C80-0F47-B919-15217D68A4D6}"/>
              </a:ext>
            </a:extLst>
          </p:cNvPr>
          <p:cNvSpPr/>
          <p:nvPr/>
        </p:nvSpPr>
        <p:spPr>
          <a:xfrm>
            <a:off x="-4972" y="3240151"/>
            <a:ext cx="4576971" cy="3617849"/>
          </a:xfrm>
          <a:prstGeom prst="wedgeRoundRectCallout">
            <a:avLst>
              <a:gd name="adj1" fmla="val -7700"/>
              <a:gd name="adj2" fmla="val -58969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sz="2800" dirty="0"/>
          </a:p>
          <a:p>
            <a:pPr marL="342900" indent="-342900" algn="ctr">
              <a:buAutoNum type="arabicPeriod"/>
            </a:pPr>
            <a:endParaRPr lang="en-US" sz="2800" dirty="0"/>
          </a:p>
          <a:p>
            <a:pPr marL="342900" indent="-342900" algn="ctr">
              <a:buAutoNum type="arabicPeriod"/>
            </a:pPr>
            <a:endParaRPr lang="en-US" sz="2800" dirty="0"/>
          </a:p>
          <a:p>
            <a:pPr algn="ctr"/>
            <a:r>
              <a:rPr lang="en-US" sz="2800" dirty="0"/>
              <a:t>1.Give</a:t>
            </a:r>
            <a:r>
              <a:rPr lang="zh-CN" altLang="en-US" sz="2800" dirty="0"/>
              <a:t> </a:t>
            </a:r>
            <a:r>
              <a:rPr lang="en-US" altLang="zh-CN" sz="2800" dirty="0"/>
              <a:t>me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public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3.M-&gt;m</a:t>
            </a:r>
            <a:r>
              <a:rPr lang="zh-CN" altLang="en-US" sz="2800" dirty="0"/>
              <a:t> </a:t>
            </a:r>
            <a:r>
              <a:rPr lang="en-US" altLang="zh-CN" sz="2800" dirty="0"/>
              <a:t>(easier for RSA implementation afterwards)</a:t>
            </a:r>
          </a:p>
          <a:p>
            <a:pPr algn="ctr"/>
            <a:r>
              <a:rPr lang="en-US" altLang="zh-CN" sz="2800" dirty="0"/>
              <a:t>c</a:t>
            </a:r>
            <a:r>
              <a:rPr lang="pt" sz="2800" dirty="0"/>
              <a:t> = </a:t>
            </a:r>
            <a:r>
              <a:rPr lang="en-US" altLang="zh-CN" sz="2800" dirty="0" err="1"/>
              <a:t>m^e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</a:p>
          <a:p>
            <a:pPr algn="ctr"/>
            <a:r>
              <a:rPr lang="en-US" altLang="zh-CN" sz="2800" dirty="0"/>
              <a:t>4.</a:t>
            </a:r>
            <a:r>
              <a:rPr lang="zh-CN" altLang="en-US" sz="2800" dirty="0"/>
              <a:t> </a:t>
            </a:r>
            <a:r>
              <a:rPr lang="en-US" altLang="zh-CN" sz="2800" dirty="0"/>
              <a:t>Here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ciphertext(c)</a:t>
            </a:r>
            <a:endParaRPr lang="en-US" sz="2800" dirty="0"/>
          </a:p>
          <a:p>
            <a:pPr algn="ctr"/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endParaRPr lang="en-US" sz="2800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EFAD183-6FA7-8449-9F4C-CB9A6800F715}"/>
              </a:ext>
            </a:extLst>
          </p:cNvPr>
          <p:cNvSpPr/>
          <p:nvPr/>
        </p:nvSpPr>
        <p:spPr>
          <a:xfrm>
            <a:off x="4651511" y="3381856"/>
            <a:ext cx="4313587" cy="3376746"/>
          </a:xfrm>
          <a:prstGeom prst="wedgeRoundRectCallout">
            <a:avLst>
              <a:gd name="adj1" fmla="val 7606"/>
              <a:gd name="adj2" fmla="val -65477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Here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xxxxxx</a:t>
            </a:r>
            <a:r>
              <a:rPr lang="en-US" altLang="zh-CN" sz="2400" dirty="0"/>
              <a:t>(generated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included)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5.</a:t>
            </a:r>
            <a:r>
              <a:rPr lang="zh-CN" altLang="en-US" sz="2400" dirty="0"/>
              <a:t> </a:t>
            </a:r>
            <a:r>
              <a:rPr lang="pt" sz="2400" dirty="0"/>
              <a:t>m = </a:t>
            </a:r>
            <a:r>
              <a:rPr lang="en-US" altLang="zh-CN" sz="2400" dirty="0" err="1"/>
              <a:t>c^d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(private-key</a:t>
            </a:r>
            <a:r>
              <a:rPr lang="zh-CN" altLang="en-US" sz="2400" dirty="0"/>
              <a:t> </a:t>
            </a:r>
            <a:r>
              <a:rPr lang="en-US" altLang="zh-CN" sz="2400" dirty="0"/>
              <a:t>assisted)</a:t>
            </a:r>
          </a:p>
          <a:p>
            <a:pPr algn="ctr"/>
            <a:r>
              <a:rPr lang="en-US" altLang="zh-CN" sz="2400" dirty="0"/>
              <a:t>6.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Haha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I’ve</a:t>
            </a:r>
            <a:r>
              <a:rPr lang="zh-CN" altLang="en-US" sz="2400" dirty="0"/>
              <a:t> </a:t>
            </a:r>
            <a:r>
              <a:rPr lang="en-US" altLang="zh-CN" sz="2400" dirty="0"/>
              <a:t>decrypted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message</a:t>
            </a:r>
          </a:p>
          <a:p>
            <a:pPr algn="ctr"/>
            <a:r>
              <a:rPr lang="en-US" altLang="zh-CN" sz="2400" dirty="0"/>
              <a:t>m-&gt;M</a:t>
            </a:r>
            <a:endParaRPr lang="en-US" sz="2400" dirty="0"/>
          </a:p>
          <a:p>
            <a:pPr algn="ctr"/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id="{855B7BE9-3CE3-9C4F-B603-A45B821D87DD}"/>
              </a:ext>
            </a:extLst>
          </p:cNvPr>
          <p:cNvSpPr txBox="1"/>
          <p:nvPr/>
        </p:nvSpPr>
        <p:spPr>
          <a:xfrm>
            <a:off x="-4972" y="29817"/>
            <a:ext cx="9147492" cy="954107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message;</a:t>
            </a:r>
            <a:r>
              <a:rPr lang="zh-CN" altLang="en-US" sz="2800" dirty="0"/>
              <a:t>   </a:t>
            </a:r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plaintext;</a:t>
            </a:r>
            <a:r>
              <a:rPr lang="zh-CN" altLang="en-US" sz="2800" dirty="0"/>
              <a:t>   </a:t>
            </a:r>
            <a:r>
              <a:rPr lang="en-US" altLang="zh-CN" sz="2800" dirty="0"/>
              <a:t>c: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ciphertext;</a:t>
            </a:r>
            <a:r>
              <a:rPr lang="zh-CN" altLang="en-US" sz="2800" dirty="0"/>
              <a:t>   </a:t>
            </a:r>
            <a:r>
              <a:rPr lang="en-US" altLang="zh-CN" sz="2800" dirty="0" err="1"/>
              <a:t>p,q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prime</a:t>
            </a:r>
            <a:r>
              <a:rPr lang="zh-CN" altLang="en-US" sz="2800" dirty="0"/>
              <a:t> </a:t>
            </a:r>
            <a:r>
              <a:rPr lang="en-US" altLang="zh-CN" sz="2800" dirty="0"/>
              <a:t>numbers;</a:t>
            </a:r>
            <a:r>
              <a:rPr lang="zh-CN" altLang="en-US" sz="2800" dirty="0"/>
              <a:t>   </a:t>
            </a:r>
            <a:r>
              <a:rPr lang="en-US" altLang="zh-CN" sz="2800" dirty="0"/>
              <a:t>n:</a:t>
            </a:r>
            <a:r>
              <a:rPr lang="zh-CN" altLang="en-US" sz="2800" dirty="0"/>
              <a:t> </a:t>
            </a:r>
            <a:r>
              <a:rPr lang="en-US" altLang="zh-CN" sz="2800" dirty="0"/>
              <a:t>big</a:t>
            </a:r>
            <a:r>
              <a:rPr lang="zh-CN" altLang="en-US" sz="2800" dirty="0"/>
              <a:t> </a:t>
            </a:r>
            <a:r>
              <a:rPr lang="en-US" altLang="zh-CN" sz="2800" dirty="0"/>
              <a:t>number(n=p</a:t>
            </a:r>
            <a:r>
              <a:rPr lang="zh-CN" altLang="en-US" sz="2800" dirty="0"/>
              <a:t>*</a:t>
            </a:r>
            <a:r>
              <a:rPr lang="en-US" altLang="zh-CN" sz="2800" dirty="0"/>
              <a:t>q);</a:t>
            </a:r>
            <a:r>
              <a:rPr lang="zh-CN" altLang="en-US" sz="2800" dirty="0"/>
              <a:t>   </a:t>
            </a:r>
            <a:r>
              <a:rPr lang="en-US" altLang="zh-CN" sz="2800" dirty="0" err="1"/>
              <a:t>e,d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related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 err="1"/>
              <a:t>n,p,q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7458F4-179B-7C4E-948B-5227F052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79" y="1812847"/>
            <a:ext cx="8128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B2BC5A-C315-044B-9650-223B7BD0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48" y="1835617"/>
            <a:ext cx="8128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C1A387-774E-014B-9450-977F5947D143}"/>
              </a:ext>
            </a:extLst>
          </p:cNvPr>
          <p:cNvSpPr txBox="1"/>
          <p:nvPr/>
        </p:nvSpPr>
        <p:spPr>
          <a:xfrm>
            <a:off x="5353420" y="1486909"/>
            <a:ext cx="11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3026F-753C-8A43-812D-B16F564DE102}"/>
              </a:ext>
            </a:extLst>
          </p:cNvPr>
          <p:cNvSpPr txBox="1"/>
          <p:nvPr/>
        </p:nvSpPr>
        <p:spPr>
          <a:xfrm>
            <a:off x="7602252" y="1509394"/>
            <a:ext cx="11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5155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>
            <a:extLst>
              <a:ext uri="{FF2B5EF4-FFF2-40B4-BE49-F238E27FC236}">
                <a16:creationId xmlns:a16="http://schemas.microsoft.com/office/drawing/2014/main" id="{F7612B7A-814B-9E46-A11D-68312E2C5D00}"/>
              </a:ext>
            </a:extLst>
          </p:cNvPr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02260045-CD4C-464C-B260-9F5B408A1346}"/>
              </a:ext>
            </a:extLst>
          </p:cNvPr>
          <p:cNvSpPr txBox="1"/>
          <p:nvPr/>
        </p:nvSpPr>
        <p:spPr>
          <a:xfrm>
            <a:off x="0" y="308405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02C48-AB1A-2B45-8C41-BA31899E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61" y="423746"/>
            <a:ext cx="7133462" cy="63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>
            <a:extLst>
              <a:ext uri="{FF2B5EF4-FFF2-40B4-BE49-F238E27FC236}">
                <a16:creationId xmlns:a16="http://schemas.microsoft.com/office/drawing/2014/main" id="{F7612B7A-814B-9E46-A11D-68312E2C5D00}"/>
              </a:ext>
            </a:extLst>
          </p:cNvPr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02260045-CD4C-464C-B260-9F5B408A1346}"/>
              </a:ext>
            </a:extLst>
          </p:cNvPr>
          <p:cNvSpPr txBox="1"/>
          <p:nvPr/>
        </p:nvSpPr>
        <p:spPr>
          <a:xfrm>
            <a:off x="0" y="132559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C6B7DB-97F5-D64E-AD21-D0332BE28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68" y="579863"/>
            <a:ext cx="6304271" cy="59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349F19F-0CA8-4BD9-BB5B-3EBA1EB08F41}"/>
              </a:ext>
            </a:extLst>
          </p:cNvPr>
          <p:cNvSpPr/>
          <p:nvPr/>
        </p:nvSpPr>
        <p:spPr>
          <a:xfrm>
            <a:off x="0" y="1721955"/>
            <a:ext cx="5616348" cy="51435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PA_矩形 43">
            <a:extLst>
              <a:ext uri="{FF2B5EF4-FFF2-40B4-BE49-F238E27FC236}">
                <a16:creationId xmlns:a16="http://schemas.microsoft.com/office/drawing/2014/main" id="{BA56C56D-87E0-46DC-BA29-CCB65CC6AE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2889412" y="941923"/>
            <a:ext cx="5764937" cy="47164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218660" y="1053693"/>
            <a:ext cx="4904324" cy="5027535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939BC-E4B7-47B5-846B-8F668E18DA89}"/>
              </a:ext>
            </a:extLst>
          </p:cNvPr>
          <p:cNvSpPr txBox="1"/>
          <p:nvPr/>
        </p:nvSpPr>
        <p:spPr>
          <a:xfrm>
            <a:off x="426835" y="2690442"/>
            <a:ext cx="4249788" cy="31661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3F403E"/>
                </a:solidFill>
                <a:latin typeface="+mn-ea"/>
              </a:rPr>
              <a:t>A Quantum Computer – if one could ever be practically created for the purpose – would be able to factor (n) in polynomial time, breaking RSA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3F403E"/>
                </a:solidFill>
                <a:latin typeface="+mn-ea"/>
              </a:rPr>
              <a:t> (1994, Peter Shor)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EAE5FE-4E79-4617-8918-D4DBE3301425}"/>
              </a:ext>
            </a:extLst>
          </p:cNvPr>
          <p:cNvCxnSpPr>
            <a:cxnSpLocks/>
          </p:cNvCxnSpPr>
          <p:nvPr/>
        </p:nvCxnSpPr>
        <p:spPr>
          <a:xfrm flipH="1">
            <a:off x="1244499" y="2465778"/>
            <a:ext cx="266835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87">
            <a:extLst>
              <a:ext uri="{FF2B5EF4-FFF2-40B4-BE49-F238E27FC236}">
                <a16:creationId xmlns:a16="http://schemas.microsoft.com/office/drawing/2014/main" id="{3D78EF1C-366E-4188-A351-266352B851D1}"/>
              </a:ext>
            </a:extLst>
          </p:cNvPr>
          <p:cNvSpPr>
            <a:spLocks noEditPoints="1"/>
          </p:cNvSpPr>
          <p:nvPr/>
        </p:nvSpPr>
        <p:spPr bwMode="auto">
          <a:xfrm>
            <a:off x="2156084" y="1483070"/>
            <a:ext cx="1029477" cy="826008"/>
          </a:xfrm>
          <a:custGeom>
            <a:avLst/>
            <a:gdLst>
              <a:gd name="T0" fmla="*/ 1538 w 1561"/>
              <a:gd name="T1" fmla="*/ 806 h 1257"/>
              <a:gd name="T2" fmla="*/ 1331 w 1561"/>
              <a:gd name="T3" fmla="*/ 150 h 1257"/>
              <a:gd name="T4" fmla="*/ 1105 w 1561"/>
              <a:gd name="T5" fmla="*/ 29 h 1257"/>
              <a:gd name="T6" fmla="*/ 1076 w 1561"/>
              <a:gd name="T7" fmla="*/ 83 h 1257"/>
              <a:gd name="T8" fmla="*/ 1130 w 1561"/>
              <a:gd name="T9" fmla="*/ 112 h 1257"/>
              <a:gd name="T10" fmla="*/ 1248 w 1561"/>
              <a:gd name="T11" fmla="*/ 175 h 1257"/>
              <a:gd name="T12" fmla="*/ 1248 w 1561"/>
              <a:gd name="T13" fmla="*/ 175 h 1257"/>
              <a:gd name="T14" fmla="*/ 1396 w 1561"/>
              <a:gd name="T15" fmla="*/ 645 h 1257"/>
              <a:gd name="T16" fmla="*/ 1237 w 1561"/>
              <a:gd name="T17" fmla="*/ 604 h 1257"/>
              <a:gd name="T18" fmla="*/ 916 w 1561"/>
              <a:gd name="T19" fmla="*/ 890 h 1257"/>
              <a:gd name="T20" fmla="*/ 644 w 1561"/>
              <a:gd name="T21" fmla="*/ 890 h 1257"/>
              <a:gd name="T22" fmla="*/ 324 w 1561"/>
              <a:gd name="T23" fmla="*/ 609 h 1257"/>
              <a:gd name="T24" fmla="*/ 164 w 1561"/>
              <a:gd name="T25" fmla="*/ 651 h 1257"/>
              <a:gd name="T26" fmla="*/ 314 w 1561"/>
              <a:gd name="T27" fmla="*/ 175 h 1257"/>
              <a:gd name="T28" fmla="*/ 314 w 1561"/>
              <a:gd name="T29" fmla="*/ 175 h 1257"/>
              <a:gd name="T30" fmla="*/ 433 w 1561"/>
              <a:gd name="T31" fmla="*/ 112 h 1257"/>
              <a:gd name="T32" fmla="*/ 486 w 1561"/>
              <a:gd name="T33" fmla="*/ 83 h 1257"/>
              <a:gd name="T34" fmla="*/ 458 w 1561"/>
              <a:gd name="T35" fmla="*/ 29 h 1257"/>
              <a:gd name="T36" fmla="*/ 231 w 1561"/>
              <a:gd name="T37" fmla="*/ 150 h 1257"/>
              <a:gd name="T38" fmla="*/ 25 w 1561"/>
              <a:gd name="T39" fmla="*/ 807 h 1257"/>
              <a:gd name="T40" fmla="*/ 24 w 1561"/>
              <a:gd name="T41" fmla="*/ 812 h 1257"/>
              <a:gd name="T42" fmla="*/ 0 w 1561"/>
              <a:gd name="T43" fmla="*/ 933 h 1257"/>
              <a:gd name="T44" fmla="*/ 324 w 1561"/>
              <a:gd name="T45" fmla="*/ 1257 h 1257"/>
              <a:gd name="T46" fmla="*/ 644 w 1561"/>
              <a:gd name="T47" fmla="*/ 976 h 1257"/>
              <a:gd name="T48" fmla="*/ 918 w 1561"/>
              <a:gd name="T49" fmla="*/ 976 h 1257"/>
              <a:gd name="T50" fmla="*/ 1237 w 1561"/>
              <a:gd name="T51" fmla="*/ 1251 h 1257"/>
              <a:gd name="T52" fmla="*/ 1561 w 1561"/>
              <a:gd name="T53" fmla="*/ 927 h 1257"/>
              <a:gd name="T54" fmla="*/ 1538 w 1561"/>
              <a:gd name="T55" fmla="*/ 806 h 1257"/>
              <a:gd name="T56" fmla="*/ 324 w 1561"/>
              <a:gd name="T57" fmla="*/ 1170 h 1257"/>
              <a:gd name="T58" fmla="*/ 87 w 1561"/>
              <a:gd name="T59" fmla="*/ 933 h 1257"/>
              <a:gd name="T60" fmla="*/ 324 w 1561"/>
              <a:gd name="T61" fmla="*/ 696 h 1257"/>
              <a:gd name="T62" fmla="*/ 561 w 1561"/>
              <a:gd name="T63" fmla="*/ 933 h 1257"/>
              <a:gd name="T64" fmla="*/ 324 w 1561"/>
              <a:gd name="T65" fmla="*/ 1170 h 1257"/>
              <a:gd name="T66" fmla="*/ 1238 w 1561"/>
              <a:gd name="T67" fmla="*/ 1164 h 1257"/>
              <a:gd name="T68" fmla="*/ 1001 w 1561"/>
              <a:gd name="T69" fmla="*/ 927 h 1257"/>
              <a:gd name="T70" fmla="*/ 1238 w 1561"/>
              <a:gd name="T71" fmla="*/ 690 h 1257"/>
              <a:gd name="T72" fmla="*/ 1475 w 1561"/>
              <a:gd name="T73" fmla="*/ 927 h 1257"/>
              <a:gd name="T74" fmla="*/ 1238 w 1561"/>
              <a:gd name="T75" fmla="*/ 1164 h 1257"/>
              <a:gd name="T76" fmla="*/ 1238 w 1561"/>
              <a:gd name="T77" fmla="*/ 1164 h 1257"/>
              <a:gd name="T78" fmla="*/ 1238 w 1561"/>
              <a:gd name="T79" fmla="*/ 116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1" h="1257">
                <a:moveTo>
                  <a:pt x="1538" y="806"/>
                </a:moveTo>
                <a:cubicBezTo>
                  <a:pt x="1331" y="150"/>
                  <a:pt x="1331" y="150"/>
                  <a:pt x="1331" y="150"/>
                </a:cubicBezTo>
                <a:cubicBezTo>
                  <a:pt x="1302" y="54"/>
                  <a:pt x="1200" y="0"/>
                  <a:pt x="1105" y="29"/>
                </a:cubicBezTo>
                <a:cubicBezTo>
                  <a:pt x="1082" y="36"/>
                  <a:pt x="1069" y="60"/>
                  <a:pt x="1076" y="83"/>
                </a:cubicBezTo>
                <a:cubicBezTo>
                  <a:pt x="1083" y="105"/>
                  <a:pt x="1107" y="119"/>
                  <a:pt x="1130" y="112"/>
                </a:cubicBezTo>
                <a:cubicBezTo>
                  <a:pt x="1180" y="96"/>
                  <a:pt x="1233" y="125"/>
                  <a:pt x="1248" y="175"/>
                </a:cubicBezTo>
                <a:cubicBezTo>
                  <a:pt x="1248" y="175"/>
                  <a:pt x="1248" y="175"/>
                  <a:pt x="1248" y="175"/>
                </a:cubicBezTo>
                <a:cubicBezTo>
                  <a:pt x="1396" y="645"/>
                  <a:pt x="1396" y="645"/>
                  <a:pt x="1396" y="645"/>
                </a:cubicBezTo>
                <a:cubicBezTo>
                  <a:pt x="1349" y="619"/>
                  <a:pt x="1295" y="604"/>
                  <a:pt x="1237" y="604"/>
                </a:cubicBezTo>
                <a:cubicBezTo>
                  <a:pt x="1072" y="604"/>
                  <a:pt x="935" y="729"/>
                  <a:pt x="916" y="890"/>
                </a:cubicBezTo>
                <a:cubicBezTo>
                  <a:pt x="644" y="890"/>
                  <a:pt x="644" y="890"/>
                  <a:pt x="644" y="890"/>
                </a:cubicBezTo>
                <a:cubicBezTo>
                  <a:pt x="623" y="732"/>
                  <a:pt x="487" y="609"/>
                  <a:pt x="324" y="609"/>
                </a:cubicBezTo>
                <a:cubicBezTo>
                  <a:pt x="266" y="609"/>
                  <a:pt x="211" y="625"/>
                  <a:pt x="164" y="651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29" y="125"/>
                  <a:pt x="382" y="96"/>
                  <a:pt x="433" y="112"/>
                </a:cubicBezTo>
                <a:cubicBezTo>
                  <a:pt x="455" y="119"/>
                  <a:pt x="480" y="105"/>
                  <a:pt x="486" y="83"/>
                </a:cubicBezTo>
                <a:cubicBezTo>
                  <a:pt x="493" y="60"/>
                  <a:pt x="480" y="36"/>
                  <a:pt x="458" y="29"/>
                </a:cubicBezTo>
                <a:cubicBezTo>
                  <a:pt x="362" y="0"/>
                  <a:pt x="260" y="54"/>
                  <a:pt x="231" y="150"/>
                </a:cubicBezTo>
                <a:cubicBezTo>
                  <a:pt x="25" y="807"/>
                  <a:pt x="25" y="807"/>
                  <a:pt x="25" y="807"/>
                </a:cubicBezTo>
                <a:cubicBezTo>
                  <a:pt x="24" y="809"/>
                  <a:pt x="24" y="810"/>
                  <a:pt x="24" y="812"/>
                </a:cubicBezTo>
                <a:cubicBezTo>
                  <a:pt x="9" y="849"/>
                  <a:pt x="0" y="890"/>
                  <a:pt x="0" y="933"/>
                </a:cubicBezTo>
                <a:cubicBezTo>
                  <a:pt x="0" y="1111"/>
                  <a:pt x="145" y="1257"/>
                  <a:pt x="324" y="1257"/>
                </a:cubicBezTo>
                <a:cubicBezTo>
                  <a:pt x="487" y="1257"/>
                  <a:pt x="623" y="1134"/>
                  <a:pt x="644" y="976"/>
                </a:cubicBezTo>
                <a:cubicBezTo>
                  <a:pt x="918" y="976"/>
                  <a:pt x="918" y="976"/>
                  <a:pt x="918" y="976"/>
                </a:cubicBezTo>
                <a:cubicBezTo>
                  <a:pt x="941" y="1131"/>
                  <a:pt x="1076" y="1251"/>
                  <a:pt x="1237" y="1251"/>
                </a:cubicBezTo>
                <a:cubicBezTo>
                  <a:pt x="1416" y="1251"/>
                  <a:pt x="1561" y="1105"/>
                  <a:pt x="1561" y="927"/>
                </a:cubicBezTo>
                <a:cubicBezTo>
                  <a:pt x="1561" y="884"/>
                  <a:pt x="1553" y="843"/>
                  <a:pt x="1538" y="806"/>
                </a:cubicBezTo>
                <a:close/>
                <a:moveTo>
                  <a:pt x="324" y="1170"/>
                </a:moveTo>
                <a:cubicBezTo>
                  <a:pt x="193" y="1170"/>
                  <a:pt x="87" y="1064"/>
                  <a:pt x="87" y="933"/>
                </a:cubicBezTo>
                <a:cubicBezTo>
                  <a:pt x="87" y="802"/>
                  <a:pt x="193" y="696"/>
                  <a:pt x="324" y="696"/>
                </a:cubicBezTo>
                <a:cubicBezTo>
                  <a:pt x="455" y="696"/>
                  <a:pt x="561" y="802"/>
                  <a:pt x="561" y="933"/>
                </a:cubicBezTo>
                <a:cubicBezTo>
                  <a:pt x="561" y="1064"/>
                  <a:pt x="454" y="1170"/>
                  <a:pt x="324" y="1170"/>
                </a:cubicBezTo>
                <a:close/>
                <a:moveTo>
                  <a:pt x="1238" y="1164"/>
                </a:moveTo>
                <a:cubicBezTo>
                  <a:pt x="1107" y="1164"/>
                  <a:pt x="1001" y="1058"/>
                  <a:pt x="1001" y="927"/>
                </a:cubicBezTo>
                <a:cubicBezTo>
                  <a:pt x="1001" y="796"/>
                  <a:pt x="1107" y="690"/>
                  <a:pt x="1238" y="690"/>
                </a:cubicBezTo>
                <a:cubicBezTo>
                  <a:pt x="1368" y="690"/>
                  <a:pt x="1475" y="796"/>
                  <a:pt x="1475" y="927"/>
                </a:cubicBezTo>
                <a:cubicBezTo>
                  <a:pt x="1475" y="1058"/>
                  <a:pt x="1369" y="1164"/>
                  <a:pt x="1238" y="1164"/>
                </a:cubicBezTo>
                <a:close/>
                <a:moveTo>
                  <a:pt x="1238" y="1164"/>
                </a:moveTo>
                <a:cubicBezTo>
                  <a:pt x="1238" y="1164"/>
                  <a:pt x="1238" y="1164"/>
                  <a:pt x="1238" y="1164"/>
                </a:cubicBezTo>
              </a:path>
            </a:pathLst>
          </a:custGeom>
          <a:solidFill>
            <a:srgbClr val="F9B359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E67270-DC22-2249-B129-8D389457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66" y="1105301"/>
            <a:ext cx="2875246" cy="4389688"/>
          </a:xfrm>
          <a:prstGeom prst="rect">
            <a:avLst/>
          </a:prstGeom>
        </p:spPr>
      </p:pic>
      <p:sp>
        <p:nvSpPr>
          <p:cNvPr id="11" name="文本框 13">
            <a:extLst>
              <a:ext uri="{FF2B5EF4-FFF2-40B4-BE49-F238E27FC236}">
                <a16:creationId xmlns:a16="http://schemas.microsoft.com/office/drawing/2014/main" id="{C452F7DD-E930-F049-8357-3DB2F1FBD47D}"/>
              </a:ext>
            </a:extLst>
          </p:cNvPr>
          <p:cNvSpPr txBox="1"/>
          <p:nvPr/>
        </p:nvSpPr>
        <p:spPr>
          <a:xfrm>
            <a:off x="-3492" y="260810"/>
            <a:ext cx="9147492" cy="55399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000" dirty="0"/>
              <a:t>THREATS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58958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3">
            <a:extLst>
              <a:ext uri="{FF2B5EF4-FFF2-40B4-BE49-F238E27FC236}">
                <a16:creationId xmlns:a16="http://schemas.microsoft.com/office/drawing/2014/main" id="{C452F7DD-E930-F049-8357-3DB2F1FBD47D}"/>
              </a:ext>
            </a:extLst>
          </p:cNvPr>
          <p:cNvSpPr txBox="1"/>
          <p:nvPr/>
        </p:nvSpPr>
        <p:spPr>
          <a:xfrm>
            <a:off x="-3492" y="260810"/>
            <a:ext cx="9147492" cy="55399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000" dirty="0"/>
              <a:t>Any</a:t>
            </a:r>
            <a:r>
              <a:rPr lang="zh-CN" altLang="en-US" sz="3000" dirty="0"/>
              <a:t> </a:t>
            </a:r>
            <a:r>
              <a:rPr lang="en-US" altLang="zh-CN" sz="3000" dirty="0"/>
              <a:t>SOLUTION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Security</a:t>
            </a:r>
            <a:r>
              <a:rPr lang="zh-CN" altLang="en-US" sz="3000" dirty="0"/>
              <a:t> </a:t>
            </a:r>
            <a:r>
              <a:rPr lang="en-US" altLang="zh-CN" sz="3000" dirty="0"/>
              <a:t>Concern?</a:t>
            </a:r>
            <a:endParaRPr lang="zh-CN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7D6B7-D325-D94A-BBD9-094DAB79D858}"/>
              </a:ext>
            </a:extLst>
          </p:cNvPr>
          <p:cNvSpPr txBox="1"/>
          <p:nvPr/>
        </p:nvSpPr>
        <p:spPr>
          <a:xfrm>
            <a:off x="1852248" y="1996994"/>
            <a:ext cx="614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·</a:t>
            </a:r>
            <a:r>
              <a:rPr lang="zh-CN" altLang="en-US" sz="3200" dirty="0"/>
              <a:t> </a:t>
            </a:r>
            <a:r>
              <a:rPr lang="en-US" altLang="zh-CN" sz="3200" dirty="0"/>
              <a:t>Nowadays,</a:t>
            </a:r>
            <a:r>
              <a:rPr lang="zh-CN" altLang="en-US" sz="3200" dirty="0"/>
              <a:t> </a:t>
            </a:r>
            <a:r>
              <a:rPr lang="en-US" altLang="zh-CN" sz="3200" dirty="0"/>
              <a:t>RSA</a:t>
            </a:r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most</a:t>
            </a:r>
            <a:r>
              <a:rPr lang="zh-CN" altLang="en-US" sz="3200" dirty="0"/>
              <a:t> </a:t>
            </a:r>
            <a:r>
              <a:rPr lang="en-US" altLang="zh-CN" sz="3200" dirty="0"/>
              <a:t>practical</a:t>
            </a:r>
            <a:r>
              <a:rPr lang="zh-CN" altLang="en-US" sz="3200" dirty="0"/>
              <a:t> </a:t>
            </a:r>
            <a:r>
              <a:rPr lang="en-US" altLang="zh-CN" sz="3200" dirty="0"/>
              <a:t>asymmetric</a:t>
            </a:r>
            <a:r>
              <a:rPr lang="zh-CN" altLang="en-US" sz="3200" dirty="0"/>
              <a:t> </a:t>
            </a:r>
            <a:r>
              <a:rPr lang="en-US" altLang="zh-CN" sz="3200" dirty="0"/>
              <a:t>cryptographic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</a:t>
            </a:r>
            <a:r>
              <a:rPr lang="zh-CN" altLang="en-US" sz="3200" dirty="0"/>
              <a:t> </a:t>
            </a:r>
            <a:r>
              <a:rPr lang="en-US" altLang="zh-CN" sz="3200" dirty="0"/>
              <a:t>available.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·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</a:t>
            </a:r>
            <a:r>
              <a:rPr lang="zh-CN" altLang="en-US" sz="3200" dirty="0"/>
              <a:t> </a:t>
            </a:r>
            <a:r>
              <a:rPr lang="en-US" altLang="zh-CN" sz="3200" dirty="0"/>
              <a:t>waiting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discovered.</a:t>
            </a:r>
            <a:r>
              <a:rPr lang="zh-CN" altLang="en-US" sz="32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746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42B0FDC-7F0A-4274-BB32-40AA03CF4B89}"/>
              </a:ext>
            </a:extLst>
          </p:cNvPr>
          <p:cNvSpPr/>
          <p:nvPr/>
        </p:nvSpPr>
        <p:spPr>
          <a:xfrm>
            <a:off x="5659916" y="857250"/>
            <a:ext cx="2131764" cy="5143499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0001B5-755E-4CB0-B519-33ECD03C4103}"/>
              </a:ext>
            </a:extLst>
          </p:cNvPr>
          <p:cNvSpPr/>
          <p:nvPr/>
        </p:nvSpPr>
        <p:spPr>
          <a:xfrm>
            <a:off x="680356" y="1786663"/>
            <a:ext cx="8229963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7D19AE-3389-4785-8E38-88141D17B425}"/>
              </a:ext>
            </a:extLst>
          </p:cNvPr>
          <p:cNvSpPr txBox="1"/>
          <p:nvPr/>
        </p:nvSpPr>
        <p:spPr>
          <a:xfrm>
            <a:off x="957263" y="1974523"/>
            <a:ext cx="72294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RSA (cryptosystem)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CN" sz="2400" dirty="0"/>
              <a:t>Wikipedia</a:t>
            </a:r>
            <a:endParaRPr 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862214-C751-4003-B087-CD815DBBF723}"/>
              </a:ext>
            </a:extLst>
          </p:cNvPr>
          <p:cNvSpPr txBox="1"/>
          <p:nvPr/>
        </p:nvSpPr>
        <p:spPr>
          <a:xfrm>
            <a:off x="5816738" y="1156185"/>
            <a:ext cx="1818126" cy="52322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References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E724B448-D23F-7F43-B1EA-EE4CF276EDF8}"/>
              </a:ext>
            </a:extLst>
          </p:cNvPr>
          <p:cNvSpPr/>
          <p:nvPr/>
        </p:nvSpPr>
        <p:spPr>
          <a:xfrm>
            <a:off x="680357" y="3012615"/>
            <a:ext cx="8229962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0">
            <a:extLst>
              <a:ext uri="{FF2B5EF4-FFF2-40B4-BE49-F238E27FC236}">
                <a16:creationId xmlns:a16="http://schemas.microsoft.com/office/drawing/2014/main" id="{78D88BAB-711F-6C4F-BB6E-5C44FB4496D9}"/>
              </a:ext>
            </a:extLst>
          </p:cNvPr>
          <p:cNvSpPr txBox="1"/>
          <p:nvPr/>
        </p:nvSpPr>
        <p:spPr>
          <a:xfrm>
            <a:off x="793275" y="3180898"/>
            <a:ext cx="973328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Polynomial based RSA</a:t>
            </a:r>
            <a:r>
              <a:rPr lang="en-US" altLang="zh-CN" sz="2400" dirty="0"/>
              <a:t>(</a:t>
            </a:r>
            <a:r>
              <a:rPr lang="en-US" sz="2400" dirty="0"/>
              <a:t>Bachelor Thesis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sz="2400" dirty="0"/>
              <a:t>Izabela </a:t>
            </a:r>
            <a:r>
              <a:rPr lang="en-US" sz="2400" dirty="0" err="1"/>
              <a:t>Gafitoiu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sp>
        <p:nvSpPr>
          <p:cNvPr id="23" name="矩形 6">
            <a:extLst>
              <a:ext uri="{FF2B5EF4-FFF2-40B4-BE49-F238E27FC236}">
                <a16:creationId xmlns:a16="http://schemas.microsoft.com/office/drawing/2014/main" id="{455F2000-8D22-F046-BDFE-F377B5B6E65A}"/>
              </a:ext>
            </a:extLst>
          </p:cNvPr>
          <p:cNvSpPr/>
          <p:nvPr/>
        </p:nvSpPr>
        <p:spPr>
          <a:xfrm>
            <a:off x="680357" y="4110888"/>
            <a:ext cx="8229960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10">
            <a:extLst>
              <a:ext uri="{FF2B5EF4-FFF2-40B4-BE49-F238E27FC236}">
                <a16:creationId xmlns:a16="http://schemas.microsoft.com/office/drawing/2014/main" id="{0C306B29-99C0-DB42-8EC0-C8C26C4738B9}"/>
              </a:ext>
            </a:extLst>
          </p:cNvPr>
          <p:cNvSpPr txBox="1"/>
          <p:nvPr/>
        </p:nvSpPr>
        <p:spPr>
          <a:xfrm>
            <a:off x="793275" y="4290329"/>
            <a:ext cx="973328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sz="2400" dirty="0"/>
              <a:t>pplied </a:t>
            </a:r>
            <a:r>
              <a:rPr lang="en-US" altLang="zh-CN" sz="2400" dirty="0"/>
              <a:t>C</a:t>
            </a:r>
            <a:r>
              <a:rPr lang="en-US" sz="2400" dirty="0"/>
              <a:t>ryptography</a:t>
            </a:r>
            <a:r>
              <a:rPr lang="zh-CN" altLang="en-US" sz="2400" dirty="0"/>
              <a:t> </a:t>
            </a:r>
            <a:r>
              <a:rPr lang="en-US" altLang="zh-CN" sz="2400" dirty="0"/>
              <a:t>(Book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Bruce </a:t>
            </a:r>
            <a:r>
              <a:rPr lang="en-US" altLang="zh-CN" sz="2400" dirty="0" err="1"/>
              <a:t>Schneier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177560"/>
      </p:ext>
    </p:extLst>
  </p:cSld>
  <p:clrMapOvr>
    <a:masterClrMapping/>
  </p:clrMapOvr>
  <p:transition spd="slow" advTm="11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349F19F-0CA8-4BD9-BB5B-3EBA1EB08F41}"/>
              </a:ext>
            </a:extLst>
          </p:cNvPr>
          <p:cNvSpPr/>
          <p:nvPr/>
        </p:nvSpPr>
        <p:spPr>
          <a:xfrm>
            <a:off x="0" y="528320"/>
            <a:ext cx="5862320" cy="5963919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528320" y="2147209"/>
            <a:ext cx="4287519" cy="2485752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939BC-E4B7-47B5-846B-8F668E18DA89}"/>
              </a:ext>
            </a:extLst>
          </p:cNvPr>
          <p:cNvSpPr txBox="1"/>
          <p:nvPr/>
        </p:nvSpPr>
        <p:spPr>
          <a:xfrm>
            <a:off x="528321" y="2492366"/>
            <a:ext cx="4287518" cy="16125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800" b="1" dirty="0">
                <a:solidFill>
                  <a:srgbClr val="F9B359"/>
                </a:solidFill>
                <a:latin typeface="+mj-ea"/>
                <a:ea typeface="+mj-ea"/>
              </a:rPr>
              <a:t>THANKS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56D8B1-1FCE-BB4B-B290-336DB3A6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83" y="2147209"/>
            <a:ext cx="2563582" cy="2563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558909-2D3A-9D4B-B52C-141486FC191F}"/>
              </a:ext>
            </a:extLst>
          </p:cNvPr>
          <p:cNvSpPr txBox="1"/>
          <p:nvPr/>
        </p:nvSpPr>
        <p:spPr>
          <a:xfrm>
            <a:off x="5958017" y="1416205"/>
            <a:ext cx="233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Github</a:t>
            </a:r>
            <a:r>
              <a:rPr lang="zh-CN" altLang="en-US" sz="3200" dirty="0"/>
              <a:t> </a:t>
            </a:r>
            <a:r>
              <a:rPr lang="en-US" altLang="zh-CN" sz="3200" dirty="0"/>
              <a:t>Link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2876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957677" y="2022283"/>
            <a:ext cx="7227063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1894114" y="1573726"/>
            <a:ext cx="5355773" cy="374535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542553"/>
            <a:ext cx="9144000" cy="1772892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3402457" y="3076818"/>
            <a:ext cx="233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n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=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p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*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q</a:t>
            </a:r>
            <a:endParaRPr lang="zh-CN" altLang="en-US" sz="44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90D3DB-0AFF-4BD3-8A3B-FF3D44796FB0}"/>
              </a:ext>
            </a:extLst>
          </p:cNvPr>
          <p:cNvSpPr txBox="1"/>
          <p:nvPr/>
        </p:nvSpPr>
        <p:spPr>
          <a:xfrm>
            <a:off x="2404950" y="4640479"/>
            <a:ext cx="433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p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&amp;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q: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Prime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Numbers</a:t>
            </a:r>
            <a:endParaRPr lang="zh-CN" altLang="en-US" sz="32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3444938" y="1642307"/>
            <a:ext cx="225254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rgbClr val="F9B359"/>
                </a:solidFill>
                <a:latin typeface="+mj-ea"/>
                <a:ea typeface="+mj-ea"/>
              </a:rPr>
              <a:t>Lead-in</a:t>
            </a:r>
            <a:endParaRPr lang="zh-CN" altLang="en-US" sz="495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E30A9-A597-3543-A281-A402E15AACA3}"/>
              </a:ext>
            </a:extLst>
          </p:cNvPr>
          <p:cNvSpPr txBox="1"/>
          <p:nvPr/>
        </p:nvSpPr>
        <p:spPr>
          <a:xfrm>
            <a:off x="3411273" y="3782942"/>
            <a:ext cx="66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21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469DE-0C9C-9F46-B899-8A47ACFA535B}"/>
              </a:ext>
            </a:extLst>
          </p:cNvPr>
          <p:cNvSpPr txBox="1"/>
          <p:nvPr/>
        </p:nvSpPr>
        <p:spPr>
          <a:xfrm>
            <a:off x="4407877" y="3782942"/>
            <a:ext cx="42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66682-3336-E14E-91C3-D5F0D83864E4}"/>
              </a:ext>
            </a:extLst>
          </p:cNvPr>
          <p:cNvSpPr txBox="1"/>
          <p:nvPr/>
        </p:nvSpPr>
        <p:spPr>
          <a:xfrm>
            <a:off x="5240215" y="3782942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ED28DDC-6D28-8640-87F9-69B8CFEF1EA0}"/>
              </a:ext>
            </a:extLst>
          </p:cNvPr>
          <p:cNvSpPr/>
          <p:nvPr/>
        </p:nvSpPr>
        <p:spPr>
          <a:xfrm rot="10800000">
            <a:off x="3526043" y="3502534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1222EF2-B69A-1F42-B220-733C799D85E7}"/>
              </a:ext>
            </a:extLst>
          </p:cNvPr>
          <p:cNvSpPr/>
          <p:nvPr/>
        </p:nvSpPr>
        <p:spPr>
          <a:xfrm rot="10800000">
            <a:off x="4427310" y="3515326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DBCF8AE-2B2A-B141-9C69-BB4867D5CAC8}"/>
              </a:ext>
            </a:extLst>
          </p:cNvPr>
          <p:cNvSpPr/>
          <p:nvPr/>
        </p:nvSpPr>
        <p:spPr>
          <a:xfrm rot="10800000">
            <a:off x="5292278" y="3524007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4EFA7-AD5D-A54D-9C39-1E767A4393A1}"/>
              </a:ext>
            </a:extLst>
          </p:cNvPr>
          <p:cNvSpPr txBox="1"/>
          <p:nvPr/>
        </p:nvSpPr>
        <p:spPr>
          <a:xfrm>
            <a:off x="7568514" y="6013174"/>
            <a:ext cx="123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Easy</a:t>
            </a:r>
            <a:r>
              <a:rPr lang="en-US" altLang="zh-CN" sz="3200" dirty="0"/>
              <a:t>?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EEEFA-4B8C-1847-A685-223BB9143B80}"/>
              </a:ext>
            </a:extLst>
          </p:cNvPr>
          <p:cNvSpPr txBox="1"/>
          <p:nvPr/>
        </p:nvSpPr>
        <p:spPr>
          <a:xfrm>
            <a:off x="626164" y="5615609"/>
            <a:ext cx="6454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factorization of 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en-US" sz="2800" dirty="0"/>
              <a:t>the product of two prime numbers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0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100">
        <p14:doors dir="vert"/>
      </p:transition>
    </mc:Choice>
    <mc:Fallback xmlns="">
      <p:transition spd="slow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00017 -0.0652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0" grpId="0" animBg="1"/>
      <p:bldP spid="8" grpId="0"/>
      <p:bldP spid="8" grpId="1"/>
      <p:bldP spid="9" grpId="0"/>
      <p:bldP spid="5" grpId="0"/>
      <p:bldP spid="2" grpId="0"/>
      <p:bldP spid="3" grpId="0"/>
      <p:bldP spid="4" grpId="0"/>
      <p:bldP spid="14" grpId="0" animBg="1"/>
      <p:bldP spid="17" grpId="0" animBg="1"/>
      <p:bldP spid="18" grpId="0" animBg="1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C05087-E4A6-48E6-B56B-F86165A09EF2}"/>
              </a:ext>
            </a:extLst>
          </p:cNvPr>
          <p:cNvSpPr/>
          <p:nvPr/>
        </p:nvSpPr>
        <p:spPr>
          <a:xfrm>
            <a:off x="0" y="480646"/>
            <a:ext cx="9144000" cy="973016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B39C57-17A5-4D83-BDB7-6FD2E59B75B7}"/>
              </a:ext>
            </a:extLst>
          </p:cNvPr>
          <p:cNvSpPr/>
          <p:nvPr/>
        </p:nvSpPr>
        <p:spPr>
          <a:xfrm>
            <a:off x="550984" y="1887326"/>
            <a:ext cx="7948246" cy="462471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AC7F9-DA48-4B2A-9626-169CA23F84C7}"/>
              </a:ext>
            </a:extLst>
          </p:cNvPr>
          <p:cNvSpPr txBox="1"/>
          <p:nvPr/>
        </p:nvSpPr>
        <p:spPr>
          <a:xfrm>
            <a:off x="838199" y="1665936"/>
            <a:ext cx="7373815" cy="471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sz="2800" dirty="0"/>
              <a:t>145906768007583323230186939349070635292401872375357164399581871019873438799005358938369571402670149802121818086292467422828157022922076746906543401224889672472407926969987100581290103199317858753663710862357656510507883714297115637342788911463535102712032765166518411726859837988672111837205085526346618740053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B33C0-757D-43D3-BF40-E07B47E671CE}"/>
              </a:ext>
            </a:extLst>
          </p:cNvPr>
          <p:cNvSpPr txBox="1"/>
          <p:nvPr/>
        </p:nvSpPr>
        <p:spPr>
          <a:xfrm>
            <a:off x="3403247" y="502331"/>
            <a:ext cx="2337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n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=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p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*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q</a:t>
            </a:r>
            <a:endParaRPr lang="zh-CN" altLang="en-US" sz="4400" b="1" dirty="0">
              <a:solidFill>
                <a:schemeClr val="bg1"/>
              </a:solidFill>
              <a:latin typeface="+mj-ea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D98F4-D35C-4A40-BDB4-F6590F1C47F0}"/>
              </a:ext>
            </a:extLst>
          </p:cNvPr>
          <p:cNvSpPr txBox="1"/>
          <p:nvPr/>
        </p:nvSpPr>
        <p:spPr>
          <a:xfrm>
            <a:off x="365760" y="1453466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0570204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277614E-0EAE-4046-84A3-D1B0C0BC6A0A}"/>
              </a:ext>
            </a:extLst>
          </p:cNvPr>
          <p:cNvSpPr/>
          <p:nvPr/>
        </p:nvSpPr>
        <p:spPr>
          <a:xfrm>
            <a:off x="2806547" y="857250"/>
            <a:ext cx="3530906" cy="51435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2281F7-E7DA-47C3-9156-2967FCA9391D}"/>
              </a:ext>
            </a:extLst>
          </p:cNvPr>
          <p:cNvSpPr/>
          <p:nvPr/>
        </p:nvSpPr>
        <p:spPr>
          <a:xfrm>
            <a:off x="521494" y="2030110"/>
            <a:ext cx="8101011" cy="279778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55D2C7-DE24-454D-84CD-E35556740759}"/>
              </a:ext>
            </a:extLst>
          </p:cNvPr>
          <p:cNvSpPr/>
          <p:nvPr/>
        </p:nvSpPr>
        <p:spPr>
          <a:xfrm>
            <a:off x="1022639" y="1488977"/>
            <a:ext cx="7007832" cy="164337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E298DA-3C97-4728-868A-BAD23900F4BD}"/>
              </a:ext>
            </a:extLst>
          </p:cNvPr>
          <p:cNvSpPr/>
          <p:nvPr/>
        </p:nvSpPr>
        <p:spPr>
          <a:xfrm>
            <a:off x="596349" y="3750678"/>
            <a:ext cx="7434124" cy="1618346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C9E5F-AE71-4B43-8DF1-3E024C8E11CD}"/>
              </a:ext>
            </a:extLst>
          </p:cNvPr>
          <p:cNvSpPr txBox="1"/>
          <p:nvPr/>
        </p:nvSpPr>
        <p:spPr>
          <a:xfrm>
            <a:off x="3026526" y="2230695"/>
            <a:ext cx="5187610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NOT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Practical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6C587C-F1AA-47A0-A745-FCB2C65542C8}"/>
              </a:ext>
            </a:extLst>
          </p:cNvPr>
          <p:cNvSpPr txBox="1"/>
          <p:nvPr/>
        </p:nvSpPr>
        <p:spPr>
          <a:xfrm>
            <a:off x="2842862" y="1574552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By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Hand?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E6773A1-BD34-477A-B3D3-B139F0B35F85}"/>
              </a:ext>
            </a:extLst>
          </p:cNvPr>
          <p:cNvCxnSpPr>
            <a:cxnSpLocks/>
          </p:cNvCxnSpPr>
          <p:nvPr/>
        </p:nvCxnSpPr>
        <p:spPr>
          <a:xfrm flipV="1">
            <a:off x="2910689" y="2075217"/>
            <a:ext cx="1615866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38C07B9-FD33-4839-9ACB-2449459ABA43}"/>
              </a:ext>
            </a:extLst>
          </p:cNvPr>
          <p:cNvSpPr txBox="1"/>
          <p:nvPr/>
        </p:nvSpPr>
        <p:spPr>
          <a:xfrm>
            <a:off x="89452" y="4356993"/>
            <a:ext cx="624800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Unfortunately/Fortunately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NOT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Practical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83444C-5E6F-4488-ABF3-3C8515BD1ABA}"/>
              </a:ext>
            </a:extLst>
          </p:cNvPr>
          <p:cNvSpPr txBox="1"/>
          <p:nvPr/>
        </p:nvSpPr>
        <p:spPr>
          <a:xfrm>
            <a:off x="3869369" y="3830677"/>
            <a:ext cx="231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By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Computer?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C28C85-64A7-4B37-B9A3-481EBE2A9BCF}"/>
              </a:ext>
            </a:extLst>
          </p:cNvPr>
          <p:cNvCxnSpPr>
            <a:cxnSpLocks/>
          </p:cNvCxnSpPr>
          <p:nvPr/>
        </p:nvCxnSpPr>
        <p:spPr>
          <a:xfrm flipV="1">
            <a:off x="4567773" y="4311885"/>
            <a:ext cx="1615866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1">
            <a:extLst>
              <a:ext uri="{FF2B5EF4-FFF2-40B4-BE49-F238E27FC236}">
                <a16:creationId xmlns:a16="http://schemas.microsoft.com/office/drawing/2014/main" id="{58219593-2985-9143-947C-F76F933D982B}"/>
              </a:ext>
            </a:extLst>
          </p:cNvPr>
          <p:cNvSpPr>
            <a:spLocks noEditPoints="1"/>
          </p:cNvSpPr>
          <p:nvPr/>
        </p:nvSpPr>
        <p:spPr bwMode="auto">
          <a:xfrm>
            <a:off x="1169886" y="1574552"/>
            <a:ext cx="636216" cy="675978"/>
          </a:xfrm>
          <a:custGeom>
            <a:avLst/>
            <a:gdLst>
              <a:gd name="T0" fmla="*/ 1331 w 1405"/>
              <a:gd name="T1" fmla="*/ 753 h 1496"/>
              <a:gd name="T2" fmla="*/ 1311 w 1405"/>
              <a:gd name="T3" fmla="*/ 724 h 1496"/>
              <a:gd name="T4" fmla="*/ 821 w 1405"/>
              <a:gd name="T5" fmla="*/ 528 h 1496"/>
              <a:gd name="T6" fmla="*/ 782 w 1405"/>
              <a:gd name="T7" fmla="*/ 519 h 1496"/>
              <a:gd name="T8" fmla="*/ 737 w 1405"/>
              <a:gd name="T9" fmla="*/ 148 h 1496"/>
              <a:gd name="T10" fmla="*/ 586 w 1405"/>
              <a:gd name="T11" fmla="*/ 0 h 1496"/>
              <a:gd name="T12" fmla="*/ 435 w 1405"/>
              <a:gd name="T13" fmla="*/ 143 h 1496"/>
              <a:gd name="T14" fmla="*/ 434 w 1405"/>
              <a:gd name="T15" fmla="*/ 148 h 1496"/>
              <a:gd name="T16" fmla="*/ 434 w 1405"/>
              <a:gd name="T17" fmla="*/ 366 h 1496"/>
              <a:gd name="T18" fmla="*/ 431 w 1405"/>
              <a:gd name="T19" fmla="*/ 899 h 1496"/>
              <a:gd name="T20" fmla="*/ 373 w 1405"/>
              <a:gd name="T21" fmla="*/ 854 h 1496"/>
              <a:gd name="T22" fmla="*/ 187 w 1405"/>
              <a:gd name="T23" fmla="*/ 782 h 1496"/>
              <a:gd name="T24" fmla="*/ 15 w 1405"/>
              <a:gd name="T25" fmla="*/ 863 h 1496"/>
              <a:gd name="T26" fmla="*/ 12 w 1405"/>
              <a:gd name="T27" fmla="*/ 917 h 1496"/>
              <a:gd name="T28" fmla="*/ 271 w 1405"/>
              <a:gd name="T29" fmla="*/ 1203 h 1496"/>
              <a:gd name="T30" fmla="*/ 547 w 1405"/>
              <a:gd name="T31" fmla="*/ 1402 h 1496"/>
              <a:gd name="T32" fmla="*/ 884 w 1405"/>
              <a:gd name="T33" fmla="*/ 1496 h 1496"/>
              <a:gd name="T34" fmla="*/ 889 w 1405"/>
              <a:gd name="T35" fmla="*/ 1496 h 1496"/>
              <a:gd name="T36" fmla="*/ 1229 w 1405"/>
              <a:gd name="T37" fmla="*/ 1352 h 1496"/>
              <a:gd name="T38" fmla="*/ 1331 w 1405"/>
              <a:gd name="T39" fmla="*/ 753 h 1496"/>
              <a:gd name="T40" fmla="*/ 1162 w 1405"/>
              <a:gd name="T41" fmla="*/ 1297 h 1496"/>
              <a:gd name="T42" fmla="*/ 889 w 1405"/>
              <a:gd name="T43" fmla="*/ 1410 h 1496"/>
              <a:gd name="T44" fmla="*/ 884 w 1405"/>
              <a:gd name="T45" fmla="*/ 1410 h 1496"/>
              <a:gd name="T46" fmla="*/ 330 w 1405"/>
              <a:gd name="T47" fmla="*/ 1141 h 1496"/>
              <a:gd name="T48" fmla="*/ 105 w 1405"/>
              <a:gd name="T49" fmla="*/ 898 h 1496"/>
              <a:gd name="T50" fmla="*/ 188 w 1405"/>
              <a:gd name="T51" fmla="*/ 868 h 1496"/>
              <a:gd name="T52" fmla="*/ 318 w 1405"/>
              <a:gd name="T53" fmla="*/ 921 h 1496"/>
              <a:gd name="T54" fmla="*/ 320 w 1405"/>
              <a:gd name="T55" fmla="*/ 923 h 1496"/>
              <a:gd name="T56" fmla="*/ 448 w 1405"/>
              <a:gd name="T57" fmla="*/ 1021 h 1496"/>
              <a:gd name="T58" fmla="*/ 493 w 1405"/>
              <a:gd name="T59" fmla="*/ 1025 h 1496"/>
              <a:gd name="T60" fmla="*/ 517 w 1405"/>
              <a:gd name="T61" fmla="*/ 987 h 1496"/>
              <a:gd name="T62" fmla="*/ 522 w 1405"/>
              <a:gd name="T63" fmla="*/ 367 h 1496"/>
              <a:gd name="T64" fmla="*/ 522 w 1405"/>
              <a:gd name="T65" fmla="*/ 149 h 1496"/>
              <a:gd name="T66" fmla="*/ 586 w 1405"/>
              <a:gd name="T67" fmla="*/ 87 h 1496"/>
              <a:gd name="T68" fmla="*/ 651 w 1405"/>
              <a:gd name="T69" fmla="*/ 151 h 1496"/>
              <a:gd name="T70" fmla="*/ 651 w 1405"/>
              <a:gd name="T71" fmla="*/ 156 h 1496"/>
              <a:gd name="T72" fmla="*/ 699 w 1405"/>
              <a:gd name="T73" fmla="*/ 559 h 1496"/>
              <a:gd name="T74" fmla="*/ 731 w 1405"/>
              <a:gd name="T75" fmla="*/ 596 h 1496"/>
              <a:gd name="T76" fmla="*/ 803 w 1405"/>
              <a:gd name="T77" fmla="*/ 612 h 1496"/>
              <a:gd name="T78" fmla="*/ 1250 w 1405"/>
              <a:gd name="T79" fmla="*/ 788 h 1496"/>
              <a:gd name="T80" fmla="*/ 1162 w 1405"/>
              <a:gd name="T81" fmla="*/ 1297 h 1496"/>
              <a:gd name="T82" fmla="*/ 1162 w 1405"/>
              <a:gd name="T83" fmla="*/ 1297 h 1496"/>
              <a:gd name="T84" fmla="*/ 1162 w 1405"/>
              <a:gd name="T85" fmla="*/ 1297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5" h="1496">
                <a:moveTo>
                  <a:pt x="1331" y="753"/>
                </a:moveTo>
                <a:cubicBezTo>
                  <a:pt x="1329" y="741"/>
                  <a:pt x="1322" y="731"/>
                  <a:pt x="1311" y="724"/>
                </a:cubicBezTo>
                <a:cubicBezTo>
                  <a:pt x="1068" y="580"/>
                  <a:pt x="925" y="549"/>
                  <a:pt x="821" y="528"/>
                </a:cubicBezTo>
                <a:cubicBezTo>
                  <a:pt x="808" y="525"/>
                  <a:pt x="794" y="522"/>
                  <a:pt x="782" y="519"/>
                </a:cubicBezTo>
                <a:cubicBezTo>
                  <a:pt x="737" y="148"/>
                  <a:pt x="737" y="148"/>
                  <a:pt x="737" y="148"/>
                </a:cubicBezTo>
                <a:cubicBezTo>
                  <a:pt x="735" y="67"/>
                  <a:pt x="668" y="0"/>
                  <a:pt x="586" y="0"/>
                </a:cubicBezTo>
                <a:cubicBezTo>
                  <a:pt x="505" y="0"/>
                  <a:pt x="439" y="63"/>
                  <a:pt x="435" y="143"/>
                </a:cubicBezTo>
                <a:cubicBezTo>
                  <a:pt x="435" y="145"/>
                  <a:pt x="434" y="146"/>
                  <a:pt x="434" y="148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899"/>
                  <a:pt x="431" y="899"/>
                  <a:pt x="431" y="899"/>
                </a:cubicBezTo>
                <a:cubicBezTo>
                  <a:pt x="373" y="854"/>
                  <a:pt x="373" y="854"/>
                  <a:pt x="373" y="854"/>
                </a:cubicBezTo>
                <a:cubicBezTo>
                  <a:pt x="362" y="845"/>
                  <a:pt x="284" y="782"/>
                  <a:pt x="187" y="782"/>
                </a:cubicBezTo>
                <a:cubicBezTo>
                  <a:pt x="122" y="782"/>
                  <a:pt x="64" y="809"/>
                  <a:pt x="15" y="863"/>
                </a:cubicBezTo>
                <a:cubicBezTo>
                  <a:pt x="2" y="878"/>
                  <a:pt x="0" y="900"/>
                  <a:pt x="12" y="917"/>
                </a:cubicBezTo>
                <a:cubicBezTo>
                  <a:pt x="16" y="923"/>
                  <a:pt x="115" y="1062"/>
                  <a:pt x="271" y="1203"/>
                </a:cubicBezTo>
                <a:cubicBezTo>
                  <a:pt x="363" y="1287"/>
                  <a:pt x="456" y="1354"/>
                  <a:pt x="547" y="1402"/>
                </a:cubicBezTo>
                <a:cubicBezTo>
                  <a:pt x="663" y="1463"/>
                  <a:pt x="776" y="1495"/>
                  <a:pt x="884" y="1496"/>
                </a:cubicBezTo>
                <a:cubicBezTo>
                  <a:pt x="889" y="1496"/>
                  <a:pt x="889" y="1496"/>
                  <a:pt x="889" y="1496"/>
                </a:cubicBezTo>
                <a:cubicBezTo>
                  <a:pt x="1036" y="1496"/>
                  <a:pt x="1151" y="1447"/>
                  <a:pt x="1229" y="1352"/>
                </a:cubicBezTo>
                <a:cubicBezTo>
                  <a:pt x="1405" y="1139"/>
                  <a:pt x="1334" y="769"/>
                  <a:pt x="1331" y="753"/>
                </a:cubicBezTo>
                <a:close/>
                <a:moveTo>
                  <a:pt x="1162" y="1297"/>
                </a:moveTo>
                <a:cubicBezTo>
                  <a:pt x="1101" y="1372"/>
                  <a:pt x="1009" y="1410"/>
                  <a:pt x="889" y="1410"/>
                </a:cubicBezTo>
                <a:cubicBezTo>
                  <a:pt x="884" y="1410"/>
                  <a:pt x="884" y="1410"/>
                  <a:pt x="884" y="1410"/>
                </a:cubicBezTo>
                <a:cubicBezTo>
                  <a:pt x="670" y="1408"/>
                  <a:pt x="465" y="1263"/>
                  <a:pt x="330" y="1141"/>
                </a:cubicBezTo>
                <a:cubicBezTo>
                  <a:pt x="223" y="1044"/>
                  <a:pt x="142" y="946"/>
                  <a:pt x="105" y="898"/>
                </a:cubicBezTo>
                <a:cubicBezTo>
                  <a:pt x="130" y="878"/>
                  <a:pt x="158" y="868"/>
                  <a:pt x="188" y="868"/>
                </a:cubicBezTo>
                <a:cubicBezTo>
                  <a:pt x="257" y="868"/>
                  <a:pt x="317" y="920"/>
                  <a:pt x="318" y="921"/>
                </a:cubicBezTo>
                <a:cubicBezTo>
                  <a:pt x="318" y="921"/>
                  <a:pt x="319" y="922"/>
                  <a:pt x="320" y="923"/>
                </a:cubicBezTo>
                <a:cubicBezTo>
                  <a:pt x="448" y="1021"/>
                  <a:pt x="448" y="1021"/>
                  <a:pt x="448" y="1021"/>
                </a:cubicBezTo>
                <a:cubicBezTo>
                  <a:pt x="461" y="1031"/>
                  <a:pt x="478" y="1033"/>
                  <a:pt x="493" y="1025"/>
                </a:cubicBezTo>
                <a:cubicBezTo>
                  <a:pt x="508" y="1018"/>
                  <a:pt x="517" y="1003"/>
                  <a:pt x="517" y="987"/>
                </a:cubicBezTo>
                <a:cubicBezTo>
                  <a:pt x="522" y="367"/>
                  <a:pt x="522" y="367"/>
                  <a:pt x="522" y="367"/>
                </a:cubicBezTo>
                <a:cubicBezTo>
                  <a:pt x="522" y="149"/>
                  <a:pt x="522" y="149"/>
                  <a:pt x="522" y="149"/>
                </a:cubicBezTo>
                <a:cubicBezTo>
                  <a:pt x="522" y="114"/>
                  <a:pt x="551" y="87"/>
                  <a:pt x="586" y="87"/>
                </a:cubicBezTo>
                <a:cubicBezTo>
                  <a:pt x="622" y="87"/>
                  <a:pt x="651" y="116"/>
                  <a:pt x="651" y="151"/>
                </a:cubicBezTo>
                <a:cubicBezTo>
                  <a:pt x="651" y="153"/>
                  <a:pt x="651" y="155"/>
                  <a:pt x="651" y="156"/>
                </a:cubicBezTo>
                <a:cubicBezTo>
                  <a:pt x="699" y="559"/>
                  <a:pt x="699" y="559"/>
                  <a:pt x="699" y="559"/>
                </a:cubicBezTo>
                <a:cubicBezTo>
                  <a:pt x="702" y="577"/>
                  <a:pt x="714" y="591"/>
                  <a:pt x="731" y="596"/>
                </a:cubicBezTo>
                <a:cubicBezTo>
                  <a:pt x="754" y="602"/>
                  <a:pt x="778" y="607"/>
                  <a:pt x="803" y="612"/>
                </a:cubicBezTo>
                <a:cubicBezTo>
                  <a:pt x="904" y="633"/>
                  <a:pt x="1030" y="660"/>
                  <a:pt x="1250" y="788"/>
                </a:cubicBezTo>
                <a:cubicBezTo>
                  <a:pt x="1261" y="863"/>
                  <a:pt x="1292" y="1140"/>
                  <a:pt x="1162" y="1297"/>
                </a:cubicBezTo>
                <a:close/>
                <a:moveTo>
                  <a:pt x="1162" y="1297"/>
                </a:moveTo>
                <a:cubicBezTo>
                  <a:pt x="1162" y="1297"/>
                  <a:pt x="1162" y="1297"/>
                  <a:pt x="1162" y="1297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/>
          </a:p>
        </p:txBody>
      </p:sp>
      <p:sp>
        <p:nvSpPr>
          <p:cNvPr id="23" name="Freeform 125">
            <a:extLst>
              <a:ext uri="{FF2B5EF4-FFF2-40B4-BE49-F238E27FC236}">
                <a16:creationId xmlns:a16="http://schemas.microsoft.com/office/drawing/2014/main" id="{90DFD91D-39A1-184C-AE72-B84B60AFD57E}"/>
              </a:ext>
            </a:extLst>
          </p:cNvPr>
          <p:cNvSpPr>
            <a:spLocks noEditPoints="1"/>
          </p:cNvSpPr>
          <p:nvPr/>
        </p:nvSpPr>
        <p:spPr bwMode="auto">
          <a:xfrm>
            <a:off x="6449282" y="3917195"/>
            <a:ext cx="1490301" cy="1342612"/>
          </a:xfrm>
          <a:custGeom>
            <a:avLst/>
            <a:gdLst>
              <a:gd name="T0" fmla="*/ 1351 w 1541"/>
              <a:gd name="T1" fmla="*/ 0 h 1384"/>
              <a:gd name="T2" fmla="*/ 190 w 1541"/>
              <a:gd name="T3" fmla="*/ 0 h 1384"/>
              <a:gd name="T4" fmla="*/ 0 w 1541"/>
              <a:gd name="T5" fmla="*/ 190 h 1384"/>
              <a:gd name="T6" fmla="*/ 0 w 1541"/>
              <a:gd name="T7" fmla="*/ 926 h 1384"/>
              <a:gd name="T8" fmla="*/ 190 w 1541"/>
              <a:gd name="T9" fmla="*/ 1116 h 1384"/>
              <a:gd name="T10" fmla="*/ 727 w 1541"/>
              <a:gd name="T11" fmla="*/ 1116 h 1384"/>
              <a:gd name="T12" fmla="*/ 727 w 1541"/>
              <a:gd name="T13" fmla="*/ 1298 h 1384"/>
              <a:gd name="T14" fmla="*/ 460 w 1541"/>
              <a:gd name="T15" fmla="*/ 1298 h 1384"/>
              <a:gd name="T16" fmla="*/ 416 w 1541"/>
              <a:gd name="T17" fmla="*/ 1341 h 1384"/>
              <a:gd name="T18" fmla="*/ 460 w 1541"/>
              <a:gd name="T19" fmla="*/ 1384 h 1384"/>
              <a:gd name="T20" fmla="*/ 1082 w 1541"/>
              <a:gd name="T21" fmla="*/ 1384 h 1384"/>
              <a:gd name="T22" fmla="*/ 1125 w 1541"/>
              <a:gd name="T23" fmla="*/ 1341 h 1384"/>
              <a:gd name="T24" fmla="*/ 1082 w 1541"/>
              <a:gd name="T25" fmla="*/ 1298 h 1384"/>
              <a:gd name="T26" fmla="*/ 814 w 1541"/>
              <a:gd name="T27" fmla="*/ 1298 h 1384"/>
              <a:gd name="T28" fmla="*/ 814 w 1541"/>
              <a:gd name="T29" fmla="*/ 1116 h 1384"/>
              <a:gd name="T30" fmla="*/ 1351 w 1541"/>
              <a:gd name="T31" fmla="*/ 1116 h 1384"/>
              <a:gd name="T32" fmla="*/ 1541 w 1541"/>
              <a:gd name="T33" fmla="*/ 926 h 1384"/>
              <a:gd name="T34" fmla="*/ 1541 w 1541"/>
              <a:gd name="T35" fmla="*/ 190 h 1384"/>
              <a:gd name="T36" fmla="*/ 1351 w 1541"/>
              <a:gd name="T37" fmla="*/ 0 h 1384"/>
              <a:gd name="T38" fmla="*/ 190 w 1541"/>
              <a:gd name="T39" fmla="*/ 86 h 1384"/>
              <a:gd name="T40" fmla="*/ 1351 w 1541"/>
              <a:gd name="T41" fmla="*/ 86 h 1384"/>
              <a:gd name="T42" fmla="*/ 1455 w 1541"/>
              <a:gd name="T43" fmla="*/ 190 h 1384"/>
              <a:gd name="T44" fmla="*/ 1455 w 1541"/>
              <a:gd name="T45" fmla="*/ 805 h 1384"/>
              <a:gd name="T46" fmla="*/ 86 w 1541"/>
              <a:gd name="T47" fmla="*/ 805 h 1384"/>
              <a:gd name="T48" fmla="*/ 86 w 1541"/>
              <a:gd name="T49" fmla="*/ 190 h 1384"/>
              <a:gd name="T50" fmla="*/ 190 w 1541"/>
              <a:gd name="T51" fmla="*/ 86 h 1384"/>
              <a:gd name="T52" fmla="*/ 1351 w 1541"/>
              <a:gd name="T53" fmla="*/ 1030 h 1384"/>
              <a:gd name="T54" fmla="*/ 190 w 1541"/>
              <a:gd name="T55" fmla="*/ 1030 h 1384"/>
              <a:gd name="T56" fmla="*/ 86 w 1541"/>
              <a:gd name="T57" fmla="*/ 926 h 1384"/>
              <a:gd name="T58" fmla="*/ 86 w 1541"/>
              <a:gd name="T59" fmla="*/ 892 h 1384"/>
              <a:gd name="T60" fmla="*/ 1455 w 1541"/>
              <a:gd name="T61" fmla="*/ 892 h 1384"/>
              <a:gd name="T62" fmla="*/ 1455 w 1541"/>
              <a:gd name="T63" fmla="*/ 926 h 1384"/>
              <a:gd name="T64" fmla="*/ 1351 w 1541"/>
              <a:gd name="T65" fmla="*/ 1030 h 1384"/>
              <a:gd name="T66" fmla="*/ 1351 w 1541"/>
              <a:gd name="T67" fmla="*/ 1030 h 1384"/>
              <a:gd name="T68" fmla="*/ 1351 w 1541"/>
              <a:gd name="T69" fmla="*/ 103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1" h="1384">
                <a:moveTo>
                  <a:pt x="1351" y="0"/>
                </a:moveTo>
                <a:cubicBezTo>
                  <a:pt x="190" y="0"/>
                  <a:pt x="190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926"/>
                  <a:pt x="0" y="926"/>
                  <a:pt x="0" y="926"/>
                </a:cubicBezTo>
                <a:cubicBezTo>
                  <a:pt x="0" y="1031"/>
                  <a:pt x="85" y="1116"/>
                  <a:pt x="190" y="1116"/>
                </a:cubicBezTo>
                <a:cubicBezTo>
                  <a:pt x="727" y="1116"/>
                  <a:pt x="727" y="1116"/>
                  <a:pt x="727" y="1116"/>
                </a:cubicBezTo>
                <a:cubicBezTo>
                  <a:pt x="727" y="1298"/>
                  <a:pt x="727" y="1298"/>
                  <a:pt x="727" y="1298"/>
                </a:cubicBezTo>
                <a:cubicBezTo>
                  <a:pt x="460" y="1298"/>
                  <a:pt x="460" y="1298"/>
                  <a:pt x="460" y="1298"/>
                </a:cubicBezTo>
                <a:cubicBezTo>
                  <a:pt x="436" y="1298"/>
                  <a:pt x="416" y="1317"/>
                  <a:pt x="416" y="1341"/>
                </a:cubicBezTo>
                <a:cubicBezTo>
                  <a:pt x="416" y="1365"/>
                  <a:pt x="436" y="1384"/>
                  <a:pt x="460" y="1384"/>
                </a:cubicBezTo>
                <a:cubicBezTo>
                  <a:pt x="1082" y="1384"/>
                  <a:pt x="1082" y="1384"/>
                  <a:pt x="1082" y="1384"/>
                </a:cubicBezTo>
                <a:cubicBezTo>
                  <a:pt x="1106" y="1384"/>
                  <a:pt x="1125" y="1365"/>
                  <a:pt x="1125" y="1341"/>
                </a:cubicBezTo>
                <a:cubicBezTo>
                  <a:pt x="1125" y="1317"/>
                  <a:pt x="1106" y="1298"/>
                  <a:pt x="1082" y="1298"/>
                </a:cubicBezTo>
                <a:cubicBezTo>
                  <a:pt x="814" y="1298"/>
                  <a:pt x="814" y="1298"/>
                  <a:pt x="814" y="1298"/>
                </a:cubicBezTo>
                <a:cubicBezTo>
                  <a:pt x="814" y="1116"/>
                  <a:pt x="814" y="1116"/>
                  <a:pt x="814" y="1116"/>
                </a:cubicBezTo>
                <a:cubicBezTo>
                  <a:pt x="1351" y="1116"/>
                  <a:pt x="1351" y="1116"/>
                  <a:pt x="1351" y="1116"/>
                </a:cubicBezTo>
                <a:cubicBezTo>
                  <a:pt x="1456" y="1116"/>
                  <a:pt x="1541" y="1031"/>
                  <a:pt x="1541" y="926"/>
                </a:cubicBezTo>
                <a:cubicBezTo>
                  <a:pt x="1541" y="190"/>
                  <a:pt x="1541" y="190"/>
                  <a:pt x="1541" y="190"/>
                </a:cubicBezTo>
                <a:cubicBezTo>
                  <a:pt x="1541" y="85"/>
                  <a:pt x="1456" y="0"/>
                  <a:pt x="1351" y="0"/>
                </a:cubicBezTo>
                <a:close/>
                <a:moveTo>
                  <a:pt x="190" y="86"/>
                </a:moveTo>
                <a:cubicBezTo>
                  <a:pt x="1351" y="86"/>
                  <a:pt x="1351" y="86"/>
                  <a:pt x="1351" y="86"/>
                </a:cubicBezTo>
                <a:cubicBezTo>
                  <a:pt x="1408" y="86"/>
                  <a:pt x="1455" y="133"/>
                  <a:pt x="1455" y="190"/>
                </a:cubicBezTo>
                <a:cubicBezTo>
                  <a:pt x="1455" y="805"/>
                  <a:pt x="1455" y="805"/>
                  <a:pt x="1455" y="805"/>
                </a:cubicBezTo>
                <a:cubicBezTo>
                  <a:pt x="86" y="805"/>
                  <a:pt x="86" y="805"/>
                  <a:pt x="86" y="805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6" y="133"/>
                  <a:pt x="133" y="86"/>
                  <a:pt x="190" y="86"/>
                </a:cubicBezTo>
                <a:close/>
                <a:moveTo>
                  <a:pt x="1351" y="1030"/>
                </a:moveTo>
                <a:cubicBezTo>
                  <a:pt x="190" y="1030"/>
                  <a:pt x="190" y="1030"/>
                  <a:pt x="190" y="1030"/>
                </a:cubicBezTo>
                <a:cubicBezTo>
                  <a:pt x="133" y="1030"/>
                  <a:pt x="86" y="984"/>
                  <a:pt x="86" y="926"/>
                </a:cubicBezTo>
                <a:cubicBezTo>
                  <a:pt x="86" y="892"/>
                  <a:pt x="86" y="892"/>
                  <a:pt x="86" y="892"/>
                </a:cubicBezTo>
                <a:cubicBezTo>
                  <a:pt x="1455" y="892"/>
                  <a:pt x="1455" y="892"/>
                  <a:pt x="1455" y="892"/>
                </a:cubicBezTo>
                <a:cubicBezTo>
                  <a:pt x="1455" y="926"/>
                  <a:pt x="1455" y="926"/>
                  <a:pt x="1455" y="926"/>
                </a:cubicBezTo>
                <a:cubicBezTo>
                  <a:pt x="1455" y="983"/>
                  <a:pt x="1408" y="1030"/>
                  <a:pt x="1351" y="1030"/>
                </a:cubicBezTo>
                <a:close/>
                <a:moveTo>
                  <a:pt x="1351" y="1030"/>
                </a:moveTo>
                <a:cubicBezTo>
                  <a:pt x="1351" y="1030"/>
                  <a:pt x="1351" y="1030"/>
                  <a:pt x="1351" y="103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/>
          </a:p>
        </p:txBody>
      </p:sp>
      <p:sp>
        <p:nvSpPr>
          <p:cNvPr id="24" name="Freeform 67">
            <a:extLst>
              <a:ext uri="{FF2B5EF4-FFF2-40B4-BE49-F238E27FC236}">
                <a16:creationId xmlns:a16="http://schemas.microsoft.com/office/drawing/2014/main" id="{F79262F5-502D-4D40-A00C-8EA8377C6C5A}"/>
              </a:ext>
            </a:extLst>
          </p:cNvPr>
          <p:cNvSpPr>
            <a:spLocks noEditPoints="1"/>
          </p:cNvSpPr>
          <p:nvPr/>
        </p:nvSpPr>
        <p:spPr bwMode="auto">
          <a:xfrm>
            <a:off x="1144008" y="2369363"/>
            <a:ext cx="613891" cy="625190"/>
          </a:xfrm>
          <a:custGeom>
            <a:avLst/>
            <a:gdLst>
              <a:gd name="T0" fmla="*/ 1406 w 1503"/>
              <a:gd name="T1" fmla="*/ 130 h 1534"/>
              <a:gd name="T2" fmla="*/ 937 w 1503"/>
              <a:gd name="T3" fmla="*/ 130 h 1534"/>
              <a:gd name="T4" fmla="*/ 77 w 1503"/>
              <a:gd name="T5" fmla="*/ 989 h 1534"/>
              <a:gd name="T6" fmla="*/ 65 w 1503"/>
              <a:gd name="T7" fmla="*/ 1014 h 1534"/>
              <a:gd name="T8" fmla="*/ 1 w 1503"/>
              <a:gd name="T9" fmla="*/ 1485 h 1534"/>
              <a:gd name="T10" fmla="*/ 14 w 1503"/>
              <a:gd name="T11" fmla="*/ 1522 h 1534"/>
              <a:gd name="T12" fmla="*/ 44 w 1503"/>
              <a:gd name="T13" fmla="*/ 1534 h 1534"/>
              <a:gd name="T14" fmla="*/ 50 w 1503"/>
              <a:gd name="T15" fmla="*/ 1534 h 1534"/>
              <a:gd name="T16" fmla="*/ 334 w 1503"/>
              <a:gd name="T17" fmla="*/ 1496 h 1534"/>
              <a:gd name="T18" fmla="*/ 371 w 1503"/>
              <a:gd name="T19" fmla="*/ 1447 h 1534"/>
              <a:gd name="T20" fmla="*/ 322 w 1503"/>
              <a:gd name="T21" fmla="*/ 1410 h 1534"/>
              <a:gd name="T22" fmla="*/ 95 w 1503"/>
              <a:gd name="T23" fmla="*/ 1441 h 1534"/>
              <a:gd name="T24" fmla="*/ 139 w 1503"/>
              <a:gd name="T25" fmla="*/ 1112 h 1534"/>
              <a:gd name="T26" fmla="*/ 485 w 1503"/>
              <a:gd name="T27" fmla="*/ 1458 h 1534"/>
              <a:gd name="T28" fmla="*/ 516 w 1503"/>
              <a:gd name="T29" fmla="*/ 1471 h 1534"/>
              <a:gd name="T30" fmla="*/ 546 w 1503"/>
              <a:gd name="T31" fmla="*/ 1458 h 1534"/>
              <a:gd name="T32" fmla="*/ 1406 w 1503"/>
              <a:gd name="T33" fmla="*/ 599 h 1534"/>
              <a:gd name="T34" fmla="*/ 1503 w 1503"/>
              <a:gd name="T35" fmla="*/ 364 h 1534"/>
              <a:gd name="T36" fmla="*/ 1406 w 1503"/>
              <a:gd name="T37" fmla="*/ 130 h 1534"/>
              <a:gd name="T38" fmla="*/ 953 w 1503"/>
              <a:gd name="T39" fmla="*/ 235 h 1534"/>
              <a:gd name="T40" fmla="*/ 1098 w 1503"/>
              <a:gd name="T41" fmla="*/ 380 h 1534"/>
              <a:gd name="T42" fmla="*/ 313 w 1503"/>
              <a:gd name="T43" fmla="*/ 1164 h 1534"/>
              <a:gd name="T44" fmla="*/ 169 w 1503"/>
              <a:gd name="T45" fmla="*/ 1020 h 1534"/>
              <a:gd name="T46" fmla="*/ 953 w 1503"/>
              <a:gd name="T47" fmla="*/ 235 h 1534"/>
              <a:gd name="T48" fmla="*/ 516 w 1503"/>
              <a:gd name="T49" fmla="*/ 1366 h 1534"/>
              <a:gd name="T50" fmla="*/ 375 w 1503"/>
              <a:gd name="T51" fmla="*/ 1225 h 1534"/>
              <a:gd name="T52" fmla="*/ 1159 w 1503"/>
              <a:gd name="T53" fmla="*/ 441 h 1534"/>
              <a:gd name="T54" fmla="*/ 1300 w 1503"/>
              <a:gd name="T55" fmla="*/ 582 h 1534"/>
              <a:gd name="T56" fmla="*/ 516 w 1503"/>
              <a:gd name="T57" fmla="*/ 1366 h 1534"/>
              <a:gd name="T58" fmla="*/ 1360 w 1503"/>
              <a:gd name="T59" fmla="*/ 520 h 1534"/>
              <a:gd name="T60" fmla="*/ 1015 w 1503"/>
              <a:gd name="T61" fmla="*/ 175 h 1534"/>
              <a:gd name="T62" fmla="*/ 1171 w 1503"/>
              <a:gd name="T63" fmla="*/ 119 h 1534"/>
              <a:gd name="T64" fmla="*/ 1345 w 1503"/>
              <a:gd name="T65" fmla="*/ 191 h 1534"/>
              <a:gd name="T66" fmla="*/ 1416 w 1503"/>
              <a:gd name="T67" fmla="*/ 364 h 1534"/>
              <a:gd name="T68" fmla="*/ 1360 w 1503"/>
              <a:gd name="T69" fmla="*/ 520 h 1534"/>
              <a:gd name="T70" fmla="*/ 1360 w 1503"/>
              <a:gd name="T71" fmla="*/ 520 h 1534"/>
              <a:gd name="T72" fmla="*/ 1360 w 1503"/>
              <a:gd name="T73" fmla="*/ 52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03" h="1534">
                <a:moveTo>
                  <a:pt x="1406" y="130"/>
                </a:moveTo>
                <a:cubicBezTo>
                  <a:pt x="1276" y="0"/>
                  <a:pt x="1066" y="0"/>
                  <a:pt x="937" y="130"/>
                </a:cubicBezTo>
                <a:cubicBezTo>
                  <a:pt x="77" y="989"/>
                  <a:pt x="77" y="989"/>
                  <a:pt x="77" y="989"/>
                </a:cubicBezTo>
                <a:cubicBezTo>
                  <a:pt x="71" y="996"/>
                  <a:pt x="66" y="1004"/>
                  <a:pt x="65" y="1014"/>
                </a:cubicBezTo>
                <a:cubicBezTo>
                  <a:pt x="1" y="1485"/>
                  <a:pt x="1" y="1485"/>
                  <a:pt x="1" y="1485"/>
                </a:cubicBezTo>
                <a:cubicBezTo>
                  <a:pt x="0" y="1499"/>
                  <a:pt x="4" y="1512"/>
                  <a:pt x="14" y="1522"/>
                </a:cubicBezTo>
                <a:cubicBezTo>
                  <a:pt x="22" y="1530"/>
                  <a:pt x="33" y="1534"/>
                  <a:pt x="44" y="1534"/>
                </a:cubicBezTo>
                <a:cubicBezTo>
                  <a:pt x="46" y="1534"/>
                  <a:pt x="48" y="1534"/>
                  <a:pt x="50" y="1534"/>
                </a:cubicBezTo>
                <a:cubicBezTo>
                  <a:pt x="334" y="1496"/>
                  <a:pt x="334" y="1496"/>
                  <a:pt x="334" y="1496"/>
                </a:cubicBezTo>
                <a:cubicBezTo>
                  <a:pt x="358" y="1492"/>
                  <a:pt x="374" y="1471"/>
                  <a:pt x="371" y="1447"/>
                </a:cubicBezTo>
                <a:cubicBezTo>
                  <a:pt x="368" y="1423"/>
                  <a:pt x="346" y="1407"/>
                  <a:pt x="322" y="1410"/>
                </a:cubicBezTo>
                <a:cubicBezTo>
                  <a:pt x="95" y="1441"/>
                  <a:pt x="95" y="1441"/>
                  <a:pt x="95" y="1441"/>
                </a:cubicBezTo>
                <a:cubicBezTo>
                  <a:pt x="139" y="1112"/>
                  <a:pt x="139" y="1112"/>
                  <a:pt x="139" y="1112"/>
                </a:cubicBezTo>
                <a:cubicBezTo>
                  <a:pt x="485" y="1458"/>
                  <a:pt x="485" y="1458"/>
                  <a:pt x="485" y="1458"/>
                </a:cubicBezTo>
                <a:cubicBezTo>
                  <a:pt x="493" y="1466"/>
                  <a:pt x="504" y="1471"/>
                  <a:pt x="516" y="1471"/>
                </a:cubicBezTo>
                <a:cubicBezTo>
                  <a:pt x="527" y="1471"/>
                  <a:pt x="538" y="1466"/>
                  <a:pt x="546" y="1458"/>
                </a:cubicBezTo>
                <a:cubicBezTo>
                  <a:pt x="1406" y="599"/>
                  <a:pt x="1406" y="599"/>
                  <a:pt x="1406" y="599"/>
                </a:cubicBezTo>
                <a:cubicBezTo>
                  <a:pt x="1468" y="536"/>
                  <a:pt x="1503" y="453"/>
                  <a:pt x="1503" y="364"/>
                </a:cubicBezTo>
                <a:cubicBezTo>
                  <a:pt x="1503" y="275"/>
                  <a:pt x="1468" y="192"/>
                  <a:pt x="1406" y="130"/>
                </a:cubicBezTo>
                <a:close/>
                <a:moveTo>
                  <a:pt x="953" y="235"/>
                </a:moveTo>
                <a:cubicBezTo>
                  <a:pt x="1098" y="380"/>
                  <a:pt x="1098" y="380"/>
                  <a:pt x="1098" y="380"/>
                </a:cubicBezTo>
                <a:cubicBezTo>
                  <a:pt x="313" y="1164"/>
                  <a:pt x="313" y="1164"/>
                  <a:pt x="313" y="1164"/>
                </a:cubicBezTo>
                <a:cubicBezTo>
                  <a:pt x="169" y="1020"/>
                  <a:pt x="169" y="1020"/>
                  <a:pt x="169" y="1020"/>
                </a:cubicBezTo>
                <a:lnTo>
                  <a:pt x="953" y="235"/>
                </a:lnTo>
                <a:close/>
                <a:moveTo>
                  <a:pt x="516" y="1366"/>
                </a:moveTo>
                <a:cubicBezTo>
                  <a:pt x="375" y="1225"/>
                  <a:pt x="375" y="1225"/>
                  <a:pt x="375" y="1225"/>
                </a:cubicBezTo>
                <a:cubicBezTo>
                  <a:pt x="1159" y="441"/>
                  <a:pt x="1159" y="441"/>
                  <a:pt x="1159" y="441"/>
                </a:cubicBezTo>
                <a:cubicBezTo>
                  <a:pt x="1300" y="582"/>
                  <a:pt x="1300" y="582"/>
                  <a:pt x="1300" y="582"/>
                </a:cubicBezTo>
                <a:lnTo>
                  <a:pt x="516" y="1366"/>
                </a:lnTo>
                <a:close/>
                <a:moveTo>
                  <a:pt x="1360" y="520"/>
                </a:moveTo>
                <a:cubicBezTo>
                  <a:pt x="1015" y="175"/>
                  <a:pt x="1015" y="175"/>
                  <a:pt x="1015" y="175"/>
                </a:cubicBezTo>
                <a:cubicBezTo>
                  <a:pt x="1059" y="139"/>
                  <a:pt x="1114" y="119"/>
                  <a:pt x="1171" y="119"/>
                </a:cubicBezTo>
                <a:cubicBezTo>
                  <a:pt x="1237" y="119"/>
                  <a:pt x="1298" y="145"/>
                  <a:pt x="1345" y="191"/>
                </a:cubicBezTo>
                <a:cubicBezTo>
                  <a:pt x="1391" y="237"/>
                  <a:pt x="1416" y="299"/>
                  <a:pt x="1416" y="364"/>
                </a:cubicBezTo>
                <a:cubicBezTo>
                  <a:pt x="1416" y="422"/>
                  <a:pt x="1397" y="476"/>
                  <a:pt x="1360" y="520"/>
                </a:cubicBezTo>
                <a:close/>
                <a:moveTo>
                  <a:pt x="1360" y="520"/>
                </a:moveTo>
                <a:cubicBezTo>
                  <a:pt x="1360" y="520"/>
                  <a:pt x="1360" y="520"/>
                  <a:pt x="1360" y="52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grpSp>
        <p:nvGrpSpPr>
          <p:cNvPr id="26" name="Group 47">
            <a:extLst>
              <a:ext uri="{FF2B5EF4-FFF2-40B4-BE49-F238E27FC236}">
                <a16:creationId xmlns:a16="http://schemas.microsoft.com/office/drawing/2014/main" id="{F55C3CD7-932F-6641-AECE-F0DDE5D3E4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9458" y="2406718"/>
            <a:ext cx="470382" cy="586674"/>
            <a:chOff x="4142" y="402"/>
            <a:chExt cx="271" cy="338"/>
          </a:xfrm>
          <a:solidFill>
            <a:srgbClr val="F9B359"/>
          </a:solidFill>
          <a:effectLst/>
        </p:grpSpPr>
        <p:sp>
          <p:nvSpPr>
            <p:cNvPr id="28" name="Freeform 48">
              <a:extLst>
                <a:ext uri="{FF2B5EF4-FFF2-40B4-BE49-F238E27FC236}">
                  <a16:creationId xmlns:a16="http://schemas.microsoft.com/office/drawing/2014/main" id="{8845A44D-EA88-6247-A207-F932DB5A4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2" y="461"/>
              <a:ext cx="211" cy="279"/>
            </a:xfrm>
            <a:custGeom>
              <a:avLst/>
              <a:gdLst>
                <a:gd name="T0" fmla="*/ 850 w 973"/>
                <a:gd name="T1" fmla="*/ 0 h 1290"/>
                <a:gd name="T2" fmla="*/ 124 w 973"/>
                <a:gd name="T3" fmla="*/ 0 h 1290"/>
                <a:gd name="T4" fmla="*/ 0 w 973"/>
                <a:gd name="T5" fmla="*/ 124 h 1290"/>
                <a:gd name="T6" fmla="*/ 0 w 973"/>
                <a:gd name="T7" fmla="*/ 1166 h 1290"/>
                <a:gd name="T8" fmla="*/ 124 w 973"/>
                <a:gd name="T9" fmla="*/ 1290 h 1290"/>
                <a:gd name="T10" fmla="*/ 850 w 973"/>
                <a:gd name="T11" fmla="*/ 1290 h 1290"/>
                <a:gd name="T12" fmla="*/ 973 w 973"/>
                <a:gd name="T13" fmla="*/ 1166 h 1290"/>
                <a:gd name="T14" fmla="*/ 973 w 973"/>
                <a:gd name="T15" fmla="*/ 124 h 1290"/>
                <a:gd name="T16" fmla="*/ 850 w 973"/>
                <a:gd name="T17" fmla="*/ 0 h 1290"/>
                <a:gd name="T18" fmla="*/ 887 w 973"/>
                <a:gd name="T19" fmla="*/ 1166 h 1290"/>
                <a:gd name="T20" fmla="*/ 850 w 973"/>
                <a:gd name="T21" fmla="*/ 1203 h 1290"/>
                <a:gd name="T22" fmla="*/ 123 w 973"/>
                <a:gd name="T23" fmla="*/ 1203 h 1290"/>
                <a:gd name="T24" fmla="*/ 86 w 973"/>
                <a:gd name="T25" fmla="*/ 1166 h 1290"/>
                <a:gd name="T26" fmla="*/ 86 w 973"/>
                <a:gd name="T27" fmla="*/ 124 h 1290"/>
                <a:gd name="T28" fmla="*/ 123 w 973"/>
                <a:gd name="T29" fmla="*/ 87 h 1290"/>
                <a:gd name="T30" fmla="*/ 850 w 973"/>
                <a:gd name="T31" fmla="*/ 87 h 1290"/>
                <a:gd name="T32" fmla="*/ 887 w 973"/>
                <a:gd name="T33" fmla="*/ 124 h 1290"/>
                <a:gd name="T34" fmla="*/ 887 w 973"/>
                <a:gd name="T35" fmla="*/ 1166 h 1290"/>
                <a:gd name="T36" fmla="*/ 887 w 973"/>
                <a:gd name="T37" fmla="*/ 1166 h 1290"/>
                <a:gd name="T38" fmla="*/ 887 w 973"/>
                <a:gd name="T39" fmla="*/ 1166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3" h="1290">
                  <a:moveTo>
                    <a:pt x="85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5" y="0"/>
                    <a:pt x="0" y="56"/>
                    <a:pt x="0" y="124"/>
                  </a:cubicBezTo>
                  <a:cubicBezTo>
                    <a:pt x="0" y="1166"/>
                    <a:pt x="0" y="1166"/>
                    <a:pt x="0" y="1166"/>
                  </a:cubicBezTo>
                  <a:cubicBezTo>
                    <a:pt x="0" y="1234"/>
                    <a:pt x="55" y="1290"/>
                    <a:pt x="124" y="1290"/>
                  </a:cubicBezTo>
                  <a:cubicBezTo>
                    <a:pt x="850" y="1290"/>
                    <a:pt x="850" y="1290"/>
                    <a:pt x="850" y="1290"/>
                  </a:cubicBezTo>
                  <a:cubicBezTo>
                    <a:pt x="918" y="1290"/>
                    <a:pt x="973" y="1234"/>
                    <a:pt x="973" y="1166"/>
                  </a:cubicBezTo>
                  <a:cubicBezTo>
                    <a:pt x="973" y="124"/>
                    <a:pt x="973" y="124"/>
                    <a:pt x="973" y="124"/>
                  </a:cubicBezTo>
                  <a:cubicBezTo>
                    <a:pt x="973" y="56"/>
                    <a:pt x="918" y="0"/>
                    <a:pt x="850" y="0"/>
                  </a:cubicBezTo>
                  <a:close/>
                  <a:moveTo>
                    <a:pt x="887" y="1166"/>
                  </a:moveTo>
                  <a:cubicBezTo>
                    <a:pt x="887" y="1186"/>
                    <a:pt x="870" y="1203"/>
                    <a:pt x="850" y="1203"/>
                  </a:cubicBezTo>
                  <a:cubicBezTo>
                    <a:pt x="123" y="1203"/>
                    <a:pt x="123" y="1203"/>
                    <a:pt x="123" y="1203"/>
                  </a:cubicBezTo>
                  <a:cubicBezTo>
                    <a:pt x="103" y="1203"/>
                    <a:pt x="86" y="1186"/>
                    <a:pt x="86" y="1166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03"/>
                    <a:pt x="103" y="87"/>
                    <a:pt x="123" y="87"/>
                  </a:cubicBezTo>
                  <a:cubicBezTo>
                    <a:pt x="850" y="87"/>
                    <a:pt x="850" y="87"/>
                    <a:pt x="850" y="87"/>
                  </a:cubicBezTo>
                  <a:cubicBezTo>
                    <a:pt x="870" y="87"/>
                    <a:pt x="887" y="103"/>
                    <a:pt x="887" y="124"/>
                  </a:cubicBezTo>
                  <a:lnTo>
                    <a:pt x="887" y="1166"/>
                  </a:lnTo>
                  <a:close/>
                  <a:moveTo>
                    <a:pt x="887" y="1166"/>
                  </a:moveTo>
                  <a:cubicBezTo>
                    <a:pt x="887" y="1166"/>
                    <a:pt x="887" y="1166"/>
                    <a:pt x="887" y="11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" name="Freeform 49">
              <a:extLst>
                <a:ext uri="{FF2B5EF4-FFF2-40B4-BE49-F238E27FC236}">
                  <a16:creationId xmlns:a16="http://schemas.microsoft.com/office/drawing/2014/main" id="{6D4F4CBC-FDC1-3B40-9B60-AD11C9C8C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2" y="402"/>
              <a:ext cx="211" cy="279"/>
            </a:xfrm>
            <a:custGeom>
              <a:avLst/>
              <a:gdLst>
                <a:gd name="T0" fmla="*/ 850 w 973"/>
                <a:gd name="T1" fmla="*/ 0 h 1289"/>
                <a:gd name="T2" fmla="*/ 123 w 973"/>
                <a:gd name="T3" fmla="*/ 0 h 1289"/>
                <a:gd name="T4" fmla="*/ 0 w 973"/>
                <a:gd name="T5" fmla="*/ 124 h 1289"/>
                <a:gd name="T6" fmla="*/ 43 w 973"/>
                <a:gd name="T7" fmla="*/ 167 h 1289"/>
                <a:gd name="T8" fmla="*/ 86 w 973"/>
                <a:gd name="T9" fmla="*/ 124 h 1289"/>
                <a:gd name="T10" fmla="*/ 123 w 973"/>
                <a:gd name="T11" fmla="*/ 86 h 1289"/>
                <a:gd name="T12" fmla="*/ 850 w 973"/>
                <a:gd name="T13" fmla="*/ 86 h 1289"/>
                <a:gd name="T14" fmla="*/ 887 w 973"/>
                <a:gd name="T15" fmla="*/ 124 h 1289"/>
                <a:gd name="T16" fmla="*/ 887 w 973"/>
                <a:gd name="T17" fmla="*/ 1166 h 1289"/>
                <a:gd name="T18" fmla="*/ 850 w 973"/>
                <a:gd name="T19" fmla="*/ 1203 h 1289"/>
                <a:gd name="T20" fmla="*/ 806 w 973"/>
                <a:gd name="T21" fmla="*/ 1246 h 1289"/>
                <a:gd name="T22" fmla="*/ 850 w 973"/>
                <a:gd name="T23" fmla="*/ 1289 h 1289"/>
                <a:gd name="T24" fmla="*/ 973 w 973"/>
                <a:gd name="T25" fmla="*/ 1166 h 1289"/>
                <a:gd name="T26" fmla="*/ 973 w 973"/>
                <a:gd name="T27" fmla="*/ 124 h 1289"/>
                <a:gd name="T28" fmla="*/ 850 w 973"/>
                <a:gd name="T29" fmla="*/ 0 h 1289"/>
                <a:gd name="T30" fmla="*/ 850 w 973"/>
                <a:gd name="T31" fmla="*/ 0 h 1289"/>
                <a:gd name="T32" fmla="*/ 850 w 973"/>
                <a:gd name="T33" fmla="*/ 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3" h="1289">
                  <a:moveTo>
                    <a:pt x="85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55" y="0"/>
                    <a:pt x="0" y="55"/>
                    <a:pt x="0" y="124"/>
                  </a:cubicBezTo>
                  <a:cubicBezTo>
                    <a:pt x="0" y="148"/>
                    <a:pt x="19" y="167"/>
                    <a:pt x="43" y="167"/>
                  </a:cubicBezTo>
                  <a:cubicBezTo>
                    <a:pt x="67" y="167"/>
                    <a:pt x="86" y="148"/>
                    <a:pt x="86" y="124"/>
                  </a:cubicBezTo>
                  <a:cubicBezTo>
                    <a:pt x="86" y="103"/>
                    <a:pt x="103" y="86"/>
                    <a:pt x="123" y="86"/>
                  </a:cubicBezTo>
                  <a:cubicBezTo>
                    <a:pt x="850" y="86"/>
                    <a:pt x="850" y="86"/>
                    <a:pt x="850" y="86"/>
                  </a:cubicBezTo>
                  <a:cubicBezTo>
                    <a:pt x="870" y="86"/>
                    <a:pt x="887" y="103"/>
                    <a:pt x="887" y="124"/>
                  </a:cubicBezTo>
                  <a:cubicBezTo>
                    <a:pt x="887" y="1166"/>
                    <a:pt x="887" y="1166"/>
                    <a:pt x="887" y="1166"/>
                  </a:cubicBezTo>
                  <a:cubicBezTo>
                    <a:pt x="887" y="1186"/>
                    <a:pt x="870" y="1203"/>
                    <a:pt x="850" y="1203"/>
                  </a:cubicBezTo>
                  <a:cubicBezTo>
                    <a:pt x="826" y="1203"/>
                    <a:pt x="806" y="1222"/>
                    <a:pt x="806" y="1246"/>
                  </a:cubicBezTo>
                  <a:cubicBezTo>
                    <a:pt x="806" y="1270"/>
                    <a:pt x="826" y="1289"/>
                    <a:pt x="850" y="1289"/>
                  </a:cubicBezTo>
                  <a:cubicBezTo>
                    <a:pt x="918" y="1289"/>
                    <a:pt x="973" y="1234"/>
                    <a:pt x="973" y="1166"/>
                  </a:cubicBezTo>
                  <a:cubicBezTo>
                    <a:pt x="973" y="124"/>
                    <a:pt x="973" y="124"/>
                    <a:pt x="973" y="124"/>
                  </a:cubicBezTo>
                  <a:cubicBezTo>
                    <a:pt x="973" y="55"/>
                    <a:pt x="918" y="0"/>
                    <a:pt x="850" y="0"/>
                  </a:cubicBezTo>
                  <a:close/>
                  <a:moveTo>
                    <a:pt x="850" y="0"/>
                  </a:moveTo>
                  <a:cubicBezTo>
                    <a:pt x="850" y="0"/>
                    <a:pt x="850" y="0"/>
                    <a:pt x="8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30" name="Freeform 87">
            <a:extLst>
              <a:ext uri="{FF2B5EF4-FFF2-40B4-BE49-F238E27FC236}">
                <a16:creationId xmlns:a16="http://schemas.microsoft.com/office/drawing/2014/main" id="{AB21AB68-465E-9C48-93A4-AAA26BCB5941}"/>
              </a:ext>
            </a:extLst>
          </p:cNvPr>
          <p:cNvSpPr>
            <a:spLocks noEditPoints="1"/>
          </p:cNvSpPr>
          <p:nvPr/>
        </p:nvSpPr>
        <p:spPr bwMode="auto">
          <a:xfrm>
            <a:off x="1905789" y="1636554"/>
            <a:ext cx="749005" cy="600971"/>
          </a:xfrm>
          <a:custGeom>
            <a:avLst/>
            <a:gdLst>
              <a:gd name="T0" fmla="*/ 1538 w 1561"/>
              <a:gd name="T1" fmla="*/ 806 h 1257"/>
              <a:gd name="T2" fmla="*/ 1331 w 1561"/>
              <a:gd name="T3" fmla="*/ 150 h 1257"/>
              <a:gd name="T4" fmla="*/ 1105 w 1561"/>
              <a:gd name="T5" fmla="*/ 29 h 1257"/>
              <a:gd name="T6" fmla="*/ 1076 w 1561"/>
              <a:gd name="T7" fmla="*/ 83 h 1257"/>
              <a:gd name="T8" fmla="*/ 1130 w 1561"/>
              <a:gd name="T9" fmla="*/ 112 h 1257"/>
              <a:gd name="T10" fmla="*/ 1248 w 1561"/>
              <a:gd name="T11" fmla="*/ 175 h 1257"/>
              <a:gd name="T12" fmla="*/ 1248 w 1561"/>
              <a:gd name="T13" fmla="*/ 175 h 1257"/>
              <a:gd name="T14" fmla="*/ 1396 w 1561"/>
              <a:gd name="T15" fmla="*/ 645 h 1257"/>
              <a:gd name="T16" fmla="*/ 1237 w 1561"/>
              <a:gd name="T17" fmla="*/ 604 h 1257"/>
              <a:gd name="T18" fmla="*/ 916 w 1561"/>
              <a:gd name="T19" fmla="*/ 890 h 1257"/>
              <a:gd name="T20" fmla="*/ 644 w 1561"/>
              <a:gd name="T21" fmla="*/ 890 h 1257"/>
              <a:gd name="T22" fmla="*/ 324 w 1561"/>
              <a:gd name="T23" fmla="*/ 609 h 1257"/>
              <a:gd name="T24" fmla="*/ 164 w 1561"/>
              <a:gd name="T25" fmla="*/ 651 h 1257"/>
              <a:gd name="T26" fmla="*/ 314 w 1561"/>
              <a:gd name="T27" fmla="*/ 175 h 1257"/>
              <a:gd name="T28" fmla="*/ 314 w 1561"/>
              <a:gd name="T29" fmla="*/ 175 h 1257"/>
              <a:gd name="T30" fmla="*/ 433 w 1561"/>
              <a:gd name="T31" fmla="*/ 112 h 1257"/>
              <a:gd name="T32" fmla="*/ 486 w 1561"/>
              <a:gd name="T33" fmla="*/ 83 h 1257"/>
              <a:gd name="T34" fmla="*/ 458 w 1561"/>
              <a:gd name="T35" fmla="*/ 29 h 1257"/>
              <a:gd name="T36" fmla="*/ 231 w 1561"/>
              <a:gd name="T37" fmla="*/ 150 h 1257"/>
              <a:gd name="T38" fmla="*/ 25 w 1561"/>
              <a:gd name="T39" fmla="*/ 807 h 1257"/>
              <a:gd name="T40" fmla="*/ 24 w 1561"/>
              <a:gd name="T41" fmla="*/ 812 h 1257"/>
              <a:gd name="T42" fmla="*/ 0 w 1561"/>
              <a:gd name="T43" fmla="*/ 933 h 1257"/>
              <a:gd name="T44" fmla="*/ 324 w 1561"/>
              <a:gd name="T45" fmla="*/ 1257 h 1257"/>
              <a:gd name="T46" fmla="*/ 644 w 1561"/>
              <a:gd name="T47" fmla="*/ 976 h 1257"/>
              <a:gd name="T48" fmla="*/ 918 w 1561"/>
              <a:gd name="T49" fmla="*/ 976 h 1257"/>
              <a:gd name="T50" fmla="*/ 1237 w 1561"/>
              <a:gd name="T51" fmla="*/ 1251 h 1257"/>
              <a:gd name="T52" fmla="*/ 1561 w 1561"/>
              <a:gd name="T53" fmla="*/ 927 h 1257"/>
              <a:gd name="T54" fmla="*/ 1538 w 1561"/>
              <a:gd name="T55" fmla="*/ 806 h 1257"/>
              <a:gd name="T56" fmla="*/ 324 w 1561"/>
              <a:gd name="T57" fmla="*/ 1170 h 1257"/>
              <a:gd name="T58" fmla="*/ 87 w 1561"/>
              <a:gd name="T59" fmla="*/ 933 h 1257"/>
              <a:gd name="T60" fmla="*/ 324 w 1561"/>
              <a:gd name="T61" fmla="*/ 696 h 1257"/>
              <a:gd name="T62" fmla="*/ 561 w 1561"/>
              <a:gd name="T63" fmla="*/ 933 h 1257"/>
              <a:gd name="T64" fmla="*/ 324 w 1561"/>
              <a:gd name="T65" fmla="*/ 1170 h 1257"/>
              <a:gd name="T66" fmla="*/ 1238 w 1561"/>
              <a:gd name="T67" fmla="*/ 1164 h 1257"/>
              <a:gd name="T68" fmla="*/ 1001 w 1561"/>
              <a:gd name="T69" fmla="*/ 927 h 1257"/>
              <a:gd name="T70" fmla="*/ 1238 w 1561"/>
              <a:gd name="T71" fmla="*/ 690 h 1257"/>
              <a:gd name="T72" fmla="*/ 1475 w 1561"/>
              <a:gd name="T73" fmla="*/ 927 h 1257"/>
              <a:gd name="T74" fmla="*/ 1238 w 1561"/>
              <a:gd name="T75" fmla="*/ 1164 h 1257"/>
              <a:gd name="T76" fmla="*/ 1238 w 1561"/>
              <a:gd name="T77" fmla="*/ 1164 h 1257"/>
              <a:gd name="T78" fmla="*/ 1238 w 1561"/>
              <a:gd name="T79" fmla="*/ 116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1" h="1257">
                <a:moveTo>
                  <a:pt x="1538" y="806"/>
                </a:moveTo>
                <a:cubicBezTo>
                  <a:pt x="1331" y="150"/>
                  <a:pt x="1331" y="150"/>
                  <a:pt x="1331" y="150"/>
                </a:cubicBezTo>
                <a:cubicBezTo>
                  <a:pt x="1302" y="54"/>
                  <a:pt x="1200" y="0"/>
                  <a:pt x="1105" y="29"/>
                </a:cubicBezTo>
                <a:cubicBezTo>
                  <a:pt x="1082" y="36"/>
                  <a:pt x="1069" y="60"/>
                  <a:pt x="1076" y="83"/>
                </a:cubicBezTo>
                <a:cubicBezTo>
                  <a:pt x="1083" y="105"/>
                  <a:pt x="1107" y="119"/>
                  <a:pt x="1130" y="112"/>
                </a:cubicBezTo>
                <a:cubicBezTo>
                  <a:pt x="1180" y="96"/>
                  <a:pt x="1233" y="125"/>
                  <a:pt x="1248" y="175"/>
                </a:cubicBezTo>
                <a:cubicBezTo>
                  <a:pt x="1248" y="175"/>
                  <a:pt x="1248" y="175"/>
                  <a:pt x="1248" y="175"/>
                </a:cubicBezTo>
                <a:cubicBezTo>
                  <a:pt x="1396" y="645"/>
                  <a:pt x="1396" y="645"/>
                  <a:pt x="1396" y="645"/>
                </a:cubicBezTo>
                <a:cubicBezTo>
                  <a:pt x="1349" y="619"/>
                  <a:pt x="1295" y="604"/>
                  <a:pt x="1237" y="604"/>
                </a:cubicBezTo>
                <a:cubicBezTo>
                  <a:pt x="1072" y="604"/>
                  <a:pt x="935" y="729"/>
                  <a:pt x="916" y="890"/>
                </a:cubicBezTo>
                <a:cubicBezTo>
                  <a:pt x="644" y="890"/>
                  <a:pt x="644" y="890"/>
                  <a:pt x="644" y="890"/>
                </a:cubicBezTo>
                <a:cubicBezTo>
                  <a:pt x="623" y="732"/>
                  <a:pt x="487" y="609"/>
                  <a:pt x="324" y="609"/>
                </a:cubicBezTo>
                <a:cubicBezTo>
                  <a:pt x="266" y="609"/>
                  <a:pt x="211" y="625"/>
                  <a:pt x="164" y="651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29" y="125"/>
                  <a:pt x="382" y="96"/>
                  <a:pt x="433" y="112"/>
                </a:cubicBezTo>
                <a:cubicBezTo>
                  <a:pt x="455" y="119"/>
                  <a:pt x="480" y="105"/>
                  <a:pt x="486" y="83"/>
                </a:cubicBezTo>
                <a:cubicBezTo>
                  <a:pt x="493" y="60"/>
                  <a:pt x="480" y="36"/>
                  <a:pt x="458" y="29"/>
                </a:cubicBezTo>
                <a:cubicBezTo>
                  <a:pt x="362" y="0"/>
                  <a:pt x="260" y="54"/>
                  <a:pt x="231" y="150"/>
                </a:cubicBezTo>
                <a:cubicBezTo>
                  <a:pt x="25" y="807"/>
                  <a:pt x="25" y="807"/>
                  <a:pt x="25" y="807"/>
                </a:cubicBezTo>
                <a:cubicBezTo>
                  <a:pt x="24" y="809"/>
                  <a:pt x="24" y="810"/>
                  <a:pt x="24" y="812"/>
                </a:cubicBezTo>
                <a:cubicBezTo>
                  <a:pt x="9" y="849"/>
                  <a:pt x="0" y="890"/>
                  <a:pt x="0" y="933"/>
                </a:cubicBezTo>
                <a:cubicBezTo>
                  <a:pt x="0" y="1111"/>
                  <a:pt x="145" y="1257"/>
                  <a:pt x="324" y="1257"/>
                </a:cubicBezTo>
                <a:cubicBezTo>
                  <a:pt x="487" y="1257"/>
                  <a:pt x="623" y="1134"/>
                  <a:pt x="644" y="976"/>
                </a:cubicBezTo>
                <a:cubicBezTo>
                  <a:pt x="918" y="976"/>
                  <a:pt x="918" y="976"/>
                  <a:pt x="918" y="976"/>
                </a:cubicBezTo>
                <a:cubicBezTo>
                  <a:pt x="941" y="1131"/>
                  <a:pt x="1076" y="1251"/>
                  <a:pt x="1237" y="1251"/>
                </a:cubicBezTo>
                <a:cubicBezTo>
                  <a:pt x="1416" y="1251"/>
                  <a:pt x="1561" y="1105"/>
                  <a:pt x="1561" y="927"/>
                </a:cubicBezTo>
                <a:cubicBezTo>
                  <a:pt x="1561" y="884"/>
                  <a:pt x="1553" y="843"/>
                  <a:pt x="1538" y="806"/>
                </a:cubicBezTo>
                <a:close/>
                <a:moveTo>
                  <a:pt x="324" y="1170"/>
                </a:moveTo>
                <a:cubicBezTo>
                  <a:pt x="193" y="1170"/>
                  <a:pt x="87" y="1064"/>
                  <a:pt x="87" y="933"/>
                </a:cubicBezTo>
                <a:cubicBezTo>
                  <a:pt x="87" y="802"/>
                  <a:pt x="193" y="696"/>
                  <a:pt x="324" y="696"/>
                </a:cubicBezTo>
                <a:cubicBezTo>
                  <a:pt x="455" y="696"/>
                  <a:pt x="561" y="802"/>
                  <a:pt x="561" y="933"/>
                </a:cubicBezTo>
                <a:cubicBezTo>
                  <a:pt x="561" y="1064"/>
                  <a:pt x="454" y="1170"/>
                  <a:pt x="324" y="1170"/>
                </a:cubicBezTo>
                <a:close/>
                <a:moveTo>
                  <a:pt x="1238" y="1164"/>
                </a:moveTo>
                <a:cubicBezTo>
                  <a:pt x="1107" y="1164"/>
                  <a:pt x="1001" y="1058"/>
                  <a:pt x="1001" y="927"/>
                </a:cubicBezTo>
                <a:cubicBezTo>
                  <a:pt x="1001" y="796"/>
                  <a:pt x="1107" y="690"/>
                  <a:pt x="1238" y="690"/>
                </a:cubicBezTo>
                <a:cubicBezTo>
                  <a:pt x="1368" y="690"/>
                  <a:pt x="1475" y="796"/>
                  <a:pt x="1475" y="927"/>
                </a:cubicBezTo>
                <a:cubicBezTo>
                  <a:pt x="1475" y="1058"/>
                  <a:pt x="1369" y="1164"/>
                  <a:pt x="1238" y="1164"/>
                </a:cubicBezTo>
                <a:close/>
                <a:moveTo>
                  <a:pt x="1238" y="1164"/>
                </a:moveTo>
                <a:cubicBezTo>
                  <a:pt x="1238" y="1164"/>
                  <a:pt x="1238" y="1164"/>
                  <a:pt x="1238" y="1164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861AC796-9EC4-6B4E-B400-A37F33EB2A87}"/>
              </a:ext>
            </a:extLst>
          </p:cNvPr>
          <p:cNvSpPr txBox="1"/>
          <p:nvPr/>
        </p:nvSpPr>
        <p:spPr>
          <a:xfrm>
            <a:off x="1155988" y="4792968"/>
            <a:ext cx="5187610" cy="5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Algorithm?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❌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 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≈Enumerate?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✔️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endParaRPr lang="en-US" altLang="zh-CN" sz="2400" b="1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C028D-65CC-EB44-BCFD-C5D8D1CD0D9C}"/>
              </a:ext>
            </a:extLst>
          </p:cNvPr>
          <p:cNvSpPr txBox="1"/>
          <p:nvPr/>
        </p:nvSpPr>
        <p:spPr>
          <a:xfrm>
            <a:off x="264001" y="5957470"/>
            <a:ext cx="8607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Thousands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years to compute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comparatively small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r>
              <a:rPr lang="en-US" sz="2800" dirty="0"/>
              <a:t> </a:t>
            </a:r>
            <a:r>
              <a:rPr lang="en-US" altLang="zh-CN" sz="2800" dirty="0"/>
              <a:t>(</a:t>
            </a:r>
            <a:r>
              <a:rPr lang="en-US" sz="2800" dirty="0"/>
              <a:t>232 decimal digits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0249121"/>
      </p:ext>
    </p:extLst>
  </p:cSld>
  <p:clrMapOvr>
    <a:masterClrMapping/>
  </p:clrMapOvr>
  <p:transition spd="slow" advTm="8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DBB23F4-B640-4AFA-932F-6085171C1C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0" y="342900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156931B-1A96-4343-BE7B-C88C5BF5098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5871303" y="342900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63743CC4-903B-48AB-A132-229139BB56EC}"/>
              </a:ext>
            </a:extLst>
          </p:cNvPr>
          <p:cNvSpPr/>
          <p:nvPr/>
        </p:nvSpPr>
        <p:spPr>
          <a:xfrm>
            <a:off x="3272697" y="2129699"/>
            <a:ext cx="2598606" cy="2598603"/>
          </a:xfrm>
          <a:prstGeom prst="ellipse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FEB70AD-8016-4EB0-B3E6-3B93433155BE}"/>
              </a:ext>
            </a:extLst>
          </p:cNvPr>
          <p:cNvSpPr/>
          <p:nvPr/>
        </p:nvSpPr>
        <p:spPr>
          <a:xfrm>
            <a:off x="3397669" y="2254670"/>
            <a:ext cx="2348663" cy="2348660"/>
          </a:xfrm>
          <a:prstGeom prst="ellipse">
            <a:avLst/>
          </a:prstGeom>
          <a:solidFill>
            <a:srgbClr val="F9B359"/>
          </a:solidFill>
          <a:ln w="63500">
            <a:noFill/>
          </a:ln>
          <a:effectLst>
            <a:outerShdw blurRad="127000" sx="101000" sy="101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C4CD7D-3CFD-4C59-8C22-187081BAAB00}"/>
              </a:ext>
            </a:extLst>
          </p:cNvPr>
          <p:cNvSpPr txBox="1"/>
          <p:nvPr/>
        </p:nvSpPr>
        <p:spPr>
          <a:xfrm>
            <a:off x="300078" y="3592440"/>
            <a:ext cx="2847648" cy="9501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Find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solution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for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Math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Problem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AD235E-8C8C-4983-99F9-5AEA44335134}"/>
              </a:ext>
            </a:extLst>
          </p:cNvPr>
          <p:cNvSpPr txBox="1"/>
          <p:nvPr/>
        </p:nvSpPr>
        <p:spPr>
          <a:xfrm>
            <a:off x="5789295" y="3552670"/>
            <a:ext cx="3272697" cy="2279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This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feature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could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be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adopted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as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the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foundation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of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widely-used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modern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b="1" i="1" dirty="0">
                <a:solidFill>
                  <a:srgbClr val="3F403E"/>
                </a:solidFill>
                <a:latin typeface="+mn-ea"/>
              </a:rPr>
              <a:t>cryptosystem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774F6D-4FAC-4567-BE07-06753F6D4B8B}"/>
              </a:ext>
            </a:extLst>
          </p:cNvPr>
          <p:cNvSpPr txBox="1"/>
          <p:nvPr/>
        </p:nvSpPr>
        <p:spPr>
          <a:xfrm>
            <a:off x="-3492" y="1104379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Difficulty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Factorization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B74202-BD2A-4A21-A4E3-3707CBF77125}"/>
              </a:ext>
            </a:extLst>
          </p:cNvPr>
          <p:cNvSpPr txBox="1"/>
          <p:nvPr/>
        </p:nvSpPr>
        <p:spPr>
          <a:xfrm>
            <a:off x="805241" y="3005815"/>
            <a:ext cx="1535998" cy="415498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100" b="1" dirty="0">
                <a:solidFill>
                  <a:srgbClr val="3F403E"/>
                </a:solidFill>
                <a:latin typeface="+mj-ea"/>
                <a:ea typeface="+mj-ea"/>
              </a:rPr>
              <a:t>Unfortunate</a:t>
            </a:r>
            <a:endParaRPr lang="zh-CN" altLang="en-US" sz="21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5B0B02-E48F-475A-A141-14EA352E4495}"/>
              </a:ext>
            </a:extLst>
          </p:cNvPr>
          <p:cNvSpPr txBox="1"/>
          <p:nvPr/>
        </p:nvSpPr>
        <p:spPr>
          <a:xfrm>
            <a:off x="6713217" y="3005815"/>
            <a:ext cx="1268296" cy="415498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100" b="1" dirty="0">
                <a:solidFill>
                  <a:srgbClr val="3F403E"/>
                </a:solidFill>
                <a:latin typeface="+mj-ea"/>
                <a:ea typeface="+mj-ea"/>
              </a:rPr>
              <a:t>Fortunate</a:t>
            </a:r>
            <a:endParaRPr lang="zh-CN" altLang="en-US" sz="21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grpSp>
        <p:nvGrpSpPr>
          <p:cNvPr id="20" name="Group 187">
            <a:extLst>
              <a:ext uri="{FF2B5EF4-FFF2-40B4-BE49-F238E27FC236}">
                <a16:creationId xmlns:a16="http://schemas.microsoft.com/office/drawing/2014/main" id="{815DDC13-9435-42EA-A1A1-29EDF9D25C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0585" y="2849336"/>
            <a:ext cx="1162831" cy="1159329"/>
            <a:chOff x="1262" y="2962"/>
            <a:chExt cx="332" cy="331"/>
          </a:xfrm>
          <a:solidFill>
            <a:schemeClr val="bg1"/>
          </a:solidFill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grpSpPr>
        <p:sp>
          <p:nvSpPr>
            <p:cNvPr id="21" name="Freeform 188">
              <a:extLst>
                <a:ext uri="{FF2B5EF4-FFF2-40B4-BE49-F238E27FC236}">
                  <a16:creationId xmlns:a16="http://schemas.microsoft.com/office/drawing/2014/main" id="{1921B786-BEE6-4E44-885F-7939CB6AB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2" y="2962"/>
              <a:ext cx="332" cy="331"/>
            </a:xfrm>
            <a:custGeom>
              <a:avLst/>
              <a:gdLst>
                <a:gd name="T0" fmla="*/ 1346 w 1532"/>
                <a:gd name="T1" fmla="*/ 587 h 1532"/>
                <a:gd name="T2" fmla="*/ 1366 w 1532"/>
                <a:gd name="T3" fmla="*/ 394 h 1532"/>
                <a:gd name="T4" fmla="*/ 1260 w 1532"/>
                <a:gd name="T5" fmla="*/ 177 h 1532"/>
                <a:gd name="T6" fmla="*/ 1139 w 1532"/>
                <a:gd name="T7" fmla="*/ 167 h 1532"/>
                <a:gd name="T8" fmla="*/ 942 w 1532"/>
                <a:gd name="T9" fmla="*/ 186 h 1532"/>
                <a:gd name="T10" fmla="*/ 830 w 1532"/>
                <a:gd name="T11" fmla="*/ 0 h 1532"/>
                <a:gd name="T12" fmla="*/ 602 w 1532"/>
                <a:gd name="T13" fmla="*/ 79 h 1532"/>
                <a:gd name="T14" fmla="*/ 480 w 1532"/>
                <a:gd name="T15" fmla="*/ 232 h 1532"/>
                <a:gd name="T16" fmla="*/ 337 w 1532"/>
                <a:gd name="T17" fmla="*/ 151 h 1532"/>
                <a:gd name="T18" fmla="*/ 174 w 1532"/>
                <a:gd name="T19" fmla="*/ 274 h 1532"/>
                <a:gd name="T20" fmla="*/ 228 w 1532"/>
                <a:gd name="T21" fmla="*/ 486 h 1532"/>
                <a:gd name="T22" fmla="*/ 79 w 1532"/>
                <a:gd name="T23" fmla="*/ 609 h 1532"/>
                <a:gd name="T24" fmla="*/ 0 w 1532"/>
                <a:gd name="T25" fmla="*/ 837 h 1532"/>
                <a:gd name="T26" fmla="*/ 188 w 1532"/>
                <a:gd name="T27" fmla="*/ 949 h 1532"/>
                <a:gd name="T28" fmla="*/ 169 w 1532"/>
                <a:gd name="T29" fmla="*/ 1141 h 1532"/>
                <a:gd name="T30" fmla="*/ 274 w 1532"/>
                <a:gd name="T31" fmla="*/ 1358 h 1532"/>
                <a:gd name="T32" fmla="*/ 396 w 1532"/>
                <a:gd name="T33" fmla="*/ 1368 h 1532"/>
                <a:gd name="T34" fmla="*/ 587 w 1532"/>
                <a:gd name="T35" fmla="*/ 1346 h 1532"/>
                <a:gd name="T36" fmla="*/ 698 w 1532"/>
                <a:gd name="T37" fmla="*/ 1532 h 1532"/>
                <a:gd name="T38" fmla="*/ 927 w 1532"/>
                <a:gd name="T39" fmla="*/ 1453 h 1532"/>
                <a:gd name="T40" fmla="*/ 1049 w 1532"/>
                <a:gd name="T41" fmla="*/ 1302 h 1532"/>
                <a:gd name="T42" fmla="*/ 1193 w 1532"/>
                <a:gd name="T43" fmla="*/ 1383 h 1532"/>
                <a:gd name="T44" fmla="*/ 1355 w 1532"/>
                <a:gd name="T45" fmla="*/ 1260 h 1532"/>
                <a:gd name="T46" fmla="*/ 1302 w 1532"/>
                <a:gd name="T47" fmla="*/ 1049 h 1532"/>
                <a:gd name="T48" fmla="*/ 1453 w 1532"/>
                <a:gd name="T49" fmla="*/ 927 h 1532"/>
                <a:gd name="T50" fmla="*/ 1532 w 1532"/>
                <a:gd name="T51" fmla="*/ 699 h 1532"/>
                <a:gd name="T52" fmla="*/ 1446 w 1532"/>
                <a:gd name="T53" fmla="*/ 834 h 1532"/>
                <a:gd name="T54" fmla="*/ 1305 w 1532"/>
                <a:gd name="T55" fmla="*/ 864 h 1532"/>
                <a:gd name="T56" fmla="*/ 1214 w 1532"/>
                <a:gd name="T57" fmla="*/ 1030 h 1532"/>
                <a:gd name="T58" fmla="*/ 1295 w 1532"/>
                <a:gd name="T59" fmla="*/ 1189 h 1532"/>
                <a:gd name="T60" fmla="*/ 1199 w 1532"/>
                <a:gd name="T61" fmla="*/ 1295 h 1532"/>
                <a:gd name="T62" fmla="*/ 1188 w 1532"/>
                <a:gd name="T63" fmla="*/ 1296 h 1532"/>
                <a:gd name="T64" fmla="*/ 1030 w 1532"/>
                <a:gd name="T65" fmla="*/ 1215 h 1532"/>
                <a:gd name="T66" fmla="*/ 864 w 1532"/>
                <a:gd name="T67" fmla="*/ 1305 h 1532"/>
                <a:gd name="T68" fmla="*/ 833 w 1532"/>
                <a:gd name="T69" fmla="*/ 1446 h 1532"/>
                <a:gd name="T70" fmla="*/ 690 w 1532"/>
                <a:gd name="T71" fmla="*/ 1439 h 1532"/>
                <a:gd name="T72" fmla="*/ 636 w 1532"/>
                <a:gd name="T73" fmla="*/ 1270 h 1532"/>
                <a:gd name="T74" fmla="*/ 483 w 1532"/>
                <a:gd name="T75" fmla="*/ 1211 h 1532"/>
                <a:gd name="T76" fmla="*/ 346 w 1532"/>
                <a:gd name="T77" fmla="*/ 1299 h 1532"/>
                <a:gd name="T78" fmla="*/ 335 w 1532"/>
                <a:gd name="T79" fmla="*/ 1298 h 1532"/>
                <a:gd name="T80" fmla="*/ 239 w 1532"/>
                <a:gd name="T81" fmla="*/ 1191 h 1532"/>
                <a:gd name="T82" fmla="*/ 320 w 1532"/>
                <a:gd name="T83" fmla="*/ 1034 h 1532"/>
                <a:gd name="T84" fmla="*/ 229 w 1532"/>
                <a:gd name="T85" fmla="*/ 868 h 1532"/>
                <a:gd name="T86" fmla="*/ 86 w 1532"/>
                <a:gd name="T87" fmla="*/ 837 h 1532"/>
                <a:gd name="T88" fmla="*/ 93 w 1532"/>
                <a:gd name="T89" fmla="*/ 694 h 1532"/>
                <a:gd name="T90" fmla="*/ 262 w 1532"/>
                <a:gd name="T91" fmla="*/ 639 h 1532"/>
                <a:gd name="T92" fmla="*/ 314 w 1532"/>
                <a:gd name="T93" fmla="*/ 458 h 1532"/>
                <a:gd name="T94" fmla="*/ 236 w 1532"/>
                <a:gd name="T95" fmla="*/ 335 h 1532"/>
                <a:gd name="T96" fmla="*/ 337 w 1532"/>
                <a:gd name="T97" fmla="*/ 237 h 1532"/>
                <a:gd name="T98" fmla="*/ 452 w 1532"/>
                <a:gd name="T99" fmla="*/ 318 h 1532"/>
                <a:gd name="T100" fmla="*/ 633 w 1532"/>
                <a:gd name="T101" fmla="*/ 263 h 1532"/>
                <a:gd name="T102" fmla="*/ 688 w 1532"/>
                <a:gd name="T103" fmla="*/ 93 h 1532"/>
                <a:gd name="T104" fmla="*/ 831 w 1532"/>
                <a:gd name="T105" fmla="*/ 86 h 1532"/>
                <a:gd name="T106" fmla="*/ 862 w 1532"/>
                <a:gd name="T107" fmla="*/ 227 h 1532"/>
                <a:gd name="T108" fmla="*/ 1031 w 1532"/>
                <a:gd name="T109" fmla="*/ 318 h 1532"/>
                <a:gd name="T110" fmla="*/ 1188 w 1532"/>
                <a:gd name="T111" fmla="*/ 237 h 1532"/>
                <a:gd name="T112" fmla="*/ 1199 w 1532"/>
                <a:gd name="T113" fmla="*/ 238 h 1532"/>
                <a:gd name="T114" fmla="*/ 1296 w 1532"/>
                <a:gd name="T115" fmla="*/ 344 h 1532"/>
                <a:gd name="T116" fmla="*/ 1215 w 1532"/>
                <a:gd name="T117" fmla="*/ 502 h 1532"/>
                <a:gd name="T118" fmla="*/ 1305 w 1532"/>
                <a:gd name="T119" fmla="*/ 668 h 1532"/>
                <a:gd name="T120" fmla="*/ 1446 w 1532"/>
                <a:gd name="T121" fmla="*/ 699 h 1532"/>
                <a:gd name="T122" fmla="*/ 1446 w 1532"/>
                <a:gd name="T123" fmla="*/ 834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2" h="1532">
                  <a:moveTo>
                    <a:pt x="1453" y="605"/>
                  </a:moveTo>
                  <a:cubicBezTo>
                    <a:pt x="1346" y="587"/>
                    <a:pt x="1346" y="587"/>
                    <a:pt x="1346" y="587"/>
                  </a:cubicBezTo>
                  <a:cubicBezTo>
                    <a:pt x="1335" y="551"/>
                    <a:pt x="1320" y="516"/>
                    <a:pt x="1303" y="483"/>
                  </a:cubicBezTo>
                  <a:cubicBezTo>
                    <a:pt x="1366" y="394"/>
                    <a:pt x="1366" y="394"/>
                    <a:pt x="1366" y="394"/>
                  </a:cubicBezTo>
                  <a:cubicBezTo>
                    <a:pt x="1393" y="357"/>
                    <a:pt x="1389" y="305"/>
                    <a:pt x="1356" y="272"/>
                  </a:cubicBezTo>
                  <a:cubicBezTo>
                    <a:pt x="1260" y="177"/>
                    <a:pt x="1260" y="177"/>
                    <a:pt x="1260" y="177"/>
                  </a:cubicBezTo>
                  <a:cubicBezTo>
                    <a:pt x="1243" y="159"/>
                    <a:pt x="1219" y="149"/>
                    <a:pt x="1194" y="149"/>
                  </a:cubicBezTo>
                  <a:cubicBezTo>
                    <a:pt x="1174" y="149"/>
                    <a:pt x="1155" y="155"/>
                    <a:pt x="1139" y="167"/>
                  </a:cubicBezTo>
                  <a:cubicBezTo>
                    <a:pt x="1050" y="230"/>
                    <a:pt x="1050" y="230"/>
                    <a:pt x="1050" y="230"/>
                  </a:cubicBezTo>
                  <a:cubicBezTo>
                    <a:pt x="1015" y="212"/>
                    <a:pt x="979" y="197"/>
                    <a:pt x="942" y="186"/>
                  </a:cubicBezTo>
                  <a:cubicBezTo>
                    <a:pt x="924" y="79"/>
                    <a:pt x="924" y="79"/>
                    <a:pt x="924" y="79"/>
                  </a:cubicBezTo>
                  <a:cubicBezTo>
                    <a:pt x="916" y="34"/>
                    <a:pt x="877" y="0"/>
                    <a:pt x="830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49" y="0"/>
                    <a:pt x="610" y="34"/>
                    <a:pt x="602" y="79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48" y="199"/>
                    <a:pt x="513" y="214"/>
                    <a:pt x="480" y="232"/>
                  </a:cubicBezTo>
                  <a:cubicBezTo>
                    <a:pt x="392" y="169"/>
                    <a:pt x="392" y="169"/>
                    <a:pt x="392" y="169"/>
                  </a:cubicBezTo>
                  <a:cubicBezTo>
                    <a:pt x="376" y="157"/>
                    <a:pt x="356" y="151"/>
                    <a:pt x="337" y="151"/>
                  </a:cubicBezTo>
                  <a:cubicBezTo>
                    <a:pt x="311" y="151"/>
                    <a:pt x="287" y="161"/>
                    <a:pt x="270" y="179"/>
                  </a:cubicBezTo>
                  <a:cubicBezTo>
                    <a:pt x="174" y="274"/>
                    <a:pt x="174" y="274"/>
                    <a:pt x="174" y="274"/>
                  </a:cubicBezTo>
                  <a:cubicBezTo>
                    <a:pt x="141" y="307"/>
                    <a:pt x="137" y="358"/>
                    <a:pt x="164" y="396"/>
                  </a:cubicBezTo>
                  <a:cubicBezTo>
                    <a:pt x="228" y="486"/>
                    <a:pt x="228" y="486"/>
                    <a:pt x="228" y="486"/>
                  </a:cubicBezTo>
                  <a:cubicBezTo>
                    <a:pt x="210" y="520"/>
                    <a:pt x="196" y="555"/>
                    <a:pt x="185" y="591"/>
                  </a:cubicBezTo>
                  <a:cubicBezTo>
                    <a:pt x="79" y="609"/>
                    <a:pt x="79" y="609"/>
                    <a:pt x="79" y="609"/>
                  </a:cubicBezTo>
                  <a:cubicBezTo>
                    <a:pt x="33" y="616"/>
                    <a:pt x="0" y="656"/>
                    <a:pt x="0" y="702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83"/>
                    <a:pt x="33" y="923"/>
                    <a:pt x="79" y="930"/>
                  </a:cubicBezTo>
                  <a:cubicBezTo>
                    <a:pt x="188" y="949"/>
                    <a:pt x="188" y="949"/>
                    <a:pt x="188" y="949"/>
                  </a:cubicBezTo>
                  <a:cubicBezTo>
                    <a:pt x="199" y="985"/>
                    <a:pt x="214" y="1020"/>
                    <a:pt x="232" y="1053"/>
                  </a:cubicBezTo>
                  <a:cubicBezTo>
                    <a:pt x="169" y="1141"/>
                    <a:pt x="169" y="1141"/>
                    <a:pt x="169" y="1141"/>
                  </a:cubicBezTo>
                  <a:cubicBezTo>
                    <a:pt x="142" y="1178"/>
                    <a:pt x="146" y="1230"/>
                    <a:pt x="179" y="1262"/>
                  </a:cubicBezTo>
                  <a:cubicBezTo>
                    <a:pt x="274" y="1358"/>
                    <a:pt x="274" y="1358"/>
                    <a:pt x="274" y="1358"/>
                  </a:cubicBezTo>
                  <a:cubicBezTo>
                    <a:pt x="292" y="1376"/>
                    <a:pt x="316" y="1386"/>
                    <a:pt x="341" y="1386"/>
                  </a:cubicBezTo>
                  <a:cubicBezTo>
                    <a:pt x="361" y="1386"/>
                    <a:pt x="380" y="1380"/>
                    <a:pt x="396" y="1368"/>
                  </a:cubicBezTo>
                  <a:cubicBezTo>
                    <a:pt x="486" y="1304"/>
                    <a:pt x="486" y="1304"/>
                    <a:pt x="486" y="1304"/>
                  </a:cubicBezTo>
                  <a:cubicBezTo>
                    <a:pt x="518" y="1321"/>
                    <a:pt x="552" y="1335"/>
                    <a:pt x="587" y="1346"/>
                  </a:cubicBezTo>
                  <a:cubicBezTo>
                    <a:pt x="605" y="1453"/>
                    <a:pt x="605" y="1453"/>
                    <a:pt x="605" y="1453"/>
                  </a:cubicBezTo>
                  <a:cubicBezTo>
                    <a:pt x="612" y="1499"/>
                    <a:pt x="652" y="1532"/>
                    <a:pt x="698" y="1532"/>
                  </a:cubicBezTo>
                  <a:cubicBezTo>
                    <a:pt x="833" y="1532"/>
                    <a:pt x="833" y="1532"/>
                    <a:pt x="833" y="1532"/>
                  </a:cubicBezTo>
                  <a:cubicBezTo>
                    <a:pt x="880" y="1532"/>
                    <a:pt x="919" y="1499"/>
                    <a:pt x="927" y="1453"/>
                  </a:cubicBezTo>
                  <a:cubicBezTo>
                    <a:pt x="945" y="1346"/>
                    <a:pt x="945" y="1346"/>
                    <a:pt x="945" y="1346"/>
                  </a:cubicBezTo>
                  <a:cubicBezTo>
                    <a:pt x="981" y="1334"/>
                    <a:pt x="1016" y="1320"/>
                    <a:pt x="1049" y="1302"/>
                  </a:cubicBezTo>
                  <a:cubicBezTo>
                    <a:pt x="1138" y="1366"/>
                    <a:pt x="1138" y="1366"/>
                    <a:pt x="1138" y="1366"/>
                  </a:cubicBezTo>
                  <a:cubicBezTo>
                    <a:pt x="1154" y="1377"/>
                    <a:pt x="1173" y="1383"/>
                    <a:pt x="1193" y="1383"/>
                  </a:cubicBezTo>
                  <a:cubicBezTo>
                    <a:pt x="1218" y="1383"/>
                    <a:pt x="1242" y="1373"/>
                    <a:pt x="1260" y="1356"/>
                  </a:cubicBezTo>
                  <a:cubicBezTo>
                    <a:pt x="1355" y="1260"/>
                    <a:pt x="1355" y="1260"/>
                    <a:pt x="1355" y="1260"/>
                  </a:cubicBezTo>
                  <a:cubicBezTo>
                    <a:pt x="1388" y="1228"/>
                    <a:pt x="1392" y="1176"/>
                    <a:pt x="1365" y="1138"/>
                  </a:cubicBezTo>
                  <a:cubicBezTo>
                    <a:pt x="1302" y="1049"/>
                    <a:pt x="1302" y="1049"/>
                    <a:pt x="1302" y="1049"/>
                  </a:cubicBezTo>
                  <a:cubicBezTo>
                    <a:pt x="1320" y="1016"/>
                    <a:pt x="1334" y="981"/>
                    <a:pt x="1345" y="945"/>
                  </a:cubicBezTo>
                  <a:cubicBezTo>
                    <a:pt x="1453" y="927"/>
                    <a:pt x="1453" y="927"/>
                    <a:pt x="1453" y="927"/>
                  </a:cubicBezTo>
                  <a:cubicBezTo>
                    <a:pt x="1499" y="919"/>
                    <a:pt x="1532" y="880"/>
                    <a:pt x="1532" y="834"/>
                  </a:cubicBezTo>
                  <a:cubicBezTo>
                    <a:pt x="1532" y="699"/>
                    <a:pt x="1532" y="699"/>
                    <a:pt x="1532" y="699"/>
                  </a:cubicBezTo>
                  <a:cubicBezTo>
                    <a:pt x="1532" y="653"/>
                    <a:pt x="1499" y="613"/>
                    <a:pt x="1453" y="605"/>
                  </a:cubicBezTo>
                  <a:close/>
                  <a:moveTo>
                    <a:pt x="1446" y="834"/>
                  </a:moveTo>
                  <a:cubicBezTo>
                    <a:pt x="1446" y="838"/>
                    <a:pt x="1443" y="841"/>
                    <a:pt x="1439" y="842"/>
                  </a:cubicBezTo>
                  <a:cubicBezTo>
                    <a:pt x="1305" y="864"/>
                    <a:pt x="1305" y="864"/>
                    <a:pt x="1305" y="864"/>
                  </a:cubicBezTo>
                  <a:cubicBezTo>
                    <a:pt x="1288" y="867"/>
                    <a:pt x="1274" y="880"/>
                    <a:pt x="1270" y="896"/>
                  </a:cubicBezTo>
                  <a:cubicBezTo>
                    <a:pt x="1258" y="943"/>
                    <a:pt x="1239" y="988"/>
                    <a:pt x="1214" y="1030"/>
                  </a:cubicBezTo>
                  <a:cubicBezTo>
                    <a:pt x="1206" y="1045"/>
                    <a:pt x="1206" y="1063"/>
                    <a:pt x="1216" y="1077"/>
                  </a:cubicBezTo>
                  <a:cubicBezTo>
                    <a:pt x="1295" y="1189"/>
                    <a:pt x="1295" y="1189"/>
                    <a:pt x="1295" y="1189"/>
                  </a:cubicBezTo>
                  <a:cubicBezTo>
                    <a:pt x="1298" y="1192"/>
                    <a:pt x="1297" y="1197"/>
                    <a:pt x="1294" y="1199"/>
                  </a:cubicBezTo>
                  <a:cubicBezTo>
                    <a:pt x="1199" y="1295"/>
                    <a:pt x="1199" y="1295"/>
                    <a:pt x="1199" y="1295"/>
                  </a:cubicBezTo>
                  <a:cubicBezTo>
                    <a:pt x="1197" y="1297"/>
                    <a:pt x="1195" y="1297"/>
                    <a:pt x="1193" y="1297"/>
                  </a:cubicBezTo>
                  <a:cubicBezTo>
                    <a:pt x="1191" y="1297"/>
                    <a:pt x="1189" y="1297"/>
                    <a:pt x="1188" y="1296"/>
                  </a:cubicBezTo>
                  <a:cubicBezTo>
                    <a:pt x="1077" y="1217"/>
                    <a:pt x="1077" y="1217"/>
                    <a:pt x="1077" y="1217"/>
                  </a:cubicBezTo>
                  <a:cubicBezTo>
                    <a:pt x="1063" y="1207"/>
                    <a:pt x="1045" y="1206"/>
                    <a:pt x="1030" y="1215"/>
                  </a:cubicBezTo>
                  <a:cubicBezTo>
                    <a:pt x="988" y="1240"/>
                    <a:pt x="943" y="1258"/>
                    <a:pt x="896" y="1270"/>
                  </a:cubicBezTo>
                  <a:cubicBezTo>
                    <a:pt x="879" y="1275"/>
                    <a:pt x="867" y="1288"/>
                    <a:pt x="864" y="1305"/>
                  </a:cubicBezTo>
                  <a:cubicBezTo>
                    <a:pt x="842" y="1439"/>
                    <a:pt x="842" y="1439"/>
                    <a:pt x="842" y="1439"/>
                  </a:cubicBezTo>
                  <a:cubicBezTo>
                    <a:pt x="841" y="1444"/>
                    <a:pt x="837" y="1446"/>
                    <a:pt x="833" y="1446"/>
                  </a:cubicBezTo>
                  <a:cubicBezTo>
                    <a:pt x="699" y="1446"/>
                    <a:pt x="699" y="1446"/>
                    <a:pt x="699" y="1446"/>
                  </a:cubicBezTo>
                  <a:cubicBezTo>
                    <a:pt x="694" y="1446"/>
                    <a:pt x="691" y="1444"/>
                    <a:pt x="690" y="1439"/>
                  </a:cubicBezTo>
                  <a:cubicBezTo>
                    <a:pt x="668" y="1305"/>
                    <a:pt x="668" y="1305"/>
                    <a:pt x="668" y="1305"/>
                  </a:cubicBezTo>
                  <a:cubicBezTo>
                    <a:pt x="665" y="1288"/>
                    <a:pt x="652" y="1275"/>
                    <a:pt x="636" y="1270"/>
                  </a:cubicBezTo>
                  <a:cubicBezTo>
                    <a:pt x="590" y="1259"/>
                    <a:pt x="546" y="1240"/>
                    <a:pt x="505" y="1217"/>
                  </a:cubicBezTo>
                  <a:cubicBezTo>
                    <a:pt x="498" y="1213"/>
                    <a:pt x="491" y="1211"/>
                    <a:pt x="483" y="1211"/>
                  </a:cubicBezTo>
                  <a:cubicBezTo>
                    <a:pt x="475" y="1211"/>
                    <a:pt x="466" y="1213"/>
                    <a:pt x="458" y="1219"/>
                  </a:cubicBezTo>
                  <a:cubicBezTo>
                    <a:pt x="346" y="1299"/>
                    <a:pt x="346" y="1299"/>
                    <a:pt x="346" y="1299"/>
                  </a:cubicBezTo>
                  <a:cubicBezTo>
                    <a:pt x="345" y="1300"/>
                    <a:pt x="343" y="1300"/>
                    <a:pt x="341" y="1300"/>
                  </a:cubicBezTo>
                  <a:cubicBezTo>
                    <a:pt x="340" y="1300"/>
                    <a:pt x="338" y="1300"/>
                    <a:pt x="335" y="1298"/>
                  </a:cubicBezTo>
                  <a:cubicBezTo>
                    <a:pt x="240" y="1202"/>
                    <a:pt x="240" y="1202"/>
                    <a:pt x="240" y="1202"/>
                  </a:cubicBezTo>
                  <a:cubicBezTo>
                    <a:pt x="237" y="1199"/>
                    <a:pt x="237" y="1195"/>
                    <a:pt x="239" y="1191"/>
                  </a:cubicBezTo>
                  <a:cubicBezTo>
                    <a:pt x="318" y="1081"/>
                    <a:pt x="318" y="1081"/>
                    <a:pt x="318" y="1081"/>
                  </a:cubicBezTo>
                  <a:cubicBezTo>
                    <a:pt x="328" y="1067"/>
                    <a:pt x="328" y="1048"/>
                    <a:pt x="320" y="1034"/>
                  </a:cubicBezTo>
                  <a:cubicBezTo>
                    <a:pt x="295" y="992"/>
                    <a:pt x="276" y="947"/>
                    <a:pt x="263" y="900"/>
                  </a:cubicBezTo>
                  <a:cubicBezTo>
                    <a:pt x="259" y="884"/>
                    <a:pt x="245" y="871"/>
                    <a:pt x="229" y="868"/>
                  </a:cubicBezTo>
                  <a:cubicBezTo>
                    <a:pt x="93" y="845"/>
                    <a:pt x="93" y="845"/>
                    <a:pt x="93" y="845"/>
                  </a:cubicBezTo>
                  <a:cubicBezTo>
                    <a:pt x="89" y="845"/>
                    <a:pt x="86" y="841"/>
                    <a:pt x="86" y="837"/>
                  </a:cubicBezTo>
                  <a:cubicBezTo>
                    <a:pt x="86" y="702"/>
                    <a:pt x="86" y="702"/>
                    <a:pt x="86" y="702"/>
                  </a:cubicBezTo>
                  <a:cubicBezTo>
                    <a:pt x="86" y="698"/>
                    <a:pt x="89" y="694"/>
                    <a:pt x="93" y="694"/>
                  </a:cubicBezTo>
                  <a:cubicBezTo>
                    <a:pt x="227" y="671"/>
                    <a:pt x="227" y="671"/>
                    <a:pt x="227" y="671"/>
                  </a:cubicBezTo>
                  <a:cubicBezTo>
                    <a:pt x="244" y="669"/>
                    <a:pt x="258" y="656"/>
                    <a:pt x="262" y="639"/>
                  </a:cubicBezTo>
                  <a:cubicBezTo>
                    <a:pt x="274" y="592"/>
                    <a:pt x="292" y="547"/>
                    <a:pt x="316" y="505"/>
                  </a:cubicBezTo>
                  <a:cubicBezTo>
                    <a:pt x="325" y="490"/>
                    <a:pt x="324" y="472"/>
                    <a:pt x="314" y="458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2" y="343"/>
                    <a:pt x="233" y="338"/>
                    <a:pt x="236" y="335"/>
                  </a:cubicBezTo>
                  <a:cubicBezTo>
                    <a:pt x="331" y="240"/>
                    <a:pt x="331" y="240"/>
                    <a:pt x="331" y="240"/>
                  </a:cubicBezTo>
                  <a:cubicBezTo>
                    <a:pt x="333" y="238"/>
                    <a:pt x="335" y="237"/>
                    <a:pt x="337" y="237"/>
                  </a:cubicBezTo>
                  <a:cubicBezTo>
                    <a:pt x="339" y="237"/>
                    <a:pt x="340" y="238"/>
                    <a:pt x="342" y="239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66" y="328"/>
                    <a:pt x="485" y="328"/>
                    <a:pt x="500" y="320"/>
                  </a:cubicBezTo>
                  <a:cubicBezTo>
                    <a:pt x="541" y="295"/>
                    <a:pt x="586" y="276"/>
                    <a:pt x="633" y="263"/>
                  </a:cubicBezTo>
                  <a:cubicBezTo>
                    <a:pt x="650" y="259"/>
                    <a:pt x="662" y="245"/>
                    <a:pt x="665" y="229"/>
                  </a:cubicBezTo>
                  <a:cubicBezTo>
                    <a:pt x="688" y="93"/>
                    <a:pt x="688" y="93"/>
                    <a:pt x="688" y="93"/>
                  </a:cubicBezTo>
                  <a:cubicBezTo>
                    <a:pt x="689" y="89"/>
                    <a:pt x="692" y="86"/>
                    <a:pt x="696" y="86"/>
                  </a:cubicBezTo>
                  <a:cubicBezTo>
                    <a:pt x="831" y="86"/>
                    <a:pt x="831" y="86"/>
                    <a:pt x="831" y="86"/>
                  </a:cubicBezTo>
                  <a:cubicBezTo>
                    <a:pt x="835" y="86"/>
                    <a:pt x="839" y="89"/>
                    <a:pt x="839" y="93"/>
                  </a:cubicBezTo>
                  <a:cubicBezTo>
                    <a:pt x="862" y="227"/>
                    <a:pt x="862" y="227"/>
                    <a:pt x="862" y="227"/>
                  </a:cubicBezTo>
                  <a:cubicBezTo>
                    <a:pt x="865" y="244"/>
                    <a:pt x="877" y="258"/>
                    <a:pt x="894" y="262"/>
                  </a:cubicBezTo>
                  <a:cubicBezTo>
                    <a:pt x="942" y="274"/>
                    <a:pt x="988" y="293"/>
                    <a:pt x="1031" y="318"/>
                  </a:cubicBezTo>
                  <a:cubicBezTo>
                    <a:pt x="1046" y="327"/>
                    <a:pt x="1064" y="326"/>
                    <a:pt x="1078" y="316"/>
                  </a:cubicBezTo>
                  <a:cubicBezTo>
                    <a:pt x="1188" y="237"/>
                    <a:pt x="1188" y="237"/>
                    <a:pt x="1188" y="237"/>
                  </a:cubicBezTo>
                  <a:cubicBezTo>
                    <a:pt x="1190" y="236"/>
                    <a:pt x="1192" y="235"/>
                    <a:pt x="1193" y="235"/>
                  </a:cubicBezTo>
                  <a:cubicBezTo>
                    <a:pt x="1195" y="235"/>
                    <a:pt x="1197" y="236"/>
                    <a:pt x="1199" y="238"/>
                  </a:cubicBezTo>
                  <a:cubicBezTo>
                    <a:pt x="1295" y="333"/>
                    <a:pt x="1295" y="333"/>
                    <a:pt x="1295" y="333"/>
                  </a:cubicBezTo>
                  <a:cubicBezTo>
                    <a:pt x="1298" y="336"/>
                    <a:pt x="1298" y="341"/>
                    <a:pt x="1296" y="344"/>
                  </a:cubicBezTo>
                  <a:cubicBezTo>
                    <a:pt x="1217" y="455"/>
                    <a:pt x="1217" y="455"/>
                    <a:pt x="1217" y="455"/>
                  </a:cubicBezTo>
                  <a:cubicBezTo>
                    <a:pt x="1207" y="469"/>
                    <a:pt x="1206" y="487"/>
                    <a:pt x="1215" y="502"/>
                  </a:cubicBezTo>
                  <a:cubicBezTo>
                    <a:pt x="1240" y="544"/>
                    <a:pt x="1258" y="589"/>
                    <a:pt x="1270" y="636"/>
                  </a:cubicBezTo>
                  <a:cubicBezTo>
                    <a:pt x="1275" y="653"/>
                    <a:pt x="1288" y="665"/>
                    <a:pt x="1305" y="668"/>
                  </a:cubicBezTo>
                  <a:cubicBezTo>
                    <a:pt x="1439" y="691"/>
                    <a:pt x="1439" y="691"/>
                    <a:pt x="1439" y="691"/>
                  </a:cubicBezTo>
                  <a:cubicBezTo>
                    <a:pt x="1444" y="691"/>
                    <a:pt x="1446" y="695"/>
                    <a:pt x="1446" y="699"/>
                  </a:cubicBezTo>
                  <a:cubicBezTo>
                    <a:pt x="1446" y="834"/>
                    <a:pt x="1446" y="834"/>
                    <a:pt x="1446" y="834"/>
                  </a:cubicBezTo>
                  <a:close/>
                  <a:moveTo>
                    <a:pt x="1446" y="834"/>
                  </a:moveTo>
                  <a:cubicBezTo>
                    <a:pt x="1446" y="834"/>
                    <a:pt x="1446" y="834"/>
                    <a:pt x="1446" y="8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189">
              <a:extLst>
                <a:ext uri="{FF2B5EF4-FFF2-40B4-BE49-F238E27FC236}">
                  <a16:creationId xmlns:a16="http://schemas.microsoft.com/office/drawing/2014/main" id="{AE31F031-B0F4-4607-A7E3-53B3CDC49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056"/>
              <a:ext cx="143" cy="143"/>
            </a:xfrm>
            <a:custGeom>
              <a:avLst/>
              <a:gdLst>
                <a:gd name="T0" fmla="*/ 330 w 661"/>
                <a:gd name="T1" fmla="*/ 0 h 661"/>
                <a:gd name="T2" fmla="*/ 0 w 661"/>
                <a:gd name="T3" fmla="*/ 330 h 661"/>
                <a:gd name="T4" fmla="*/ 330 w 661"/>
                <a:gd name="T5" fmla="*/ 661 h 661"/>
                <a:gd name="T6" fmla="*/ 661 w 661"/>
                <a:gd name="T7" fmla="*/ 330 h 661"/>
                <a:gd name="T8" fmla="*/ 330 w 661"/>
                <a:gd name="T9" fmla="*/ 0 h 661"/>
                <a:gd name="T10" fmla="*/ 330 w 661"/>
                <a:gd name="T11" fmla="*/ 574 h 661"/>
                <a:gd name="T12" fmla="*/ 86 w 661"/>
                <a:gd name="T13" fmla="*/ 330 h 661"/>
                <a:gd name="T14" fmla="*/ 330 w 661"/>
                <a:gd name="T15" fmla="*/ 86 h 661"/>
                <a:gd name="T16" fmla="*/ 574 w 661"/>
                <a:gd name="T17" fmla="*/ 330 h 661"/>
                <a:gd name="T18" fmla="*/ 330 w 661"/>
                <a:gd name="T19" fmla="*/ 574 h 661"/>
                <a:gd name="T20" fmla="*/ 330 w 661"/>
                <a:gd name="T21" fmla="*/ 574 h 661"/>
                <a:gd name="T22" fmla="*/ 330 w 661"/>
                <a:gd name="T23" fmla="*/ 574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1" h="661">
                  <a:moveTo>
                    <a:pt x="330" y="0"/>
                  </a:moveTo>
                  <a:cubicBezTo>
                    <a:pt x="148" y="0"/>
                    <a:pt x="0" y="148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1" y="513"/>
                    <a:pt x="661" y="330"/>
                  </a:cubicBezTo>
                  <a:cubicBezTo>
                    <a:pt x="661" y="148"/>
                    <a:pt x="512" y="0"/>
                    <a:pt x="330" y="0"/>
                  </a:cubicBezTo>
                  <a:close/>
                  <a:moveTo>
                    <a:pt x="330" y="574"/>
                  </a:moveTo>
                  <a:cubicBezTo>
                    <a:pt x="195" y="574"/>
                    <a:pt x="86" y="465"/>
                    <a:pt x="86" y="330"/>
                  </a:cubicBezTo>
                  <a:cubicBezTo>
                    <a:pt x="86" y="195"/>
                    <a:pt x="195" y="86"/>
                    <a:pt x="330" y="86"/>
                  </a:cubicBezTo>
                  <a:cubicBezTo>
                    <a:pt x="465" y="86"/>
                    <a:pt x="574" y="195"/>
                    <a:pt x="574" y="330"/>
                  </a:cubicBezTo>
                  <a:cubicBezTo>
                    <a:pt x="574" y="465"/>
                    <a:pt x="465" y="574"/>
                    <a:pt x="330" y="574"/>
                  </a:cubicBezTo>
                  <a:close/>
                  <a:moveTo>
                    <a:pt x="330" y="574"/>
                  </a:moveTo>
                  <a:cubicBezTo>
                    <a:pt x="330" y="574"/>
                    <a:pt x="330" y="574"/>
                    <a:pt x="330" y="5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DDCB0F-8C73-5C43-9CB9-888925B430EB}"/>
              </a:ext>
            </a:extLst>
          </p:cNvPr>
          <p:cNvSpPr txBox="1"/>
          <p:nvPr/>
        </p:nvSpPr>
        <p:spPr>
          <a:xfrm>
            <a:off x="2110210" y="1420198"/>
            <a:ext cx="587130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/>
              <a:t>RSA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3045588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">
        <p15:prstTrans prst="pageCurlDouble"/>
      </p:transition>
    </mc:Choice>
    <mc:Fallback xmlns="">
      <p:transition spd="slow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811D951-6D2E-4EA9-BD3D-7B643DCAECED}"/>
              </a:ext>
            </a:extLst>
          </p:cNvPr>
          <p:cNvSpPr/>
          <p:nvPr/>
        </p:nvSpPr>
        <p:spPr>
          <a:xfrm>
            <a:off x="228600" y="2022284"/>
            <a:ext cx="8686800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0B677-1DA7-4ECF-BE55-FCB35B214337}"/>
              </a:ext>
            </a:extLst>
          </p:cNvPr>
          <p:cNvSpPr/>
          <p:nvPr/>
        </p:nvSpPr>
        <p:spPr>
          <a:xfrm>
            <a:off x="0" y="1603656"/>
            <a:ext cx="9144000" cy="157884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F0568C-BBD2-4215-B5CE-4060A3CB119F}"/>
              </a:ext>
            </a:extLst>
          </p:cNvPr>
          <p:cNvSpPr/>
          <p:nvPr/>
        </p:nvSpPr>
        <p:spPr>
          <a:xfrm>
            <a:off x="645319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86EF83-8075-44C8-8904-12B56530A93D}"/>
              </a:ext>
            </a:extLst>
          </p:cNvPr>
          <p:cNvSpPr/>
          <p:nvPr/>
        </p:nvSpPr>
        <p:spPr>
          <a:xfrm>
            <a:off x="3416731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9129DF-B815-455D-B1D3-42D13503DCBB}"/>
              </a:ext>
            </a:extLst>
          </p:cNvPr>
          <p:cNvSpPr/>
          <p:nvPr/>
        </p:nvSpPr>
        <p:spPr>
          <a:xfrm>
            <a:off x="6188143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82DECDE-1A22-4A81-B872-5FBE50F8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64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E54302-017E-4FA6-A219-3D2B28D0E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40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7FF662-49E1-47E6-971B-45A6F0967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52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EC72D13-087A-4F53-A989-3A7B262B3D82}"/>
              </a:ext>
            </a:extLst>
          </p:cNvPr>
          <p:cNvSpPr txBox="1"/>
          <p:nvPr/>
        </p:nvSpPr>
        <p:spPr>
          <a:xfrm>
            <a:off x="1110528" y="3824839"/>
            <a:ext cx="11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Ron </a:t>
            </a:r>
            <a:r>
              <a:rPr lang="en-US" altLang="zh-CN" b="1" dirty="0" err="1">
                <a:solidFill>
                  <a:srgbClr val="F9B359"/>
                </a:solidFill>
                <a:latin typeface="+mj-ea"/>
                <a:ea typeface="+mj-ea"/>
              </a:rPr>
              <a:t>Rivest</a:t>
            </a:r>
            <a:endParaRPr lang="en-US" altLang="zh-CN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5F53DFC-D9D4-4044-AD09-54DAF418C2B7}"/>
              </a:ext>
            </a:extLst>
          </p:cNvPr>
          <p:cNvCxnSpPr>
            <a:cxnSpLocks/>
          </p:cNvCxnSpPr>
          <p:nvPr/>
        </p:nvCxnSpPr>
        <p:spPr>
          <a:xfrm flipH="1">
            <a:off x="941273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89B7EC3-9585-44E0-9654-B23EAACE0629}"/>
              </a:ext>
            </a:extLst>
          </p:cNvPr>
          <p:cNvSpPr txBox="1"/>
          <p:nvPr/>
        </p:nvSpPr>
        <p:spPr>
          <a:xfrm>
            <a:off x="3925452" y="379038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Adi Shamir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13ED5B9-7908-4AFF-80F5-7A5C0425DAD4}"/>
              </a:ext>
            </a:extLst>
          </p:cNvPr>
          <p:cNvCxnSpPr>
            <a:cxnSpLocks/>
          </p:cNvCxnSpPr>
          <p:nvPr/>
        </p:nvCxnSpPr>
        <p:spPr>
          <a:xfrm flipH="1">
            <a:off x="3712685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1269206"/>
            <a:ext cx="9144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B829718-612B-4A48-8CE9-1B09BD5B84C7}"/>
              </a:ext>
            </a:extLst>
          </p:cNvPr>
          <p:cNvSpPr txBox="1"/>
          <p:nvPr/>
        </p:nvSpPr>
        <p:spPr>
          <a:xfrm>
            <a:off x="6387060" y="3790385"/>
            <a:ext cx="19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Leonard </a:t>
            </a:r>
            <a:r>
              <a:rPr lang="en-US" altLang="zh-CN" b="1" dirty="0" err="1">
                <a:solidFill>
                  <a:srgbClr val="F9B359"/>
                </a:solidFill>
                <a:latin typeface="+mj-ea"/>
                <a:ea typeface="+mj-ea"/>
              </a:rPr>
              <a:t>Adleman</a:t>
            </a:r>
            <a:endParaRPr lang="zh-CN" altLang="en-US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602C6EE-77B8-4C44-8496-3AC560E5B101}"/>
              </a:ext>
            </a:extLst>
          </p:cNvPr>
          <p:cNvCxnSpPr>
            <a:cxnSpLocks/>
          </p:cNvCxnSpPr>
          <p:nvPr/>
        </p:nvCxnSpPr>
        <p:spPr>
          <a:xfrm flipH="1">
            <a:off x="6484097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3416731" y="946822"/>
            <a:ext cx="2310539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9B359"/>
                </a:solidFill>
                <a:latin typeface="+mj-ea"/>
                <a:ea typeface="+mj-ea"/>
              </a:rPr>
              <a:t>RSA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6F762-B23B-2F4B-9B11-C76310113809}"/>
              </a:ext>
            </a:extLst>
          </p:cNvPr>
          <p:cNvSpPr txBox="1"/>
          <p:nvPr/>
        </p:nvSpPr>
        <p:spPr>
          <a:xfrm>
            <a:off x="1687857" y="5191778"/>
            <a:ext cx="5542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·</a:t>
            </a:r>
            <a:r>
              <a:rPr lang="zh-CN" altLang="en-US" sz="2800" dirty="0"/>
              <a:t> </a:t>
            </a:r>
            <a:r>
              <a:rPr lang="en-US" sz="2800" dirty="0"/>
              <a:t>First Published in 1977</a:t>
            </a:r>
          </a:p>
          <a:p>
            <a:r>
              <a:rPr lang="en-US" sz="2800" b="1" dirty="0"/>
              <a:t>·</a:t>
            </a:r>
            <a:r>
              <a:rPr lang="zh-CN" altLang="en-US" sz="2800" b="1" dirty="0"/>
              <a:t> </a:t>
            </a:r>
            <a:r>
              <a:rPr lang="en-US" altLang="zh-CN" sz="2800" b="1" dirty="0" err="1">
                <a:latin typeface="+mj-ea"/>
              </a:rPr>
              <a:t>Rivest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+ Shamir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+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 err="1">
                <a:latin typeface="+mj-ea"/>
              </a:rPr>
              <a:t>Adleman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=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RSA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552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 animBg="1"/>
      <p:bldP spid="2" grpId="0" animBg="1"/>
      <p:bldP spid="3" grpId="0" animBg="1"/>
      <p:bldP spid="4" grpId="0" animBg="1"/>
      <p:bldP spid="21" grpId="0"/>
      <p:bldP spid="28" grpId="0"/>
      <p:bldP spid="31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DBB23F4-B640-4AFA-932F-6085171C1C15}"/>
              </a:ext>
            </a:extLst>
          </p:cNvPr>
          <p:cNvCxnSpPr>
            <a:cxnSpLocks/>
          </p:cNvCxnSpPr>
          <p:nvPr/>
        </p:nvCxnSpPr>
        <p:spPr>
          <a:xfrm>
            <a:off x="0" y="526011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156931B-1A96-4343-BE7B-C88C5BF50981}"/>
              </a:ext>
            </a:extLst>
          </p:cNvPr>
          <p:cNvCxnSpPr>
            <a:cxnSpLocks/>
          </p:cNvCxnSpPr>
          <p:nvPr/>
        </p:nvCxnSpPr>
        <p:spPr>
          <a:xfrm flipH="1">
            <a:off x="5871303" y="526011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DC4CD7D-3CFD-4C59-8C22-187081BAAB00}"/>
              </a:ext>
            </a:extLst>
          </p:cNvPr>
          <p:cNvSpPr txBox="1"/>
          <p:nvPr/>
        </p:nvSpPr>
        <p:spPr>
          <a:xfrm>
            <a:off x="799105" y="5418316"/>
            <a:ext cx="2385928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KEY1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=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774F6D-4FAC-4567-BE07-06753F6D4B8B}"/>
              </a:ext>
            </a:extLst>
          </p:cNvPr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Basic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Knowledge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about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Cryptosystem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86A7E-1790-1B46-B1D0-5238366D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87" y="1404003"/>
            <a:ext cx="2178099" cy="2897900"/>
          </a:xfrm>
          <a:prstGeom prst="rect">
            <a:avLst/>
          </a:prstGeom>
        </p:spPr>
      </p:pic>
      <p:grpSp>
        <p:nvGrpSpPr>
          <p:cNvPr id="23" name="Group 140">
            <a:extLst>
              <a:ext uri="{FF2B5EF4-FFF2-40B4-BE49-F238E27FC236}">
                <a16:creationId xmlns:a16="http://schemas.microsoft.com/office/drawing/2014/main" id="{5CE08CA3-F6EA-4749-9373-6F824FCBBA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9105" y="1654329"/>
            <a:ext cx="1973840" cy="2637054"/>
            <a:chOff x="1262" y="2322"/>
            <a:chExt cx="250" cy="334"/>
          </a:xfrm>
          <a:solidFill>
            <a:srgbClr val="F9B359"/>
          </a:solidFill>
          <a:effectLst/>
        </p:grpSpPr>
        <p:sp>
          <p:nvSpPr>
            <p:cNvPr id="24" name="Freeform 141">
              <a:extLst>
                <a:ext uri="{FF2B5EF4-FFF2-40B4-BE49-F238E27FC236}">
                  <a16:creationId xmlns:a16="http://schemas.microsoft.com/office/drawing/2014/main" id="{50270C94-8A63-E549-A1AF-CF2B91227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2" y="2322"/>
              <a:ext cx="250" cy="334"/>
            </a:xfrm>
            <a:custGeom>
              <a:avLst/>
              <a:gdLst>
                <a:gd name="T0" fmla="*/ 1073 w 1156"/>
                <a:gd name="T1" fmla="*/ 673 h 1545"/>
                <a:gd name="T2" fmla="*/ 1050 w 1156"/>
                <a:gd name="T3" fmla="*/ 673 h 1545"/>
                <a:gd name="T4" fmla="*/ 1050 w 1156"/>
                <a:gd name="T5" fmla="*/ 472 h 1545"/>
                <a:gd name="T6" fmla="*/ 578 w 1156"/>
                <a:gd name="T7" fmla="*/ 0 h 1545"/>
                <a:gd name="T8" fmla="*/ 106 w 1156"/>
                <a:gd name="T9" fmla="*/ 472 h 1545"/>
                <a:gd name="T10" fmla="*/ 149 w 1156"/>
                <a:gd name="T11" fmla="*/ 515 h 1545"/>
                <a:gd name="T12" fmla="*/ 192 w 1156"/>
                <a:gd name="T13" fmla="*/ 472 h 1545"/>
                <a:gd name="T14" fmla="*/ 578 w 1156"/>
                <a:gd name="T15" fmla="*/ 86 h 1545"/>
                <a:gd name="T16" fmla="*/ 964 w 1156"/>
                <a:gd name="T17" fmla="*/ 472 h 1545"/>
                <a:gd name="T18" fmla="*/ 964 w 1156"/>
                <a:gd name="T19" fmla="*/ 673 h 1545"/>
                <a:gd name="T20" fmla="*/ 84 w 1156"/>
                <a:gd name="T21" fmla="*/ 673 h 1545"/>
                <a:gd name="T22" fmla="*/ 0 w 1156"/>
                <a:gd name="T23" fmla="*/ 757 h 1545"/>
                <a:gd name="T24" fmla="*/ 0 w 1156"/>
                <a:gd name="T25" fmla="*/ 1295 h 1545"/>
                <a:gd name="T26" fmla="*/ 250 w 1156"/>
                <a:gd name="T27" fmla="*/ 1545 h 1545"/>
                <a:gd name="T28" fmla="*/ 906 w 1156"/>
                <a:gd name="T29" fmla="*/ 1545 h 1545"/>
                <a:gd name="T30" fmla="*/ 1156 w 1156"/>
                <a:gd name="T31" fmla="*/ 1295 h 1545"/>
                <a:gd name="T32" fmla="*/ 1156 w 1156"/>
                <a:gd name="T33" fmla="*/ 757 h 1545"/>
                <a:gd name="T34" fmla="*/ 1073 w 1156"/>
                <a:gd name="T35" fmla="*/ 673 h 1545"/>
                <a:gd name="T36" fmla="*/ 1070 w 1156"/>
                <a:gd name="T37" fmla="*/ 1295 h 1545"/>
                <a:gd name="T38" fmla="*/ 906 w 1156"/>
                <a:gd name="T39" fmla="*/ 1459 h 1545"/>
                <a:gd name="T40" fmla="*/ 251 w 1156"/>
                <a:gd name="T41" fmla="*/ 1459 h 1545"/>
                <a:gd name="T42" fmla="*/ 87 w 1156"/>
                <a:gd name="T43" fmla="*/ 1295 h 1545"/>
                <a:gd name="T44" fmla="*/ 87 w 1156"/>
                <a:gd name="T45" fmla="*/ 760 h 1545"/>
                <a:gd name="T46" fmla="*/ 1070 w 1156"/>
                <a:gd name="T47" fmla="*/ 760 h 1545"/>
                <a:gd name="T48" fmla="*/ 1070 w 1156"/>
                <a:gd name="T49" fmla="*/ 1295 h 1545"/>
                <a:gd name="T50" fmla="*/ 1070 w 1156"/>
                <a:gd name="T51" fmla="*/ 1295 h 1545"/>
                <a:gd name="T52" fmla="*/ 1070 w 1156"/>
                <a:gd name="T53" fmla="*/ 1295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56" h="1545">
                  <a:moveTo>
                    <a:pt x="1073" y="673"/>
                  </a:moveTo>
                  <a:cubicBezTo>
                    <a:pt x="1050" y="673"/>
                    <a:pt x="1050" y="673"/>
                    <a:pt x="1050" y="673"/>
                  </a:cubicBezTo>
                  <a:cubicBezTo>
                    <a:pt x="1050" y="472"/>
                    <a:pt x="1050" y="472"/>
                    <a:pt x="1050" y="472"/>
                  </a:cubicBezTo>
                  <a:cubicBezTo>
                    <a:pt x="1050" y="212"/>
                    <a:pt x="838" y="0"/>
                    <a:pt x="578" y="0"/>
                  </a:cubicBezTo>
                  <a:cubicBezTo>
                    <a:pt x="318" y="0"/>
                    <a:pt x="106" y="212"/>
                    <a:pt x="106" y="472"/>
                  </a:cubicBezTo>
                  <a:cubicBezTo>
                    <a:pt x="106" y="496"/>
                    <a:pt x="125" y="515"/>
                    <a:pt x="149" y="515"/>
                  </a:cubicBezTo>
                  <a:cubicBezTo>
                    <a:pt x="173" y="515"/>
                    <a:pt x="192" y="496"/>
                    <a:pt x="192" y="472"/>
                  </a:cubicBezTo>
                  <a:cubicBezTo>
                    <a:pt x="192" y="260"/>
                    <a:pt x="365" y="86"/>
                    <a:pt x="578" y="86"/>
                  </a:cubicBezTo>
                  <a:cubicBezTo>
                    <a:pt x="790" y="86"/>
                    <a:pt x="964" y="259"/>
                    <a:pt x="964" y="472"/>
                  </a:cubicBezTo>
                  <a:cubicBezTo>
                    <a:pt x="964" y="673"/>
                    <a:pt x="964" y="673"/>
                    <a:pt x="964" y="673"/>
                  </a:cubicBezTo>
                  <a:cubicBezTo>
                    <a:pt x="84" y="673"/>
                    <a:pt x="84" y="673"/>
                    <a:pt x="84" y="673"/>
                  </a:cubicBezTo>
                  <a:cubicBezTo>
                    <a:pt x="37" y="673"/>
                    <a:pt x="0" y="711"/>
                    <a:pt x="0" y="757"/>
                  </a:cubicBezTo>
                  <a:cubicBezTo>
                    <a:pt x="0" y="1295"/>
                    <a:pt x="0" y="1295"/>
                    <a:pt x="0" y="1295"/>
                  </a:cubicBezTo>
                  <a:cubicBezTo>
                    <a:pt x="0" y="1433"/>
                    <a:pt x="112" y="1545"/>
                    <a:pt x="250" y="1545"/>
                  </a:cubicBezTo>
                  <a:cubicBezTo>
                    <a:pt x="906" y="1545"/>
                    <a:pt x="906" y="1545"/>
                    <a:pt x="906" y="1545"/>
                  </a:cubicBezTo>
                  <a:cubicBezTo>
                    <a:pt x="1044" y="1545"/>
                    <a:pt x="1156" y="1433"/>
                    <a:pt x="1156" y="1295"/>
                  </a:cubicBezTo>
                  <a:cubicBezTo>
                    <a:pt x="1156" y="757"/>
                    <a:pt x="1156" y="757"/>
                    <a:pt x="1156" y="757"/>
                  </a:cubicBezTo>
                  <a:cubicBezTo>
                    <a:pt x="1156" y="711"/>
                    <a:pt x="1119" y="673"/>
                    <a:pt x="1073" y="673"/>
                  </a:cubicBezTo>
                  <a:close/>
                  <a:moveTo>
                    <a:pt x="1070" y="1295"/>
                  </a:moveTo>
                  <a:cubicBezTo>
                    <a:pt x="1070" y="1385"/>
                    <a:pt x="996" y="1459"/>
                    <a:pt x="906" y="1459"/>
                  </a:cubicBezTo>
                  <a:cubicBezTo>
                    <a:pt x="251" y="1459"/>
                    <a:pt x="251" y="1459"/>
                    <a:pt x="251" y="1459"/>
                  </a:cubicBezTo>
                  <a:cubicBezTo>
                    <a:pt x="160" y="1459"/>
                    <a:pt x="87" y="1385"/>
                    <a:pt x="87" y="1295"/>
                  </a:cubicBezTo>
                  <a:cubicBezTo>
                    <a:pt x="87" y="760"/>
                    <a:pt x="87" y="760"/>
                    <a:pt x="87" y="760"/>
                  </a:cubicBezTo>
                  <a:cubicBezTo>
                    <a:pt x="1070" y="760"/>
                    <a:pt x="1070" y="760"/>
                    <a:pt x="1070" y="760"/>
                  </a:cubicBezTo>
                  <a:lnTo>
                    <a:pt x="1070" y="1295"/>
                  </a:lnTo>
                  <a:close/>
                  <a:moveTo>
                    <a:pt x="1070" y="1295"/>
                  </a:moveTo>
                  <a:cubicBezTo>
                    <a:pt x="1070" y="1295"/>
                    <a:pt x="1070" y="1295"/>
                    <a:pt x="1070" y="12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/>
            </a:p>
          </p:txBody>
        </p:sp>
        <p:sp>
          <p:nvSpPr>
            <p:cNvPr id="25" name="Freeform 142">
              <a:extLst>
                <a:ext uri="{FF2B5EF4-FFF2-40B4-BE49-F238E27FC236}">
                  <a16:creationId xmlns:a16="http://schemas.microsoft.com/office/drawing/2014/main" id="{7A1A286A-D114-7947-8044-19CDA37A38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2" y="2528"/>
              <a:ext cx="70" cy="70"/>
            </a:xfrm>
            <a:custGeom>
              <a:avLst/>
              <a:gdLst>
                <a:gd name="T0" fmla="*/ 161 w 323"/>
                <a:gd name="T1" fmla="*/ 323 h 323"/>
                <a:gd name="T2" fmla="*/ 323 w 323"/>
                <a:gd name="T3" fmla="*/ 162 h 323"/>
                <a:gd name="T4" fmla="*/ 161 w 323"/>
                <a:gd name="T5" fmla="*/ 0 h 323"/>
                <a:gd name="T6" fmla="*/ 0 w 323"/>
                <a:gd name="T7" fmla="*/ 162 h 323"/>
                <a:gd name="T8" fmla="*/ 161 w 323"/>
                <a:gd name="T9" fmla="*/ 323 h 323"/>
                <a:gd name="T10" fmla="*/ 161 w 323"/>
                <a:gd name="T11" fmla="*/ 86 h 323"/>
                <a:gd name="T12" fmla="*/ 236 w 323"/>
                <a:gd name="T13" fmla="*/ 161 h 323"/>
                <a:gd name="T14" fmla="*/ 161 w 323"/>
                <a:gd name="T15" fmla="*/ 237 h 323"/>
                <a:gd name="T16" fmla="*/ 86 w 323"/>
                <a:gd name="T17" fmla="*/ 162 h 323"/>
                <a:gd name="T18" fmla="*/ 161 w 323"/>
                <a:gd name="T19" fmla="*/ 86 h 323"/>
                <a:gd name="T20" fmla="*/ 161 w 323"/>
                <a:gd name="T21" fmla="*/ 86 h 323"/>
                <a:gd name="T22" fmla="*/ 161 w 323"/>
                <a:gd name="T23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" h="323">
                  <a:moveTo>
                    <a:pt x="161" y="323"/>
                  </a:moveTo>
                  <a:cubicBezTo>
                    <a:pt x="251" y="323"/>
                    <a:pt x="323" y="250"/>
                    <a:pt x="323" y="162"/>
                  </a:cubicBezTo>
                  <a:cubicBezTo>
                    <a:pt x="323" y="72"/>
                    <a:pt x="250" y="0"/>
                    <a:pt x="161" y="0"/>
                  </a:cubicBezTo>
                  <a:cubicBezTo>
                    <a:pt x="72" y="0"/>
                    <a:pt x="0" y="73"/>
                    <a:pt x="0" y="162"/>
                  </a:cubicBezTo>
                  <a:cubicBezTo>
                    <a:pt x="0" y="250"/>
                    <a:pt x="72" y="323"/>
                    <a:pt x="161" y="323"/>
                  </a:cubicBezTo>
                  <a:close/>
                  <a:moveTo>
                    <a:pt x="161" y="86"/>
                  </a:moveTo>
                  <a:cubicBezTo>
                    <a:pt x="203" y="86"/>
                    <a:pt x="236" y="120"/>
                    <a:pt x="236" y="161"/>
                  </a:cubicBezTo>
                  <a:cubicBezTo>
                    <a:pt x="236" y="202"/>
                    <a:pt x="203" y="237"/>
                    <a:pt x="161" y="237"/>
                  </a:cubicBezTo>
                  <a:cubicBezTo>
                    <a:pt x="120" y="237"/>
                    <a:pt x="86" y="203"/>
                    <a:pt x="86" y="162"/>
                  </a:cubicBezTo>
                  <a:cubicBezTo>
                    <a:pt x="86" y="120"/>
                    <a:pt x="120" y="86"/>
                    <a:pt x="161" y="86"/>
                  </a:cubicBezTo>
                  <a:close/>
                  <a:moveTo>
                    <a:pt x="161" y="86"/>
                  </a:moveTo>
                  <a:cubicBezTo>
                    <a:pt x="161" y="86"/>
                    <a:pt x="161" y="86"/>
                    <a:pt x="161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0F091BB4-729B-E34E-936F-1C57B8BC2469}"/>
              </a:ext>
            </a:extLst>
          </p:cNvPr>
          <p:cNvSpPr/>
          <p:nvPr/>
        </p:nvSpPr>
        <p:spPr>
          <a:xfrm>
            <a:off x="3166110" y="2652835"/>
            <a:ext cx="2705193" cy="4328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5BA4953-437E-6642-BFAD-19D25A76BB9B}"/>
              </a:ext>
            </a:extLst>
          </p:cNvPr>
          <p:cNvSpPr/>
          <p:nvPr/>
        </p:nvSpPr>
        <p:spPr>
          <a:xfrm rot="10800000">
            <a:off x="3084102" y="3212552"/>
            <a:ext cx="2705193" cy="4328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1AFF1-8DE2-054B-940B-D2EB75386DF6}"/>
              </a:ext>
            </a:extLst>
          </p:cNvPr>
          <p:cNvSpPr txBox="1"/>
          <p:nvPr/>
        </p:nvSpPr>
        <p:spPr>
          <a:xfrm>
            <a:off x="2715689" y="1519662"/>
            <a:ext cx="3348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</a:t>
            </a:r>
            <a:r>
              <a:rPr lang="en-US" altLang="zh-CN" sz="2400" dirty="0"/>
              <a:t>1</a:t>
            </a:r>
          </a:p>
          <a:p>
            <a:pPr algn="ctr"/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Encryption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1AB96-A09A-4F4A-9531-FE2522AD7C40}"/>
              </a:ext>
            </a:extLst>
          </p:cNvPr>
          <p:cNvSpPr txBox="1"/>
          <p:nvPr/>
        </p:nvSpPr>
        <p:spPr>
          <a:xfrm>
            <a:off x="3022446" y="3722192"/>
            <a:ext cx="300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</a:t>
            </a:r>
            <a:r>
              <a:rPr lang="en-US" altLang="zh-CN" sz="2400" dirty="0"/>
              <a:t>2</a:t>
            </a:r>
          </a:p>
          <a:p>
            <a:pPr algn="ctr"/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algn="ctr"/>
            <a:r>
              <a:rPr lang="en-US" altLang="zh-CN" sz="2400" dirty="0"/>
              <a:t>Decryption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3EFD8C-027D-5845-8AE4-8465349EFC82}"/>
              </a:ext>
            </a:extLst>
          </p:cNvPr>
          <p:cNvSpPr/>
          <p:nvPr/>
        </p:nvSpPr>
        <p:spPr>
          <a:xfrm>
            <a:off x="3272697" y="6067897"/>
            <a:ext cx="616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symmetric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ryptograph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y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374B4-4542-6143-BDD2-E12749099AE2}"/>
              </a:ext>
            </a:extLst>
          </p:cNvPr>
          <p:cNvSpPr/>
          <p:nvPr/>
        </p:nvSpPr>
        <p:spPr>
          <a:xfrm>
            <a:off x="3352210" y="5457619"/>
            <a:ext cx="616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ymmetric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ryptograph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y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en-US" sz="2400" dirty="0"/>
          </a:p>
        </p:txBody>
      </p:sp>
      <p:sp>
        <p:nvSpPr>
          <p:cNvPr id="28" name="文本框 11">
            <a:extLst>
              <a:ext uri="{FF2B5EF4-FFF2-40B4-BE49-F238E27FC236}">
                <a16:creationId xmlns:a16="http://schemas.microsoft.com/office/drawing/2014/main" id="{1B544DEA-62FA-0345-9CEC-436405B2DFA3}"/>
              </a:ext>
            </a:extLst>
          </p:cNvPr>
          <p:cNvSpPr txBox="1"/>
          <p:nvPr/>
        </p:nvSpPr>
        <p:spPr>
          <a:xfrm>
            <a:off x="799105" y="6022628"/>
            <a:ext cx="2385928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KEY1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≠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8B5F06-1322-8047-8081-BAE911147F9E}"/>
              </a:ext>
            </a:extLst>
          </p:cNvPr>
          <p:cNvSpPr txBox="1"/>
          <p:nvPr/>
        </p:nvSpPr>
        <p:spPr>
          <a:xfrm>
            <a:off x="1013213" y="4567144"/>
            <a:ext cx="245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9905F7-A385-074E-9829-D817213589FA}"/>
              </a:ext>
            </a:extLst>
          </p:cNvPr>
          <p:cNvSpPr/>
          <p:nvPr/>
        </p:nvSpPr>
        <p:spPr>
          <a:xfrm>
            <a:off x="6617970" y="4567144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inux Libertine"/>
              </a:rPr>
              <a:t>Ciphertext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6F73-0277-124B-9BF1-B4ADF730BB07}"/>
              </a:ext>
            </a:extLst>
          </p:cNvPr>
          <p:cNvSpPr txBox="1"/>
          <p:nvPr/>
        </p:nvSpPr>
        <p:spPr>
          <a:xfrm>
            <a:off x="687276" y="3248676"/>
            <a:ext cx="2304315" cy="584775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Hello</a:t>
            </a:r>
            <a:r>
              <a:rPr lang="zh-CN" altLang="en-US" sz="3200" dirty="0"/>
              <a:t> </a:t>
            </a:r>
            <a:r>
              <a:rPr lang="en-US" altLang="zh-CN" sz="3200" dirty="0"/>
              <a:t>world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0C5B7-2C2F-2944-86B5-F3C83200FBF5}"/>
              </a:ext>
            </a:extLst>
          </p:cNvPr>
          <p:cNvSpPr/>
          <p:nvPr/>
        </p:nvSpPr>
        <p:spPr>
          <a:xfrm>
            <a:off x="5939883" y="3222254"/>
            <a:ext cx="3303911" cy="523220"/>
          </a:xfrm>
          <a:prstGeom prst="rect">
            <a:avLst/>
          </a:prstGeom>
          <a:solidFill>
            <a:srgbClr val="FCFCFD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SGVsbG8gd29ybGQ=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D166F8-1440-3941-88A8-3E7B20BB38E6}"/>
              </a:ext>
            </a:extLst>
          </p:cNvPr>
          <p:cNvSpPr/>
          <p:nvPr/>
        </p:nvSpPr>
        <p:spPr>
          <a:xfrm>
            <a:off x="4498004" y="6045216"/>
            <a:ext cx="347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Public-key cryptography</a:t>
            </a:r>
          </a:p>
        </p:txBody>
      </p:sp>
      <p:sp>
        <p:nvSpPr>
          <p:cNvPr id="34" name="文本框 11">
            <a:extLst>
              <a:ext uri="{FF2B5EF4-FFF2-40B4-BE49-F238E27FC236}">
                <a16:creationId xmlns:a16="http://schemas.microsoft.com/office/drawing/2014/main" id="{DF5F3864-1BDB-994C-8781-C8C315F428AC}"/>
              </a:ext>
            </a:extLst>
          </p:cNvPr>
          <p:cNvSpPr txBox="1"/>
          <p:nvPr/>
        </p:nvSpPr>
        <p:spPr>
          <a:xfrm>
            <a:off x="255857" y="6004454"/>
            <a:ext cx="3472424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Public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≠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Private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8DB2E1-822D-0844-A196-EB7ADA0357D1}"/>
              </a:ext>
            </a:extLst>
          </p:cNvPr>
          <p:cNvSpPr/>
          <p:nvPr/>
        </p:nvSpPr>
        <p:spPr>
          <a:xfrm>
            <a:off x="3920561" y="2694607"/>
            <a:ext cx="119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Encryption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6CDEFC-0620-8140-BA75-007397719450}"/>
              </a:ext>
            </a:extLst>
          </p:cNvPr>
          <p:cNvSpPr/>
          <p:nvPr/>
        </p:nvSpPr>
        <p:spPr>
          <a:xfrm>
            <a:off x="3937338" y="3244334"/>
            <a:ext cx="122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Decryption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3F9A3-9202-2F40-ACFE-38F28CE11E44}"/>
              </a:ext>
            </a:extLst>
          </p:cNvPr>
          <p:cNvSpPr txBox="1"/>
          <p:nvPr/>
        </p:nvSpPr>
        <p:spPr>
          <a:xfrm>
            <a:off x="8276492" y="6022628"/>
            <a:ext cx="86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579370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">
        <p15:prstTrans prst="pageCurlDouble"/>
      </p:transition>
    </mc:Choice>
    <mc:Fallback xmlns="">
      <p:transition spd="slow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0" grpId="0"/>
      <p:bldP spid="28" grpId="0"/>
      <p:bldP spid="28" grpId="1"/>
      <p:bldP spid="33" grpId="0"/>
      <p:bldP spid="34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3">
            <a:extLst>
              <a:ext uri="{FF2B5EF4-FFF2-40B4-BE49-F238E27FC236}">
                <a16:creationId xmlns:a16="http://schemas.microsoft.com/office/drawing/2014/main" id="{80434BFE-DAE0-8340-ADFA-89F9B4137DF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843780" y="1926736"/>
            <a:ext cx="7783285" cy="176580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6814CF10-40D4-BB4D-8051-47764F16616E}"/>
              </a:ext>
            </a:extLst>
          </p:cNvPr>
          <p:cNvSpPr/>
          <p:nvPr/>
        </p:nvSpPr>
        <p:spPr>
          <a:xfrm>
            <a:off x="680357" y="1786664"/>
            <a:ext cx="7783286" cy="173274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C432CF41-4795-4F48-B807-08248817A3D3}"/>
              </a:ext>
            </a:extLst>
          </p:cNvPr>
          <p:cNvSpPr/>
          <p:nvPr/>
        </p:nvSpPr>
        <p:spPr>
          <a:xfrm>
            <a:off x="1047750" y="1525453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1">
            <a:extLst>
              <a:ext uri="{FF2B5EF4-FFF2-40B4-BE49-F238E27FC236}">
                <a16:creationId xmlns:a16="http://schemas.microsoft.com/office/drawing/2014/main" id="{F7612B7A-814B-9E46-A11D-68312E2C5D00}"/>
              </a:ext>
            </a:extLst>
          </p:cNvPr>
          <p:cNvSpPr txBox="1"/>
          <p:nvPr/>
        </p:nvSpPr>
        <p:spPr>
          <a:xfrm>
            <a:off x="1207593" y="1613539"/>
            <a:ext cx="1547219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Basic Principle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02260045-CD4C-464C-B260-9F5B408A1346}"/>
              </a:ext>
            </a:extLst>
          </p:cNvPr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Maths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Behind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16F446-AE2F-4248-B131-396911E87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04" y="2095670"/>
            <a:ext cx="6159500" cy="1193800"/>
          </a:xfrm>
          <a:prstGeom prst="rect">
            <a:avLst/>
          </a:prstGeom>
        </p:spPr>
      </p:pic>
      <p:sp>
        <p:nvSpPr>
          <p:cNvPr id="12" name="PA_矩形 43">
            <a:extLst>
              <a:ext uri="{FF2B5EF4-FFF2-40B4-BE49-F238E27FC236}">
                <a16:creationId xmlns:a16="http://schemas.microsoft.com/office/drawing/2014/main" id="{7D7B463A-B5C8-3F47-9DC3-FB37A1356A7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843781" y="4188661"/>
            <a:ext cx="7783284" cy="232935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70B7B67D-BD81-7F40-B512-9096F2F57511}"/>
              </a:ext>
            </a:extLst>
          </p:cNvPr>
          <p:cNvSpPr/>
          <p:nvPr/>
        </p:nvSpPr>
        <p:spPr>
          <a:xfrm>
            <a:off x="680357" y="4048589"/>
            <a:ext cx="7783286" cy="232935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7">
            <a:extLst>
              <a:ext uri="{FF2B5EF4-FFF2-40B4-BE49-F238E27FC236}">
                <a16:creationId xmlns:a16="http://schemas.microsoft.com/office/drawing/2014/main" id="{E91FFA07-0B47-3445-9261-D2700D924531}"/>
              </a:ext>
            </a:extLst>
          </p:cNvPr>
          <p:cNvSpPr/>
          <p:nvPr/>
        </p:nvSpPr>
        <p:spPr>
          <a:xfrm>
            <a:off x="1047750" y="3948961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B170C4E5-DA58-1E48-8BC2-686CF5A2A2C0}"/>
              </a:ext>
            </a:extLst>
          </p:cNvPr>
          <p:cNvSpPr txBox="1"/>
          <p:nvPr/>
        </p:nvSpPr>
        <p:spPr>
          <a:xfrm>
            <a:off x="1194801" y="4037047"/>
            <a:ext cx="164019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Key generation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39C04-216F-C349-B658-BB572FD2B16F}"/>
              </a:ext>
            </a:extLst>
          </p:cNvPr>
          <p:cNvSpPr/>
          <p:nvPr/>
        </p:nvSpPr>
        <p:spPr>
          <a:xfrm>
            <a:off x="1047750" y="4516939"/>
            <a:ext cx="8190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sz="2000" dirty="0"/>
              <a:t>Choose two distinct prime numbers p and q.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sz="2000" dirty="0"/>
              <a:t>Compute n = </a:t>
            </a:r>
            <a:r>
              <a:rPr lang="en-US" sz="2000" dirty="0" err="1"/>
              <a:t>pq</a:t>
            </a:r>
            <a:r>
              <a:rPr lang="en-US" sz="2000" dirty="0"/>
              <a:t>.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</a:t>
            </a:r>
            <a:r>
              <a:rPr lang="en-US" sz="2000" dirty="0"/>
              <a:t>Compute</a:t>
            </a:r>
            <a:r>
              <a:rPr lang="zh-CN" altLang="en-US" sz="2000" dirty="0"/>
              <a:t> </a:t>
            </a:r>
            <a:r>
              <a:rPr lang="el" sz="2000" dirty="0"/>
              <a:t>φ </a:t>
            </a:r>
            <a:r>
              <a:rPr lang="en-US" altLang="zh-CN" sz="2000" dirty="0"/>
              <a:t>(n)</a:t>
            </a:r>
            <a:r>
              <a:rPr lang="el" sz="2000" dirty="0"/>
              <a:t>= (p−1) * (q−1) </a:t>
            </a:r>
            <a:endParaRPr lang="en-US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 </a:t>
            </a:r>
            <a:r>
              <a:rPr lang="en-US" sz="2000" dirty="0"/>
              <a:t>Choose an integer e such that 1 &lt; e &lt; </a:t>
            </a:r>
            <a:r>
              <a:rPr lang="el" sz="2000" dirty="0"/>
              <a:t> φ</a:t>
            </a:r>
            <a:r>
              <a:rPr lang="zh-CN" altLang="en-US" sz="2000" dirty="0"/>
              <a:t> </a:t>
            </a:r>
            <a:r>
              <a:rPr lang="en-US" altLang="zh-CN" sz="2000" dirty="0"/>
              <a:t>(n)</a:t>
            </a:r>
            <a:r>
              <a:rPr lang="el" sz="2000" dirty="0"/>
              <a:t> </a:t>
            </a:r>
            <a:r>
              <a:rPr lang="en-US" sz="2000" dirty="0"/>
              <a:t> and </a:t>
            </a:r>
            <a:r>
              <a:rPr lang="en-US" sz="2000" dirty="0" err="1"/>
              <a:t>gcd</a:t>
            </a:r>
            <a:r>
              <a:rPr lang="en-US" sz="2000" dirty="0"/>
              <a:t>(e, </a:t>
            </a:r>
            <a:r>
              <a:rPr lang="el" sz="2000" dirty="0"/>
              <a:t> φ</a:t>
            </a:r>
            <a:r>
              <a:rPr lang="en-US" altLang="zh-CN" sz="2000" dirty="0"/>
              <a:t>(n)</a:t>
            </a:r>
            <a:r>
              <a:rPr lang="en-US" sz="2000" dirty="0"/>
              <a:t>) = 1</a:t>
            </a:r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 </a:t>
            </a:r>
            <a:r>
              <a:rPr lang="en-US" sz="2000" dirty="0"/>
              <a:t>Determine d as d ≡ e−1 (mod </a:t>
            </a:r>
            <a:r>
              <a:rPr lang="el" sz="2000" dirty="0"/>
              <a:t> φ</a:t>
            </a:r>
            <a:r>
              <a:rPr lang="en-US" sz="20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E4F47D-9531-4146-A63B-801D18907262}"/>
              </a:ext>
            </a:extLst>
          </p:cNvPr>
          <p:cNvSpPr txBox="1"/>
          <p:nvPr/>
        </p:nvSpPr>
        <p:spPr>
          <a:xfrm>
            <a:off x="680357" y="181317"/>
            <a:ext cx="8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Extremely Important, quite hard to fully understand</a:t>
            </a:r>
          </a:p>
        </p:txBody>
      </p:sp>
    </p:spTree>
    <p:extLst>
      <p:ext uri="{BB962C8B-B14F-4D97-AF65-F5344CB8AC3E}">
        <p14:creationId xmlns:p14="http://schemas.microsoft.com/office/powerpoint/2010/main" val="427924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3">
            <a:extLst>
              <a:ext uri="{FF2B5EF4-FFF2-40B4-BE49-F238E27FC236}">
                <a16:creationId xmlns:a16="http://schemas.microsoft.com/office/drawing/2014/main" id="{80434BFE-DAE0-8340-ADFA-89F9B4137DF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843780" y="1926736"/>
            <a:ext cx="7783285" cy="176580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6814CF10-40D4-BB4D-8051-47764F16616E}"/>
              </a:ext>
            </a:extLst>
          </p:cNvPr>
          <p:cNvSpPr/>
          <p:nvPr/>
        </p:nvSpPr>
        <p:spPr>
          <a:xfrm>
            <a:off x="680357" y="1786664"/>
            <a:ext cx="7783286" cy="173274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C432CF41-4795-4F48-B807-08248817A3D3}"/>
              </a:ext>
            </a:extLst>
          </p:cNvPr>
          <p:cNvSpPr/>
          <p:nvPr/>
        </p:nvSpPr>
        <p:spPr>
          <a:xfrm>
            <a:off x="1047750" y="1525453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1">
            <a:extLst>
              <a:ext uri="{FF2B5EF4-FFF2-40B4-BE49-F238E27FC236}">
                <a16:creationId xmlns:a16="http://schemas.microsoft.com/office/drawing/2014/main" id="{F7612B7A-814B-9E46-A11D-68312E2C5D00}"/>
              </a:ext>
            </a:extLst>
          </p:cNvPr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02260045-CD4C-464C-B260-9F5B408A1346}"/>
              </a:ext>
            </a:extLst>
          </p:cNvPr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Math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Behind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PA_矩形 43">
            <a:extLst>
              <a:ext uri="{FF2B5EF4-FFF2-40B4-BE49-F238E27FC236}">
                <a16:creationId xmlns:a16="http://schemas.microsoft.com/office/drawing/2014/main" id="{7D7B463A-B5C8-3F47-9DC3-FB37A1356A7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843781" y="4188661"/>
            <a:ext cx="7783284" cy="232935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70B7B67D-BD81-7F40-B512-9096F2F57511}"/>
              </a:ext>
            </a:extLst>
          </p:cNvPr>
          <p:cNvSpPr/>
          <p:nvPr/>
        </p:nvSpPr>
        <p:spPr>
          <a:xfrm>
            <a:off x="680357" y="4048589"/>
            <a:ext cx="7783286" cy="232935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矩形 7">
            <a:extLst>
              <a:ext uri="{FF2B5EF4-FFF2-40B4-BE49-F238E27FC236}">
                <a16:creationId xmlns:a16="http://schemas.microsoft.com/office/drawing/2014/main" id="{E91FFA07-0B47-3445-9261-D2700D924531}"/>
              </a:ext>
            </a:extLst>
          </p:cNvPr>
          <p:cNvSpPr/>
          <p:nvPr/>
        </p:nvSpPr>
        <p:spPr>
          <a:xfrm>
            <a:off x="1047750" y="3948961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B170C4E5-DA58-1E48-8BC2-686CF5A2A2C0}"/>
              </a:ext>
            </a:extLst>
          </p:cNvPr>
          <p:cNvSpPr txBox="1"/>
          <p:nvPr/>
        </p:nvSpPr>
        <p:spPr>
          <a:xfrm>
            <a:off x="1394377" y="4037047"/>
            <a:ext cx="1241045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Decryption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6ABDE-7189-1647-9F26-6BD34C05C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05" y="2338923"/>
            <a:ext cx="3683000" cy="82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F0808-5C25-744B-9761-B07FD5E99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54" y="5011911"/>
            <a:ext cx="5359400" cy="825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96FAC3-79D7-5B4A-B53D-352B1508BAAF}"/>
              </a:ext>
            </a:extLst>
          </p:cNvPr>
          <p:cNvSpPr txBox="1"/>
          <p:nvPr/>
        </p:nvSpPr>
        <p:spPr>
          <a:xfrm>
            <a:off x="1552001" y="193143"/>
            <a:ext cx="636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plaintext/message</a:t>
            </a:r>
            <a:r>
              <a:rPr lang="zh-CN" altLang="en-US" sz="2800" dirty="0"/>
              <a:t>        </a:t>
            </a:r>
            <a:r>
              <a:rPr lang="en-US" altLang="zh-CN" sz="2800" dirty="0"/>
              <a:t>c: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367CB3-CB41-594E-BD04-5E72360D9FD8}"/>
              </a:ext>
            </a:extLst>
          </p:cNvPr>
          <p:cNvSpPr/>
          <p:nvPr/>
        </p:nvSpPr>
        <p:spPr>
          <a:xfrm>
            <a:off x="5686113" y="4310665"/>
            <a:ext cx="1944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dirty="0"/>
              <a:t>m = </a:t>
            </a:r>
            <a:r>
              <a:rPr lang="en-US" altLang="zh-CN" sz="2800" dirty="0" err="1"/>
              <a:t>c^d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12A856-F6D2-2846-8757-84F57F852DFF}"/>
              </a:ext>
            </a:extLst>
          </p:cNvPr>
          <p:cNvSpPr/>
          <p:nvPr/>
        </p:nvSpPr>
        <p:spPr>
          <a:xfrm>
            <a:off x="6283182" y="2641203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</a:t>
            </a:r>
            <a:r>
              <a:rPr lang="pt" sz="2800" dirty="0"/>
              <a:t> = </a:t>
            </a:r>
            <a:r>
              <a:rPr lang="en-US" altLang="zh-CN" sz="2800" dirty="0" err="1"/>
              <a:t>m^e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6533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4876</TotalTime>
  <Words>424</Words>
  <Application>Microsoft Macintosh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Linux Libertine</vt:lpstr>
      <vt:lpstr>Microsoft yahei</vt:lpstr>
      <vt:lpstr>Arial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子母排版</dc:title>
  <dc:creator>第一PPT模板网-WWW.1PPT.COM</dc:creator>
  <cp:keywords>第一PPT模板网-WWW.1PPT.COM</cp:keywords>
  <cp:lastModifiedBy>Microsoft Office User</cp:lastModifiedBy>
  <cp:revision>194</cp:revision>
  <dcterms:created xsi:type="dcterms:W3CDTF">2017-09-03T02:38:38Z</dcterms:created>
  <dcterms:modified xsi:type="dcterms:W3CDTF">2019-04-07T14:55:56Z</dcterms:modified>
</cp:coreProperties>
</file>