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 id="282" r:id="rId28"/>
    <p:sldId id="284" r:id="rId29"/>
    <p:sldId id="283"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693" autoAdjust="0"/>
  </p:normalViewPr>
  <p:slideViewPr>
    <p:cSldViewPr snapToGrid="0" snapToObjects="1">
      <p:cViewPr varScale="1">
        <p:scale>
          <a:sx n="83" d="100"/>
          <a:sy n="83" d="100"/>
        </p:scale>
        <p:origin x="-146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AED749-4BB5-2F40-B56B-3AC2A042B8E1}" type="datetimeFigureOut">
              <a:rPr kumimoji="1" lang="zh-CN" altLang="en-US" smtClean="0"/>
              <a:t>19/4/7</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427360-F984-5447-A68D-C256560FEFB0}" type="slidenum">
              <a:rPr kumimoji="1" lang="zh-CN" altLang="en-US" smtClean="0"/>
              <a:t>‹#›</a:t>
            </a:fld>
            <a:endParaRPr kumimoji="1" lang="zh-CN" altLang="en-US"/>
          </a:p>
        </p:txBody>
      </p:sp>
    </p:spTree>
    <p:extLst>
      <p:ext uri="{BB962C8B-B14F-4D97-AF65-F5344CB8AC3E}">
        <p14:creationId xmlns:p14="http://schemas.microsoft.com/office/powerpoint/2010/main" val="216306036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From the above graphs, you can infer that Fast R-CNN is significantly faster in training and testing sessions over R-CNN.</a:t>
            </a:r>
            <a:r>
              <a:rPr kumimoji="1" lang="en-US" altLang="zh-CN" baseline="0" dirty="0" smtClean="0"/>
              <a:t> </a:t>
            </a:r>
          </a:p>
          <a:p>
            <a:r>
              <a:rPr kumimoji="1" lang="en-US" altLang="zh-CN" baseline="0" dirty="0" smtClean="0"/>
              <a:t>When you look at the performance of Fast R-CNN during testing time, including region proposals shows down the algorithm significantly when compared to not using region proposals. Therefore, region proposals become bottlenecks in Fast R-CNN algorithm affecting its performance.</a:t>
            </a:r>
            <a:endParaRPr kumimoji="1" lang="zh-CN" altLang="en-US" dirty="0"/>
          </a:p>
        </p:txBody>
      </p:sp>
      <p:sp>
        <p:nvSpPr>
          <p:cNvPr id="4" name="幻灯片编号占位符 3"/>
          <p:cNvSpPr>
            <a:spLocks noGrp="1"/>
          </p:cNvSpPr>
          <p:nvPr>
            <p:ph type="sldNum" sz="quarter" idx="10"/>
          </p:nvPr>
        </p:nvSpPr>
        <p:spPr/>
        <p:txBody>
          <a:bodyPr/>
          <a:lstStyle/>
          <a:p>
            <a:fld id="{EB427360-F984-5447-A68D-C256560FEFB0}" type="slidenum">
              <a:rPr kumimoji="1" lang="zh-CN" altLang="en-US" smtClean="0"/>
              <a:t>10</a:t>
            </a:fld>
            <a:endParaRPr kumimoji="1" lang="zh-CN" altLang="en-US"/>
          </a:p>
        </p:txBody>
      </p:sp>
    </p:spTree>
    <p:extLst>
      <p:ext uri="{BB962C8B-B14F-4D97-AF65-F5344CB8AC3E}">
        <p14:creationId xmlns:p14="http://schemas.microsoft.com/office/powerpoint/2010/main" val="1271860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2. Its</a:t>
            </a:r>
            <a:r>
              <a:rPr kumimoji="1" lang="en-US" altLang="zh-CN" baseline="0" dirty="0" smtClean="0"/>
              <a:t> easy but ignores the derivative with respect to the proposal boxes’ coordinates that are also network responses.</a:t>
            </a:r>
          </a:p>
          <a:p>
            <a:r>
              <a:rPr kumimoji="1" lang="en-US" altLang="zh-CN" baseline="0" dirty="0" smtClean="0"/>
              <a:t>3. We need an ROI pooling layer that is differentiable with respect to the box coordinate</a:t>
            </a:r>
            <a:endParaRPr kumimoji="1" lang="zh-CN" altLang="en-US" dirty="0"/>
          </a:p>
        </p:txBody>
      </p:sp>
      <p:sp>
        <p:nvSpPr>
          <p:cNvPr id="4" name="幻灯片编号占位符 3"/>
          <p:cNvSpPr>
            <a:spLocks noGrp="1"/>
          </p:cNvSpPr>
          <p:nvPr>
            <p:ph type="sldNum" sz="quarter" idx="10"/>
          </p:nvPr>
        </p:nvSpPr>
        <p:spPr/>
        <p:txBody>
          <a:bodyPr/>
          <a:lstStyle/>
          <a:p>
            <a:fld id="{EB427360-F984-5447-A68D-C256560FEFB0}" type="slidenum">
              <a:rPr kumimoji="1" lang="zh-CN" altLang="en-US" smtClean="0"/>
              <a:t>33</a:t>
            </a:fld>
            <a:endParaRPr kumimoji="1" lang="zh-CN" altLang="en-US"/>
          </a:p>
        </p:txBody>
      </p:sp>
    </p:spTree>
    <p:extLst>
      <p:ext uri="{BB962C8B-B14F-4D97-AF65-F5344CB8AC3E}">
        <p14:creationId xmlns:p14="http://schemas.microsoft.com/office/powerpoint/2010/main" val="1082681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4 steps</a:t>
            </a:r>
          </a:p>
          <a:p>
            <a:pPr marL="228600" indent="-228600">
              <a:buAutoNum type="arabicPeriod"/>
            </a:pPr>
            <a:r>
              <a:rPr kumimoji="1" lang="en-US" altLang="zh-CN" dirty="0" smtClean="0"/>
              <a:t>Take an input image and pass it to the </a:t>
            </a:r>
            <a:r>
              <a:rPr kumimoji="1" lang="en-US" altLang="zh-CN" dirty="0" err="1" smtClean="0"/>
              <a:t>ConvNet</a:t>
            </a:r>
            <a:r>
              <a:rPr kumimoji="1" lang="en-US" altLang="zh-CN" dirty="0" smtClean="0"/>
              <a:t> which returns feature maps for</a:t>
            </a:r>
            <a:r>
              <a:rPr kumimoji="1" lang="en-US" altLang="zh-CN" baseline="0" dirty="0" smtClean="0"/>
              <a:t> the image</a:t>
            </a:r>
          </a:p>
          <a:p>
            <a:pPr marL="0" indent="0">
              <a:buNone/>
            </a:pPr>
            <a:r>
              <a:rPr kumimoji="1" lang="en-US" altLang="zh-CN" baseline="0" dirty="0" smtClean="0"/>
              <a:t>2.Apply RPN on these feature maps and get object proposals</a:t>
            </a:r>
          </a:p>
          <a:p>
            <a:pPr marL="0" indent="0">
              <a:buNone/>
            </a:pPr>
            <a:r>
              <a:rPr kumimoji="1" lang="en-US" altLang="zh-CN" baseline="0" dirty="0" smtClean="0"/>
              <a:t>3. Apply </a:t>
            </a:r>
            <a:r>
              <a:rPr kumimoji="1" lang="en-US" altLang="zh-CN" baseline="0" dirty="0" err="1" smtClean="0"/>
              <a:t>RoI</a:t>
            </a:r>
            <a:r>
              <a:rPr kumimoji="1" lang="en-US" altLang="zh-CN" baseline="0" dirty="0" smtClean="0"/>
              <a:t> pooling layer to bring down all the proposals to the same size </a:t>
            </a:r>
          </a:p>
          <a:p>
            <a:pPr marL="0" indent="0">
              <a:buNone/>
            </a:pPr>
            <a:r>
              <a:rPr kumimoji="1" lang="en-US" altLang="zh-CN" baseline="0" dirty="0" smtClean="0"/>
              <a:t>4. Pass these proposals to a fully connected layer in order to classify any predict the bounding boxes for the image </a:t>
            </a:r>
            <a:endParaRPr kumimoji="1" lang="zh-CN" altLang="en-US" dirty="0"/>
          </a:p>
        </p:txBody>
      </p:sp>
      <p:sp>
        <p:nvSpPr>
          <p:cNvPr id="4" name="幻灯片编号占位符 3"/>
          <p:cNvSpPr>
            <a:spLocks noGrp="1"/>
          </p:cNvSpPr>
          <p:nvPr>
            <p:ph type="sldNum" sz="quarter" idx="10"/>
          </p:nvPr>
        </p:nvSpPr>
        <p:spPr/>
        <p:txBody>
          <a:bodyPr/>
          <a:lstStyle/>
          <a:p>
            <a:fld id="{EB427360-F984-5447-A68D-C256560FEFB0}" type="slidenum">
              <a:rPr kumimoji="1" lang="zh-CN" altLang="en-US" smtClean="0"/>
              <a:t>12</a:t>
            </a:fld>
            <a:endParaRPr kumimoji="1" lang="zh-CN" altLang="en-US"/>
          </a:p>
        </p:txBody>
      </p:sp>
    </p:spTree>
    <p:extLst>
      <p:ext uri="{BB962C8B-B14F-4D97-AF65-F5344CB8AC3E}">
        <p14:creationId xmlns:p14="http://schemas.microsoft.com/office/powerpoint/2010/main" val="29633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From the above graph, you can see the faster R-CNN is much faster than its predecessors</a:t>
            </a:r>
          </a:p>
          <a:p>
            <a:r>
              <a:rPr kumimoji="1" lang="en-US" altLang="zh-CN" dirty="0" smtClean="0"/>
              <a:t>Therefore,</a:t>
            </a:r>
            <a:r>
              <a:rPr kumimoji="1" lang="en-US" altLang="zh-CN" baseline="0" dirty="0" smtClean="0"/>
              <a:t> it can even be used for real-time object detection.</a:t>
            </a:r>
            <a:endParaRPr kumimoji="1" lang="zh-CN" altLang="en-US" dirty="0"/>
          </a:p>
        </p:txBody>
      </p:sp>
      <p:sp>
        <p:nvSpPr>
          <p:cNvPr id="4" name="幻灯片编号占位符 3"/>
          <p:cNvSpPr>
            <a:spLocks noGrp="1"/>
          </p:cNvSpPr>
          <p:nvPr>
            <p:ph type="sldNum" sz="quarter" idx="10"/>
          </p:nvPr>
        </p:nvSpPr>
        <p:spPr/>
        <p:txBody>
          <a:bodyPr/>
          <a:lstStyle/>
          <a:p>
            <a:fld id="{EB427360-F984-5447-A68D-C256560FEFB0}" type="slidenum">
              <a:rPr kumimoji="1" lang="zh-CN" altLang="en-US" smtClean="0"/>
              <a:t>14</a:t>
            </a:fld>
            <a:endParaRPr kumimoji="1" lang="zh-CN" altLang="en-US"/>
          </a:p>
        </p:txBody>
      </p:sp>
    </p:spTree>
    <p:extLst>
      <p:ext uri="{BB962C8B-B14F-4D97-AF65-F5344CB8AC3E}">
        <p14:creationId xmlns:p14="http://schemas.microsoft.com/office/powerpoint/2010/main" val="3678883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 RPN takes an image (of any</a:t>
            </a:r>
            <a:r>
              <a:rPr kumimoji="1" lang="en-US" altLang="zh-CN" baseline="0" dirty="0" smtClean="0"/>
              <a:t> size) as input and outputs a set of rectangular object </a:t>
            </a:r>
            <a:r>
              <a:rPr kumimoji="1" lang="en-US" altLang="zh-CN" baseline="0" dirty="0" err="1" smtClean="0"/>
              <a:t>prposals</a:t>
            </a:r>
            <a:r>
              <a:rPr kumimoji="1" lang="en-US" altLang="zh-CN" baseline="0" dirty="0" smtClean="0"/>
              <a:t>, each with an </a:t>
            </a:r>
            <a:r>
              <a:rPr kumimoji="1" lang="en-US" altLang="zh-CN" baseline="0" dirty="0" err="1" smtClean="0"/>
              <a:t>objectness</a:t>
            </a:r>
            <a:r>
              <a:rPr kumimoji="1" lang="en-US" altLang="zh-CN" baseline="0" dirty="0" smtClean="0"/>
              <a:t> sore.</a:t>
            </a:r>
          </a:p>
          <a:p>
            <a:r>
              <a:rPr kumimoji="1" lang="en-US" altLang="zh-CN" baseline="0" dirty="0" smtClean="0"/>
              <a:t>FCN, because their ultimate goal is to share computation with a Fast RCNN object detection network, they assume that both nets share a common set of convolutional layers.</a:t>
            </a:r>
          </a:p>
          <a:p>
            <a:endParaRPr kumimoji="1" lang="zh-CN" altLang="en-US" dirty="0"/>
          </a:p>
        </p:txBody>
      </p:sp>
      <p:sp>
        <p:nvSpPr>
          <p:cNvPr id="4" name="幻灯片编号占位符 3"/>
          <p:cNvSpPr>
            <a:spLocks noGrp="1"/>
          </p:cNvSpPr>
          <p:nvPr>
            <p:ph type="sldNum" sz="quarter" idx="10"/>
          </p:nvPr>
        </p:nvSpPr>
        <p:spPr/>
        <p:txBody>
          <a:bodyPr/>
          <a:lstStyle/>
          <a:p>
            <a:fld id="{EB427360-F984-5447-A68D-C256560FEFB0}" type="slidenum">
              <a:rPr kumimoji="1" lang="zh-CN" altLang="en-US" smtClean="0"/>
              <a:t>17</a:t>
            </a:fld>
            <a:endParaRPr kumimoji="1" lang="zh-CN" altLang="en-US"/>
          </a:p>
        </p:txBody>
      </p:sp>
    </p:spTree>
    <p:extLst>
      <p:ext uri="{BB962C8B-B14F-4D97-AF65-F5344CB8AC3E}">
        <p14:creationId xmlns:p14="http://schemas.microsoft.com/office/powerpoint/2010/main" val="1688603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Aspect ratio = width of image/ height of image</a:t>
            </a:r>
          </a:p>
          <a:p>
            <a:r>
              <a:rPr kumimoji="1" lang="en-US" altLang="zh-CN" dirty="0" smtClean="0"/>
              <a:t>Scales</a:t>
            </a:r>
            <a:r>
              <a:rPr kumimoji="1" lang="en-US" altLang="zh-CN" baseline="0" dirty="0" smtClean="0"/>
              <a:t> is the size of the image</a:t>
            </a:r>
            <a:endParaRPr kumimoji="1" lang="zh-CN" altLang="en-US" dirty="0"/>
          </a:p>
        </p:txBody>
      </p:sp>
      <p:sp>
        <p:nvSpPr>
          <p:cNvPr id="4" name="幻灯片编号占位符 3"/>
          <p:cNvSpPr>
            <a:spLocks noGrp="1"/>
          </p:cNvSpPr>
          <p:nvPr>
            <p:ph type="sldNum" sz="quarter" idx="10"/>
          </p:nvPr>
        </p:nvSpPr>
        <p:spPr/>
        <p:txBody>
          <a:bodyPr/>
          <a:lstStyle/>
          <a:p>
            <a:fld id="{EB427360-F984-5447-A68D-C256560FEFB0}" type="slidenum">
              <a:rPr kumimoji="1" lang="zh-CN" altLang="en-US" smtClean="0"/>
              <a:t>19</a:t>
            </a:fld>
            <a:endParaRPr kumimoji="1" lang="zh-CN" altLang="en-US"/>
          </a:p>
        </p:txBody>
      </p:sp>
    </p:spTree>
    <p:extLst>
      <p:ext uri="{BB962C8B-B14F-4D97-AF65-F5344CB8AC3E}">
        <p14:creationId xmlns:p14="http://schemas.microsoft.com/office/powerpoint/2010/main" val="1467234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Anchors plays an important role in Faster R-CNN. An anchor is a box. In the default configuration of Faster R-CNN, there are 9 anchors at a position of an image. </a:t>
            </a:r>
          </a:p>
          <a:p>
            <a:endParaRPr kumimoji="1" lang="en-US" altLang="zh-CN" dirty="0" smtClean="0"/>
          </a:p>
          <a:p>
            <a:r>
              <a:rPr kumimoji="1" lang="en-US" altLang="zh-CN" dirty="0" smtClean="0"/>
              <a:t>The graph shows 9 anchors at the position (320,320)</a:t>
            </a:r>
            <a:r>
              <a:rPr kumimoji="1" lang="en-US" altLang="zh-CN" baseline="0" dirty="0" smtClean="0"/>
              <a:t> of an image with size (600,800)</a:t>
            </a:r>
            <a:endParaRPr kumimoji="1" lang="zh-CN" altLang="en-US" dirty="0"/>
          </a:p>
        </p:txBody>
      </p:sp>
      <p:sp>
        <p:nvSpPr>
          <p:cNvPr id="4" name="幻灯片编号占位符 3"/>
          <p:cNvSpPr>
            <a:spLocks noGrp="1"/>
          </p:cNvSpPr>
          <p:nvPr>
            <p:ph type="sldNum" sz="quarter" idx="10"/>
          </p:nvPr>
        </p:nvSpPr>
        <p:spPr/>
        <p:txBody>
          <a:bodyPr/>
          <a:lstStyle/>
          <a:p>
            <a:fld id="{EB427360-F984-5447-A68D-C256560FEFB0}" type="slidenum">
              <a:rPr kumimoji="1" lang="zh-CN" altLang="en-US" smtClean="0"/>
              <a:t>20</a:t>
            </a:fld>
            <a:endParaRPr kumimoji="1" lang="zh-CN" altLang="en-US"/>
          </a:p>
        </p:txBody>
      </p:sp>
    </p:spTree>
    <p:extLst>
      <p:ext uri="{BB962C8B-B14F-4D97-AF65-F5344CB8AC3E}">
        <p14:creationId xmlns:p14="http://schemas.microsoft.com/office/powerpoint/2010/main" val="1197272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B427360-F984-5447-A68D-C256560FEFB0}" type="slidenum">
              <a:rPr kumimoji="1" lang="zh-CN" altLang="en-US" smtClean="0"/>
              <a:t>24</a:t>
            </a:fld>
            <a:endParaRPr kumimoji="1" lang="zh-CN" altLang="en-US"/>
          </a:p>
        </p:txBody>
      </p:sp>
    </p:spTree>
    <p:extLst>
      <p:ext uri="{BB962C8B-B14F-4D97-AF65-F5344CB8AC3E}">
        <p14:creationId xmlns:p14="http://schemas.microsoft.com/office/powerpoint/2010/main" val="785376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B427360-F984-5447-A68D-C256560FEFB0}" type="slidenum">
              <a:rPr kumimoji="1" lang="zh-CN" altLang="en-US" smtClean="0"/>
              <a:t>25</a:t>
            </a:fld>
            <a:endParaRPr kumimoji="1" lang="zh-CN" altLang="en-US"/>
          </a:p>
        </p:txBody>
      </p:sp>
    </p:spTree>
    <p:extLst>
      <p:ext uri="{BB962C8B-B14F-4D97-AF65-F5344CB8AC3E}">
        <p14:creationId xmlns:p14="http://schemas.microsoft.com/office/powerpoint/2010/main" val="3742159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B427360-F984-5447-A68D-C256560FEFB0}" type="slidenum">
              <a:rPr kumimoji="1" lang="zh-CN" altLang="en-US" smtClean="0"/>
              <a:t>28</a:t>
            </a:fld>
            <a:endParaRPr kumimoji="1" lang="zh-CN" altLang="en-US"/>
          </a:p>
        </p:txBody>
      </p:sp>
    </p:spTree>
    <p:extLst>
      <p:ext uri="{BB962C8B-B14F-4D97-AF65-F5344CB8AC3E}">
        <p14:creationId xmlns:p14="http://schemas.microsoft.com/office/powerpoint/2010/main" val="74295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51DEABC-D766-4322-8E78-B830FAE35C72}" type="datetime4">
              <a:rPr lang="en-US" smtClean="0"/>
              <a:pPr/>
              <a:t>2019年4月7日</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38DF745-7D3F-47F4-83A3-874385CFAA6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131F9E-604E-4343-9F29-EF72E8231CAD}" type="datetime4">
              <a:rPr lang="en-US" smtClean="0"/>
              <a:pPr/>
              <a:t>2019年4月7日</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A8E1CE-37F8-4102-8DF9-852A0A51F293}" type="datetime4">
              <a:rPr lang="en-US" smtClean="0"/>
              <a:pPr/>
              <a:t>2019年4月7日</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33F43-3E86-47E4-BFBB-2476D384E1C6}" type="datetime4">
              <a:rPr lang="en-US" smtClean="0"/>
              <a:pPr/>
              <a:t>2019年4月7日</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751663BA-01FC-4367-B6F3-ABB2645D55F1}" type="datetime4">
              <a:rPr lang="en-US" smtClean="0"/>
              <a:pPr/>
              <a:t>2019年4月7日</a:t>
            </a:fld>
            <a:endParaRPr lang="en-US" dirty="0"/>
          </a:p>
        </p:txBody>
      </p:sp>
      <p:sp>
        <p:nvSpPr>
          <p:cNvPr id="8" name="Slide Number Placeholder 7"/>
          <p:cNvSpPr>
            <a:spLocks noGrp="1"/>
          </p:cNvSpPr>
          <p:nvPr>
            <p:ph type="sldNum" sz="quarter" idx="11"/>
          </p:nvPr>
        </p:nvSpPr>
        <p:spPr/>
        <p:txBody>
          <a:bodyPr/>
          <a:lstStyle/>
          <a:p>
            <a:fld id="{F38DF745-7D3F-47F4-83A3-874385CFAA69}"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9B19C71-EC74-44AF-B27E-FC7DC3C3A61D}" type="datetime4">
              <a:rPr lang="en-US" smtClean="0"/>
              <a:pPr/>
              <a:t>2019年4月7日</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5CDA29-3CBE-48EA-92AE-A996835462BA}" type="datetime4">
              <a:rPr lang="en-US" smtClean="0"/>
              <a:pPr/>
              <a:t>2019年4月7日</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9EC054-3869-4501-B163-1BBFDE8DCE04}" type="datetime4">
              <a:rPr lang="en-US" smtClean="0"/>
              <a:pPr/>
              <a:t>2019年4月7日</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3D831-56C1-49CF-8EF7-8B9A98402BCD}" type="datetime4">
              <a:rPr lang="en-US" smtClean="0"/>
              <a:pPr/>
              <a:t>2019年4月7日</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2019年4月7日</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EA923-9BEE-48CE-9F28-5B525F399BAD}" type="datetime4">
              <a:rPr lang="en-US" smtClean="0"/>
              <a:pPr/>
              <a:t>2019年4月7日</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F38DF745-7D3F-47F4-83A3-874385CFAA69}" type="slidenum">
              <a:rPr lang="en-US" smtClean="0"/>
              <a:pPr/>
              <a:t>‹#›</a:t>
            </a:fld>
            <a:endParaRPr lang="en-US" dirty="0"/>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2019年4月7日</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F38DF745-7D3F-47F4-83A3-874385CFAA69}" type="slidenum">
              <a:rPr lang="en-US" smtClean="0"/>
              <a:pPr/>
              <a:t>‹#›</a:t>
            </a:fld>
            <a:endParaRPr lang="en-US" dirty="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sldNum="0" hdr="0" ft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sz="4400" dirty="0" smtClean="0"/>
              <a:t>Faster R-</a:t>
            </a:r>
            <a:r>
              <a:rPr kumimoji="1" lang="en-US" altLang="zh-CN" sz="4400" dirty="0" err="1" smtClean="0"/>
              <a:t>cnn</a:t>
            </a:r>
            <a:r>
              <a:rPr kumimoji="1" lang="en-US" altLang="zh-CN" sz="4400" dirty="0" smtClean="0"/>
              <a:t>: towards real-time object detection with region proposal network</a:t>
            </a:r>
            <a:endParaRPr kumimoji="1" lang="zh-CN" altLang="en-US" sz="4400" dirty="0"/>
          </a:p>
        </p:txBody>
      </p:sp>
      <p:sp>
        <p:nvSpPr>
          <p:cNvPr id="3" name="副标题 2"/>
          <p:cNvSpPr>
            <a:spLocks noGrp="1"/>
          </p:cNvSpPr>
          <p:nvPr>
            <p:ph type="subTitle" idx="1"/>
          </p:nvPr>
        </p:nvSpPr>
        <p:spPr>
          <a:xfrm>
            <a:off x="457199" y="4800600"/>
            <a:ext cx="8401827" cy="914400"/>
          </a:xfrm>
        </p:spPr>
        <p:txBody>
          <a:bodyPr>
            <a:normAutofit/>
          </a:bodyPr>
          <a:lstStyle/>
          <a:p>
            <a:r>
              <a:rPr kumimoji="1" lang="en-US" altLang="zh-CN" dirty="0" smtClean="0"/>
              <a:t>Group member:</a:t>
            </a:r>
          </a:p>
          <a:p>
            <a:r>
              <a:rPr kumimoji="1" lang="en-US" altLang="zh-CN" dirty="0" smtClean="0"/>
              <a:t>Kevin yang, Mark </a:t>
            </a:r>
            <a:r>
              <a:rPr kumimoji="1" lang="en-US" altLang="zh-CN" dirty="0" err="1" smtClean="0"/>
              <a:t>Gilland</a:t>
            </a:r>
            <a:r>
              <a:rPr kumimoji="1" lang="en-US" altLang="zh-CN" dirty="0" smtClean="0"/>
              <a:t>, </a:t>
            </a:r>
            <a:r>
              <a:rPr kumimoji="1" lang="en-US" altLang="zh-CN" dirty="0" err="1" smtClean="0"/>
              <a:t>Chiran</a:t>
            </a:r>
            <a:r>
              <a:rPr kumimoji="1" lang="en-US" altLang="zh-CN" dirty="0" smtClean="0"/>
              <a:t> </a:t>
            </a:r>
            <a:r>
              <a:rPr kumimoji="1" lang="en-US" altLang="zh-CN" dirty="0" err="1" smtClean="0"/>
              <a:t>Chappagai</a:t>
            </a:r>
            <a:endParaRPr kumimoji="1" lang="zh-CN" altLang="en-US" dirty="0"/>
          </a:p>
        </p:txBody>
      </p:sp>
    </p:spTree>
    <p:extLst>
      <p:ext uri="{BB962C8B-B14F-4D97-AF65-F5344CB8AC3E}">
        <p14:creationId xmlns:p14="http://schemas.microsoft.com/office/powerpoint/2010/main" val="858365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5394"/>
            <a:ext cx="5791200" cy="589215"/>
          </a:xfrm>
        </p:spPr>
        <p:txBody>
          <a:bodyPr>
            <a:normAutofit fontScale="90000"/>
          </a:bodyPr>
          <a:lstStyle/>
          <a:p>
            <a:r>
              <a:rPr kumimoji="1" lang="en-US" altLang="zh-TW" dirty="0" smtClean="0"/>
              <a:t>Fast R-CNN</a:t>
            </a:r>
            <a:endParaRPr kumimoji="1" lang="zh-CN" altLang="en-US" dirty="0"/>
          </a:p>
        </p:txBody>
      </p:sp>
      <p:sp>
        <p:nvSpPr>
          <p:cNvPr id="3" name="内容占位符 2"/>
          <p:cNvSpPr>
            <a:spLocks noGrp="1"/>
          </p:cNvSpPr>
          <p:nvPr>
            <p:ph idx="1"/>
          </p:nvPr>
        </p:nvSpPr>
        <p:spPr>
          <a:xfrm>
            <a:off x="457200" y="963016"/>
            <a:ext cx="7620000" cy="5163147"/>
          </a:xfrm>
        </p:spPr>
        <p:txBody>
          <a:bodyPr>
            <a:normAutofit/>
          </a:bodyPr>
          <a:lstStyle/>
          <a:p>
            <a:r>
              <a:rPr kumimoji="1" lang="en-US" altLang="zh-TW" dirty="0" smtClean="0"/>
              <a:t>The reason Fast R-CNN is faster than R-CNN is because you do not have to feed 2000 region proposals to the convolutional neural network every time. Instead, the convolution operation is done only once per image and a feature map is generated from it. All these steps are done simultaneously, thus, making it execute faster as compared to R-CNN</a:t>
            </a:r>
          </a:p>
        </p:txBody>
      </p:sp>
      <p:pic>
        <p:nvPicPr>
          <p:cNvPr id="4" name="图片 3" descr="Screen Shot 2019-04-07 at 5.09.5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236516"/>
            <a:ext cx="8278917" cy="3035300"/>
          </a:xfrm>
          <a:prstGeom prst="rect">
            <a:avLst/>
          </a:prstGeom>
        </p:spPr>
      </p:pic>
    </p:spTree>
    <p:extLst>
      <p:ext uri="{BB962C8B-B14F-4D97-AF65-F5344CB8AC3E}">
        <p14:creationId xmlns:p14="http://schemas.microsoft.com/office/powerpoint/2010/main" val="2050013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5394"/>
            <a:ext cx="5791200" cy="589215"/>
          </a:xfrm>
        </p:spPr>
        <p:txBody>
          <a:bodyPr>
            <a:normAutofit fontScale="90000"/>
          </a:bodyPr>
          <a:lstStyle/>
          <a:p>
            <a:r>
              <a:rPr kumimoji="1" lang="en-US" altLang="zh-TW" dirty="0" smtClean="0"/>
              <a:t>Faster R-CNN</a:t>
            </a:r>
            <a:endParaRPr kumimoji="1" lang="zh-CN" altLang="en-US" dirty="0"/>
          </a:p>
        </p:txBody>
      </p:sp>
      <p:sp>
        <p:nvSpPr>
          <p:cNvPr id="3" name="内容占位符 2"/>
          <p:cNvSpPr>
            <a:spLocks noGrp="1"/>
          </p:cNvSpPr>
          <p:nvPr>
            <p:ph idx="1"/>
          </p:nvPr>
        </p:nvSpPr>
        <p:spPr>
          <a:xfrm>
            <a:off x="457200" y="963016"/>
            <a:ext cx="7620000" cy="5163147"/>
          </a:xfrm>
        </p:spPr>
        <p:txBody>
          <a:bodyPr>
            <a:normAutofit/>
          </a:bodyPr>
          <a:lstStyle/>
          <a:p>
            <a:r>
              <a:rPr kumimoji="1" lang="en-US" altLang="zh-TW" dirty="0" smtClean="0"/>
              <a:t>Fast R-CNN is, however, not fast enough when applied on a large dataset as it also uses selective search for extracting the regions. Selective search(SS) is slow and time-consuming process affecting the performance of the network.</a:t>
            </a:r>
          </a:p>
          <a:p>
            <a:r>
              <a:rPr kumimoji="1" lang="en-US" altLang="zh-CN" dirty="0" smtClean="0"/>
              <a:t>Similar to Fast R-CNN, the image is provided as an input to a convolutional network which provides as convolutional feature map. Instead of using SS algorithm on the feature map to identify the region proposals, a separate network, Region Proposal Network(RPN), is used to predict the region proposals. The predicted region proposals are then reshaped using a </a:t>
            </a:r>
            <a:r>
              <a:rPr kumimoji="1" lang="en-US" altLang="zh-CN" dirty="0" err="1" smtClean="0"/>
              <a:t>RoI</a:t>
            </a:r>
            <a:r>
              <a:rPr kumimoji="1" lang="en-US" altLang="zh-CN" dirty="0" smtClean="0"/>
              <a:t> pooling layer which is then used to classify the image within the proposed region and predict the offset values for the bounding boxes.</a:t>
            </a:r>
            <a:endParaRPr kumimoji="1" lang="en-US" altLang="zh-CN" dirty="0"/>
          </a:p>
        </p:txBody>
      </p:sp>
    </p:spTree>
    <p:extLst>
      <p:ext uri="{BB962C8B-B14F-4D97-AF65-F5344CB8AC3E}">
        <p14:creationId xmlns:p14="http://schemas.microsoft.com/office/powerpoint/2010/main" val="2050013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5394"/>
            <a:ext cx="5791200" cy="589215"/>
          </a:xfrm>
        </p:spPr>
        <p:txBody>
          <a:bodyPr>
            <a:normAutofit fontScale="90000"/>
          </a:bodyPr>
          <a:lstStyle/>
          <a:p>
            <a:r>
              <a:rPr kumimoji="1" lang="en-US" altLang="zh-TW" dirty="0" smtClean="0"/>
              <a:t>Faster R-CNN</a:t>
            </a:r>
            <a:endParaRPr kumimoji="1" lang="zh-CN" altLang="en-US" dirty="0"/>
          </a:p>
        </p:txBody>
      </p:sp>
      <p:pic>
        <p:nvPicPr>
          <p:cNvPr id="4" name="内容占位符 3" descr="Screen Shot 2019-04-07 at 5.32.51 PM.png"/>
          <p:cNvPicPr>
            <a:picLocks noGrp="1" noChangeAspect="1"/>
          </p:cNvPicPr>
          <p:nvPr>
            <p:ph idx="1"/>
          </p:nvPr>
        </p:nvPicPr>
        <p:blipFill>
          <a:blip r:embed="rId3">
            <a:extLst>
              <a:ext uri="{28A0092B-C50C-407E-A947-70E740481C1C}">
                <a14:useLocalDpi xmlns:a14="http://schemas.microsoft.com/office/drawing/2010/main" val="0"/>
              </a:ext>
            </a:extLst>
          </a:blip>
          <a:srcRect l="-17496" r="-17496"/>
          <a:stretch>
            <a:fillRect/>
          </a:stretch>
        </p:blipFill>
        <p:spPr>
          <a:xfrm>
            <a:off x="457200" y="963613"/>
            <a:ext cx="7620000" cy="5162550"/>
          </a:xfrm>
        </p:spPr>
      </p:pic>
    </p:spTree>
    <p:extLst>
      <p:ext uri="{BB962C8B-B14F-4D97-AF65-F5344CB8AC3E}">
        <p14:creationId xmlns:p14="http://schemas.microsoft.com/office/powerpoint/2010/main" val="2050013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5394"/>
            <a:ext cx="8686801" cy="589215"/>
          </a:xfrm>
        </p:spPr>
        <p:txBody>
          <a:bodyPr>
            <a:noAutofit/>
          </a:bodyPr>
          <a:lstStyle/>
          <a:p>
            <a:r>
              <a:rPr kumimoji="1" lang="en-US" altLang="zh-TW" sz="2800" dirty="0" smtClean="0"/>
              <a:t>Comparison: R-CNN algorithm family</a:t>
            </a:r>
            <a:endParaRPr kumimoji="1" lang="zh-CN" altLang="en-US" sz="2800" dirty="0"/>
          </a:p>
        </p:txBody>
      </p:sp>
      <p:pic>
        <p:nvPicPr>
          <p:cNvPr id="4" name="内容占位符 3" descr="Screen Shot 2019-04-07 at 5.46.41 PM.png"/>
          <p:cNvPicPr>
            <a:picLocks noGrp="1" noChangeAspect="1"/>
          </p:cNvPicPr>
          <p:nvPr>
            <p:ph idx="1"/>
          </p:nvPr>
        </p:nvPicPr>
        <p:blipFill>
          <a:blip r:embed="rId2">
            <a:extLst>
              <a:ext uri="{28A0092B-C50C-407E-A947-70E740481C1C}">
                <a14:useLocalDpi xmlns:a14="http://schemas.microsoft.com/office/drawing/2010/main" val="0"/>
              </a:ext>
            </a:extLst>
          </a:blip>
          <a:srcRect t="-32219" b="-32219"/>
          <a:stretch>
            <a:fillRect/>
          </a:stretch>
        </p:blipFill>
        <p:spPr>
          <a:xfrm>
            <a:off x="227692" y="-336589"/>
            <a:ext cx="8355926" cy="7833343"/>
          </a:xfrm>
        </p:spPr>
      </p:pic>
    </p:spTree>
    <p:extLst>
      <p:ext uri="{BB962C8B-B14F-4D97-AF65-F5344CB8AC3E}">
        <p14:creationId xmlns:p14="http://schemas.microsoft.com/office/powerpoint/2010/main" val="2050013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5394"/>
            <a:ext cx="8686801" cy="589215"/>
          </a:xfrm>
        </p:spPr>
        <p:txBody>
          <a:bodyPr>
            <a:noAutofit/>
          </a:bodyPr>
          <a:lstStyle/>
          <a:p>
            <a:r>
              <a:rPr kumimoji="1" lang="en-US" altLang="zh-TW" sz="2800" dirty="0" smtClean="0"/>
              <a:t>Comparison: R-CNN algorithm family</a:t>
            </a:r>
            <a:endParaRPr kumimoji="1" lang="zh-CN" altLang="en-US" sz="2800" dirty="0"/>
          </a:p>
        </p:txBody>
      </p:sp>
      <p:pic>
        <p:nvPicPr>
          <p:cNvPr id="5" name="内容占位符 4" descr="Screen Shot 2019-04-07 at 5.50.35 PM.png"/>
          <p:cNvPicPr>
            <a:picLocks noGrp="1" noChangeAspect="1"/>
          </p:cNvPicPr>
          <p:nvPr>
            <p:ph idx="1"/>
          </p:nvPr>
        </p:nvPicPr>
        <p:blipFill>
          <a:blip r:embed="rId3">
            <a:extLst>
              <a:ext uri="{28A0092B-C50C-407E-A947-70E740481C1C}">
                <a14:useLocalDpi xmlns:a14="http://schemas.microsoft.com/office/drawing/2010/main" val="0"/>
              </a:ext>
            </a:extLst>
          </a:blip>
          <a:srcRect t="-7807" b="-7807"/>
          <a:stretch>
            <a:fillRect/>
          </a:stretch>
        </p:blipFill>
        <p:spPr>
          <a:xfrm>
            <a:off x="457200" y="1094720"/>
            <a:ext cx="7620000" cy="4373563"/>
          </a:xfrm>
        </p:spPr>
      </p:pic>
    </p:spTree>
    <p:extLst>
      <p:ext uri="{BB962C8B-B14F-4D97-AF65-F5344CB8AC3E}">
        <p14:creationId xmlns:p14="http://schemas.microsoft.com/office/powerpoint/2010/main" val="395484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5394"/>
            <a:ext cx="8202920" cy="589215"/>
          </a:xfrm>
        </p:spPr>
        <p:txBody>
          <a:bodyPr>
            <a:normAutofit fontScale="90000"/>
          </a:bodyPr>
          <a:lstStyle/>
          <a:p>
            <a:r>
              <a:rPr kumimoji="1" lang="en-US" altLang="zh-TW" dirty="0" smtClean="0"/>
              <a:t>Region proposal methods</a:t>
            </a:r>
            <a:endParaRPr kumimoji="1" lang="zh-CN" altLang="en-US" dirty="0"/>
          </a:p>
        </p:txBody>
      </p:sp>
      <p:sp>
        <p:nvSpPr>
          <p:cNvPr id="3" name="内容占位符 2"/>
          <p:cNvSpPr>
            <a:spLocks noGrp="1"/>
          </p:cNvSpPr>
          <p:nvPr>
            <p:ph idx="1"/>
          </p:nvPr>
        </p:nvSpPr>
        <p:spPr>
          <a:xfrm>
            <a:off x="457200" y="963016"/>
            <a:ext cx="7620000" cy="5163147"/>
          </a:xfrm>
        </p:spPr>
        <p:txBody>
          <a:bodyPr>
            <a:normAutofit/>
          </a:bodyPr>
          <a:lstStyle/>
          <a:p>
            <a:r>
              <a:rPr kumimoji="1" lang="en-US" altLang="zh-CN" dirty="0" smtClean="0"/>
              <a:t>Region proposal methods typically rely on inexpensive features and economical inference schemes.</a:t>
            </a:r>
          </a:p>
          <a:p>
            <a:pPr marL="457200" indent="-457200">
              <a:buAutoNum type="arabicPeriod"/>
            </a:pPr>
            <a:r>
              <a:rPr kumimoji="1" lang="en-US" altLang="zh-CN" dirty="0" smtClean="0"/>
              <a:t>Selective Search, one of the most popular methods, greedily merges </a:t>
            </a:r>
            <a:r>
              <a:rPr kumimoji="1" lang="en-US" altLang="zh-CN" dirty="0" err="1" smtClean="0"/>
              <a:t>superpixels</a:t>
            </a:r>
            <a:r>
              <a:rPr kumimoji="1" lang="en-US" altLang="zh-CN" dirty="0" smtClean="0"/>
              <a:t> based on engineered low-level features. Yet when compared to efficient detection networks, SS is an order of magnitude slower at 2 seconds per image in a CPU implementation.</a:t>
            </a:r>
          </a:p>
          <a:p>
            <a:pPr marL="457200" indent="-457200">
              <a:buAutoNum type="arabicPeriod"/>
            </a:pPr>
            <a:r>
              <a:rPr kumimoji="1" lang="en-US" altLang="zh-CN" dirty="0" err="1" smtClean="0"/>
              <a:t>EdgeBoxes</a:t>
            </a:r>
            <a:r>
              <a:rPr kumimoji="1" lang="en-US" altLang="zh-CN" dirty="0" smtClean="0"/>
              <a:t>, currently provides the best tradeoff between proposal quality and speed, at 0.2 seconds per image. Nevertheless, the region proposal step still consumes as much running time as the detection network.</a:t>
            </a:r>
          </a:p>
          <a:p>
            <a:pPr marL="457200" indent="-457200">
              <a:buAutoNum type="arabicPeriod"/>
            </a:pPr>
            <a:r>
              <a:rPr kumimoji="1" lang="en-US" altLang="zh-CN" dirty="0" smtClean="0"/>
              <a:t>Region Proposal Network(RPN), that share convolutional layers with object detection network. By sharing convolutions at test-time, the marginal cost for computing proposal is small, 10ms per image.</a:t>
            </a:r>
            <a:endParaRPr kumimoji="1" lang="en-US" altLang="zh-CN" dirty="0"/>
          </a:p>
        </p:txBody>
      </p:sp>
    </p:spTree>
    <p:extLst>
      <p:ext uri="{BB962C8B-B14F-4D97-AF65-F5344CB8AC3E}">
        <p14:creationId xmlns:p14="http://schemas.microsoft.com/office/powerpoint/2010/main" val="1466344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5394"/>
            <a:ext cx="5791200" cy="589215"/>
          </a:xfrm>
        </p:spPr>
        <p:txBody>
          <a:bodyPr>
            <a:normAutofit fontScale="90000"/>
          </a:bodyPr>
          <a:lstStyle/>
          <a:p>
            <a:r>
              <a:rPr kumimoji="1" lang="en-US" altLang="zh-TW" dirty="0" smtClean="0"/>
              <a:t>RPN</a:t>
            </a:r>
            <a:endParaRPr kumimoji="1" lang="zh-CN" altLang="en-US" dirty="0"/>
          </a:p>
        </p:txBody>
      </p:sp>
      <p:pic>
        <p:nvPicPr>
          <p:cNvPr id="4" name="内容占位符 3" descr="Screen Shot 2019-04-07 at 6.40.33 PM.png"/>
          <p:cNvPicPr>
            <a:picLocks noGrp="1" noChangeAspect="1"/>
          </p:cNvPicPr>
          <p:nvPr>
            <p:ph idx="1"/>
          </p:nvPr>
        </p:nvPicPr>
        <p:blipFill>
          <a:blip r:embed="rId2">
            <a:extLst>
              <a:ext uri="{28A0092B-C50C-407E-A947-70E740481C1C}">
                <a14:useLocalDpi xmlns:a14="http://schemas.microsoft.com/office/drawing/2010/main" val="0"/>
              </a:ext>
            </a:extLst>
          </a:blip>
          <a:srcRect l="-10188" r="-10188"/>
          <a:stretch>
            <a:fillRect/>
          </a:stretch>
        </p:blipFill>
        <p:spPr>
          <a:xfrm>
            <a:off x="457200" y="963613"/>
            <a:ext cx="7620000" cy="5162550"/>
          </a:xfrm>
        </p:spPr>
      </p:pic>
    </p:spTree>
    <p:extLst>
      <p:ext uri="{BB962C8B-B14F-4D97-AF65-F5344CB8AC3E}">
        <p14:creationId xmlns:p14="http://schemas.microsoft.com/office/powerpoint/2010/main" val="1466344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5394"/>
            <a:ext cx="5791200" cy="589215"/>
          </a:xfrm>
        </p:spPr>
        <p:txBody>
          <a:bodyPr>
            <a:normAutofit fontScale="90000"/>
          </a:bodyPr>
          <a:lstStyle/>
          <a:p>
            <a:r>
              <a:rPr kumimoji="1" lang="en-US" altLang="zh-TW" dirty="0" smtClean="0"/>
              <a:t>RPN</a:t>
            </a:r>
            <a:endParaRPr kumimoji="1" lang="zh-CN" altLang="en-US" dirty="0"/>
          </a:p>
        </p:txBody>
      </p:sp>
      <p:sp>
        <p:nvSpPr>
          <p:cNvPr id="3" name="内容占位符 2"/>
          <p:cNvSpPr>
            <a:spLocks noGrp="1"/>
          </p:cNvSpPr>
          <p:nvPr>
            <p:ph idx="1"/>
          </p:nvPr>
        </p:nvSpPr>
        <p:spPr>
          <a:xfrm>
            <a:off x="457200" y="963016"/>
            <a:ext cx="7620000" cy="5163147"/>
          </a:xfrm>
        </p:spPr>
        <p:txBody>
          <a:bodyPr>
            <a:normAutofit/>
          </a:bodyPr>
          <a:lstStyle/>
          <a:p>
            <a:r>
              <a:rPr kumimoji="1" lang="en-US" altLang="zh-CN" dirty="0" smtClean="0"/>
              <a:t>We construct an RPN by adding a few additional convolutional layers that simultaneously regress region bounds and </a:t>
            </a:r>
            <a:r>
              <a:rPr kumimoji="1" lang="en-US" altLang="zh-CN" dirty="0" err="1" smtClean="0"/>
              <a:t>objectness</a:t>
            </a:r>
            <a:r>
              <a:rPr kumimoji="1" lang="en-US" altLang="zh-CN" dirty="0" smtClean="0"/>
              <a:t> scores at each location on regular gird. RPN is a kind of fully convolutional network fro the task for generating detection proposals.</a:t>
            </a:r>
          </a:p>
          <a:p>
            <a:r>
              <a:rPr kumimoji="1" lang="en-US" altLang="zh-CN" dirty="0" smtClean="0"/>
              <a:t>RPNs are designed to efficiently predict region proposals with a wide range of scales and aspect ratios. They have introduced the concept of anchors that serve as references at multiple scales and aspect ratios.</a:t>
            </a:r>
          </a:p>
          <a:p>
            <a:r>
              <a:rPr kumimoji="1" lang="en-US" altLang="zh-CN" dirty="0" smtClean="0"/>
              <a:t>The scheme can be thought of as a pyramid of regression references which avoids enumerating images or filters of multiple scales or aspect ratios.</a:t>
            </a:r>
          </a:p>
          <a:p>
            <a:endParaRPr kumimoji="1" lang="en-US" altLang="zh-CN" dirty="0" smtClean="0"/>
          </a:p>
        </p:txBody>
      </p:sp>
    </p:spTree>
    <p:extLst>
      <p:ext uri="{BB962C8B-B14F-4D97-AF65-F5344CB8AC3E}">
        <p14:creationId xmlns:p14="http://schemas.microsoft.com/office/powerpoint/2010/main" val="1466344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5394"/>
            <a:ext cx="5791200" cy="589215"/>
          </a:xfrm>
        </p:spPr>
        <p:txBody>
          <a:bodyPr>
            <a:normAutofit fontScale="90000"/>
          </a:bodyPr>
          <a:lstStyle/>
          <a:p>
            <a:r>
              <a:rPr kumimoji="1" lang="en-US" altLang="zh-TW" dirty="0" smtClean="0"/>
              <a:t>RPN</a:t>
            </a:r>
            <a:endParaRPr kumimoji="1" lang="zh-CN" altLang="en-US" dirty="0"/>
          </a:p>
        </p:txBody>
      </p:sp>
      <p:sp>
        <p:nvSpPr>
          <p:cNvPr id="3" name="内容占位符 2"/>
          <p:cNvSpPr>
            <a:spLocks noGrp="1"/>
          </p:cNvSpPr>
          <p:nvPr>
            <p:ph idx="1"/>
          </p:nvPr>
        </p:nvSpPr>
        <p:spPr>
          <a:xfrm>
            <a:off x="457200" y="963016"/>
            <a:ext cx="7620000" cy="5163147"/>
          </a:xfrm>
        </p:spPr>
        <p:txBody>
          <a:bodyPr>
            <a:normAutofit/>
          </a:bodyPr>
          <a:lstStyle/>
          <a:p>
            <a:r>
              <a:rPr kumimoji="1" lang="en-US" altLang="zh-CN" dirty="0" smtClean="0"/>
              <a:t>To generate region proposals, they slide a small network over the convolutional feature map output by the last shared convolutional layer. This small network takes as input an n * n spatial window of the input convolutional feature map. Each sliding window is mapped to a lower-dimensional feature.</a:t>
            </a:r>
          </a:p>
          <a:p>
            <a:r>
              <a:rPr kumimoji="1" lang="en-US" altLang="zh-CN" dirty="0" smtClean="0"/>
              <a:t>This feature is fed into two sibling fully connected layers</a:t>
            </a:r>
          </a:p>
          <a:p>
            <a:pPr marL="457200" indent="-457200">
              <a:buAutoNum type="arabicPeriod"/>
            </a:pPr>
            <a:r>
              <a:rPr kumimoji="1" lang="en-US" altLang="zh-CN" dirty="0" smtClean="0"/>
              <a:t>A box-regression layer </a:t>
            </a:r>
          </a:p>
          <a:p>
            <a:pPr marL="457200" indent="-457200">
              <a:buAutoNum type="arabicPeriod"/>
            </a:pPr>
            <a:r>
              <a:rPr kumimoji="1" lang="en-US" altLang="zh-CN" dirty="0" smtClean="0"/>
              <a:t>A box</a:t>
            </a:r>
            <a:r>
              <a:rPr kumimoji="1" lang="mr-IN" altLang="zh-CN" dirty="0" smtClean="0"/>
              <a:t>–</a:t>
            </a:r>
            <a:r>
              <a:rPr kumimoji="1" lang="en-US" altLang="zh-CN" dirty="0" smtClean="0"/>
              <a:t>classification layer</a:t>
            </a:r>
            <a:endParaRPr kumimoji="1" lang="en-US" altLang="zh-CN" dirty="0"/>
          </a:p>
        </p:txBody>
      </p:sp>
      <p:pic>
        <p:nvPicPr>
          <p:cNvPr id="4" name="图片 3" descr="Screen Shot 2019-04-07 at 7.00.3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6738" y="3274094"/>
            <a:ext cx="4319936" cy="3258792"/>
          </a:xfrm>
          <a:prstGeom prst="rect">
            <a:avLst/>
          </a:prstGeom>
        </p:spPr>
      </p:pic>
    </p:spTree>
    <p:extLst>
      <p:ext uri="{BB962C8B-B14F-4D97-AF65-F5344CB8AC3E}">
        <p14:creationId xmlns:p14="http://schemas.microsoft.com/office/powerpoint/2010/main" val="1466344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5394"/>
            <a:ext cx="5791200" cy="589215"/>
          </a:xfrm>
        </p:spPr>
        <p:txBody>
          <a:bodyPr>
            <a:normAutofit fontScale="90000"/>
          </a:bodyPr>
          <a:lstStyle/>
          <a:p>
            <a:r>
              <a:rPr kumimoji="1" lang="en-US" altLang="zh-CN" dirty="0" smtClean="0"/>
              <a:t>RPN</a:t>
            </a:r>
            <a:endParaRPr kumimoji="1" lang="zh-CN" altLang="en-US" dirty="0"/>
          </a:p>
        </p:txBody>
      </p:sp>
      <p:sp>
        <p:nvSpPr>
          <p:cNvPr id="3" name="内容占位符 2"/>
          <p:cNvSpPr>
            <a:spLocks noGrp="1"/>
          </p:cNvSpPr>
          <p:nvPr>
            <p:ph idx="1"/>
          </p:nvPr>
        </p:nvSpPr>
        <p:spPr>
          <a:xfrm>
            <a:off x="457200" y="963016"/>
            <a:ext cx="7620000" cy="5163147"/>
          </a:xfrm>
        </p:spPr>
        <p:txBody>
          <a:bodyPr>
            <a:normAutofit/>
          </a:bodyPr>
          <a:lstStyle/>
          <a:p>
            <a:r>
              <a:rPr kumimoji="1" lang="en-US" altLang="zh-CN" dirty="0" smtClean="0"/>
              <a:t>Classifier determines the probability of a proposal having the target object.</a:t>
            </a:r>
          </a:p>
          <a:p>
            <a:r>
              <a:rPr kumimoji="1" lang="en-US" altLang="zh-CN" dirty="0" smtClean="0"/>
              <a:t>Regression regresses the coordinates of the proposals.</a:t>
            </a:r>
          </a:p>
          <a:p>
            <a:r>
              <a:rPr kumimoji="1" lang="en-US" altLang="zh-CN" dirty="0" smtClean="0"/>
              <a:t>For any image, scales and aspect-ration are two important parameters of the proposals.</a:t>
            </a:r>
          </a:p>
          <a:p>
            <a:r>
              <a:rPr kumimoji="1" lang="en-US" altLang="zh-CN" dirty="0" smtClean="0"/>
              <a:t>The developers chose 3 scale and 3 aspect-ratio. So, total of 9 proposals are possible for each pixel, this is how the value of k is decided, K = 9 for this case. </a:t>
            </a:r>
          </a:p>
          <a:p>
            <a:r>
              <a:rPr kumimoji="1" lang="en-US" altLang="zh-CN" dirty="0" smtClean="0"/>
              <a:t>For the whole image , number of anchors is W * H * K</a:t>
            </a:r>
            <a:endParaRPr kumimoji="1" lang="en-US" altLang="zh-CN" dirty="0"/>
          </a:p>
        </p:txBody>
      </p:sp>
    </p:spTree>
    <p:extLst>
      <p:ext uri="{BB962C8B-B14F-4D97-AF65-F5344CB8AC3E}">
        <p14:creationId xmlns:p14="http://schemas.microsoft.com/office/powerpoint/2010/main" val="1466344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TW" dirty="0" smtClean="0"/>
              <a:t>Table of Contents	</a:t>
            </a:r>
            <a:endParaRPr kumimoji="1" lang="zh-CN" altLang="en-US" dirty="0"/>
          </a:p>
        </p:txBody>
      </p:sp>
      <p:sp>
        <p:nvSpPr>
          <p:cNvPr id="3" name="内容占位符 2"/>
          <p:cNvSpPr>
            <a:spLocks noGrp="1"/>
          </p:cNvSpPr>
          <p:nvPr>
            <p:ph idx="1"/>
          </p:nvPr>
        </p:nvSpPr>
        <p:spPr/>
        <p:txBody>
          <a:bodyPr/>
          <a:lstStyle/>
          <a:p>
            <a:r>
              <a:rPr kumimoji="1" lang="en-US" altLang="zh-TW" dirty="0" smtClean="0"/>
              <a:t>1.  A Brief Overview of the Different R-CNN Algorithms for Object Detection</a:t>
            </a:r>
            <a:endParaRPr kumimoji="1" lang="en-US" altLang="zh-TW" dirty="0"/>
          </a:p>
          <a:p>
            <a:r>
              <a:rPr kumimoji="1" lang="zh-TW" altLang="zh-TW" dirty="0" smtClean="0"/>
              <a:t>2</a:t>
            </a:r>
            <a:r>
              <a:rPr kumimoji="1" lang="en-US" altLang="zh-TW" dirty="0" smtClean="0"/>
              <a:t>. Region Proposal methods--RPN</a:t>
            </a:r>
          </a:p>
          <a:p>
            <a:r>
              <a:rPr kumimoji="1" lang="zh-TW" altLang="zh-TW" dirty="0" smtClean="0"/>
              <a:t>3</a:t>
            </a:r>
            <a:r>
              <a:rPr kumimoji="1" lang="en-US" altLang="zh-TW" dirty="0" smtClean="0"/>
              <a:t>. RPN-anchor</a:t>
            </a:r>
          </a:p>
          <a:p>
            <a:r>
              <a:rPr kumimoji="1" lang="zh-TW" altLang="zh-TW" dirty="0" smtClean="0"/>
              <a:t>4</a:t>
            </a:r>
            <a:r>
              <a:rPr kumimoji="1" lang="en-US" altLang="zh-TW" dirty="0" smtClean="0"/>
              <a:t>. Loss Function</a:t>
            </a:r>
          </a:p>
          <a:p>
            <a:r>
              <a:rPr kumimoji="1" lang="zh-TW" altLang="zh-TW" dirty="0" smtClean="0"/>
              <a:t>5</a:t>
            </a:r>
            <a:r>
              <a:rPr kumimoji="1" lang="zh-TW" altLang="en-US" dirty="0" smtClean="0"/>
              <a:t>.</a:t>
            </a:r>
            <a:r>
              <a:rPr kumimoji="1" lang="en-US" altLang="zh-TW" dirty="0" smtClean="0"/>
              <a:t> ROI Pooling</a:t>
            </a:r>
          </a:p>
          <a:p>
            <a:r>
              <a:rPr kumimoji="1" lang="zh-TW" altLang="zh-TW" dirty="0" smtClean="0"/>
              <a:t>6</a:t>
            </a:r>
            <a:r>
              <a:rPr kumimoji="1" lang="en-US" altLang="zh-TW" dirty="0" smtClean="0"/>
              <a:t>. Training</a:t>
            </a:r>
          </a:p>
          <a:p>
            <a:r>
              <a:rPr kumimoji="1" lang="zh-TW" altLang="zh-TW" dirty="0" smtClean="0"/>
              <a:t>7</a:t>
            </a:r>
            <a:r>
              <a:rPr kumimoji="1" lang="en-US" altLang="zh-TW" dirty="0" smtClean="0"/>
              <a:t>. Example for Faster R-CNN</a:t>
            </a:r>
          </a:p>
        </p:txBody>
      </p:sp>
    </p:spTree>
    <p:extLst>
      <p:ext uri="{BB962C8B-B14F-4D97-AF65-F5344CB8AC3E}">
        <p14:creationId xmlns:p14="http://schemas.microsoft.com/office/powerpoint/2010/main" val="3480060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5394"/>
            <a:ext cx="5791200" cy="589215"/>
          </a:xfrm>
        </p:spPr>
        <p:txBody>
          <a:bodyPr>
            <a:normAutofit fontScale="90000"/>
          </a:bodyPr>
          <a:lstStyle/>
          <a:p>
            <a:r>
              <a:rPr kumimoji="1" lang="en-US" altLang="zh-TW" dirty="0" smtClean="0"/>
              <a:t>Anchors</a:t>
            </a:r>
            <a:endParaRPr kumimoji="1" lang="zh-CN" altLang="en-US" dirty="0"/>
          </a:p>
        </p:txBody>
      </p:sp>
      <p:sp>
        <p:nvSpPr>
          <p:cNvPr id="3" name="内容占位符 2"/>
          <p:cNvSpPr>
            <a:spLocks noGrp="1"/>
          </p:cNvSpPr>
          <p:nvPr>
            <p:ph idx="1"/>
          </p:nvPr>
        </p:nvSpPr>
        <p:spPr>
          <a:xfrm>
            <a:off x="457200" y="963016"/>
            <a:ext cx="7620000" cy="5163147"/>
          </a:xfrm>
        </p:spPr>
        <p:txBody>
          <a:bodyPr>
            <a:normAutofit fontScale="92500"/>
          </a:bodyPr>
          <a:lstStyle/>
          <a:p>
            <a:r>
              <a:rPr kumimoji="1" lang="en-US" altLang="zh-CN" dirty="0" smtClean="0"/>
              <a:t>1. Three colors represent</a:t>
            </a:r>
          </a:p>
          <a:p>
            <a:r>
              <a:rPr kumimoji="1" lang="en-US" altLang="zh-CN" dirty="0" smtClean="0"/>
              <a:t>Three scales or sizes:</a:t>
            </a:r>
          </a:p>
          <a:p>
            <a:r>
              <a:rPr kumimoji="1" lang="en-US" altLang="zh-CN" dirty="0" smtClean="0"/>
              <a:t>128*128, 256*256,512*512</a:t>
            </a:r>
          </a:p>
          <a:p>
            <a:r>
              <a:rPr kumimoji="1" lang="en-US" altLang="zh-CN" dirty="0" smtClean="0"/>
              <a:t>2. Let’s single out the red</a:t>
            </a:r>
          </a:p>
          <a:p>
            <a:r>
              <a:rPr kumimoji="1" lang="en-US" altLang="zh-CN" dirty="0"/>
              <a:t>b</a:t>
            </a:r>
            <a:r>
              <a:rPr kumimoji="1" lang="en-US" altLang="zh-CN" dirty="0" smtClean="0"/>
              <a:t>oxes/anchors. The three</a:t>
            </a:r>
          </a:p>
          <a:p>
            <a:r>
              <a:rPr kumimoji="1" lang="en-US" altLang="zh-CN" dirty="0"/>
              <a:t>b</a:t>
            </a:r>
            <a:r>
              <a:rPr kumimoji="1" lang="en-US" altLang="zh-CN" dirty="0" smtClean="0"/>
              <a:t>oxes have height width</a:t>
            </a:r>
          </a:p>
          <a:p>
            <a:r>
              <a:rPr kumimoji="1" lang="en-US" altLang="zh-CN" dirty="0"/>
              <a:t>r</a:t>
            </a:r>
            <a:r>
              <a:rPr kumimoji="1" lang="en-US" altLang="zh-CN" dirty="0" smtClean="0"/>
              <a:t>atios 1:1,1:2, and 2:1</a:t>
            </a:r>
          </a:p>
          <a:p>
            <a:endParaRPr kumimoji="1" lang="en-US" altLang="zh-CN" dirty="0"/>
          </a:p>
          <a:p>
            <a:r>
              <a:rPr kumimoji="1" lang="en-US" altLang="zh-CN" dirty="0" smtClean="0"/>
              <a:t>If we choose one position at every stride of 16, there will be 1989(29*51) positions. This leads to 17901(1989*9) boxes to consider. The sheer size is hardly smaller than the combination of sliding window and pyramid. </a:t>
            </a:r>
            <a:endParaRPr kumimoji="1" lang="en-US" altLang="zh-CN" dirty="0"/>
          </a:p>
          <a:p>
            <a:r>
              <a:rPr kumimoji="1" lang="en-US" altLang="zh-CN" dirty="0" smtClean="0"/>
              <a:t>The bright side here is that we can use RPN to reduce number </a:t>
            </a:r>
          </a:p>
          <a:p>
            <a:endParaRPr kumimoji="1" lang="en-US" altLang="zh-CN" dirty="0"/>
          </a:p>
        </p:txBody>
      </p:sp>
      <p:pic>
        <p:nvPicPr>
          <p:cNvPr id="4" name="图片 3" descr="Screen Shot 2019-04-07 at 7.10.5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7436" y="784609"/>
            <a:ext cx="5328433" cy="3652245"/>
          </a:xfrm>
          <a:prstGeom prst="rect">
            <a:avLst/>
          </a:prstGeom>
        </p:spPr>
      </p:pic>
    </p:spTree>
    <p:extLst>
      <p:ext uri="{BB962C8B-B14F-4D97-AF65-F5344CB8AC3E}">
        <p14:creationId xmlns:p14="http://schemas.microsoft.com/office/powerpoint/2010/main" val="1466344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5394"/>
            <a:ext cx="5791200" cy="589215"/>
          </a:xfrm>
        </p:spPr>
        <p:txBody>
          <a:bodyPr>
            <a:normAutofit fontScale="90000"/>
          </a:bodyPr>
          <a:lstStyle/>
          <a:p>
            <a:r>
              <a:rPr kumimoji="1" lang="en-US" altLang="zh-TW" dirty="0" smtClean="0"/>
              <a:t>Anchors</a:t>
            </a:r>
            <a:endParaRPr kumimoji="1" lang="zh-CN" altLang="en-US" dirty="0"/>
          </a:p>
        </p:txBody>
      </p:sp>
      <p:sp>
        <p:nvSpPr>
          <p:cNvPr id="3" name="内容占位符 2"/>
          <p:cNvSpPr>
            <a:spLocks noGrp="1"/>
          </p:cNvSpPr>
          <p:nvPr>
            <p:ph idx="1"/>
          </p:nvPr>
        </p:nvSpPr>
        <p:spPr>
          <a:xfrm>
            <a:off x="457200" y="963016"/>
            <a:ext cx="7620000" cy="5163147"/>
          </a:xfrm>
        </p:spPr>
        <p:txBody>
          <a:bodyPr>
            <a:normAutofit/>
          </a:bodyPr>
          <a:lstStyle/>
          <a:p>
            <a:r>
              <a:rPr kumimoji="1" lang="en-US" altLang="zh-CN" dirty="0" smtClean="0"/>
              <a:t>You have freedom to design different kinds of anchors/boxes.</a:t>
            </a:r>
          </a:p>
          <a:p>
            <a:r>
              <a:rPr kumimoji="1" lang="en-US" altLang="zh-CN" dirty="0" smtClean="0"/>
              <a:t>For example, you are designing a network to count passengers/pedestrians, you may not need to consider the very short, very big, or square boxes. A neat set of anchors may increase the speed as well as the accuracy.</a:t>
            </a:r>
          </a:p>
          <a:p>
            <a:r>
              <a:rPr kumimoji="1" lang="en-US" altLang="zh-CN" dirty="0" smtClean="0"/>
              <a:t>But how does it work?</a:t>
            </a:r>
          </a:p>
          <a:p>
            <a:r>
              <a:rPr kumimoji="1" lang="en-US" altLang="zh-CN" dirty="0" smtClean="0"/>
              <a:t>These anchors are assigned label based on two factors:</a:t>
            </a:r>
          </a:p>
          <a:p>
            <a:pPr marL="457200" indent="-457200">
              <a:buAutoNum type="arabicPeriod"/>
            </a:pPr>
            <a:r>
              <a:rPr kumimoji="1" lang="en-US" altLang="zh-CN" dirty="0" smtClean="0"/>
              <a:t>The anchors with highest Intersection-over-union overlap with a ground truth box</a:t>
            </a:r>
          </a:p>
          <a:p>
            <a:pPr marL="457200" indent="-457200">
              <a:buAutoNum type="arabicPeriod"/>
            </a:pPr>
            <a:r>
              <a:rPr kumimoji="1" lang="en-US" altLang="zh-CN" dirty="0" smtClean="0"/>
              <a:t>The anchors with Intersection-over-union overlap higher than 0.7</a:t>
            </a:r>
          </a:p>
        </p:txBody>
      </p:sp>
    </p:spTree>
    <p:extLst>
      <p:ext uri="{BB962C8B-B14F-4D97-AF65-F5344CB8AC3E}">
        <p14:creationId xmlns:p14="http://schemas.microsoft.com/office/powerpoint/2010/main" val="3409191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5394"/>
            <a:ext cx="7942810" cy="589215"/>
          </a:xfrm>
        </p:spPr>
        <p:txBody>
          <a:bodyPr>
            <a:normAutofit fontScale="90000"/>
          </a:bodyPr>
          <a:lstStyle/>
          <a:p>
            <a:r>
              <a:rPr kumimoji="1" lang="en-US" altLang="zh-TW" dirty="0" smtClean="0"/>
              <a:t>Intersection over union</a:t>
            </a:r>
            <a:endParaRPr kumimoji="1" lang="zh-CN" altLang="en-US" dirty="0"/>
          </a:p>
        </p:txBody>
      </p:sp>
      <p:sp>
        <p:nvSpPr>
          <p:cNvPr id="3" name="内容占位符 2"/>
          <p:cNvSpPr>
            <a:spLocks noGrp="1"/>
          </p:cNvSpPr>
          <p:nvPr>
            <p:ph idx="1"/>
          </p:nvPr>
        </p:nvSpPr>
        <p:spPr>
          <a:xfrm>
            <a:off x="457200" y="963016"/>
            <a:ext cx="7620000" cy="5163147"/>
          </a:xfrm>
        </p:spPr>
        <p:txBody>
          <a:bodyPr>
            <a:normAutofit/>
          </a:bodyPr>
          <a:lstStyle/>
          <a:p>
            <a:r>
              <a:rPr kumimoji="1" lang="en-US" altLang="zh-CN" dirty="0" smtClean="0"/>
              <a:t>An evaluation metric used to measure the accuracy of an detector on a particular dataset.</a:t>
            </a:r>
          </a:p>
          <a:p>
            <a:r>
              <a:rPr kumimoji="1" lang="en-US" altLang="zh-CN" dirty="0" smtClean="0"/>
              <a:t>We need:</a:t>
            </a:r>
          </a:p>
          <a:p>
            <a:pPr marL="457200" indent="-457200">
              <a:buAutoNum type="arabicPeriod"/>
            </a:pPr>
            <a:r>
              <a:rPr kumimoji="1" lang="en-US" altLang="zh-CN" dirty="0" smtClean="0"/>
              <a:t>the ground-truth </a:t>
            </a:r>
          </a:p>
          <a:p>
            <a:r>
              <a:rPr kumimoji="1" lang="en-US" altLang="zh-CN" dirty="0" smtClean="0"/>
              <a:t>bounding boxes </a:t>
            </a:r>
          </a:p>
          <a:p>
            <a:r>
              <a:rPr kumimoji="1" lang="en-US" altLang="zh-CN" dirty="0" smtClean="0"/>
              <a:t>2. the predicted</a:t>
            </a:r>
          </a:p>
          <a:p>
            <a:r>
              <a:rPr kumimoji="1" lang="en-US" altLang="zh-CN" dirty="0" smtClean="0"/>
              <a:t> bounding boxes </a:t>
            </a:r>
          </a:p>
          <a:p>
            <a:r>
              <a:rPr kumimoji="1" lang="en-US" altLang="zh-CN" dirty="0" smtClean="0"/>
              <a:t>from our object</a:t>
            </a:r>
          </a:p>
          <a:p>
            <a:endParaRPr kumimoji="1" lang="en-US" altLang="zh-CN" dirty="0"/>
          </a:p>
        </p:txBody>
      </p:sp>
      <p:pic>
        <p:nvPicPr>
          <p:cNvPr id="4" name="图片 3" descr="Screen Shot 2019-04-07 at 7.26.5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7516" y="1682945"/>
            <a:ext cx="5450089" cy="4443218"/>
          </a:xfrm>
          <a:prstGeom prst="rect">
            <a:avLst/>
          </a:prstGeom>
        </p:spPr>
      </p:pic>
    </p:spTree>
    <p:extLst>
      <p:ext uri="{BB962C8B-B14F-4D97-AF65-F5344CB8AC3E}">
        <p14:creationId xmlns:p14="http://schemas.microsoft.com/office/powerpoint/2010/main" val="3409191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5394"/>
            <a:ext cx="7896908" cy="589215"/>
          </a:xfrm>
        </p:spPr>
        <p:txBody>
          <a:bodyPr>
            <a:normAutofit fontScale="90000"/>
          </a:bodyPr>
          <a:lstStyle/>
          <a:p>
            <a:r>
              <a:rPr kumimoji="1" lang="en-US" altLang="zh-TW" dirty="0" smtClean="0"/>
              <a:t>Intersection over union</a:t>
            </a:r>
            <a:endParaRPr kumimoji="1" lang="zh-CN" altLang="en-US" dirty="0"/>
          </a:p>
        </p:txBody>
      </p:sp>
      <p:pic>
        <p:nvPicPr>
          <p:cNvPr id="4" name="内容占位符 3" descr="Screen Shot 2019-04-07 at 7.29.26 PM.png"/>
          <p:cNvPicPr>
            <a:picLocks noGrp="1" noChangeAspect="1"/>
          </p:cNvPicPr>
          <p:nvPr>
            <p:ph idx="1"/>
          </p:nvPr>
        </p:nvPicPr>
        <p:blipFill>
          <a:blip r:embed="rId2">
            <a:extLst>
              <a:ext uri="{28A0092B-C50C-407E-A947-70E740481C1C}">
                <a14:useLocalDpi xmlns:a14="http://schemas.microsoft.com/office/drawing/2010/main" val="0"/>
              </a:ext>
            </a:extLst>
          </a:blip>
          <a:srcRect l="-8621" r="-8621"/>
          <a:stretch>
            <a:fillRect/>
          </a:stretch>
        </p:blipFill>
        <p:spPr>
          <a:xfrm>
            <a:off x="457200" y="963613"/>
            <a:ext cx="7620000" cy="5162550"/>
          </a:xfrm>
        </p:spPr>
      </p:pic>
    </p:spTree>
    <p:extLst>
      <p:ext uri="{BB962C8B-B14F-4D97-AF65-F5344CB8AC3E}">
        <p14:creationId xmlns:p14="http://schemas.microsoft.com/office/powerpoint/2010/main" val="3409191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5394"/>
            <a:ext cx="5791200" cy="589215"/>
          </a:xfrm>
        </p:spPr>
        <p:txBody>
          <a:bodyPr>
            <a:normAutofit fontScale="90000"/>
          </a:bodyPr>
          <a:lstStyle/>
          <a:p>
            <a:endParaRPr kumimoji="1" lang="zh-CN" altLang="en-US" dirty="0"/>
          </a:p>
        </p:txBody>
      </p:sp>
      <p:sp>
        <p:nvSpPr>
          <p:cNvPr id="3" name="内容占位符 2"/>
          <p:cNvSpPr>
            <a:spLocks noGrp="1"/>
          </p:cNvSpPr>
          <p:nvPr>
            <p:ph idx="1"/>
          </p:nvPr>
        </p:nvSpPr>
        <p:spPr>
          <a:xfrm>
            <a:off x="457200" y="963016"/>
            <a:ext cx="7620000" cy="5163147"/>
          </a:xfrm>
        </p:spPr>
        <p:txBody>
          <a:bodyPr>
            <a:normAutofit/>
          </a:bodyPr>
          <a:lstStyle/>
          <a:p>
            <a:r>
              <a:rPr kumimoji="1" lang="en-US" altLang="zh-CN" dirty="0" smtClean="0"/>
              <a:t>The output of a RPN is a bunch of boxes/proposals that will be examined by a </a:t>
            </a:r>
            <a:r>
              <a:rPr kumimoji="1" lang="en-US" altLang="zh-CN" dirty="0" err="1" smtClean="0"/>
              <a:t>classifer</a:t>
            </a:r>
            <a:r>
              <a:rPr kumimoji="1" lang="en-US" altLang="zh-CN" dirty="0" smtClean="0"/>
              <a:t> and </a:t>
            </a:r>
            <a:r>
              <a:rPr kumimoji="1" lang="en-US" altLang="zh-CN" dirty="0" err="1" smtClean="0"/>
              <a:t>regressor</a:t>
            </a:r>
            <a:r>
              <a:rPr kumimoji="1" lang="en-US" altLang="zh-CN" dirty="0" smtClean="0"/>
              <a:t> to eventually check the occurrence of objects.</a:t>
            </a:r>
          </a:p>
          <a:p>
            <a:endParaRPr kumimoji="1" lang="en-US" altLang="zh-CN" dirty="0"/>
          </a:p>
          <a:p>
            <a:endParaRPr kumimoji="1" lang="en-US" altLang="zh-CN" dirty="0" smtClean="0"/>
          </a:p>
          <a:p>
            <a:r>
              <a:rPr kumimoji="1" lang="en-US" altLang="zh-CN" dirty="0" smtClean="0"/>
              <a:t>To be more precise, RPN </a:t>
            </a:r>
          </a:p>
          <a:p>
            <a:r>
              <a:rPr kumimoji="1" lang="en-US" altLang="zh-CN" dirty="0" smtClean="0"/>
              <a:t>predicts the possibility of </a:t>
            </a:r>
          </a:p>
          <a:p>
            <a:r>
              <a:rPr kumimoji="1" lang="en-US" altLang="zh-CN" dirty="0" smtClean="0"/>
              <a:t>an anchor being background</a:t>
            </a:r>
          </a:p>
          <a:p>
            <a:r>
              <a:rPr kumimoji="1" lang="en-US" altLang="zh-CN" dirty="0"/>
              <a:t>o</a:t>
            </a:r>
            <a:r>
              <a:rPr kumimoji="1" lang="en-US" altLang="zh-CN" dirty="0" smtClean="0"/>
              <a:t>r </a:t>
            </a:r>
            <a:r>
              <a:rPr kumimoji="1" lang="en-US" altLang="zh-CN" dirty="0"/>
              <a:t>f</a:t>
            </a:r>
            <a:r>
              <a:rPr kumimoji="1" lang="en-US" altLang="zh-CN" dirty="0" smtClean="0"/>
              <a:t>oreground and refine the </a:t>
            </a:r>
          </a:p>
          <a:p>
            <a:r>
              <a:rPr kumimoji="1" lang="en-US" altLang="zh-CN" dirty="0"/>
              <a:t>a</a:t>
            </a:r>
            <a:r>
              <a:rPr kumimoji="1" lang="en-US" altLang="zh-CN" dirty="0" smtClean="0"/>
              <a:t>nchor  </a:t>
            </a:r>
            <a:endParaRPr kumimoji="1" lang="en-US" altLang="zh-CN" dirty="0"/>
          </a:p>
        </p:txBody>
      </p:sp>
      <p:pic>
        <p:nvPicPr>
          <p:cNvPr id="4" name="图片 3" descr="Screen Shot 2019-04-07 at 7.00.3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5938" y="2344174"/>
            <a:ext cx="4800600" cy="3022600"/>
          </a:xfrm>
          <a:prstGeom prst="rect">
            <a:avLst/>
          </a:prstGeom>
        </p:spPr>
      </p:pic>
    </p:spTree>
    <p:extLst>
      <p:ext uri="{BB962C8B-B14F-4D97-AF65-F5344CB8AC3E}">
        <p14:creationId xmlns:p14="http://schemas.microsoft.com/office/powerpoint/2010/main" val="3409191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5394"/>
            <a:ext cx="5791200" cy="589215"/>
          </a:xfrm>
        </p:spPr>
        <p:txBody>
          <a:bodyPr>
            <a:normAutofit fontScale="90000"/>
          </a:bodyPr>
          <a:lstStyle/>
          <a:p>
            <a:endParaRPr kumimoji="1" lang="zh-CN" altLang="en-US" dirty="0"/>
          </a:p>
        </p:txBody>
      </p:sp>
      <p:pic>
        <p:nvPicPr>
          <p:cNvPr id="4" name="内容占位符 3" descr="1_WO3athE5rXRW76CGbEqk9w.jpeg"/>
          <p:cNvPicPr>
            <a:picLocks noGrp="1" noChangeAspect="1"/>
          </p:cNvPicPr>
          <p:nvPr>
            <p:ph idx="1"/>
          </p:nvPr>
        </p:nvPicPr>
        <p:blipFill>
          <a:blip r:embed="rId3">
            <a:extLst>
              <a:ext uri="{28A0092B-C50C-407E-A947-70E740481C1C}">
                <a14:useLocalDpi xmlns:a14="http://schemas.microsoft.com/office/drawing/2010/main" val="0"/>
              </a:ext>
            </a:extLst>
          </a:blip>
          <a:srcRect l="-24952" r="-24952"/>
          <a:stretch>
            <a:fillRect/>
          </a:stretch>
        </p:blipFill>
        <p:spPr>
          <a:xfrm>
            <a:off x="-963936" y="195394"/>
            <a:ext cx="11031708" cy="6169197"/>
          </a:xfrm>
        </p:spPr>
      </p:pic>
    </p:spTree>
    <p:extLst>
      <p:ext uri="{BB962C8B-B14F-4D97-AF65-F5344CB8AC3E}">
        <p14:creationId xmlns:p14="http://schemas.microsoft.com/office/powerpoint/2010/main" val="3409191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95394"/>
            <a:ext cx="7759203" cy="589215"/>
          </a:xfrm>
        </p:spPr>
        <p:txBody>
          <a:bodyPr>
            <a:normAutofit fontScale="90000"/>
          </a:bodyPr>
          <a:lstStyle/>
          <a:p>
            <a:r>
              <a:rPr kumimoji="1" lang="en-US" altLang="zh-CN" dirty="0" smtClean="0"/>
              <a:t>Background and foreground</a:t>
            </a:r>
            <a:endParaRPr kumimoji="1" lang="zh-CN" altLang="en-US" dirty="0"/>
          </a:p>
        </p:txBody>
      </p:sp>
      <p:sp>
        <p:nvSpPr>
          <p:cNvPr id="3" name="内容占位符 2"/>
          <p:cNvSpPr>
            <a:spLocks noGrp="1"/>
          </p:cNvSpPr>
          <p:nvPr>
            <p:ph idx="1"/>
          </p:nvPr>
        </p:nvSpPr>
        <p:spPr>
          <a:xfrm>
            <a:off x="457200" y="963016"/>
            <a:ext cx="7620000" cy="5163147"/>
          </a:xfrm>
        </p:spPr>
        <p:txBody>
          <a:bodyPr>
            <a:normAutofit/>
          </a:bodyPr>
          <a:lstStyle/>
          <a:p>
            <a:r>
              <a:rPr kumimoji="1" lang="en-US" altLang="zh-CN" dirty="0" smtClean="0"/>
              <a:t>The first step of training a classifier is make a training dataset. The training data is the anchors we get from the above process and the ground-truth boxes. The problem we need to solve here is how we use the ground-truth boxes to label the anchors. </a:t>
            </a:r>
            <a:endParaRPr kumimoji="1" lang="en-US" altLang="zh-CN" dirty="0"/>
          </a:p>
          <a:p>
            <a:r>
              <a:rPr kumimoji="1" lang="en-US" altLang="zh-CN" dirty="0" smtClean="0"/>
              <a:t>The basic idea here is that we want to label the anchors having the higher overlaps with ground-truth boxes as foreground, the ones with lower overlaps as background.( paper: assign a binary class label of being an object or not to each anchor) </a:t>
            </a:r>
          </a:p>
        </p:txBody>
      </p:sp>
    </p:spTree>
    <p:extLst>
      <p:ext uri="{BB962C8B-B14F-4D97-AF65-F5344CB8AC3E}">
        <p14:creationId xmlns:p14="http://schemas.microsoft.com/office/powerpoint/2010/main" val="3409191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5394"/>
            <a:ext cx="5791200" cy="589215"/>
          </a:xfrm>
        </p:spPr>
        <p:txBody>
          <a:bodyPr>
            <a:normAutofit fontScale="90000"/>
          </a:bodyPr>
          <a:lstStyle/>
          <a:p>
            <a:r>
              <a:rPr kumimoji="1" lang="en-US" altLang="zh-CN" dirty="0" smtClean="0"/>
              <a:t>How does it work</a:t>
            </a:r>
            <a:endParaRPr kumimoji="1" lang="zh-CN" altLang="en-US" dirty="0"/>
          </a:p>
        </p:txBody>
      </p:sp>
      <p:sp>
        <p:nvSpPr>
          <p:cNvPr id="3" name="内容占位符 2"/>
          <p:cNvSpPr>
            <a:spLocks noGrp="1"/>
          </p:cNvSpPr>
          <p:nvPr>
            <p:ph idx="1"/>
          </p:nvPr>
        </p:nvSpPr>
        <p:spPr>
          <a:xfrm>
            <a:off x="457200" y="963016"/>
            <a:ext cx="7620000" cy="5163147"/>
          </a:xfrm>
        </p:spPr>
        <p:txBody>
          <a:bodyPr>
            <a:normAutofit/>
          </a:bodyPr>
          <a:lstStyle/>
          <a:p>
            <a:r>
              <a:rPr kumimoji="1" lang="en-US" altLang="zh-TW" dirty="0" smtClean="0"/>
              <a:t>For example:</a:t>
            </a:r>
          </a:p>
          <a:p>
            <a:r>
              <a:rPr kumimoji="1" lang="en-US" altLang="zh-CN" dirty="0" smtClean="0"/>
              <a:t>Let’s say the 600*800 image </a:t>
            </a:r>
            <a:r>
              <a:rPr kumimoji="1" lang="en-US" altLang="zh-CN" dirty="0" err="1" smtClean="0"/>
              <a:t>shinks</a:t>
            </a:r>
            <a:r>
              <a:rPr kumimoji="1" lang="en-US" altLang="zh-CN" dirty="0" smtClean="0"/>
              <a:t> 16 times to a 39*51 feature map after applying CNNs. </a:t>
            </a:r>
          </a:p>
          <a:p>
            <a:r>
              <a:rPr kumimoji="1" lang="en-US" altLang="zh-CN" dirty="0" smtClean="0"/>
              <a:t>Every position in the feature map has 9 anchors, and every anchor has two possible labels. If we make the depth of the feature map as 18 (9 anchors * 2 labels), we will make every anchor have a vector with two values (normally called </a:t>
            </a:r>
            <a:r>
              <a:rPr kumimoji="1" lang="en-US" altLang="zh-CN" dirty="0" err="1" smtClean="0"/>
              <a:t>logit</a:t>
            </a:r>
            <a:r>
              <a:rPr kumimoji="1" lang="en-US" altLang="zh-CN" dirty="0" smtClean="0"/>
              <a:t>) representing foreground and background. </a:t>
            </a:r>
          </a:p>
          <a:p>
            <a:r>
              <a:rPr kumimoji="1" lang="en-US" altLang="zh-CN" dirty="0" smtClean="0"/>
              <a:t>If we feed the </a:t>
            </a:r>
            <a:r>
              <a:rPr kumimoji="1" lang="en-US" altLang="zh-CN" dirty="0" err="1" smtClean="0"/>
              <a:t>logit</a:t>
            </a:r>
            <a:r>
              <a:rPr kumimoji="1" lang="en-US" altLang="zh-CN" dirty="0" smtClean="0"/>
              <a:t> into a </a:t>
            </a:r>
            <a:r>
              <a:rPr kumimoji="1" lang="en-US" altLang="zh-CN" dirty="0" err="1" smtClean="0"/>
              <a:t>softmax</a:t>
            </a:r>
            <a:r>
              <a:rPr kumimoji="1" lang="en-US" altLang="zh-CN" dirty="0" smtClean="0"/>
              <a:t>/logistic regression activation function, it will predict the labels. </a:t>
            </a:r>
          </a:p>
          <a:p>
            <a:r>
              <a:rPr kumimoji="1" lang="en-US" altLang="zh-CN" dirty="0" smtClean="0"/>
              <a:t>Hence, the training data is complete with features and labels.</a:t>
            </a:r>
            <a:endParaRPr kumimoji="1" lang="en-US" altLang="zh-CN" dirty="0"/>
          </a:p>
        </p:txBody>
      </p:sp>
    </p:spTree>
    <p:extLst>
      <p:ext uri="{BB962C8B-B14F-4D97-AF65-F5344CB8AC3E}">
        <p14:creationId xmlns:p14="http://schemas.microsoft.com/office/powerpoint/2010/main" val="3409191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5394"/>
            <a:ext cx="5791200" cy="589215"/>
          </a:xfrm>
        </p:spPr>
        <p:txBody>
          <a:bodyPr>
            <a:normAutofit fontScale="90000"/>
          </a:bodyPr>
          <a:lstStyle/>
          <a:p>
            <a:r>
              <a:rPr kumimoji="1" lang="en-US" altLang="zh-TW" dirty="0" smtClean="0"/>
              <a:t>Loss function</a:t>
            </a:r>
            <a:endParaRPr kumimoji="1" lang="zh-CN" altLang="en-US" dirty="0"/>
          </a:p>
        </p:txBody>
      </p:sp>
      <p:sp>
        <p:nvSpPr>
          <p:cNvPr id="3" name="内容占位符 2"/>
          <p:cNvSpPr>
            <a:spLocks noGrp="1"/>
          </p:cNvSpPr>
          <p:nvPr>
            <p:ph idx="1"/>
          </p:nvPr>
        </p:nvSpPr>
        <p:spPr>
          <a:xfrm>
            <a:off x="457200" y="963016"/>
            <a:ext cx="7620000" cy="5163147"/>
          </a:xfrm>
        </p:spPr>
        <p:txBody>
          <a:bodyPr>
            <a:normAutofit fontScale="92500" lnSpcReduction="10000"/>
          </a:bodyPr>
          <a:lstStyle/>
          <a:p>
            <a:r>
              <a:rPr kumimoji="1" lang="en-US" altLang="zh-TW" dirty="0" err="1" smtClean="0"/>
              <a:t>Utimately</a:t>
            </a:r>
            <a:r>
              <a:rPr kumimoji="1" lang="en-US" altLang="zh-TW" dirty="0" smtClean="0"/>
              <a:t>, RPN is an algorithm that needs to be trained. So they definitely have loss function.</a:t>
            </a:r>
          </a:p>
          <a:p>
            <a:endParaRPr kumimoji="1" lang="en-US" altLang="zh-TW" dirty="0"/>
          </a:p>
          <a:p>
            <a:endParaRPr kumimoji="1" lang="en-US" altLang="zh-TW" dirty="0" smtClean="0"/>
          </a:p>
          <a:p>
            <a:endParaRPr kumimoji="1" lang="en-US" altLang="zh-TW" dirty="0"/>
          </a:p>
          <a:p>
            <a:r>
              <a:rPr kumimoji="1" lang="en-US" altLang="zh-TW" dirty="0" err="1" smtClean="0"/>
              <a:t>i</a:t>
            </a:r>
            <a:r>
              <a:rPr kumimoji="1" lang="en-US" altLang="zh-TW" dirty="0" smtClean="0"/>
              <a:t>: index of anchor</a:t>
            </a:r>
            <a:r>
              <a:rPr kumimoji="1" lang="en-US" altLang="zh-TW" dirty="0"/>
              <a:t> </a:t>
            </a:r>
            <a:r>
              <a:rPr kumimoji="1" lang="en-US" altLang="zh-TW" dirty="0" smtClean="0"/>
              <a:t>        p: probability of being an object or not</a:t>
            </a:r>
          </a:p>
          <a:p>
            <a:r>
              <a:rPr kumimoji="1" lang="en-US" altLang="zh-TW" dirty="0"/>
              <a:t>t</a:t>
            </a:r>
            <a:r>
              <a:rPr kumimoji="1" lang="en-US" altLang="zh-TW" dirty="0" smtClean="0"/>
              <a:t>: vector of 4 parameterized coordinates of predicted bounding box               *: represents ground truth box</a:t>
            </a:r>
          </a:p>
          <a:p>
            <a:r>
              <a:rPr kumimoji="1" lang="en-US" altLang="zh-TW" dirty="0" err="1" smtClean="0"/>
              <a:t>Lcls</a:t>
            </a:r>
            <a:r>
              <a:rPr kumimoji="1" lang="en-US" altLang="zh-TW" dirty="0" smtClean="0"/>
              <a:t>: is log loss over two classes     </a:t>
            </a:r>
            <a:r>
              <a:rPr kumimoji="1" lang="en-US" altLang="zh-TW" dirty="0" err="1" smtClean="0"/>
              <a:t>Lreg</a:t>
            </a:r>
            <a:r>
              <a:rPr kumimoji="1" lang="en-US" altLang="zh-TW" dirty="0" smtClean="0"/>
              <a:t>:	</a:t>
            </a:r>
            <a:r>
              <a:rPr kumimoji="1" lang="en-US" altLang="zh-TW" dirty="0"/>
              <a:t>	 </a:t>
            </a:r>
            <a:r>
              <a:rPr kumimoji="1" lang="en-US" altLang="zh-TW" dirty="0" smtClean="0"/>
              <a:t>     where R is the robust los function (smooth L1)</a:t>
            </a:r>
          </a:p>
          <a:p>
            <a:r>
              <a:rPr kumimoji="1" lang="en-US" altLang="zh-TW" dirty="0" smtClean="0"/>
              <a:t>p*: with regression term in the loss function ensures that if and only if object is identified as yes, then only regression will count, otherwise p* will be zero, so the regression term will become zero in  the loss function.</a:t>
            </a:r>
          </a:p>
          <a:p>
            <a:r>
              <a:rPr kumimoji="1" lang="en-US" altLang="zh-TW" dirty="0" err="1" smtClean="0"/>
              <a:t>Ncls</a:t>
            </a:r>
            <a:r>
              <a:rPr kumimoji="1" lang="en-US" altLang="zh-TW" dirty="0" smtClean="0"/>
              <a:t> and </a:t>
            </a:r>
            <a:r>
              <a:rPr kumimoji="1" lang="en-US" altLang="zh-TW" dirty="0" err="1" smtClean="0"/>
              <a:t>Nreg</a:t>
            </a:r>
            <a:r>
              <a:rPr kumimoji="1" lang="en-US" altLang="zh-TW" dirty="0" smtClean="0"/>
              <a:t> are the normalization </a:t>
            </a:r>
          </a:p>
          <a:p>
            <a:endParaRPr kumimoji="1" lang="en-US" altLang="zh-CN" dirty="0"/>
          </a:p>
        </p:txBody>
      </p:sp>
      <p:pic>
        <p:nvPicPr>
          <p:cNvPr id="4" name="图片 3" descr="Screen Shot 2019-04-07 at 8.22.0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9994" y="1435709"/>
            <a:ext cx="3898900" cy="1333500"/>
          </a:xfrm>
          <a:prstGeom prst="rect">
            <a:avLst/>
          </a:prstGeom>
        </p:spPr>
      </p:pic>
      <p:pic>
        <p:nvPicPr>
          <p:cNvPr id="5" name="图片 4" descr="Screen Shot 2019-04-07 at 8.27.2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8094" y="3852214"/>
            <a:ext cx="2590800" cy="254000"/>
          </a:xfrm>
          <a:prstGeom prst="rect">
            <a:avLst/>
          </a:prstGeom>
        </p:spPr>
      </p:pic>
    </p:spTree>
    <p:extLst>
      <p:ext uri="{BB962C8B-B14F-4D97-AF65-F5344CB8AC3E}">
        <p14:creationId xmlns:p14="http://schemas.microsoft.com/office/powerpoint/2010/main" val="34091918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5394"/>
            <a:ext cx="7620000" cy="589215"/>
          </a:xfrm>
        </p:spPr>
        <p:txBody>
          <a:bodyPr>
            <a:normAutofit fontScale="90000"/>
          </a:bodyPr>
          <a:lstStyle/>
          <a:p>
            <a:r>
              <a:rPr kumimoji="1" lang="en-US" altLang="zh-CN" dirty="0" err="1" smtClean="0"/>
              <a:t>Regressor</a:t>
            </a:r>
            <a:r>
              <a:rPr kumimoji="1" lang="en-US" altLang="zh-CN" dirty="0" smtClean="0"/>
              <a:t> of bounding box</a:t>
            </a:r>
            <a:endParaRPr kumimoji="1" lang="zh-CN" altLang="en-US" dirty="0"/>
          </a:p>
        </p:txBody>
      </p:sp>
      <p:sp>
        <p:nvSpPr>
          <p:cNvPr id="3" name="内容占位符 2"/>
          <p:cNvSpPr>
            <a:spLocks noGrp="1"/>
          </p:cNvSpPr>
          <p:nvPr>
            <p:ph idx="1"/>
          </p:nvPr>
        </p:nvSpPr>
        <p:spPr>
          <a:xfrm>
            <a:off x="457200" y="963016"/>
            <a:ext cx="7620000" cy="5163147"/>
          </a:xfrm>
        </p:spPr>
        <p:txBody>
          <a:bodyPr>
            <a:normAutofit/>
          </a:bodyPr>
          <a:lstStyle/>
          <a:p>
            <a:r>
              <a:rPr kumimoji="1" lang="en-US" altLang="zh-CN" dirty="0" smtClean="0"/>
              <a:t>You can also pick out the anchors based on the similar criteria for the </a:t>
            </a:r>
            <a:r>
              <a:rPr kumimoji="1" lang="en-US" altLang="zh-CN" dirty="0" err="1" smtClean="0"/>
              <a:t>regressor</a:t>
            </a:r>
            <a:r>
              <a:rPr kumimoji="1" lang="en-US" altLang="zh-CN" dirty="0" smtClean="0"/>
              <a:t> to refine. One point here is that anchors labeled as background should not included in the regression, as we do not have ground-truth boxes for them. The depth of feature map is 32(9anchors * 4 positions)</a:t>
            </a:r>
          </a:p>
          <a:p>
            <a:r>
              <a:rPr kumimoji="1" lang="en-US" altLang="zh-CN" dirty="0" smtClean="0"/>
              <a:t>The paper uses smooth-L1 loss on the position (</a:t>
            </a:r>
            <a:r>
              <a:rPr kumimoji="1" lang="en-US" altLang="zh-CN" dirty="0" err="1" smtClean="0"/>
              <a:t>x,y</a:t>
            </a:r>
            <a:r>
              <a:rPr kumimoji="1" lang="en-US" altLang="zh-CN" dirty="0" smtClean="0"/>
              <a:t>) of top-left the box, and the logarithm of the heights and widths, which is as the same as in Fast R-CNN</a:t>
            </a:r>
            <a:endParaRPr kumimoji="1" lang="en-US" altLang="zh-CN" dirty="0"/>
          </a:p>
        </p:txBody>
      </p:sp>
      <p:pic>
        <p:nvPicPr>
          <p:cNvPr id="4" name="图片 3" descr="Screen Shot 2019-04-07 at 8.20.2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271" y="3605234"/>
            <a:ext cx="6113492" cy="2788610"/>
          </a:xfrm>
          <a:prstGeom prst="rect">
            <a:avLst/>
          </a:prstGeom>
        </p:spPr>
      </p:pic>
    </p:spTree>
    <p:extLst>
      <p:ext uri="{BB962C8B-B14F-4D97-AF65-F5344CB8AC3E}">
        <p14:creationId xmlns:p14="http://schemas.microsoft.com/office/powerpoint/2010/main" val="3409191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5394"/>
            <a:ext cx="5791200" cy="589215"/>
          </a:xfrm>
        </p:spPr>
        <p:txBody>
          <a:bodyPr>
            <a:normAutofit fontScale="90000"/>
          </a:bodyPr>
          <a:lstStyle/>
          <a:p>
            <a:r>
              <a:rPr kumimoji="1" lang="en-US" altLang="zh-TW" dirty="0" smtClean="0"/>
              <a:t>Introduction</a:t>
            </a:r>
            <a:endParaRPr kumimoji="1" lang="zh-CN" altLang="en-US" dirty="0"/>
          </a:p>
        </p:txBody>
      </p:sp>
      <p:sp>
        <p:nvSpPr>
          <p:cNvPr id="3" name="内容占位符 2"/>
          <p:cNvSpPr>
            <a:spLocks noGrp="1"/>
          </p:cNvSpPr>
          <p:nvPr>
            <p:ph idx="1"/>
          </p:nvPr>
        </p:nvSpPr>
        <p:spPr>
          <a:xfrm>
            <a:off x="457200" y="963016"/>
            <a:ext cx="7620000" cy="5163147"/>
          </a:xfrm>
        </p:spPr>
        <p:txBody>
          <a:bodyPr>
            <a:normAutofit/>
          </a:bodyPr>
          <a:lstStyle/>
          <a:p>
            <a:r>
              <a:rPr kumimoji="1" lang="zh-TW" altLang="zh-TW" dirty="0" smtClean="0"/>
              <a:t>C</a:t>
            </a:r>
            <a:r>
              <a:rPr kumimoji="1" lang="en-US" altLang="zh-TW" dirty="0" err="1" smtClean="0"/>
              <a:t>omputer</a:t>
            </a:r>
            <a:r>
              <a:rPr kumimoji="1" lang="en-US" altLang="zh-TW" dirty="0" smtClean="0"/>
              <a:t> vision is an interdisciplinary field that has been gaining huge amounts of traction in the recent years (since CNN) and self-driving cars have taken </a:t>
            </a:r>
            <a:r>
              <a:rPr kumimoji="1" lang="en-US" altLang="zh-TW" dirty="0" err="1" smtClean="0"/>
              <a:t>centre</a:t>
            </a:r>
            <a:r>
              <a:rPr kumimoji="1" lang="en-US" altLang="zh-TW" dirty="0" smtClean="0"/>
              <a:t> stage.</a:t>
            </a:r>
          </a:p>
          <a:p>
            <a:r>
              <a:rPr kumimoji="1" lang="zh-TW" altLang="en-US" dirty="0" smtClean="0"/>
              <a:t>A</a:t>
            </a:r>
            <a:r>
              <a:rPr kumimoji="1" lang="en-US" altLang="zh-TW" dirty="0" err="1" smtClean="0"/>
              <a:t>nother</a:t>
            </a:r>
            <a:r>
              <a:rPr kumimoji="1" lang="en-US" altLang="zh-TW" dirty="0" smtClean="0"/>
              <a:t> integral part of computer vision is object detection. Object detection aids in pose estimation, vehicle detection, surveillance </a:t>
            </a:r>
            <a:r>
              <a:rPr kumimoji="1" lang="en-US" altLang="zh-TW" dirty="0" err="1" smtClean="0"/>
              <a:t>etc</a:t>
            </a:r>
            <a:r>
              <a:rPr kumimoji="1" lang="zh-TW" altLang="zh-TW" dirty="0" smtClean="0"/>
              <a:t>.</a:t>
            </a:r>
            <a:endParaRPr kumimoji="1" lang="en-US" altLang="zh-TW" dirty="0"/>
          </a:p>
          <a:p>
            <a:r>
              <a:rPr kumimoji="1" lang="zh-TW" altLang="zh-TW" dirty="0" smtClean="0"/>
              <a:t>T</a:t>
            </a:r>
            <a:r>
              <a:rPr kumimoji="1" lang="en-US" altLang="zh-TW" dirty="0" smtClean="0"/>
              <a:t>he difference between object detection algorithms and classification algorithms is that in detection algorithms, we try to draw a bounding box around the object of interest to locate it </a:t>
            </a:r>
            <a:r>
              <a:rPr kumimoji="1" lang="zh-TW" altLang="zh-TW" dirty="0" smtClean="0"/>
              <a:t>w</a:t>
            </a:r>
            <a:r>
              <a:rPr kumimoji="1" lang="en-US" altLang="zh-TW" dirty="0" err="1" smtClean="0"/>
              <a:t>ithin</a:t>
            </a:r>
            <a:r>
              <a:rPr kumimoji="1" lang="en-US" altLang="zh-TW" dirty="0" smtClean="0"/>
              <a:t> the image. Also, we might not necessarily draw just one bounding box in an object detection case, there could be many bounding boxes representing different objects of interest within the image and we do not know how many beforehand.</a:t>
            </a:r>
            <a:endParaRPr kumimoji="1" lang="en-US" altLang="zh-CN" dirty="0"/>
          </a:p>
        </p:txBody>
      </p:sp>
    </p:spTree>
    <p:extLst>
      <p:ext uri="{BB962C8B-B14F-4D97-AF65-F5344CB8AC3E}">
        <p14:creationId xmlns:p14="http://schemas.microsoft.com/office/powerpoint/2010/main" val="3115019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5394"/>
            <a:ext cx="5791200" cy="589215"/>
          </a:xfrm>
        </p:spPr>
        <p:txBody>
          <a:bodyPr>
            <a:normAutofit fontScale="90000"/>
          </a:bodyPr>
          <a:lstStyle/>
          <a:p>
            <a:r>
              <a:rPr kumimoji="1" lang="en-US" altLang="zh-TW" dirty="0" err="1" smtClean="0"/>
              <a:t>RoI</a:t>
            </a:r>
            <a:r>
              <a:rPr kumimoji="1" lang="en-US" altLang="zh-TW" dirty="0" smtClean="0"/>
              <a:t> pooling</a:t>
            </a:r>
            <a:endParaRPr kumimoji="1" lang="zh-CN" altLang="en-US" dirty="0"/>
          </a:p>
        </p:txBody>
      </p:sp>
      <p:pic>
        <p:nvPicPr>
          <p:cNvPr id="6" name="内容占位符 5" descr="Screen Shot 2019-04-07 at 8.35.48 PM.png"/>
          <p:cNvPicPr>
            <a:picLocks noGrp="1" noChangeAspect="1"/>
          </p:cNvPicPr>
          <p:nvPr>
            <p:ph idx="1"/>
          </p:nvPr>
        </p:nvPicPr>
        <p:blipFill>
          <a:blip r:embed="rId2">
            <a:extLst>
              <a:ext uri="{28A0092B-C50C-407E-A947-70E740481C1C}">
                <a14:useLocalDpi xmlns:a14="http://schemas.microsoft.com/office/drawing/2010/main" val="0"/>
              </a:ext>
            </a:extLst>
          </a:blip>
          <a:srcRect l="-27348" r="-27348"/>
          <a:stretch>
            <a:fillRect/>
          </a:stretch>
        </p:blipFill>
        <p:spPr>
          <a:xfrm>
            <a:off x="-2050276" y="902670"/>
            <a:ext cx="12133348" cy="5477221"/>
          </a:xfrm>
        </p:spPr>
      </p:pic>
    </p:spTree>
    <p:extLst>
      <p:ext uri="{BB962C8B-B14F-4D97-AF65-F5344CB8AC3E}">
        <p14:creationId xmlns:p14="http://schemas.microsoft.com/office/powerpoint/2010/main" val="34091918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5394"/>
            <a:ext cx="5791200" cy="589215"/>
          </a:xfrm>
        </p:spPr>
        <p:txBody>
          <a:bodyPr>
            <a:normAutofit fontScale="90000"/>
          </a:bodyPr>
          <a:lstStyle/>
          <a:p>
            <a:r>
              <a:rPr kumimoji="1" lang="en-US" altLang="zh-TW" dirty="0" err="1" smtClean="0"/>
              <a:t>Roi</a:t>
            </a:r>
            <a:r>
              <a:rPr kumimoji="1" lang="en-US" altLang="zh-TW" dirty="0" smtClean="0"/>
              <a:t> pooling</a:t>
            </a:r>
            <a:endParaRPr kumimoji="1" lang="zh-CN" altLang="en-US" dirty="0"/>
          </a:p>
        </p:txBody>
      </p:sp>
      <p:sp>
        <p:nvSpPr>
          <p:cNvPr id="3" name="内容占位符 2"/>
          <p:cNvSpPr>
            <a:spLocks noGrp="1"/>
          </p:cNvSpPr>
          <p:nvPr>
            <p:ph idx="1"/>
          </p:nvPr>
        </p:nvSpPr>
        <p:spPr>
          <a:xfrm>
            <a:off x="457200" y="963016"/>
            <a:ext cx="7620000" cy="5163147"/>
          </a:xfrm>
        </p:spPr>
        <p:txBody>
          <a:bodyPr>
            <a:normAutofit/>
          </a:bodyPr>
          <a:lstStyle/>
          <a:p>
            <a:r>
              <a:rPr kumimoji="1" lang="en-US" altLang="zh-CN" dirty="0" smtClean="0"/>
              <a:t>After RPN, we get proposed regions with different sizes. Different sized regions means different sized CNN feature maps. </a:t>
            </a:r>
          </a:p>
          <a:p>
            <a:r>
              <a:rPr kumimoji="1" lang="en-US" altLang="zh-CN" dirty="0" smtClean="0"/>
              <a:t>It is not easy to make an efficient structure to work on features with different sizes. </a:t>
            </a:r>
          </a:p>
          <a:p>
            <a:r>
              <a:rPr kumimoji="1" lang="en-US" altLang="zh-CN" dirty="0" smtClean="0"/>
              <a:t>Region of Interest Pooling can simplify the problem by reducing the feature maps into the same size. </a:t>
            </a:r>
          </a:p>
          <a:p>
            <a:r>
              <a:rPr kumimoji="1" lang="en-US" altLang="zh-CN" dirty="0" smtClean="0"/>
              <a:t>Unlike Max-Pooling which has a fix size, ROI Pooling splits the input feature map into a fixed number(let’s say k) of roughly equal regions, and then apply Max-Pooling on every region. </a:t>
            </a:r>
          </a:p>
          <a:p>
            <a:r>
              <a:rPr kumimoji="1" lang="en-US" altLang="zh-CN" dirty="0" smtClean="0"/>
              <a:t>Therefore the output of ROI Pooling is always k regardless the size of input</a:t>
            </a:r>
            <a:endParaRPr kumimoji="1" lang="en-US" altLang="zh-CN" dirty="0"/>
          </a:p>
        </p:txBody>
      </p:sp>
    </p:spTree>
    <p:extLst>
      <p:ext uri="{BB962C8B-B14F-4D97-AF65-F5344CB8AC3E}">
        <p14:creationId xmlns:p14="http://schemas.microsoft.com/office/powerpoint/2010/main" val="34091918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5394"/>
            <a:ext cx="5791200" cy="589215"/>
          </a:xfrm>
        </p:spPr>
        <p:txBody>
          <a:bodyPr>
            <a:normAutofit fontScale="90000"/>
          </a:bodyPr>
          <a:lstStyle/>
          <a:p>
            <a:r>
              <a:rPr kumimoji="1" lang="en-US" altLang="zh-TW" dirty="0" smtClean="0"/>
              <a:t>ROI pooling layer</a:t>
            </a:r>
            <a:endParaRPr kumimoji="1" lang="zh-CN" altLang="en-US" dirty="0"/>
          </a:p>
        </p:txBody>
      </p:sp>
      <p:sp>
        <p:nvSpPr>
          <p:cNvPr id="3" name="内容占位符 2"/>
          <p:cNvSpPr>
            <a:spLocks noGrp="1"/>
          </p:cNvSpPr>
          <p:nvPr>
            <p:ph idx="1"/>
          </p:nvPr>
        </p:nvSpPr>
        <p:spPr>
          <a:xfrm>
            <a:off x="457200" y="977463"/>
            <a:ext cx="7620000" cy="5163147"/>
          </a:xfrm>
        </p:spPr>
        <p:txBody>
          <a:bodyPr>
            <a:normAutofit lnSpcReduction="10000"/>
          </a:bodyPr>
          <a:lstStyle/>
          <a:p>
            <a:r>
              <a:rPr kumimoji="1" lang="en-US" altLang="zh-CN" dirty="0" smtClean="0"/>
              <a:t>For example:</a:t>
            </a:r>
          </a:p>
          <a:p>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r>
              <a:rPr kumimoji="1" lang="en-US" altLang="zh-CN" dirty="0" smtClean="0"/>
              <a:t>Suppose we got the region proposal(left) with h*w, and we would like to have an output(right) of H*W sizes of output layer after pooling. Then the area for each pooling area(middle) = h/H*w/W.</a:t>
            </a:r>
          </a:p>
          <a:p>
            <a:r>
              <a:rPr kumimoji="1" lang="en-US" altLang="zh-CN" dirty="0" smtClean="0"/>
              <a:t>In the example above, with </a:t>
            </a:r>
            <a:r>
              <a:rPr kumimoji="1" lang="en-US" altLang="zh-CN" dirty="0" err="1" smtClean="0"/>
              <a:t>intput</a:t>
            </a:r>
            <a:r>
              <a:rPr kumimoji="1" lang="en-US" altLang="zh-CN" dirty="0" smtClean="0"/>
              <a:t> ROI of 5*7, and output of 2*2, the area for each pooling area is 2*3 or 3*3 after rounding</a:t>
            </a:r>
            <a:endParaRPr kumimoji="1" lang="en-US" altLang="zh-CN" dirty="0"/>
          </a:p>
          <a:p>
            <a:endParaRPr kumimoji="1" lang="en-US" altLang="zh-CN" dirty="0"/>
          </a:p>
        </p:txBody>
      </p:sp>
      <p:pic>
        <p:nvPicPr>
          <p:cNvPr id="4" name="图片 3" descr="Screen Shot 2019-04-07 at 8.53.0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524" y="1262811"/>
            <a:ext cx="7170227" cy="2513952"/>
          </a:xfrm>
          <a:prstGeom prst="rect">
            <a:avLst/>
          </a:prstGeom>
        </p:spPr>
      </p:pic>
    </p:spTree>
    <p:extLst>
      <p:ext uri="{BB962C8B-B14F-4D97-AF65-F5344CB8AC3E}">
        <p14:creationId xmlns:p14="http://schemas.microsoft.com/office/powerpoint/2010/main" val="34091918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5394"/>
            <a:ext cx="5791200" cy="589215"/>
          </a:xfrm>
        </p:spPr>
        <p:txBody>
          <a:bodyPr>
            <a:normAutofit fontScale="90000"/>
          </a:bodyPr>
          <a:lstStyle/>
          <a:p>
            <a:r>
              <a:rPr kumimoji="1" lang="en-US" altLang="zh-TW" dirty="0" smtClean="0"/>
              <a:t>Training RPNs</a:t>
            </a:r>
            <a:endParaRPr kumimoji="1" lang="zh-CN" altLang="en-US" dirty="0"/>
          </a:p>
        </p:txBody>
      </p:sp>
      <p:sp>
        <p:nvSpPr>
          <p:cNvPr id="3" name="内容占位符 2"/>
          <p:cNvSpPr>
            <a:spLocks noGrp="1"/>
          </p:cNvSpPr>
          <p:nvPr>
            <p:ph idx="1"/>
          </p:nvPr>
        </p:nvSpPr>
        <p:spPr>
          <a:xfrm>
            <a:off x="457200" y="963016"/>
            <a:ext cx="7620000" cy="5163147"/>
          </a:xfrm>
        </p:spPr>
        <p:txBody>
          <a:bodyPr>
            <a:normAutofit fontScale="92500" lnSpcReduction="20000"/>
          </a:bodyPr>
          <a:lstStyle/>
          <a:p>
            <a:r>
              <a:rPr kumimoji="1" lang="en-US" altLang="zh-CN" dirty="0" smtClean="0"/>
              <a:t>The paper mentioned three ways:</a:t>
            </a:r>
          </a:p>
          <a:p>
            <a:pPr marL="457200" indent="-457200">
              <a:buAutoNum type="arabicPeriod"/>
            </a:pPr>
            <a:r>
              <a:rPr kumimoji="1" lang="en-US" altLang="zh-CN" dirty="0" smtClean="0"/>
              <a:t>Alternating training: train RPN first and use the proposals to train Fast R-CNN. The network tuned by Fast R-CNN is then used to initialize RPN, and this process is iterated.</a:t>
            </a:r>
          </a:p>
          <a:p>
            <a:pPr marL="457200" indent="-457200">
              <a:buAutoNum type="arabicPeriod"/>
            </a:pPr>
            <a:r>
              <a:rPr kumimoji="1" lang="en-US" altLang="zh-CN" dirty="0" smtClean="0"/>
              <a:t>Approximate joint training: the RPN and Fast R-CNN network merged into one network during training. In each SGD iteration, the forward pass generates region proposals which are treated just like fixed, pre-computed  proposals when training a Fast R-CNN detector. The backward propagation takes place as usual, where for the shared layers the backward propagated signals from both the RPN loss and the Fast R-CNN loss are combined.</a:t>
            </a:r>
          </a:p>
          <a:p>
            <a:pPr marL="457200" indent="-457200">
              <a:buAutoNum type="arabicPeriod"/>
            </a:pPr>
            <a:r>
              <a:rPr kumimoji="1" lang="en-US" altLang="zh-CN" dirty="0" smtClean="0"/>
              <a:t>Non-approximate joint training: the </a:t>
            </a:r>
            <a:r>
              <a:rPr kumimoji="1" lang="en-US" altLang="zh-CN" dirty="0" err="1" smtClean="0"/>
              <a:t>bouding</a:t>
            </a:r>
            <a:r>
              <a:rPr kumimoji="1" lang="en-US" altLang="zh-CN" dirty="0" smtClean="0"/>
              <a:t> boxes predicted by RRN are also functions of the input. The ROI pooling layer in Fast R-CNN accepts the convolutional feature and also the predicted </a:t>
            </a:r>
            <a:r>
              <a:rPr kumimoji="1" lang="en-US" altLang="zh-CN" dirty="0" err="1" smtClean="0"/>
              <a:t>boounding</a:t>
            </a:r>
            <a:r>
              <a:rPr kumimoji="1" lang="en-US" altLang="zh-CN" dirty="0" smtClean="0"/>
              <a:t> boxes as input, so a theoretically valid </a:t>
            </a:r>
            <a:r>
              <a:rPr kumimoji="1" lang="en-US" altLang="zh-CN" dirty="0" err="1" smtClean="0"/>
              <a:t>backpropataion</a:t>
            </a:r>
            <a:r>
              <a:rPr kumimoji="1" lang="en-US" altLang="zh-CN" dirty="0" smtClean="0"/>
              <a:t> </a:t>
            </a:r>
            <a:r>
              <a:rPr kumimoji="1" lang="en-US" altLang="zh-CN" dirty="0" err="1" smtClean="0"/>
              <a:t>slover</a:t>
            </a:r>
            <a:r>
              <a:rPr kumimoji="1" lang="en-US" altLang="zh-CN" dirty="0" smtClean="0"/>
              <a:t> should also involve gradients with respect to the box coordinates.</a:t>
            </a:r>
            <a:endParaRPr kumimoji="1" lang="en-US" altLang="zh-CN" dirty="0"/>
          </a:p>
        </p:txBody>
      </p:sp>
    </p:spTree>
    <p:extLst>
      <p:ext uri="{BB962C8B-B14F-4D97-AF65-F5344CB8AC3E}">
        <p14:creationId xmlns:p14="http://schemas.microsoft.com/office/powerpoint/2010/main" val="34091918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5394"/>
            <a:ext cx="7620000" cy="589215"/>
          </a:xfrm>
        </p:spPr>
        <p:txBody>
          <a:bodyPr>
            <a:normAutofit fontScale="90000"/>
          </a:bodyPr>
          <a:lstStyle/>
          <a:p>
            <a:r>
              <a:rPr kumimoji="1" lang="en-US" altLang="zh-TW" dirty="0" smtClean="0"/>
              <a:t>4-step alternating training</a:t>
            </a:r>
            <a:endParaRPr kumimoji="1" lang="zh-CN" altLang="en-US" dirty="0"/>
          </a:p>
        </p:txBody>
      </p:sp>
      <p:sp>
        <p:nvSpPr>
          <p:cNvPr id="3" name="内容占位符 2"/>
          <p:cNvSpPr>
            <a:spLocks noGrp="1"/>
          </p:cNvSpPr>
          <p:nvPr>
            <p:ph idx="1"/>
          </p:nvPr>
        </p:nvSpPr>
        <p:spPr>
          <a:xfrm>
            <a:off x="457200" y="963016"/>
            <a:ext cx="7620000" cy="5163147"/>
          </a:xfrm>
        </p:spPr>
        <p:txBody>
          <a:bodyPr>
            <a:normAutofit/>
          </a:bodyPr>
          <a:lstStyle/>
          <a:p>
            <a:pPr marL="457200" indent="-457200">
              <a:buAutoNum type="arabicPeriod"/>
            </a:pPr>
            <a:r>
              <a:rPr kumimoji="1" lang="en-US" altLang="zh-TW" dirty="0" smtClean="0"/>
              <a:t>Train (fine-tune) RPN with </a:t>
            </a:r>
            <a:r>
              <a:rPr kumimoji="1" lang="en-US" altLang="zh-TW" dirty="0" err="1" smtClean="0"/>
              <a:t>imageNet</a:t>
            </a:r>
            <a:r>
              <a:rPr kumimoji="1" lang="en-US" altLang="zh-TW" dirty="0" smtClean="0"/>
              <a:t> pre-trained model</a:t>
            </a:r>
          </a:p>
          <a:p>
            <a:pPr marL="457200" indent="-457200">
              <a:buAutoNum type="arabicPeriod"/>
            </a:pPr>
            <a:r>
              <a:rPr kumimoji="1" lang="en-US" altLang="zh-CN" dirty="0" smtClean="0"/>
              <a:t>Train (fine-tune) a separate detection network with </a:t>
            </a:r>
            <a:r>
              <a:rPr kumimoji="1" lang="en-US" altLang="zh-CN" dirty="0" err="1" smtClean="0"/>
              <a:t>imageNet</a:t>
            </a:r>
            <a:r>
              <a:rPr kumimoji="1" lang="en-US" altLang="zh-CN" dirty="0" smtClean="0"/>
              <a:t> pre-trained model (convolutional layer not yet shared)</a:t>
            </a:r>
          </a:p>
          <a:p>
            <a:pPr marL="457200" indent="-457200">
              <a:buAutoNum type="arabicPeriod"/>
            </a:pPr>
            <a:r>
              <a:rPr kumimoji="1" lang="en-US" altLang="zh-CN" dirty="0" smtClean="0"/>
              <a:t>Use the detector network to initialize RPN training, fix the shared convolutional layers, only fine-tune unique layer of RPN</a:t>
            </a:r>
          </a:p>
          <a:p>
            <a:pPr marL="457200" indent="-457200">
              <a:buAutoNum type="arabicPeriod"/>
            </a:pPr>
            <a:r>
              <a:rPr kumimoji="1" lang="en-US" altLang="zh-CN" dirty="0" smtClean="0"/>
              <a:t>Keep the convolutional layers fixed, fine-tune the unique layers of detector network.</a:t>
            </a:r>
          </a:p>
          <a:p>
            <a:pPr marL="457200" indent="-457200">
              <a:buAutoNum type="arabicPeriod"/>
            </a:pPr>
            <a:endParaRPr kumimoji="1" lang="en-US" altLang="zh-CN" dirty="0"/>
          </a:p>
          <a:p>
            <a:r>
              <a:rPr kumimoji="1" lang="en-US" altLang="zh-CN" dirty="0" smtClean="0"/>
              <a:t>As such, both networks share the same convolutional layers and form a unified network</a:t>
            </a:r>
            <a:endParaRPr kumimoji="1" lang="en-US" altLang="zh-CN" dirty="0"/>
          </a:p>
        </p:txBody>
      </p:sp>
    </p:spTree>
    <p:extLst>
      <p:ext uri="{BB962C8B-B14F-4D97-AF65-F5344CB8AC3E}">
        <p14:creationId xmlns:p14="http://schemas.microsoft.com/office/powerpoint/2010/main" val="3409191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5394"/>
            <a:ext cx="5791200" cy="589215"/>
          </a:xfrm>
        </p:spPr>
        <p:txBody>
          <a:bodyPr>
            <a:normAutofit fontScale="90000"/>
          </a:bodyPr>
          <a:lstStyle/>
          <a:p>
            <a:endParaRPr kumimoji="1" lang="zh-CN" altLang="en-US" dirty="0"/>
          </a:p>
        </p:txBody>
      </p:sp>
      <p:sp>
        <p:nvSpPr>
          <p:cNvPr id="3" name="内容占位符 2"/>
          <p:cNvSpPr>
            <a:spLocks noGrp="1"/>
          </p:cNvSpPr>
          <p:nvPr>
            <p:ph idx="1"/>
          </p:nvPr>
        </p:nvSpPr>
        <p:spPr>
          <a:xfrm>
            <a:off x="457200" y="2889048"/>
            <a:ext cx="7620000" cy="3237115"/>
          </a:xfrm>
        </p:spPr>
        <p:txBody>
          <a:bodyPr>
            <a:normAutofit fontScale="92500" lnSpcReduction="10000"/>
          </a:bodyPr>
          <a:lstStyle/>
          <a:p>
            <a:r>
              <a:rPr kumimoji="1" lang="en-US" altLang="zh-TW" dirty="0" smtClean="0"/>
              <a:t>The major reason why we cannot proceed with this problem by building a standard convolutional network followed by a fully connected layer is that, the length of the output layer is variable—not constant, this is because the number of occurrences of the object of interest is not fixed. A naïve approach to solve this problem would be to take different regions of interest from the image, and use a CNN to classify the presence of the objects within that region.</a:t>
            </a:r>
          </a:p>
          <a:p>
            <a:r>
              <a:rPr kumimoji="1" lang="en-US" altLang="zh-CN" dirty="0" smtClean="0"/>
              <a:t>The problem with this approach is that the objects of interest might have different spatial locations within the image and different aspect ratios.</a:t>
            </a:r>
            <a:endParaRPr kumimoji="1" lang="en-US" altLang="zh-CN" dirty="0"/>
          </a:p>
        </p:txBody>
      </p:sp>
      <p:pic>
        <p:nvPicPr>
          <p:cNvPr id="5" name="图片 4" descr="Screen Shot 2019-04-07 at 4.30.3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95394"/>
            <a:ext cx="8317767" cy="2693654"/>
          </a:xfrm>
          <a:prstGeom prst="rect">
            <a:avLst/>
          </a:prstGeom>
        </p:spPr>
      </p:pic>
    </p:spTree>
    <p:extLst>
      <p:ext uri="{BB962C8B-B14F-4D97-AF65-F5344CB8AC3E}">
        <p14:creationId xmlns:p14="http://schemas.microsoft.com/office/powerpoint/2010/main" val="2050013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5394"/>
            <a:ext cx="5791200" cy="589215"/>
          </a:xfrm>
        </p:spPr>
        <p:txBody>
          <a:bodyPr>
            <a:normAutofit fontScale="90000"/>
          </a:bodyPr>
          <a:lstStyle/>
          <a:p>
            <a:r>
              <a:rPr kumimoji="1" lang="en-US" altLang="zh-CN" dirty="0" smtClean="0"/>
              <a:t>R-</a:t>
            </a:r>
            <a:r>
              <a:rPr kumimoji="1" lang="en-US" altLang="zh-CN" dirty="0" err="1" smtClean="0"/>
              <a:t>cnn</a:t>
            </a:r>
            <a:endParaRPr kumimoji="1" lang="zh-CN" altLang="en-US" dirty="0"/>
          </a:p>
        </p:txBody>
      </p:sp>
      <p:sp>
        <p:nvSpPr>
          <p:cNvPr id="3" name="内容占位符 2"/>
          <p:cNvSpPr>
            <a:spLocks noGrp="1"/>
          </p:cNvSpPr>
          <p:nvPr>
            <p:ph idx="1"/>
          </p:nvPr>
        </p:nvSpPr>
        <p:spPr>
          <a:xfrm>
            <a:off x="457200" y="963016"/>
            <a:ext cx="7620000" cy="5163147"/>
          </a:xfrm>
        </p:spPr>
        <p:txBody>
          <a:bodyPr>
            <a:normAutofit/>
          </a:bodyPr>
          <a:lstStyle/>
          <a:p>
            <a:r>
              <a:rPr kumimoji="1" lang="en-US" altLang="zh-TW" dirty="0" smtClean="0"/>
              <a:t>R-CNN extracts a bunch of regions from the given image using selective search, 2000 regions from the image, and then checks if any of these boxes contains an object. </a:t>
            </a:r>
          </a:p>
          <a:p>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smtClean="0"/>
          </a:p>
          <a:p>
            <a:r>
              <a:rPr kumimoji="1" lang="en-US" altLang="zh-CN" dirty="0" smtClean="0"/>
              <a:t>These 2000 candidate region proposals are warped into a square and fed into a convolutional neural network that produces a 4096-dimensional feature vector as output.</a:t>
            </a:r>
            <a:endParaRPr kumimoji="1" lang="en-US" altLang="zh-CN" dirty="0"/>
          </a:p>
        </p:txBody>
      </p:sp>
      <p:pic>
        <p:nvPicPr>
          <p:cNvPr id="5" name="图片 4" descr="Screen Shot 2019-04-07 at 4.47.5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00" y="2170191"/>
            <a:ext cx="8307193" cy="1956875"/>
          </a:xfrm>
          <a:prstGeom prst="rect">
            <a:avLst/>
          </a:prstGeom>
        </p:spPr>
      </p:pic>
    </p:spTree>
    <p:extLst>
      <p:ext uri="{BB962C8B-B14F-4D97-AF65-F5344CB8AC3E}">
        <p14:creationId xmlns:p14="http://schemas.microsoft.com/office/powerpoint/2010/main" val="2050013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5394"/>
            <a:ext cx="5791200" cy="589215"/>
          </a:xfrm>
        </p:spPr>
        <p:txBody>
          <a:bodyPr>
            <a:normAutofit fontScale="90000"/>
          </a:bodyPr>
          <a:lstStyle/>
          <a:p>
            <a:r>
              <a:rPr kumimoji="1" lang="en-US" altLang="zh-TW" dirty="0" smtClean="0"/>
              <a:t>R-CNN</a:t>
            </a:r>
            <a:endParaRPr kumimoji="1" lang="zh-CN" altLang="en-US" dirty="0"/>
          </a:p>
        </p:txBody>
      </p:sp>
      <p:sp>
        <p:nvSpPr>
          <p:cNvPr id="3" name="内容占位符 2"/>
          <p:cNvSpPr>
            <a:spLocks noGrp="1"/>
          </p:cNvSpPr>
          <p:nvPr>
            <p:ph idx="1"/>
          </p:nvPr>
        </p:nvSpPr>
        <p:spPr>
          <a:xfrm>
            <a:off x="457200" y="963016"/>
            <a:ext cx="7620000" cy="5163147"/>
          </a:xfrm>
        </p:spPr>
        <p:txBody>
          <a:bodyPr>
            <a:normAutofit/>
          </a:bodyPr>
          <a:lstStyle/>
          <a:p>
            <a:r>
              <a:rPr kumimoji="1" lang="en-US" altLang="zh-TW" dirty="0" smtClean="0"/>
              <a:t>The CNN acts as a feature extractor and the output dense layer consists of the features extracted from the image and the extracted features are fed into an SVM to classify the presence of the object within that candidate region proposal.</a:t>
            </a:r>
            <a:endParaRPr kumimoji="1" lang="en-US" altLang="zh-CN" dirty="0"/>
          </a:p>
        </p:txBody>
      </p:sp>
      <p:pic>
        <p:nvPicPr>
          <p:cNvPr id="4" name="图片 3" descr="Screen Shot 2019-04-07 at 4.44.3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302864"/>
            <a:ext cx="7620000" cy="4555136"/>
          </a:xfrm>
          <a:prstGeom prst="rect">
            <a:avLst/>
          </a:prstGeom>
        </p:spPr>
      </p:pic>
    </p:spTree>
    <p:extLst>
      <p:ext uri="{BB962C8B-B14F-4D97-AF65-F5344CB8AC3E}">
        <p14:creationId xmlns:p14="http://schemas.microsoft.com/office/powerpoint/2010/main" val="2050013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5394"/>
            <a:ext cx="5791200" cy="589215"/>
          </a:xfrm>
        </p:spPr>
        <p:txBody>
          <a:bodyPr>
            <a:normAutofit fontScale="90000"/>
          </a:bodyPr>
          <a:lstStyle/>
          <a:p>
            <a:r>
              <a:rPr kumimoji="1" lang="en-US" altLang="zh-TW" dirty="0" smtClean="0"/>
              <a:t>Problems with R-CNN</a:t>
            </a:r>
            <a:endParaRPr kumimoji="1" lang="zh-CN" altLang="en-US" dirty="0"/>
          </a:p>
        </p:txBody>
      </p:sp>
      <p:sp>
        <p:nvSpPr>
          <p:cNvPr id="3" name="内容占位符 2"/>
          <p:cNvSpPr>
            <a:spLocks noGrp="1"/>
          </p:cNvSpPr>
          <p:nvPr>
            <p:ph idx="1"/>
          </p:nvPr>
        </p:nvSpPr>
        <p:spPr>
          <a:xfrm>
            <a:off x="457200" y="963016"/>
            <a:ext cx="7620000" cy="5163147"/>
          </a:xfrm>
        </p:spPr>
        <p:txBody>
          <a:bodyPr>
            <a:normAutofit/>
          </a:bodyPr>
          <a:lstStyle/>
          <a:p>
            <a:r>
              <a:rPr kumimoji="1" lang="en-US" altLang="zh-CN" dirty="0" smtClean="0"/>
              <a:t>1. It still takes a huge amount of time to train the network as we would have to classify 2000 region proposals per image.</a:t>
            </a:r>
          </a:p>
          <a:p>
            <a:endParaRPr kumimoji="1" lang="en-US" altLang="zh-CN" dirty="0"/>
          </a:p>
          <a:p>
            <a:r>
              <a:rPr kumimoji="1" lang="en-US" altLang="zh-CN" dirty="0" smtClean="0"/>
              <a:t>2. It cannot be implemented real time as it takes around 47 seconds for each test image.</a:t>
            </a:r>
          </a:p>
          <a:p>
            <a:endParaRPr kumimoji="1" lang="en-US" altLang="zh-CN" dirty="0"/>
          </a:p>
          <a:p>
            <a:r>
              <a:rPr kumimoji="1" lang="en-US" altLang="zh-CN" dirty="0" smtClean="0"/>
              <a:t>3. The selective search algorithm is a fixed algorithm. Therefore, no learning is happening at the stage. This could lead to the generation of  bad candidate region proposals.</a:t>
            </a:r>
            <a:endParaRPr kumimoji="1" lang="en-US" altLang="zh-CN" dirty="0"/>
          </a:p>
        </p:txBody>
      </p:sp>
    </p:spTree>
    <p:extLst>
      <p:ext uri="{BB962C8B-B14F-4D97-AF65-F5344CB8AC3E}">
        <p14:creationId xmlns:p14="http://schemas.microsoft.com/office/powerpoint/2010/main" val="2050013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5394"/>
            <a:ext cx="5791200" cy="589215"/>
          </a:xfrm>
        </p:spPr>
        <p:txBody>
          <a:bodyPr>
            <a:normAutofit fontScale="90000"/>
          </a:bodyPr>
          <a:lstStyle/>
          <a:p>
            <a:r>
              <a:rPr kumimoji="1" lang="en-US" altLang="zh-TW" dirty="0" smtClean="0"/>
              <a:t>Fast R-CNN</a:t>
            </a:r>
            <a:endParaRPr kumimoji="1" lang="zh-CN" altLang="en-US" dirty="0"/>
          </a:p>
        </p:txBody>
      </p:sp>
      <p:sp>
        <p:nvSpPr>
          <p:cNvPr id="3" name="内容占位符 2"/>
          <p:cNvSpPr>
            <a:spLocks noGrp="1"/>
          </p:cNvSpPr>
          <p:nvPr>
            <p:ph idx="1"/>
          </p:nvPr>
        </p:nvSpPr>
        <p:spPr>
          <a:xfrm>
            <a:off x="457200" y="963016"/>
            <a:ext cx="7620000" cy="5163147"/>
          </a:xfrm>
        </p:spPr>
        <p:txBody>
          <a:bodyPr>
            <a:normAutofit/>
          </a:bodyPr>
          <a:lstStyle/>
          <a:p>
            <a:r>
              <a:rPr kumimoji="1" lang="en-US" altLang="zh-CN" dirty="0" smtClean="0"/>
              <a:t>The approach is similar to the R-CNN algorithm. But, instead of feeding the region proposals to the CNN, we feed the input image to the CNN to generate a convolutional feature map. From the convolution feature map, we identify the region of proposals and warp them into squares and by using a </a:t>
            </a:r>
            <a:r>
              <a:rPr kumimoji="1" lang="en-US" altLang="zh-CN" dirty="0" err="1" smtClean="0"/>
              <a:t>RoI</a:t>
            </a:r>
            <a:r>
              <a:rPr kumimoji="1" lang="en-US" altLang="zh-CN" dirty="0" smtClean="0"/>
              <a:t> pooling layer we reshape them into a fixed size so that it can be fed into a fully connected layer.</a:t>
            </a:r>
          </a:p>
          <a:p>
            <a:r>
              <a:rPr kumimoji="1" lang="en-US" altLang="zh-CN" dirty="0" smtClean="0"/>
              <a:t>From the </a:t>
            </a:r>
            <a:r>
              <a:rPr kumimoji="1" lang="en-US" altLang="zh-CN" dirty="0" err="1" smtClean="0"/>
              <a:t>RoI</a:t>
            </a:r>
            <a:r>
              <a:rPr kumimoji="1" lang="en-US" altLang="zh-CN" dirty="0" smtClean="0"/>
              <a:t> feature vector, we use a </a:t>
            </a:r>
            <a:r>
              <a:rPr kumimoji="1" lang="en-US" altLang="zh-CN" dirty="0" err="1" smtClean="0"/>
              <a:t>softmax</a:t>
            </a:r>
            <a:r>
              <a:rPr kumimoji="1" lang="en-US" altLang="zh-CN" dirty="0" smtClean="0"/>
              <a:t> layer to predict the class of the proposed region and also the offset values for the bounding box.</a:t>
            </a:r>
            <a:endParaRPr kumimoji="1" lang="en-US" altLang="zh-CN" dirty="0"/>
          </a:p>
        </p:txBody>
      </p:sp>
    </p:spTree>
    <p:extLst>
      <p:ext uri="{BB962C8B-B14F-4D97-AF65-F5344CB8AC3E}">
        <p14:creationId xmlns:p14="http://schemas.microsoft.com/office/powerpoint/2010/main" val="2050013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5394"/>
            <a:ext cx="5791200" cy="589215"/>
          </a:xfrm>
        </p:spPr>
        <p:txBody>
          <a:bodyPr>
            <a:normAutofit fontScale="90000"/>
          </a:bodyPr>
          <a:lstStyle/>
          <a:p>
            <a:r>
              <a:rPr kumimoji="1" lang="en-US" altLang="zh-TW" dirty="0" smtClean="0"/>
              <a:t>Fast R-CNN</a:t>
            </a:r>
            <a:endParaRPr kumimoji="1" lang="zh-CN" altLang="en-US" dirty="0"/>
          </a:p>
        </p:txBody>
      </p:sp>
      <p:pic>
        <p:nvPicPr>
          <p:cNvPr id="4" name="内容占位符 3" descr="Screen Shot 2019-04-07 at 5.04.12 PM.png"/>
          <p:cNvPicPr>
            <a:picLocks noGrp="1" noChangeAspect="1"/>
          </p:cNvPicPr>
          <p:nvPr>
            <p:ph idx="1"/>
          </p:nvPr>
        </p:nvPicPr>
        <p:blipFill>
          <a:blip r:embed="rId2">
            <a:extLst>
              <a:ext uri="{28A0092B-C50C-407E-A947-70E740481C1C}">
                <a14:useLocalDpi xmlns:a14="http://schemas.microsoft.com/office/drawing/2010/main" val="0"/>
              </a:ext>
            </a:extLst>
          </a:blip>
          <a:srcRect t="-6985" b="-6985"/>
          <a:stretch>
            <a:fillRect/>
          </a:stretch>
        </p:blipFill>
        <p:spPr>
          <a:xfrm>
            <a:off x="457200" y="963613"/>
            <a:ext cx="7620000" cy="5162550"/>
          </a:xfrm>
        </p:spPr>
      </p:pic>
    </p:spTree>
    <p:extLst>
      <p:ext uri="{BB962C8B-B14F-4D97-AF65-F5344CB8AC3E}">
        <p14:creationId xmlns:p14="http://schemas.microsoft.com/office/powerpoint/2010/main" val="20500133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水平">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基本.thmx</Template>
  <TotalTime>340</TotalTime>
  <Words>2815</Words>
  <Application>Microsoft Macintosh PowerPoint</Application>
  <PresentationFormat>全屏显示(4:3)</PresentationFormat>
  <Paragraphs>180</Paragraphs>
  <Slides>34</Slides>
  <Notes>10</Notes>
  <HiddenSlides>0</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Essential</vt:lpstr>
      <vt:lpstr>Faster R-cnn: towards real-time object detection with region proposal network</vt:lpstr>
      <vt:lpstr>Table of Contents </vt:lpstr>
      <vt:lpstr>Introduction</vt:lpstr>
      <vt:lpstr>PowerPoint 演示文稿</vt:lpstr>
      <vt:lpstr>R-cnn</vt:lpstr>
      <vt:lpstr>R-CNN</vt:lpstr>
      <vt:lpstr>Problems with R-CNN</vt:lpstr>
      <vt:lpstr>Fast R-CNN</vt:lpstr>
      <vt:lpstr>Fast R-CNN</vt:lpstr>
      <vt:lpstr>Fast R-CNN</vt:lpstr>
      <vt:lpstr>Faster R-CNN</vt:lpstr>
      <vt:lpstr>Faster R-CNN</vt:lpstr>
      <vt:lpstr>Comparison: R-CNN algorithm family</vt:lpstr>
      <vt:lpstr>Comparison: R-CNN algorithm family</vt:lpstr>
      <vt:lpstr>Region proposal methods</vt:lpstr>
      <vt:lpstr>RPN</vt:lpstr>
      <vt:lpstr>RPN</vt:lpstr>
      <vt:lpstr>RPN</vt:lpstr>
      <vt:lpstr>RPN</vt:lpstr>
      <vt:lpstr>Anchors</vt:lpstr>
      <vt:lpstr>Anchors</vt:lpstr>
      <vt:lpstr>Intersection over union</vt:lpstr>
      <vt:lpstr>Intersection over union</vt:lpstr>
      <vt:lpstr>PowerPoint 演示文稿</vt:lpstr>
      <vt:lpstr>PowerPoint 演示文稿</vt:lpstr>
      <vt:lpstr>Background and foreground</vt:lpstr>
      <vt:lpstr>How does it work</vt:lpstr>
      <vt:lpstr>Loss function</vt:lpstr>
      <vt:lpstr>Regressor of bounding box</vt:lpstr>
      <vt:lpstr>RoI pooling</vt:lpstr>
      <vt:lpstr>Roi pooling</vt:lpstr>
      <vt:lpstr>ROI pooling layer</vt:lpstr>
      <vt:lpstr>Training RPNs</vt:lpstr>
      <vt:lpstr>4-step alternating training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Faster R-cnn: towards real-time object detection with region proposal network</dc:title>
  <dc:creator>Yang Kevin</dc:creator>
  <cp:lastModifiedBy>Yang Kevin</cp:lastModifiedBy>
  <cp:revision>30</cp:revision>
  <dcterms:created xsi:type="dcterms:W3CDTF">2019-04-07T20:47:46Z</dcterms:created>
  <dcterms:modified xsi:type="dcterms:W3CDTF">2019-04-08T02:28:46Z</dcterms:modified>
</cp:coreProperties>
</file>