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1" r:id="rId16"/>
    <p:sldId id="272" r:id="rId17"/>
    <p:sldId id="273" r:id="rId18"/>
    <p:sldId id="275" r:id="rId19"/>
    <p:sldId id="276" r:id="rId20"/>
    <p:sldId id="277" r:id="rId21"/>
    <p:sldId id="278" r:id="rId22"/>
    <p:sldId id="279" r:id="rId23"/>
    <p:sldId id="281" r:id="rId24"/>
    <p:sldId id="280"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9789" autoAdjust="0"/>
  </p:normalViewPr>
  <p:slideViewPr>
    <p:cSldViewPr snapToGrid="0" snapToObjects="1">
      <p:cViewPr varScale="1">
        <p:scale>
          <a:sx n="90" d="100"/>
          <a:sy n="90" d="100"/>
        </p:scale>
        <p:origin x="22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53CFD5-BDE1-F442-AB31-01B47D8CBB29}" type="datetimeFigureOut">
              <a:rPr kumimoji="1" lang="zh-CN" altLang="en-US" smtClean="0"/>
              <a:t>2019/4/15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0DFF9-8E52-1147-B1CC-2D83BE92ADF0}" type="slidenum">
              <a:rPr kumimoji="1" lang="zh-CN" altLang="en-US" smtClean="0"/>
              <a:t>‹#›</a:t>
            </a:fld>
            <a:endParaRPr kumimoji="1" lang="zh-CN" altLang="en-US"/>
          </a:p>
        </p:txBody>
      </p:sp>
    </p:spTree>
    <p:extLst>
      <p:ext uri="{BB962C8B-B14F-4D97-AF65-F5344CB8AC3E}">
        <p14:creationId xmlns:p14="http://schemas.microsoft.com/office/powerpoint/2010/main" val="13749506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en-US" altLang="zh-CN" baseline="0" dirty="0"/>
              <a:t> think it is unfair to say that neural network has no memory at all.</a:t>
            </a:r>
          </a:p>
          <a:p>
            <a:r>
              <a:rPr kumimoji="1" lang="en-US" altLang="zh-CN" baseline="0" dirty="0"/>
              <a:t>After all, those learnt weights are some kind of memory of the training data.</a:t>
            </a:r>
          </a:p>
          <a:p>
            <a:r>
              <a:rPr kumimoji="1" lang="en-US" altLang="zh-CN" baseline="0" dirty="0"/>
              <a:t>But this memory is more static. </a:t>
            </a:r>
          </a:p>
          <a:p>
            <a:r>
              <a:rPr kumimoji="1" lang="en-US" altLang="zh-CN" baseline="0" dirty="0"/>
              <a:t>Sometimes we want to remember an input for later use. </a:t>
            </a:r>
          </a:p>
          <a:p>
            <a:r>
              <a:rPr kumimoji="1" lang="en-US" altLang="zh-CN" baseline="0" dirty="0"/>
              <a:t>There are many examples of such a situation, such as the stock market.</a:t>
            </a:r>
          </a:p>
          <a:p>
            <a:r>
              <a:rPr kumimoji="1" lang="en-US" altLang="zh-CN" baseline="0" dirty="0"/>
              <a:t>To make a good investment </a:t>
            </a:r>
            <a:r>
              <a:rPr kumimoji="1" lang="en-US" altLang="zh-CN" baseline="0" dirty="0" err="1"/>
              <a:t>judgement</a:t>
            </a:r>
            <a:r>
              <a:rPr kumimoji="1" lang="en-US" altLang="zh-CN" baseline="0" dirty="0"/>
              <a:t>, we have to at least look at the stock data from a time window.</a:t>
            </a:r>
            <a:endParaRPr kumimoji="1" lang="zh-CN" altLang="en-US"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3</a:t>
            </a:fld>
            <a:endParaRPr kumimoji="1" lang="zh-CN" altLang="en-US"/>
          </a:p>
        </p:txBody>
      </p:sp>
    </p:spTree>
    <p:extLst>
      <p:ext uri="{BB962C8B-B14F-4D97-AF65-F5344CB8AC3E}">
        <p14:creationId xmlns:p14="http://schemas.microsoft.com/office/powerpoint/2010/main" val="1158535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You see</a:t>
            </a:r>
            <a:r>
              <a:rPr kumimoji="1" lang="en-US" altLang="zh-CN" baseline="0" dirty="0"/>
              <a:t> the effects of applying a sigmoid function over and over again</a:t>
            </a:r>
          </a:p>
          <a:p>
            <a:r>
              <a:rPr kumimoji="1" lang="en-US" altLang="zh-CN" baseline="0" dirty="0"/>
              <a:t>The data is flattened until, for large stretches, it has no detectable slope. </a:t>
            </a:r>
          </a:p>
          <a:p>
            <a:r>
              <a:rPr kumimoji="1" lang="en-US" altLang="zh-CN" baseline="0" dirty="0"/>
              <a:t>This is analogous to a gradient vanishing as it passes through many layers.</a:t>
            </a:r>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14</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15</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16</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17</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Talk</a:t>
            </a:r>
            <a:r>
              <a:rPr kumimoji="1" lang="en-US" altLang="zh-CN" baseline="0" dirty="0"/>
              <a:t> about the multiply vector and summation vector</a:t>
            </a:r>
          </a:p>
          <a:p>
            <a:r>
              <a:rPr kumimoji="1" lang="en-US" altLang="zh-CN" baseline="0" dirty="0" err="1"/>
              <a:t>Xt</a:t>
            </a:r>
            <a:r>
              <a:rPr kumimoji="1" lang="en-US" altLang="zh-CN" baseline="0" dirty="0"/>
              <a:t> is the input of the current time step</a:t>
            </a:r>
          </a:p>
          <a:p>
            <a:r>
              <a:rPr kumimoji="1" lang="en-US" altLang="zh-CN" baseline="0" dirty="0"/>
              <a:t>Ht-1 is the output from the previous </a:t>
            </a:r>
            <a:r>
              <a:rPr kumimoji="1" lang="en-US" altLang="zh-CN" baseline="0" dirty="0" err="1"/>
              <a:t>lstm</a:t>
            </a:r>
            <a:r>
              <a:rPr kumimoji="1" lang="en-US" altLang="zh-CN" baseline="0" dirty="0"/>
              <a:t> unit</a:t>
            </a:r>
          </a:p>
          <a:p>
            <a:r>
              <a:rPr kumimoji="1" lang="en-US" altLang="zh-CN" baseline="0" dirty="0"/>
              <a:t>Ct-1 is the memory of the previous </a:t>
            </a:r>
            <a:r>
              <a:rPr kumimoji="1" lang="en-US" altLang="zh-CN" baseline="0" dirty="0" err="1"/>
              <a:t>init</a:t>
            </a:r>
            <a:endParaRPr kumimoji="1" lang="en-US" altLang="zh-CN" baseline="0" dirty="0"/>
          </a:p>
          <a:p>
            <a:r>
              <a:rPr kumimoji="1" lang="en-US" altLang="zh-CN" baseline="0" dirty="0" err="1"/>
              <a:t>Ht</a:t>
            </a:r>
            <a:r>
              <a:rPr kumimoji="1" lang="en-US" altLang="zh-CN" baseline="0" dirty="0"/>
              <a:t> is the </a:t>
            </a:r>
            <a:r>
              <a:rPr kumimoji="1" lang="en-US" altLang="zh-CN" baseline="0" dirty="0" err="1"/>
              <a:t>ouputs</a:t>
            </a:r>
            <a:r>
              <a:rPr kumimoji="1" lang="en-US" altLang="zh-CN" baseline="0" dirty="0"/>
              <a:t> for current network</a:t>
            </a:r>
          </a:p>
          <a:p>
            <a:r>
              <a:rPr kumimoji="1" lang="en-US" altLang="zh-CN" baseline="0" dirty="0"/>
              <a:t>Ct is the memory of the current unit</a:t>
            </a:r>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18</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a:t>It is controlled by a simple one layer neural network. The inputs of the neural network is h_t-1 the output of the previous LSTM block, </a:t>
            </a:r>
            <a:r>
              <a:rPr kumimoji="1" lang="en-US" altLang="zh-CN" dirty="0" err="1"/>
              <a:t>X_t</a:t>
            </a:r>
            <a:r>
              <a:rPr kumimoji="1" lang="en-US" altLang="zh-CN" dirty="0"/>
              <a:t>, the input for the current LSTM block, C_t-1 the memory of the previous block and finally a bias vector b_0. This </a:t>
            </a:r>
            <a:r>
              <a:rPr kumimoji="1" lang="en-US" altLang="zh-CN" dirty="0" err="1"/>
              <a:t>nerual</a:t>
            </a:r>
            <a:r>
              <a:rPr kumimoji="1" lang="en-US" altLang="zh-CN" dirty="0"/>
              <a:t> network has a sigmoid function as activation, and it’s output vector is the forget value , which will applied to the old memory C_t-1 by element-wise </a:t>
            </a:r>
            <a:r>
              <a:rPr kumimoji="1" lang="en-US" altLang="zh-CN" dirty="0" err="1"/>
              <a:t>multipliaction</a:t>
            </a:r>
            <a:r>
              <a:rPr kumimoji="1" lang="en-US" altLang="zh-CN" dirty="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a:t>Sigmoid layer outputs numbers between</a:t>
            </a:r>
            <a:r>
              <a:rPr kumimoji="1" lang="en-US" altLang="zh-CN" baseline="0" dirty="0"/>
              <a:t> 0 and 1. describing how much of each component should be let through.</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a:t>A value of 0 means let nothing trough while a value of 1 means let every thing through</a:t>
            </a:r>
            <a:endParaRPr kumimoji="1" lang="zh-CN" altLang="en-US" dirty="0"/>
          </a:p>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19</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Ignoring: let us actually ignore possible</a:t>
            </a:r>
            <a:r>
              <a:rPr kumimoji="1" lang="en-US" altLang="zh-CN" baseline="0" dirty="0"/>
              <a:t> predictions possibilities as they come in</a:t>
            </a:r>
          </a:p>
          <a:p>
            <a:r>
              <a:rPr kumimoji="1" lang="en-US" altLang="zh-CN" baseline="0" dirty="0"/>
              <a:t>This is an intention mechanism it lets things that are not immediately relevant be set aside</a:t>
            </a:r>
          </a:p>
          <a:p>
            <a:r>
              <a:rPr kumimoji="1" lang="en-US" altLang="zh-CN" baseline="0" dirty="0"/>
              <a:t>So they do not cloud the predictions in memory going forward</a:t>
            </a:r>
          </a:p>
          <a:p>
            <a:r>
              <a:rPr kumimoji="1" lang="en-US" altLang="zh-CN" baseline="0" dirty="0"/>
              <a:t>It has its own neural network and activation </a:t>
            </a:r>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20</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21</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Selection: when we</a:t>
            </a:r>
            <a:r>
              <a:rPr kumimoji="1" lang="en-US" altLang="zh-CN" baseline="0" dirty="0"/>
              <a:t> are combining out predictions with our memories, we may not necessarily want to release all of those memories out as new predictions each time so we want a little filter to keep out memories inside and let our predictions get out and that is we add another gate for that to do selection</a:t>
            </a:r>
          </a:p>
          <a:p>
            <a:r>
              <a:rPr kumimoji="1" lang="en-US" altLang="zh-CN" baseline="0" dirty="0"/>
              <a:t>New information and previous predictions can be used to vote on what all the gates should be what should be kept internal and what should be released as a prediction</a:t>
            </a:r>
            <a:endParaRPr kumimoji="1" lang="en-US" altLang="zh-CN" dirty="0"/>
          </a:p>
          <a:p>
            <a:r>
              <a:rPr kumimoji="1" lang="en-US" altLang="zh-CN" dirty="0" err="1"/>
              <a:t>Tanh:since</a:t>
            </a:r>
            <a:r>
              <a:rPr kumimoji="1" lang="en-US" altLang="zh-CN" dirty="0"/>
              <a:t> we do an addition here it is possible that things could become greater than 1 or smaller than minus</a:t>
            </a:r>
            <a:r>
              <a:rPr kumimoji="1" lang="en-US" altLang="zh-CN" baseline="0" dirty="0"/>
              <a:t> 1 </a:t>
            </a:r>
          </a:p>
          <a:p>
            <a:r>
              <a:rPr kumimoji="1" lang="en-US" altLang="zh-CN" baseline="0" dirty="0"/>
              <a:t>So we use </a:t>
            </a:r>
            <a:r>
              <a:rPr kumimoji="1" lang="en-US" altLang="zh-CN" baseline="0" dirty="0" err="1"/>
              <a:t>tanh</a:t>
            </a:r>
            <a:r>
              <a:rPr kumimoji="1" lang="en-US" altLang="zh-CN" baseline="0" dirty="0"/>
              <a:t> to make sure it never gets out of control</a:t>
            </a:r>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22</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23</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1.(an image) and (probabilities</a:t>
            </a:r>
            <a:r>
              <a:rPr kumimoji="1" lang="en-US" altLang="zh-CN" baseline="0" dirty="0"/>
              <a:t> of different classes</a:t>
            </a:r>
            <a:r>
              <a:rPr kumimoji="1" lang="en-US" altLang="zh-CN" dirty="0"/>
              <a:t>)</a:t>
            </a:r>
          </a:p>
          <a:p>
            <a:r>
              <a:rPr kumimoji="1" lang="en-US" altLang="zh-CN" dirty="0"/>
              <a:t>2. ( the number of layers</a:t>
            </a:r>
            <a:r>
              <a:rPr kumimoji="1" lang="en-US" altLang="zh-CN" baseline="0" dirty="0"/>
              <a:t> in the model)</a:t>
            </a:r>
          </a:p>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5</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24</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25</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26</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left to right:</a:t>
            </a:r>
          </a:p>
          <a:p>
            <a:pPr marL="228600" indent="-228600">
              <a:buAutoNum type="arabicPeriod"/>
            </a:pPr>
            <a:r>
              <a:rPr kumimoji="1" lang="en-US" altLang="zh-CN" dirty="0"/>
              <a:t>Vanilla mode of processing without RNN, from</a:t>
            </a:r>
            <a:r>
              <a:rPr kumimoji="1" lang="en-US" altLang="zh-CN" baseline="0" dirty="0"/>
              <a:t> fixed-sized input to fixed-sized output </a:t>
            </a:r>
            <a:r>
              <a:rPr kumimoji="1" lang="en-US" altLang="zh-CN" baseline="0" dirty="0" err="1"/>
              <a:t>eg</a:t>
            </a:r>
            <a:r>
              <a:rPr kumimoji="1" lang="en-US" altLang="zh-CN" baseline="0" dirty="0"/>
              <a:t>. Image classification</a:t>
            </a:r>
          </a:p>
          <a:p>
            <a:pPr marL="228600" indent="-228600">
              <a:buAutoNum type="arabicPeriod"/>
            </a:pPr>
            <a:r>
              <a:rPr kumimoji="1" lang="en-US" altLang="zh-CN" baseline="0" dirty="0"/>
              <a:t>Sequence output </a:t>
            </a:r>
            <a:r>
              <a:rPr kumimoji="1" lang="en-US" altLang="zh-CN" baseline="0" dirty="0" err="1"/>
              <a:t>eg</a:t>
            </a:r>
            <a:r>
              <a:rPr kumimoji="1" lang="en-US" altLang="zh-CN" baseline="0" dirty="0"/>
              <a:t>. Image captioning takes an image and outputs a sentence of words</a:t>
            </a:r>
          </a:p>
          <a:p>
            <a:pPr marL="228600" indent="-228600">
              <a:buAutoNum type="arabicPeriod"/>
            </a:pPr>
            <a:r>
              <a:rPr kumimoji="1" lang="en-US" altLang="zh-CN" baseline="0" dirty="0"/>
              <a:t>Sequence input </a:t>
            </a:r>
            <a:r>
              <a:rPr kumimoji="1" lang="en-US" altLang="zh-CN" baseline="0" dirty="0" err="1"/>
              <a:t>eg</a:t>
            </a:r>
            <a:r>
              <a:rPr kumimoji="1" lang="en-US" altLang="zh-CN" baseline="0" dirty="0"/>
              <a:t>. sentiment analysis where a given sentence is classified as expressing positive or negative sentiment</a:t>
            </a:r>
          </a:p>
          <a:p>
            <a:pPr marL="228600" indent="-228600">
              <a:buAutoNum type="arabicPeriod"/>
            </a:pPr>
            <a:r>
              <a:rPr kumimoji="1" lang="en-US" altLang="zh-CN" dirty="0"/>
              <a:t>Sequence input and output </a:t>
            </a:r>
            <a:r>
              <a:rPr kumimoji="1" lang="en-US" altLang="zh-CN" dirty="0" err="1"/>
              <a:t>eg</a:t>
            </a:r>
            <a:r>
              <a:rPr kumimoji="1" lang="en-US" altLang="zh-CN" dirty="0"/>
              <a:t>. Machine</a:t>
            </a:r>
            <a:r>
              <a:rPr kumimoji="1" lang="en-US" altLang="zh-CN" baseline="0" dirty="0"/>
              <a:t> Translation: an RNN reads a sentence in English and then output a sentence in French</a:t>
            </a:r>
          </a:p>
          <a:p>
            <a:pPr marL="228600" indent="-228600">
              <a:buAutoNum type="arabicPeriod"/>
            </a:pPr>
            <a:r>
              <a:rPr kumimoji="1" lang="en-US" altLang="zh-CN" baseline="0" dirty="0"/>
              <a:t>Synced sequence input and out </a:t>
            </a:r>
            <a:r>
              <a:rPr kumimoji="1" lang="en-US" altLang="zh-CN" baseline="0" dirty="0" err="1"/>
              <a:t>eg</a:t>
            </a:r>
            <a:r>
              <a:rPr kumimoji="1" lang="en-US" altLang="zh-CN" baseline="0" dirty="0"/>
              <a:t>. Video classification where we wish to label each frame of the video</a:t>
            </a:r>
          </a:p>
          <a:p>
            <a:pPr marL="228600" indent="-228600">
              <a:buAutoNum type="arabicPeriod"/>
            </a:pPr>
            <a:endParaRPr kumimoji="1" lang="zh-CN" altLang="en-US"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6</a:t>
            </a:fld>
            <a:endParaRPr kumimoji="1" lang="zh-CN" altLang="en-US"/>
          </a:p>
        </p:txBody>
      </p:sp>
    </p:spTree>
    <p:extLst>
      <p:ext uri="{BB962C8B-B14F-4D97-AF65-F5344CB8AC3E}">
        <p14:creationId xmlns:p14="http://schemas.microsoft.com/office/powerpoint/2010/main" val="10447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 is for dinner?</a:t>
            </a:r>
            <a:endParaRPr kumimoji="1" lang="zh-CN" altLang="en-US"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7</a:t>
            </a:fld>
            <a:endParaRPr kumimoji="1" lang="zh-CN" altLang="en-US"/>
          </a:p>
        </p:txBody>
      </p:sp>
    </p:spTree>
    <p:extLst>
      <p:ext uri="{BB962C8B-B14F-4D97-AF65-F5344CB8AC3E}">
        <p14:creationId xmlns:p14="http://schemas.microsoft.com/office/powerpoint/2010/main" val="379743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9</a:t>
            </a:fld>
            <a:endParaRPr kumimoji="1" lang="zh-CN" altLang="en-US"/>
          </a:p>
        </p:txBody>
      </p:sp>
    </p:spTree>
    <p:extLst>
      <p:ext uri="{BB962C8B-B14F-4D97-AF65-F5344CB8AC3E}">
        <p14:creationId xmlns:p14="http://schemas.microsoft.com/office/powerpoint/2010/main" val="379798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10</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11</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1.(an image) and (probabilities</a:t>
            </a:r>
            <a:r>
              <a:rPr kumimoji="1" lang="en-US" altLang="zh-CN" baseline="0" dirty="0"/>
              <a:t> of different classes</a:t>
            </a:r>
            <a:r>
              <a:rPr kumimoji="1" lang="en-US" altLang="zh-CN" dirty="0"/>
              <a:t>)</a:t>
            </a:r>
          </a:p>
          <a:p>
            <a:r>
              <a:rPr kumimoji="1" lang="en-US" altLang="zh-CN" dirty="0"/>
              <a:t>2. ( the number of layers</a:t>
            </a:r>
            <a:r>
              <a:rPr kumimoji="1" lang="en-US" altLang="zh-CN" baseline="0" dirty="0"/>
              <a:t> in the model)</a:t>
            </a:r>
          </a:p>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12</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1F80DFF9-8E52-1147-B1CC-2D83BE92ADF0}" type="slidenum">
              <a:rPr kumimoji="1" lang="zh-CN" altLang="en-US" smtClean="0"/>
              <a:t>13</a:t>
            </a:fld>
            <a:endParaRPr kumimoji="1" lang="zh-CN" altLang="en-US"/>
          </a:p>
        </p:txBody>
      </p:sp>
    </p:spTree>
    <p:extLst>
      <p:ext uri="{BB962C8B-B14F-4D97-AF65-F5344CB8AC3E}">
        <p14:creationId xmlns:p14="http://schemas.microsoft.com/office/powerpoint/2010/main" val="89285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April 15,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April 15,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April 15,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April 15,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751663BA-01FC-4367-B6F3-ABB2645D55F1}" type="datetime4">
              <a:rPr lang="en-US" smtClean="0"/>
              <a:pPr/>
              <a:t>April 15, 2019</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April 15,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April 15,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April 15,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April 15,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EAD5615-7F4F-4584-84D5-CC95918C321F}" type="datetime4">
              <a:rPr lang="en-US" smtClean="0"/>
              <a:pPr/>
              <a:t>April 15,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EA923-9BEE-48CE-9F28-5B525F399BAD}" type="datetime4">
              <a:rPr lang="en-US" smtClean="0"/>
              <a:pPr/>
              <a:t>April 15,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April 15,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kumimoji="1" lang="en-US" altLang="zh-CN" sz="5400" dirty="0"/>
              <a:t>Long short</a:t>
            </a:r>
            <a:br>
              <a:rPr kumimoji="1" lang="en-US" altLang="zh-CN" sz="5400" dirty="0"/>
            </a:br>
            <a:r>
              <a:rPr kumimoji="1" lang="en-US" altLang="zh-CN" sz="5400" dirty="0"/>
              <a:t>term memory</a:t>
            </a:r>
            <a:endParaRPr kumimoji="1" lang="zh-CN" altLang="en-US" sz="5400" dirty="0"/>
          </a:p>
        </p:txBody>
      </p:sp>
      <p:sp>
        <p:nvSpPr>
          <p:cNvPr id="3" name="副标题 2"/>
          <p:cNvSpPr>
            <a:spLocks noGrp="1"/>
          </p:cNvSpPr>
          <p:nvPr>
            <p:ph type="subTitle" idx="1"/>
          </p:nvPr>
        </p:nvSpPr>
        <p:spPr>
          <a:xfrm>
            <a:off x="457200" y="4800600"/>
            <a:ext cx="7580868" cy="914400"/>
          </a:xfrm>
        </p:spPr>
        <p:txBody>
          <a:bodyPr>
            <a:normAutofit fontScale="85000" lnSpcReduction="10000"/>
          </a:bodyPr>
          <a:lstStyle/>
          <a:p>
            <a:r>
              <a:rPr kumimoji="1" lang="en-US" altLang="zh-CN" dirty="0">
                <a:solidFill>
                  <a:schemeClr val="tx1"/>
                </a:solidFill>
              </a:rPr>
              <a:t>group member:</a:t>
            </a:r>
          </a:p>
          <a:p>
            <a:r>
              <a:rPr kumimoji="1" lang="en-US" altLang="zh-CN" dirty="0">
                <a:solidFill>
                  <a:schemeClr val="tx1"/>
                </a:solidFill>
              </a:rPr>
              <a:t>Kevin yang, mark </a:t>
            </a:r>
            <a:r>
              <a:rPr kumimoji="1" lang="en-US" altLang="zh-CN" dirty="0" err="1">
                <a:solidFill>
                  <a:schemeClr val="tx1"/>
                </a:solidFill>
              </a:rPr>
              <a:t>gilland</a:t>
            </a:r>
            <a:r>
              <a:rPr kumimoji="1" lang="en-US" altLang="zh-CN" dirty="0">
                <a:solidFill>
                  <a:schemeClr val="tx1"/>
                </a:solidFill>
              </a:rPr>
              <a:t>, </a:t>
            </a:r>
            <a:r>
              <a:rPr kumimoji="1" lang="en-US" altLang="zh-CN" dirty="0" err="1">
                <a:solidFill>
                  <a:schemeClr val="tx1"/>
                </a:solidFill>
              </a:rPr>
              <a:t>chiran</a:t>
            </a:r>
            <a:r>
              <a:rPr kumimoji="1" lang="en-US" altLang="zh-CN" dirty="0">
                <a:solidFill>
                  <a:schemeClr val="tx1"/>
                </a:solidFill>
              </a:rPr>
              <a:t> </a:t>
            </a:r>
            <a:r>
              <a:rPr kumimoji="1" lang="en-US" altLang="zh-CN" dirty="0" err="1">
                <a:solidFill>
                  <a:schemeClr val="tx1"/>
                </a:solidFill>
              </a:rPr>
              <a:t>chappagai</a:t>
            </a:r>
            <a:endParaRPr kumimoji="1" lang="zh-CN" altLang="en-US" dirty="0">
              <a:solidFill>
                <a:schemeClr val="tx1"/>
              </a:solidFill>
            </a:endParaRPr>
          </a:p>
        </p:txBody>
      </p:sp>
    </p:spTree>
    <p:extLst>
      <p:ext uri="{BB962C8B-B14F-4D97-AF65-F5344CB8AC3E}">
        <p14:creationId xmlns:p14="http://schemas.microsoft.com/office/powerpoint/2010/main" val="299660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fontScale="90000"/>
          </a:bodyPr>
          <a:lstStyle/>
          <a:p>
            <a:r>
              <a:rPr kumimoji="1" lang="en-US" altLang="zh-CN" dirty="0">
                <a:solidFill>
                  <a:srgbClr val="000000"/>
                </a:solidFill>
              </a:rPr>
              <a:t>Recurrent neural networks</a:t>
            </a:r>
            <a:endParaRPr kumimoji="1" lang="zh-CN" altLang="en-US" dirty="0">
              <a:solidFill>
                <a:srgbClr val="000000"/>
              </a:solidFill>
            </a:endParaRPr>
          </a:p>
        </p:txBody>
      </p:sp>
      <p:pic>
        <p:nvPicPr>
          <p:cNvPr id="4" name="内容占位符 3" descr="Screen Shot 2019-04-14 at 6.52.21 PM.png"/>
          <p:cNvPicPr>
            <a:picLocks noGrp="1" noChangeAspect="1"/>
          </p:cNvPicPr>
          <p:nvPr>
            <p:ph idx="1"/>
          </p:nvPr>
        </p:nvPicPr>
        <p:blipFill>
          <a:blip r:embed="rId3">
            <a:extLst>
              <a:ext uri="{28A0092B-C50C-407E-A947-70E740481C1C}">
                <a14:useLocalDpi xmlns:a14="http://schemas.microsoft.com/office/drawing/2010/main" val="0"/>
              </a:ext>
            </a:extLst>
          </a:blip>
          <a:srcRect t="-35800" b="-35800"/>
          <a:stretch>
            <a:fillRect/>
          </a:stretch>
        </p:blipFill>
        <p:spPr>
          <a:xfrm>
            <a:off x="457200" y="1035050"/>
            <a:ext cx="7620000" cy="5362575"/>
          </a:xfrm>
        </p:spPr>
      </p:pic>
    </p:spTree>
    <p:extLst>
      <p:ext uri="{BB962C8B-B14F-4D97-AF65-F5344CB8AC3E}">
        <p14:creationId xmlns:p14="http://schemas.microsoft.com/office/powerpoint/2010/main" val="114611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fontScale="90000"/>
          </a:bodyPr>
          <a:lstStyle/>
          <a:p>
            <a:r>
              <a:rPr kumimoji="1" lang="en-US" altLang="zh-CN" dirty="0">
                <a:solidFill>
                  <a:srgbClr val="000000"/>
                </a:solidFill>
              </a:rPr>
              <a:t>BPTT</a:t>
            </a:r>
            <a:r>
              <a:rPr kumimoji="1" lang="en-US" altLang="zh-CN" sz="2700" dirty="0">
                <a:solidFill>
                  <a:srgbClr val="000000"/>
                </a:solidFill>
              </a:rPr>
              <a:t>(</a:t>
            </a:r>
            <a:r>
              <a:rPr kumimoji="1" lang="en-US" altLang="zh-CN" sz="2700" dirty="0" err="1">
                <a:solidFill>
                  <a:srgbClr val="000000"/>
                </a:solidFill>
              </a:rPr>
              <a:t>backpropagation</a:t>
            </a:r>
            <a:r>
              <a:rPr kumimoji="1" lang="en-US" altLang="zh-CN" sz="2700" dirty="0">
                <a:solidFill>
                  <a:srgbClr val="000000"/>
                </a:solidFill>
              </a:rPr>
              <a:t> through time)</a:t>
            </a:r>
            <a:endParaRPr kumimoji="1" lang="zh-CN" altLang="en-US" sz="2700" dirty="0">
              <a:solidFill>
                <a:srgbClr val="000000"/>
              </a:solidFill>
            </a:endParaRPr>
          </a:p>
        </p:txBody>
      </p:sp>
      <p:sp>
        <p:nvSpPr>
          <p:cNvPr id="3" name="内容占位符 2"/>
          <p:cNvSpPr>
            <a:spLocks noGrp="1"/>
          </p:cNvSpPr>
          <p:nvPr>
            <p:ph idx="1"/>
          </p:nvPr>
        </p:nvSpPr>
        <p:spPr>
          <a:xfrm>
            <a:off x="457200" y="1034874"/>
            <a:ext cx="7620000" cy="5362529"/>
          </a:xfrm>
        </p:spPr>
        <p:txBody>
          <a:bodyPr>
            <a:normAutofit lnSpcReduction="10000"/>
          </a:bodyPr>
          <a:lstStyle/>
          <a:p>
            <a:r>
              <a:rPr kumimoji="1" lang="en-US" altLang="zh-CN" dirty="0"/>
              <a:t>The purpose of recurrent networks is to accurately classify sequential input. We rely on the </a:t>
            </a:r>
            <a:r>
              <a:rPr kumimoji="1" lang="en-US" altLang="zh-CN" dirty="0" err="1"/>
              <a:t>backpropagation</a:t>
            </a:r>
            <a:r>
              <a:rPr kumimoji="1" lang="en-US" altLang="zh-CN" dirty="0"/>
              <a:t> of error and gradient descent to do so.</a:t>
            </a:r>
          </a:p>
          <a:p>
            <a:endParaRPr kumimoji="1" lang="en-US" altLang="zh-CN" dirty="0"/>
          </a:p>
          <a:p>
            <a:r>
              <a:rPr kumimoji="1" lang="en-US" altLang="zh-CN" dirty="0"/>
              <a:t>Back propagation in </a:t>
            </a:r>
            <a:r>
              <a:rPr kumimoji="1" lang="en-US" altLang="zh-CN" dirty="0" err="1"/>
              <a:t>feedforward</a:t>
            </a:r>
            <a:r>
              <a:rPr kumimoji="1" lang="en-US" altLang="zh-CN" dirty="0"/>
              <a:t> networks moves backward from the final error through the outputs, weights and inputs of each hidden layer, assigning those weights responsibility for a portion of the error by calculating their partial derivative or the relationship between their rates of change. Those weights up or down, whichever direction decreases error.</a:t>
            </a:r>
          </a:p>
          <a:p>
            <a:endParaRPr kumimoji="1" lang="en-US" altLang="zh-CN" dirty="0"/>
          </a:p>
          <a:p>
            <a:r>
              <a:rPr kumimoji="1" lang="en-US" altLang="zh-CN" dirty="0"/>
              <a:t>Recurrent networks rely on an extension of </a:t>
            </a:r>
            <a:r>
              <a:rPr kumimoji="1" lang="en-US" altLang="zh-CN" dirty="0" err="1"/>
              <a:t>backpropagation</a:t>
            </a:r>
            <a:r>
              <a:rPr kumimoji="1" lang="en-US" altLang="zh-CN" dirty="0"/>
              <a:t> called </a:t>
            </a:r>
            <a:r>
              <a:rPr kumimoji="1" lang="en-US" altLang="zh-CN" dirty="0" err="1"/>
              <a:t>backpropagation</a:t>
            </a:r>
            <a:r>
              <a:rPr kumimoji="1" lang="en-US" altLang="zh-CN" dirty="0"/>
              <a:t> through time. Time is simply expressed by a well-defined, ordered series of calculations linking one time step to the next, which is all </a:t>
            </a:r>
            <a:r>
              <a:rPr kumimoji="1" lang="en-US" altLang="zh-CN" dirty="0" err="1"/>
              <a:t>backpropagation</a:t>
            </a:r>
            <a:r>
              <a:rPr kumimoji="1" lang="en-US" altLang="zh-CN" dirty="0"/>
              <a:t> needs to work.</a:t>
            </a:r>
          </a:p>
          <a:p>
            <a:endParaRPr kumimoji="1" lang="zh-CN" altLang="en-US" dirty="0"/>
          </a:p>
        </p:txBody>
      </p:sp>
    </p:spTree>
    <p:extLst>
      <p:ext uri="{BB962C8B-B14F-4D97-AF65-F5344CB8AC3E}">
        <p14:creationId xmlns:p14="http://schemas.microsoft.com/office/powerpoint/2010/main" val="114611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lstStyle/>
          <a:p>
            <a:r>
              <a:rPr kumimoji="1" lang="en-US" altLang="zh-CN" dirty="0" err="1">
                <a:solidFill>
                  <a:srgbClr val="000000"/>
                </a:solidFill>
              </a:rPr>
              <a:t>Rnn</a:t>
            </a:r>
            <a:r>
              <a:rPr kumimoji="1" lang="en-US" altLang="zh-CN" dirty="0">
                <a:solidFill>
                  <a:srgbClr val="000000"/>
                </a:solidFill>
              </a:rPr>
              <a:t> cannot do</a:t>
            </a:r>
            <a:endParaRPr kumimoji="1" lang="zh-CN" altLang="en-US" dirty="0">
              <a:solidFill>
                <a:srgbClr val="000000"/>
              </a:solidFill>
            </a:endParaRPr>
          </a:p>
        </p:txBody>
      </p:sp>
      <p:sp>
        <p:nvSpPr>
          <p:cNvPr id="3" name="内容占位符 2"/>
          <p:cNvSpPr>
            <a:spLocks noGrp="1"/>
          </p:cNvSpPr>
          <p:nvPr>
            <p:ph idx="1"/>
          </p:nvPr>
        </p:nvSpPr>
        <p:spPr>
          <a:xfrm>
            <a:off x="457200" y="1034874"/>
            <a:ext cx="7620000" cy="5362529"/>
          </a:xfrm>
        </p:spPr>
        <p:txBody>
          <a:bodyPr>
            <a:normAutofit/>
          </a:bodyPr>
          <a:lstStyle/>
          <a:p>
            <a:r>
              <a:rPr kumimoji="1" lang="en-US" altLang="zh-CN" dirty="0"/>
              <a:t>If we trying to predict the last word in the text “I grew up in Taiwan</a:t>
            </a:r>
            <a:r>
              <a:rPr kumimoji="1" lang="mr-IN" altLang="zh-CN" dirty="0"/>
              <a:t>…</a:t>
            </a:r>
            <a:r>
              <a:rPr kumimoji="1" lang="en-US" altLang="zh-CN" dirty="0"/>
              <a:t> . I speak fluent French.” </a:t>
            </a:r>
          </a:p>
          <a:p>
            <a:r>
              <a:rPr kumimoji="1" lang="en-US" altLang="zh-CN" dirty="0"/>
              <a:t>Recent information suggests that the next word is probably the name of a language, but if we want to narrow down which language, we need the context of Taiwan, from further back. It is entirely possible for the gap between the relevant information and the point where it is needed to become very large.</a:t>
            </a:r>
          </a:p>
          <a:p>
            <a:r>
              <a:rPr kumimoji="1" lang="en-US" altLang="zh-CN" dirty="0"/>
              <a:t>Unfortunately, as that gap grows, RNNs become unable to learn to connect the information</a:t>
            </a:r>
          </a:p>
        </p:txBody>
      </p:sp>
      <p:pic>
        <p:nvPicPr>
          <p:cNvPr id="4" name="图片 3" descr="Screen Shot 2019-04-14 at 6.5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66" y="4567043"/>
            <a:ext cx="6515100" cy="1955800"/>
          </a:xfrm>
          <a:prstGeom prst="rect">
            <a:avLst/>
          </a:prstGeom>
        </p:spPr>
      </p:pic>
    </p:spTree>
    <p:extLst>
      <p:ext uri="{BB962C8B-B14F-4D97-AF65-F5344CB8AC3E}">
        <p14:creationId xmlns:p14="http://schemas.microsoft.com/office/powerpoint/2010/main" val="114611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fontScale="90000"/>
          </a:bodyPr>
          <a:lstStyle/>
          <a:p>
            <a:r>
              <a:rPr kumimoji="1" lang="en-US" altLang="zh-CN" dirty="0">
                <a:solidFill>
                  <a:srgbClr val="000000"/>
                </a:solidFill>
              </a:rPr>
              <a:t>Vanishing/exploding gradients</a:t>
            </a:r>
            <a:endParaRPr kumimoji="1" lang="zh-CN" altLang="en-US" dirty="0">
              <a:solidFill>
                <a:srgbClr val="000000"/>
              </a:solidFill>
            </a:endParaRPr>
          </a:p>
        </p:txBody>
      </p:sp>
      <p:sp>
        <p:nvSpPr>
          <p:cNvPr id="3" name="内容占位符 2"/>
          <p:cNvSpPr>
            <a:spLocks noGrp="1"/>
          </p:cNvSpPr>
          <p:nvPr>
            <p:ph idx="1"/>
          </p:nvPr>
        </p:nvSpPr>
        <p:spPr>
          <a:xfrm>
            <a:off x="457200" y="1034874"/>
            <a:ext cx="7620000" cy="5362529"/>
          </a:xfrm>
        </p:spPr>
        <p:txBody>
          <a:bodyPr>
            <a:normAutofit/>
          </a:bodyPr>
          <a:lstStyle/>
          <a:p>
            <a:r>
              <a:rPr kumimoji="1" lang="en-US" altLang="zh-CN" dirty="0"/>
              <a:t>Recurrent networks seeking to establish connections between a final output and events many time steps before were hobbled, because it is very difficult to know how much importance to accord to remote inputs. (likes great-great-great-great grandparents, they multiply quickly in number and their legacy is often obscure)</a:t>
            </a:r>
          </a:p>
          <a:p>
            <a:r>
              <a:rPr kumimoji="1" lang="en-US" altLang="zh-CN" dirty="0"/>
              <a:t>This is partially because the information flowing through neural networks passes through many stages of multiplication</a:t>
            </a:r>
          </a:p>
          <a:p>
            <a:r>
              <a:rPr kumimoji="1" lang="en-US" altLang="zh-CN" dirty="0"/>
              <a:t>Because the layers and time steps of deep neural networks relate to each other through multiplication, derivatives are susceptible to vanishing or exploding.</a:t>
            </a:r>
          </a:p>
          <a:p>
            <a:endParaRPr kumimoji="1" lang="zh-CN" altLang="en-US" dirty="0"/>
          </a:p>
        </p:txBody>
      </p:sp>
    </p:spTree>
    <p:extLst>
      <p:ext uri="{BB962C8B-B14F-4D97-AF65-F5344CB8AC3E}">
        <p14:creationId xmlns:p14="http://schemas.microsoft.com/office/powerpoint/2010/main" val="114611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fontScale="90000"/>
          </a:bodyPr>
          <a:lstStyle/>
          <a:p>
            <a:r>
              <a:rPr kumimoji="1" lang="en-US" altLang="zh-CN" dirty="0">
                <a:solidFill>
                  <a:srgbClr val="000000"/>
                </a:solidFill>
              </a:rPr>
              <a:t>Vanishing/exploding gradients</a:t>
            </a:r>
            <a:endParaRPr kumimoji="1" lang="zh-CN" altLang="en-US" dirty="0">
              <a:solidFill>
                <a:srgbClr val="000000"/>
              </a:solidFill>
            </a:endParaRPr>
          </a:p>
        </p:txBody>
      </p:sp>
      <p:pic>
        <p:nvPicPr>
          <p:cNvPr id="4" name="内容占位符 3" descr="Screen Shot 2019-04-14 at 7.22.10 PM.png"/>
          <p:cNvPicPr>
            <a:picLocks noGrp="1" noChangeAspect="1"/>
          </p:cNvPicPr>
          <p:nvPr>
            <p:ph idx="1"/>
          </p:nvPr>
        </p:nvPicPr>
        <p:blipFill>
          <a:blip r:embed="rId3">
            <a:extLst>
              <a:ext uri="{28A0092B-C50C-407E-A947-70E740481C1C}">
                <a14:useLocalDpi xmlns:a14="http://schemas.microsoft.com/office/drawing/2010/main" val="0"/>
              </a:ext>
            </a:extLst>
          </a:blip>
          <a:srcRect t="3024" b="3024"/>
          <a:stretch>
            <a:fillRect/>
          </a:stretch>
        </p:blipFill>
        <p:spPr>
          <a:xfrm>
            <a:off x="457200" y="1035050"/>
            <a:ext cx="7620000" cy="5362575"/>
          </a:xfrm>
        </p:spPr>
      </p:pic>
    </p:spTree>
    <p:extLst>
      <p:ext uri="{BB962C8B-B14F-4D97-AF65-F5344CB8AC3E}">
        <p14:creationId xmlns:p14="http://schemas.microsoft.com/office/powerpoint/2010/main" val="415824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Some previous work</a:t>
            </a:r>
            <a:endParaRPr kumimoji="1" lang="zh-CN" altLang="en-US" dirty="0">
              <a:solidFill>
                <a:srgbClr val="000000"/>
              </a:solidFill>
            </a:endParaRPr>
          </a:p>
        </p:txBody>
      </p:sp>
      <p:sp>
        <p:nvSpPr>
          <p:cNvPr id="3" name="内容占位符 2"/>
          <p:cNvSpPr>
            <a:spLocks noGrp="1"/>
          </p:cNvSpPr>
          <p:nvPr>
            <p:ph idx="1"/>
          </p:nvPr>
        </p:nvSpPr>
        <p:spPr>
          <a:xfrm>
            <a:off x="457200" y="1019194"/>
            <a:ext cx="7620000" cy="5535008"/>
          </a:xfrm>
        </p:spPr>
        <p:txBody>
          <a:bodyPr>
            <a:normAutofit lnSpcReduction="10000"/>
          </a:bodyPr>
          <a:lstStyle/>
          <a:p>
            <a:pPr marL="457200" indent="-457200">
              <a:buAutoNum type="arabicPeriod"/>
            </a:pPr>
            <a:r>
              <a:rPr kumimoji="1" lang="en-US" altLang="zh-CN" dirty="0"/>
              <a:t>Gradient-descent variants: suffer from the same problems as BPTT and RTRL</a:t>
            </a:r>
          </a:p>
          <a:p>
            <a:pPr marL="457200" indent="-457200">
              <a:buAutoNum type="arabicPeriod"/>
            </a:pPr>
            <a:r>
              <a:rPr kumimoji="1" lang="en-US" altLang="zh-CN" dirty="0"/>
              <a:t>Time-delays: practical for short time lags only, which update unit activations based on a weighted sum of old activations</a:t>
            </a:r>
          </a:p>
          <a:p>
            <a:pPr marL="457200" indent="-457200">
              <a:buAutoNum type="arabicPeriod"/>
            </a:pPr>
            <a:r>
              <a:rPr kumimoji="1" lang="en-US" altLang="zh-CN" dirty="0"/>
              <a:t>Time constants: to deal with long time lags, uses time constants influencing changes of unit activations. But for long time lags, the time constants need external fin tuning updates the activation of a RNN by adding the old activation and the current net input. The net input tends to perturb the stored information, which makes long-term storage impractical</a:t>
            </a:r>
          </a:p>
          <a:p>
            <a:pPr marL="457200" indent="-457200">
              <a:buAutoNum type="arabicPeriod"/>
            </a:pPr>
            <a:r>
              <a:rPr kumimoji="1" lang="en-US" altLang="zh-CN" dirty="0"/>
              <a:t>Ring’s approach: to deal with long time lags. Whenever a unit in his network receives conflicting error signals, he adds a higher order unit influencing appropriate connections. To bridge a time lag involving 100 steps, require the addition of 100 units. Also it does not generalize to unseen lag durations</a:t>
            </a:r>
            <a:endParaRPr kumimoji="1" lang="zh-CN" altLang="en-US" dirty="0"/>
          </a:p>
        </p:txBody>
      </p:sp>
    </p:spTree>
    <p:extLst>
      <p:ext uri="{BB962C8B-B14F-4D97-AF65-F5344CB8AC3E}">
        <p14:creationId xmlns:p14="http://schemas.microsoft.com/office/powerpoint/2010/main" val="111521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Some previous work</a:t>
            </a:r>
            <a:endParaRPr kumimoji="1" lang="zh-CN" altLang="en-US" dirty="0">
              <a:solidFill>
                <a:srgbClr val="000000"/>
              </a:solidFill>
            </a:endParaRPr>
          </a:p>
        </p:txBody>
      </p:sp>
      <p:sp>
        <p:nvSpPr>
          <p:cNvPr id="3" name="内容占位符 2"/>
          <p:cNvSpPr>
            <a:spLocks noGrp="1"/>
          </p:cNvSpPr>
          <p:nvPr>
            <p:ph idx="1"/>
          </p:nvPr>
        </p:nvSpPr>
        <p:spPr>
          <a:xfrm>
            <a:off x="457200" y="1019194"/>
            <a:ext cx="7620000" cy="5535008"/>
          </a:xfrm>
        </p:spPr>
        <p:txBody>
          <a:bodyPr>
            <a:normAutofit/>
          </a:bodyPr>
          <a:lstStyle/>
          <a:p>
            <a:r>
              <a:rPr kumimoji="1" lang="en-US" altLang="zh-CN" dirty="0"/>
              <a:t>5.   </a:t>
            </a:r>
            <a:r>
              <a:rPr kumimoji="1" lang="en-US" altLang="zh-CN" dirty="0" err="1"/>
              <a:t>Kalman</a:t>
            </a:r>
            <a:r>
              <a:rPr kumimoji="1" lang="en-US" altLang="zh-CN" dirty="0"/>
              <a:t> filters: improve RNN performance. No reason to believe that it will be useful for very long minimal time lags</a:t>
            </a:r>
          </a:p>
          <a:p>
            <a:pPr marL="457200" indent="-457200">
              <a:buAutoNum type="arabicPeriod" startAt="6"/>
            </a:pPr>
            <a:r>
              <a:rPr kumimoji="1" lang="en-US" altLang="zh-CN" dirty="0"/>
              <a:t>Second order nets: use multiplicative units to protect error flow from unwanted perturbations</a:t>
            </a:r>
          </a:p>
          <a:p>
            <a:pPr marL="457200" indent="-457200">
              <a:buAutoNum type="arabicPeriod" startAt="6"/>
            </a:pPr>
            <a:r>
              <a:rPr kumimoji="1" lang="en-US" altLang="zh-CN" dirty="0"/>
              <a:t>Simple weight guessing: avoid long time lag problems of gradient-based approaches. Random initialize all net weights until the resulting net happens to classify all training sequences correctly. Only for simple problems</a:t>
            </a:r>
          </a:p>
          <a:p>
            <a:pPr marL="457200" indent="-457200">
              <a:buAutoNum type="arabicPeriod" startAt="6"/>
            </a:pPr>
            <a:r>
              <a:rPr kumimoji="1" lang="en-US" altLang="zh-CN" dirty="0"/>
              <a:t>Adaptive sequence </a:t>
            </a:r>
            <a:r>
              <a:rPr kumimoji="1" lang="en-US" altLang="zh-CN" dirty="0" err="1"/>
              <a:t>chunkers</a:t>
            </a:r>
            <a:r>
              <a:rPr kumimoji="1" lang="en-US" altLang="zh-CN" dirty="0"/>
              <a:t>: bridge arbitrary time lags only if there is local predictability across the subsequences causing the time lags. But when the noise level increases the input sequences become less compressible.</a:t>
            </a:r>
          </a:p>
        </p:txBody>
      </p:sp>
    </p:spTree>
    <p:extLst>
      <p:ext uri="{BB962C8B-B14F-4D97-AF65-F5344CB8AC3E}">
        <p14:creationId xmlns:p14="http://schemas.microsoft.com/office/powerpoint/2010/main" val="55254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a:t>
            </a:r>
            <a:r>
              <a:rPr kumimoji="1" lang="en-US" altLang="zh-CN" sz="2700" dirty="0">
                <a:solidFill>
                  <a:srgbClr val="000000"/>
                </a:solidFill>
              </a:rPr>
              <a:t>(long short term memory)</a:t>
            </a:r>
            <a:endParaRPr kumimoji="1" lang="zh-CN" altLang="en-US" sz="2700" dirty="0">
              <a:solidFill>
                <a:srgbClr val="000000"/>
              </a:solidFill>
            </a:endParaRPr>
          </a:p>
        </p:txBody>
      </p:sp>
      <p:sp>
        <p:nvSpPr>
          <p:cNvPr id="3" name="内容占位符 2"/>
          <p:cNvSpPr>
            <a:spLocks noGrp="1"/>
          </p:cNvSpPr>
          <p:nvPr>
            <p:ph idx="1"/>
          </p:nvPr>
        </p:nvSpPr>
        <p:spPr>
          <a:xfrm>
            <a:off x="457200" y="1019194"/>
            <a:ext cx="7620000" cy="5535008"/>
          </a:xfrm>
        </p:spPr>
        <p:txBody>
          <a:bodyPr>
            <a:normAutofit/>
          </a:bodyPr>
          <a:lstStyle/>
          <a:p>
            <a:r>
              <a:rPr kumimoji="1" lang="en-US" altLang="zh-CN" dirty="0"/>
              <a:t>Overcome the error back-flow problems:</a:t>
            </a:r>
          </a:p>
          <a:p>
            <a:r>
              <a:rPr kumimoji="1" lang="en-US" altLang="zh-CN" dirty="0"/>
              <a:t>It can learn to bridge time intervals in excess of 1000 steps, even in case of noisy, incompressible input sequences</a:t>
            </a:r>
            <a:endParaRPr kumimoji="1" lang="zh-CN" altLang="en-US" dirty="0"/>
          </a:p>
        </p:txBody>
      </p:sp>
      <p:pic>
        <p:nvPicPr>
          <p:cNvPr id="6" name="图片 5" descr="Screen Shot 2019-04-14 at 9.03.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32" y="2400624"/>
            <a:ext cx="8560007" cy="3822700"/>
          </a:xfrm>
          <a:prstGeom prst="rect">
            <a:avLst/>
          </a:prstGeom>
        </p:spPr>
      </p:pic>
    </p:spTree>
    <p:extLst>
      <p:ext uri="{BB962C8B-B14F-4D97-AF65-F5344CB8AC3E}">
        <p14:creationId xmlns:p14="http://schemas.microsoft.com/office/powerpoint/2010/main" val="55254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endParaRPr kumimoji="1" lang="zh-CN" altLang="en-US" sz="2700" dirty="0">
              <a:solidFill>
                <a:srgbClr val="000000"/>
              </a:solidFill>
            </a:endParaRPr>
          </a:p>
        </p:txBody>
      </p:sp>
      <p:pic>
        <p:nvPicPr>
          <p:cNvPr id="4" name="内容占位符 3" descr="Screen Shot 2019-04-14 at 8.48.44 PM.png"/>
          <p:cNvPicPr>
            <a:picLocks noGrp="1" noChangeAspect="1"/>
          </p:cNvPicPr>
          <p:nvPr>
            <p:ph idx="1"/>
          </p:nvPr>
        </p:nvPicPr>
        <p:blipFill>
          <a:blip r:embed="rId3">
            <a:extLst>
              <a:ext uri="{28A0092B-C50C-407E-A947-70E740481C1C}">
                <a14:useLocalDpi xmlns:a14="http://schemas.microsoft.com/office/drawing/2010/main" val="0"/>
              </a:ext>
            </a:extLst>
          </a:blip>
          <a:srcRect l="-8877" r="-8877"/>
          <a:stretch>
            <a:fillRect/>
          </a:stretch>
        </p:blipFill>
        <p:spPr>
          <a:xfrm>
            <a:off x="-627107" y="152718"/>
            <a:ext cx="9516345" cy="6705281"/>
          </a:xfrm>
        </p:spPr>
      </p:pic>
    </p:spTree>
    <p:extLst>
      <p:ext uri="{BB962C8B-B14F-4D97-AF65-F5344CB8AC3E}">
        <p14:creationId xmlns:p14="http://schemas.microsoft.com/office/powerpoint/2010/main" val="258407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a:t>
            </a:r>
            <a:r>
              <a:rPr kumimoji="1" lang="en-US" altLang="zh-CN" sz="2700" dirty="0">
                <a:solidFill>
                  <a:srgbClr val="000000"/>
                </a:solidFill>
              </a:rPr>
              <a:t>-forget value</a:t>
            </a:r>
            <a:endParaRPr kumimoji="1" lang="zh-CN" altLang="en-US" sz="2700" dirty="0">
              <a:solidFill>
                <a:srgbClr val="000000"/>
              </a:solidFill>
            </a:endParaRPr>
          </a:p>
        </p:txBody>
      </p:sp>
      <p:pic>
        <p:nvPicPr>
          <p:cNvPr id="4" name="内容占位符 3" descr="Screen Shot 2019-04-14 at 9.12.28 PM.png"/>
          <p:cNvPicPr>
            <a:picLocks noGrp="1" noChangeAspect="1"/>
          </p:cNvPicPr>
          <p:nvPr>
            <p:ph idx="1"/>
          </p:nvPr>
        </p:nvPicPr>
        <p:blipFill>
          <a:blip r:embed="rId3">
            <a:extLst>
              <a:ext uri="{28A0092B-C50C-407E-A947-70E740481C1C}">
                <a14:useLocalDpi xmlns:a14="http://schemas.microsoft.com/office/drawing/2010/main" val="0"/>
              </a:ext>
            </a:extLst>
          </a:blip>
          <a:srcRect t="-18652" b="-18652"/>
          <a:stretch>
            <a:fillRect/>
          </a:stretch>
        </p:blipFill>
        <p:spPr>
          <a:xfrm>
            <a:off x="457200" y="1019175"/>
            <a:ext cx="7620000" cy="5535613"/>
          </a:xfrm>
        </p:spPr>
      </p:pic>
    </p:spTree>
    <p:extLst>
      <p:ext uri="{BB962C8B-B14F-4D97-AF65-F5344CB8AC3E}">
        <p14:creationId xmlns:p14="http://schemas.microsoft.com/office/powerpoint/2010/main" val="258407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000000"/>
                </a:solidFill>
              </a:rPr>
              <a:t>Table of contents	</a:t>
            </a:r>
            <a:endParaRPr kumimoji="1" lang="zh-CN" altLang="en-US" dirty="0">
              <a:solidFill>
                <a:srgbClr val="000000"/>
              </a:solidFill>
            </a:endParaRPr>
          </a:p>
        </p:txBody>
      </p:sp>
      <p:sp>
        <p:nvSpPr>
          <p:cNvPr id="3" name="内容占位符 2"/>
          <p:cNvSpPr>
            <a:spLocks noGrp="1"/>
          </p:cNvSpPr>
          <p:nvPr>
            <p:ph idx="1"/>
          </p:nvPr>
        </p:nvSpPr>
        <p:spPr/>
        <p:txBody>
          <a:bodyPr/>
          <a:lstStyle/>
          <a:p>
            <a:pPr marL="457200" indent="-457200">
              <a:buAutoNum type="arabicPeriod"/>
            </a:pPr>
            <a:r>
              <a:rPr kumimoji="1" lang="en-US" altLang="zh-CN" dirty="0"/>
              <a:t>Introduction</a:t>
            </a:r>
          </a:p>
          <a:p>
            <a:pPr marL="457200" indent="-457200">
              <a:buAutoNum type="arabicPeriod"/>
            </a:pPr>
            <a:r>
              <a:rPr kumimoji="1" lang="en-US" altLang="zh-CN" dirty="0"/>
              <a:t>Recurrent  Neural Network</a:t>
            </a:r>
          </a:p>
          <a:p>
            <a:pPr marL="457200" indent="-457200">
              <a:buAutoNum type="arabicPeriod"/>
            </a:pPr>
            <a:r>
              <a:rPr kumimoji="1" lang="en-US" altLang="zh-CN" dirty="0"/>
              <a:t>Architecture of LSTM</a:t>
            </a:r>
          </a:p>
          <a:p>
            <a:pPr marL="457200" indent="-457200">
              <a:buAutoNum type="arabicPeriod"/>
            </a:pPr>
            <a:r>
              <a:rPr kumimoji="1" lang="en-US" altLang="zh-CN" dirty="0"/>
              <a:t>Example using LSTMs.</a:t>
            </a:r>
            <a:endParaRPr kumimoji="1" lang="zh-CN" altLang="en-US" dirty="0"/>
          </a:p>
        </p:txBody>
      </p:sp>
    </p:spTree>
    <p:extLst>
      <p:ext uri="{BB962C8B-B14F-4D97-AF65-F5344CB8AC3E}">
        <p14:creationId xmlns:p14="http://schemas.microsoft.com/office/powerpoint/2010/main" val="2548685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a:t>
            </a:r>
            <a:r>
              <a:rPr kumimoji="1" lang="en-US" altLang="zh-CN" sz="2700" dirty="0">
                <a:solidFill>
                  <a:srgbClr val="000000"/>
                </a:solidFill>
              </a:rPr>
              <a:t>-input gate layer</a:t>
            </a:r>
            <a:endParaRPr kumimoji="1" lang="zh-CN" altLang="en-US" sz="2700" dirty="0">
              <a:solidFill>
                <a:srgbClr val="000000"/>
              </a:solidFill>
            </a:endParaRPr>
          </a:p>
        </p:txBody>
      </p:sp>
      <p:pic>
        <p:nvPicPr>
          <p:cNvPr id="4" name="内容占位符 3" descr="Screen Shot 2019-04-14 at 9.19.53 PM.png"/>
          <p:cNvPicPr>
            <a:picLocks noGrp="1" noChangeAspect="1"/>
          </p:cNvPicPr>
          <p:nvPr>
            <p:ph idx="1"/>
          </p:nvPr>
        </p:nvPicPr>
        <p:blipFill>
          <a:blip r:embed="rId3">
            <a:extLst>
              <a:ext uri="{28A0092B-C50C-407E-A947-70E740481C1C}">
                <a14:useLocalDpi xmlns:a14="http://schemas.microsoft.com/office/drawing/2010/main" val="0"/>
              </a:ext>
            </a:extLst>
          </a:blip>
          <a:srcRect t="-16696" b="-16696"/>
          <a:stretch>
            <a:fillRect/>
          </a:stretch>
        </p:blipFill>
        <p:spPr>
          <a:xfrm>
            <a:off x="457200" y="1019175"/>
            <a:ext cx="7620000" cy="5535613"/>
          </a:xfrm>
        </p:spPr>
      </p:pic>
    </p:spTree>
    <p:extLst>
      <p:ext uri="{BB962C8B-B14F-4D97-AF65-F5344CB8AC3E}">
        <p14:creationId xmlns:p14="http://schemas.microsoft.com/office/powerpoint/2010/main" val="37836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a:t>
            </a:r>
            <a:r>
              <a:rPr kumimoji="1" lang="en-US" altLang="zh-CN" sz="2700" dirty="0">
                <a:solidFill>
                  <a:srgbClr val="000000"/>
                </a:solidFill>
              </a:rPr>
              <a:t>-update memory</a:t>
            </a:r>
            <a:endParaRPr kumimoji="1" lang="zh-CN" altLang="en-US" sz="2700" dirty="0">
              <a:solidFill>
                <a:srgbClr val="000000"/>
              </a:solidFill>
            </a:endParaRPr>
          </a:p>
        </p:txBody>
      </p:sp>
      <p:pic>
        <p:nvPicPr>
          <p:cNvPr id="4" name="内容占位符 3" descr="Screen Shot 2019-04-14 at 9.29.30 PM.png"/>
          <p:cNvPicPr>
            <a:picLocks noGrp="1" noChangeAspect="1"/>
          </p:cNvPicPr>
          <p:nvPr>
            <p:ph idx="1"/>
          </p:nvPr>
        </p:nvPicPr>
        <p:blipFill>
          <a:blip r:embed="rId3">
            <a:extLst>
              <a:ext uri="{28A0092B-C50C-407E-A947-70E740481C1C}">
                <a14:useLocalDpi xmlns:a14="http://schemas.microsoft.com/office/drawing/2010/main" val="0"/>
              </a:ext>
            </a:extLst>
          </a:blip>
          <a:srcRect t="-16009" b="-16009"/>
          <a:stretch>
            <a:fillRect/>
          </a:stretch>
        </p:blipFill>
        <p:spPr>
          <a:xfrm>
            <a:off x="457200" y="1019175"/>
            <a:ext cx="7620000" cy="5535613"/>
          </a:xfrm>
        </p:spPr>
      </p:pic>
    </p:spTree>
    <p:extLst>
      <p:ext uri="{BB962C8B-B14F-4D97-AF65-F5344CB8AC3E}">
        <p14:creationId xmlns:p14="http://schemas.microsoft.com/office/powerpoint/2010/main" val="37836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a:t>
            </a:r>
            <a:r>
              <a:rPr kumimoji="1" lang="en-US" altLang="zh-CN" sz="2700" dirty="0">
                <a:solidFill>
                  <a:srgbClr val="000000"/>
                </a:solidFill>
              </a:rPr>
              <a:t>-output</a:t>
            </a:r>
            <a:endParaRPr kumimoji="1" lang="zh-CN" altLang="en-US" sz="2700" dirty="0">
              <a:solidFill>
                <a:srgbClr val="000000"/>
              </a:solidFill>
            </a:endParaRPr>
          </a:p>
        </p:txBody>
      </p:sp>
      <p:pic>
        <p:nvPicPr>
          <p:cNvPr id="4" name="内容占位符 3" descr="Screen Shot 2019-04-14 at 9.30.13 PM.png"/>
          <p:cNvPicPr>
            <a:picLocks noGrp="1" noChangeAspect="1"/>
          </p:cNvPicPr>
          <p:nvPr>
            <p:ph idx="1"/>
          </p:nvPr>
        </p:nvPicPr>
        <p:blipFill>
          <a:blip r:embed="rId3">
            <a:extLst>
              <a:ext uri="{28A0092B-C50C-407E-A947-70E740481C1C}">
                <a14:useLocalDpi xmlns:a14="http://schemas.microsoft.com/office/drawing/2010/main" val="0"/>
              </a:ext>
            </a:extLst>
          </a:blip>
          <a:srcRect t="-19688" b="-19688"/>
          <a:stretch>
            <a:fillRect/>
          </a:stretch>
        </p:blipFill>
        <p:spPr>
          <a:xfrm>
            <a:off x="457200" y="1019175"/>
            <a:ext cx="7620000" cy="5535613"/>
          </a:xfrm>
        </p:spPr>
      </p:pic>
    </p:spTree>
    <p:extLst>
      <p:ext uri="{BB962C8B-B14F-4D97-AF65-F5344CB8AC3E}">
        <p14:creationId xmlns:p14="http://schemas.microsoft.com/office/powerpoint/2010/main" val="378361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endParaRPr kumimoji="1" lang="zh-CN" altLang="en-US" sz="2700" dirty="0">
              <a:solidFill>
                <a:srgbClr val="000000"/>
              </a:solidFill>
            </a:endParaRPr>
          </a:p>
        </p:txBody>
      </p:sp>
      <p:pic>
        <p:nvPicPr>
          <p:cNvPr id="4" name="内容占位符 3" descr="Screen Shot 2019-04-14 at 9.46.53 PM.png"/>
          <p:cNvPicPr>
            <a:picLocks noGrp="1" noChangeAspect="1"/>
          </p:cNvPicPr>
          <p:nvPr>
            <p:ph idx="1"/>
          </p:nvPr>
        </p:nvPicPr>
        <p:blipFill>
          <a:blip r:embed="rId3">
            <a:extLst>
              <a:ext uri="{28A0092B-C50C-407E-A947-70E740481C1C}">
                <a14:useLocalDpi xmlns:a14="http://schemas.microsoft.com/office/drawing/2010/main" val="0"/>
              </a:ext>
            </a:extLst>
          </a:blip>
          <a:srcRect t="-51251" b="-51251"/>
          <a:stretch>
            <a:fillRect/>
          </a:stretch>
        </p:blipFill>
        <p:spPr>
          <a:xfrm>
            <a:off x="715129" y="389530"/>
            <a:ext cx="7029639" cy="5779881"/>
          </a:xfrm>
        </p:spPr>
      </p:pic>
    </p:spTree>
    <p:extLst>
      <p:ext uri="{BB962C8B-B14F-4D97-AF65-F5344CB8AC3E}">
        <p14:creationId xmlns:p14="http://schemas.microsoft.com/office/powerpoint/2010/main" val="342775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endParaRPr kumimoji="1" lang="zh-CN" altLang="en-US" sz="2700" dirty="0">
              <a:solidFill>
                <a:srgbClr val="000000"/>
              </a:solidFill>
            </a:endParaRPr>
          </a:p>
        </p:txBody>
      </p:sp>
      <p:pic>
        <p:nvPicPr>
          <p:cNvPr id="4" name="内容占位符 3" descr="Screen Shot 2019-04-14 at 9.46.53 PM.png"/>
          <p:cNvPicPr>
            <a:picLocks noGrp="1" noChangeAspect="1"/>
          </p:cNvPicPr>
          <p:nvPr>
            <p:ph idx="1"/>
          </p:nvPr>
        </p:nvPicPr>
        <p:blipFill>
          <a:blip r:embed="rId3">
            <a:extLst>
              <a:ext uri="{28A0092B-C50C-407E-A947-70E740481C1C}">
                <a14:useLocalDpi xmlns:a14="http://schemas.microsoft.com/office/drawing/2010/main" val="0"/>
              </a:ext>
            </a:extLst>
          </a:blip>
          <a:srcRect t="-39459" b="-39459"/>
          <a:stretch>
            <a:fillRect/>
          </a:stretch>
        </p:blipFill>
        <p:spPr>
          <a:xfrm rot="16200000">
            <a:off x="-1009921" y="887939"/>
            <a:ext cx="5617491" cy="4617445"/>
          </a:xfrm>
        </p:spPr>
      </p:pic>
      <p:pic>
        <p:nvPicPr>
          <p:cNvPr id="5" name="图片 4" descr="Screen Shot 2019-04-14 at 9.43.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667" y="0"/>
            <a:ext cx="5647878" cy="6857999"/>
          </a:xfrm>
          <a:prstGeom prst="rect">
            <a:avLst/>
          </a:prstGeom>
        </p:spPr>
      </p:pic>
    </p:spTree>
    <p:extLst>
      <p:ext uri="{BB962C8B-B14F-4D97-AF65-F5344CB8AC3E}">
        <p14:creationId xmlns:p14="http://schemas.microsoft.com/office/powerpoint/2010/main" val="3783613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endParaRPr kumimoji="1" lang="zh-CN" altLang="en-US" sz="2700" dirty="0">
              <a:solidFill>
                <a:srgbClr val="000000"/>
              </a:solidFill>
            </a:endParaRPr>
          </a:p>
        </p:txBody>
      </p:sp>
      <p:pic>
        <p:nvPicPr>
          <p:cNvPr id="8" name="内容占位符 7" descr="Screen Shot 2019-04-14 at 9.43.59 PM.png"/>
          <p:cNvPicPr>
            <a:picLocks noGrp="1" noChangeAspect="1"/>
          </p:cNvPicPr>
          <p:nvPr>
            <p:ph idx="1"/>
          </p:nvPr>
        </p:nvPicPr>
        <p:blipFill>
          <a:blip r:embed="rId3">
            <a:extLst>
              <a:ext uri="{28A0092B-C50C-407E-A947-70E740481C1C}">
                <a14:useLocalDpi xmlns:a14="http://schemas.microsoft.com/office/drawing/2010/main" val="0"/>
              </a:ext>
            </a:extLst>
          </a:blip>
          <a:srcRect l="-26919" r="-26919"/>
          <a:stretch>
            <a:fillRect/>
          </a:stretch>
        </p:blipFill>
        <p:spPr>
          <a:xfrm>
            <a:off x="-1363957" y="152718"/>
            <a:ext cx="12228581" cy="5973445"/>
          </a:xfrm>
        </p:spPr>
      </p:pic>
    </p:spTree>
    <p:extLst>
      <p:ext uri="{BB962C8B-B14F-4D97-AF65-F5344CB8AC3E}">
        <p14:creationId xmlns:p14="http://schemas.microsoft.com/office/powerpoint/2010/main" val="342775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normAutofit/>
          </a:bodyPr>
          <a:lstStyle/>
          <a:p>
            <a:r>
              <a:rPr kumimoji="1" lang="en-US" altLang="zh-CN" dirty="0">
                <a:solidFill>
                  <a:srgbClr val="000000"/>
                </a:solidFill>
              </a:rPr>
              <a:t>LSTM-limitations</a:t>
            </a:r>
            <a:endParaRPr kumimoji="1" lang="zh-CN" altLang="en-US" sz="2700" dirty="0">
              <a:solidFill>
                <a:srgbClr val="000000"/>
              </a:solidFill>
            </a:endParaRPr>
          </a:p>
        </p:txBody>
      </p:sp>
      <p:sp>
        <p:nvSpPr>
          <p:cNvPr id="3" name="内容占位符 2"/>
          <p:cNvSpPr>
            <a:spLocks noGrp="1"/>
          </p:cNvSpPr>
          <p:nvPr>
            <p:ph idx="1"/>
          </p:nvPr>
        </p:nvSpPr>
        <p:spPr>
          <a:xfrm>
            <a:off x="457200" y="1019194"/>
            <a:ext cx="7620000" cy="5535008"/>
          </a:xfrm>
        </p:spPr>
        <p:txBody>
          <a:bodyPr>
            <a:normAutofit lnSpcReduction="10000"/>
          </a:bodyPr>
          <a:lstStyle/>
          <a:p>
            <a:pPr marL="457200" indent="-457200">
              <a:buAutoNum type="arabicPeriod"/>
            </a:pPr>
            <a:r>
              <a:rPr kumimoji="1" lang="en-US" altLang="zh-CN" dirty="0"/>
              <a:t>Truncated </a:t>
            </a:r>
            <a:r>
              <a:rPr kumimoji="1" lang="en-US" altLang="zh-CN" dirty="0" err="1"/>
              <a:t>backprop</a:t>
            </a:r>
            <a:r>
              <a:rPr kumimoji="1" lang="en-US" altLang="zh-CN" dirty="0"/>
              <a:t> version of the LSTM algorithm will not easily solve problems similar to “strongly delayed XOR problem”. The reason is that storing only one of the inputs will not help to reduce the expected error, the task is non-decomposable in the sense that it is impossible to incrementally reduce the error by first solving an easier </a:t>
            </a:r>
            <a:r>
              <a:rPr kumimoji="1" lang="en-US" altLang="zh-CN" dirty="0" err="1"/>
              <a:t>subgoal</a:t>
            </a:r>
            <a:r>
              <a:rPr kumimoji="1" lang="en-US" altLang="zh-CN" dirty="0"/>
              <a:t>.</a:t>
            </a:r>
          </a:p>
          <a:p>
            <a:pPr marL="457200" indent="-457200">
              <a:buAutoNum type="arabicPeriod"/>
            </a:pPr>
            <a:r>
              <a:rPr kumimoji="1" lang="en-US" altLang="zh-CN" dirty="0"/>
              <a:t>Each memory cell block needs two additional units (input and out gate). In the LSTM architecture, each conventional hidden unit is replaced at most 3 units, increasing the number of weights by a factor of 3 in to 2 in the fully connected case</a:t>
            </a:r>
          </a:p>
          <a:p>
            <a:pPr marL="457200" indent="-457200">
              <a:buAutoNum type="arabicPeriod"/>
            </a:pPr>
            <a:r>
              <a:rPr kumimoji="1" lang="en-US" altLang="zh-CN" dirty="0"/>
              <a:t>Due to constant error flow through CECs with in memory cells, LSTM runs into problems similar to those of </a:t>
            </a:r>
            <a:r>
              <a:rPr kumimoji="1" lang="en-US" altLang="zh-CN" dirty="0" err="1"/>
              <a:t>feedforward</a:t>
            </a:r>
            <a:r>
              <a:rPr kumimoji="1" lang="en-US" altLang="zh-CN" dirty="0"/>
              <a:t> networks seeing the entire input string at once.</a:t>
            </a:r>
          </a:p>
          <a:p>
            <a:r>
              <a:rPr kumimoji="1" lang="en-US" altLang="zh-CN" dirty="0"/>
              <a:t> </a:t>
            </a:r>
            <a:endParaRPr kumimoji="1" lang="zh-CN" altLang="en-US" dirty="0"/>
          </a:p>
        </p:txBody>
      </p:sp>
      <p:graphicFrame>
        <p:nvGraphicFramePr>
          <p:cNvPr id="4" name="Table 3">
            <a:extLst>
              <a:ext uri="{FF2B5EF4-FFF2-40B4-BE49-F238E27FC236}">
                <a16:creationId xmlns:a16="http://schemas.microsoft.com/office/drawing/2014/main" id="{C295A29D-5C9B-AB44-8CF1-A4BD52B51BF6}"/>
              </a:ext>
            </a:extLst>
          </p:cNvPr>
          <p:cNvGraphicFramePr>
            <a:graphicFrameLocks noGrp="1"/>
          </p:cNvGraphicFramePr>
          <p:nvPr/>
        </p:nvGraphicFramePr>
        <p:xfrm>
          <a:off x="4159250" y="3327400"/>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08911076"/>
                    </a:ext>
                  </a:extLst>
                </a:gridCol>
              </a:tblGrid>
              <a:tr h="203200">
                <a:tc>
                  <a:txBody>
                    <a:bodyPr/>
                    <a:lstStyle/>
                    <a:p>
                      <a:pPr algn="r" fontAlgn="b"/>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5245109"/>
                  </a:ext>
                </a:extLst>
              </a:tr>
            </a:tbl>
          </a:graphicData>
        </a:graphic>
      </p:graphicFrame>
      <p:graphicFrame>
        <p:nvGraphicFramePr>
          <p:cNvPr id="5" name="Table 4">
            <a:extLst>
              <a:ext uri="{FF2B5EF4-FFF2-40B4-BE49-F238E27FC236}">
                <a16:creationId xmlns:a16="http://schemas.microsoft.com/office/drawing/2014/main" id="{1A5B282F-1560-A947-AC3C-7AA768C6F95E}"/>
              </a:ext>
            </a:extLst>
          </p:cNvPr>
          <p:cNvGraphicFramePr>
            <a:graphicFrameLocks noGrp="1"/>
          </p:cNvGraphicFramePr>
          <p:nvPr/>
        </p:nvGraphicFramePr>
        <p:xfrm>
          <a:off x="0" y="0"/>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920981560"/>
                    </a:ext>
                  </a:extLst>
                </a:gridCol>
              </a:tblGrid>
              <a:tr h="203200">
                <a:tc>
                  <a:txBody>
                    <a:bodyPr/>
                    <a:lstStyle/>
                    <a:p>
                      <a:pPr algn="r" fontAlgn="b"/>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7241479"/>
                  </a:ext>
                </a:extLst>
              </a:tr>
            </a:tbl>
          </a:graphicData>
        </a:graphic>
      </p:graphicFrame>
    </p:spTree>
    <p:extLst>
      <p:ext uri="{BB962C8B-B14F-4D97-AF65-F5344CB8AC3E}">
        <p14:creationId xmlns:p14="http://schemas.microsoft.com/office/powerpoint/2010/main" val="204743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5791200" cy="725357"/>
          </a:xfrm>
        </p:spPr>
        <p:txBody>
          <a:bodyPr/>
          <a:lstStyle/>
          <a:p>
            <a:r>
              <a:rPr kumimoji="1" lang="en-US" altLang="zh-CN" dirty="0">
                <a:solidFill>
                  <a:srgbClr val="000000"/>
                </a:solidFill>
              </a:rPr>
              <a:t>introduction</a:t>
            </a:r>
            <a:endParaRPr kumimoji="1" lang="zh-CN" altLang="en-US" dirty="0">
              <a:solidFill>
                <a:srgbClr val="000000"/>
              </a:solidFill>
            </a:endParaRPr>
          </a:p>
        </p:txBody>
      </p:sp>
      <p:sp>
        <p:nvSpPr>
          <p:cNvPr id="3" name="内容占位符 2"/>
          <p:cNvSpPr>
            <a:spLocks noGrp="1"/>
          </p:cNvSpPr>
          <p:nvPr>
            <p:ph idx="1"/>
          </p:nvPr>
        </p:nvSpPr>
        <p:spPr>
          <a:xfrm>
            <a:off x="457200" y="987834"/>
            <a:ext cx="7620000" cy="5641623"/>
          </a:xfrm>
        </p:spPr>
        <p:txBody>
          <a:bodyPr>
            <a:normAutofit/>
          </a:bodyPr>
          <a:lstStyle/>
          <a:p>
            <a:r>
              <a:rPr kumimoji="1" lang="en-US" altLang="zh-CN" dirty="0"/>
              <a:t>Humans do not start their thinking from scratch every second. As we read the paper, we understand each word based on our understanding of previous words. We do not throw everything away and start thinking from scratch again. Our thoughts have persistence.</a:t>
            </a:r>
          </a:p>
          <a:p>
            <a:endParaRPr kumimoji="1" lang="en-US" altLang="zh-CN" dirty="0"/>
          </a:p>
          <a:p>
            <a:r>
              <a:rPr kumimoji="1" lang="en-US" altLang="zh-CN" dirty="0"/>
              <a:t>Although we do not know how brain functions yet, we have the feeling that it must have a logic unit and a memory unit. We make decisions by reasoning and by experience. So do computers, we have the logic units, CPUs and GPUs and we also have memories. </a:t>
            </a:r>
          </a:p>
          <a:p>
            <a:endParaRPr kumimoji="1" lang="en-US" altLang="zh-CN" dirty="0"/>
          </a:p>
          <a:p>
            <a:r>
              <a:rPr kumimoji="1" lang="en-US" altLang="zh-CN" dirty="0"/>
              <a:t>But when we look at  a neural network, it functions like a black box. You feed in some inputs from one side, you receive some outputs from the other side. The decision it makes is mostly based on the current inputs</a:t>
            </a:r>
          </a:p>
          <a:p>
            <a:endParaRPr kumimoji="1" lang="en-US" altLang="zh-CN" dirty="0"/>
          </a:p>
        </p:txBody>
      </p:sp>
    </p:spTree>
    <p:extLst>
      <p:ext uri="{BB962C8B-B14F-4D97-AF65-F5344CB8AC3E}">
        <p14:creationId xmlns:p14="http://schemas.microsoft.com/office/powerpoint/2010/main" val="75926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432038" cy="725357"/>
          </a:xfrm>
        </p:spPr>
        <p:txBody>
          <a:bodyPr/>
          <a:lstStyle/>
          <a:p>
            <a:r>
              <a:rPr kumimoji="1" lang="en-US" altLang="zh-CN" dirty="0">
                <a:solidFill>
                  <a:srgbClr val="000000"/>
                </a:solidFill>
              </a:rPr>
              <a:t>Recurrent neural network</a:t>
            </a:r>
            <a:endParaRPr kumimoji="1" lang="zh-CN" altLang="en-US" dirty="0">
              <a:solidFill>
                <a:srgbClr val="000000"/>
              </a:solidFill>
            </a:endParaRPr>
          </a:p>
        </p:txBody>
      </p:sp>
      <p:sp>
        <p:nvSpPr>
          <p:cNvPr id="3" name="内容占位符 2"/>
          <p:cNvSpPr>
            <a:spLocks noGrp="1"/>
          </p:cNvSpPr>
          <p:nvPr>
            <p:ph idx="1"/>
          </p:nvPr>
        </p:nvSpPr>
        <p:spPr>
          <a:xfrm>
            <a:off x="457200" y="1003514"/>
            <a:ext cx="7620000" cy="5660447"/>
          </a:xfrm>
        </p:spPr>
        <p:txBody>
          <a:bodyPr>
            <a:normAutofit fontScale="92500" lnSpcReduction="10000"/>
          </a:bodyPr>
          <a:lstStyle/>
          <a:p>
            <a:r>
              <a:rPr kumimoji="1" lang="en-US" altLang="zh-CN" dirty="0"/>
              <a:t>The difference between Recurrent neural networks and traditional feed-forward neural networks:</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Recurrent networks have an internal state that can represent context information. They keep information about past inputs for an amount of time that is not fixed a priori, but rather depends on its weights and on the input data</a:t>
            </a:r>
          </a:p>
          <a:p>
            <a:r>
              <a:rPr kumimoji="1" lang="en-US" altLang="zh-CN" dirty="0"/>
              <a:t>A RNN whose inputs are not fixed but rather constitute an input sequence can be used to transform an input sequence into an output sequence while taking into account contextual information in a flexible way</a:t>
            </a:r>
          </a:p>
        </p:txBody>
      </p:sp>
      <p:pic>
        <p:nvPicPr>
          <p:cNvPr id="4" name="图片 3" descr="0_mRHhGAbsKaJPbT2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752" y="1602787"/>
            <a:ext cx="7481448" cy="2411269"/>
          </a:xfrm>
          <a:prstGeom prst="rect">
            <a:avLst/>
          </a:prstGeom>
        </p:spPr>
      </p:pic>
    </p:spTree>
    <p:extLst>
      <p:ext uri="{BB962C8B-B14F-4D97-AF65-F5344CB8AC3E}">
        <p14:creationId xmlns:p14="http://schemas.microsoft.com/office/powerpoint/2010/main" val="4787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90939" cy="725357"/>
          </a:xfrm>
        </p:spPr>
        <p:txBody>
          <a:bodyPr/>
          <a:lstStyle/>
          <a:p>
            <a:r>
              <a:rPr kumimoji="1" lang="en-US" altLang="zh-CN" dirty="0">
                <a:solidFill>
                  <a:srgbClr val="000000"/>
                </a:solidFill>
              </a:rPr>
              <a:t>what makes </a:t>
            </a:r>
            <a:r>
              <a:rPr kumimoji="1" lang="en-US" altLang="zh-CN" dirty="0" err="1">
                <a:solidFill>
                  <a:srgbClr val="000000"/>
                </a:solidFill>
              </a:rPr>
              <a:t>rNN</a:t>
            </a:r>
            <a:r>
              <a:rPr kumimoji="1" lang="en-US" altLang="zh-CN" dirty="0">
                <a:solidFill>
                  <a:srgbClr val="000000"/>
                </a:solidFill>
              </a:rPr>
              <a:t> so special</a:t>
            </a:r>
            <a:endParaRPr kumimoji="1" lang="zh-CN" altLang="en-US" dirty="0">
              <a:solidFill>
                <a:srgbClr val="000000"/>
              </a:solidFill>
            </a:endParaRPr>
          </a:p>
        </p:txBody>
      </p:sp>
      <p:sp>
        <p:nvSpPr>
          <p:cNvPr id="3" name="内容占位符 2"/>
          <p:cNvSpPr>
            <a:spLocks noGrp="1"/>
          </p:cNvSpPr>
          <p:nvPr>
            <p:ph idx="1"/>
          </p:nvPr>
        </p:nvSpPr>
        <p:spPr>
          <a:xfrm>
            <a:off x="457200" y="1034874"/>
            <a:ext cx="7620000" cy="5362529"/>
          </a:xfrm>
        </p:spPr>
        <p:txBody>
          <a:bodyPr>
            <a:normAutofit/>
          </a:bodyPr>
          <a:lstStyle/>
          <a:p>
            <a:r>
              <a:rPr kumimoji="1" lang="en-US" altLang="zh-CN" dirty="0"/>
              <a:t>A glaring limitation of Vanilla Neural Networks is that their API is too constrained:</a:t>
            </a:r>
          </a:p>
          <a:p>
            <a:pPr marL="457200" indent="-457200">
              <a:buAutoNum type="arabicPeriod"/>
            </a:pPr>
            <a:r>
              <a:rPr kumimoji="1" lang="en-US" altLang="zh-CN" dirty="0"/>
              <a:t>Accept a fixed-sized vector as input* and produce a fixed-sized vector as output*</a:t>
            </a:r>
          </a:p>
          <a:p>
            <a:pPr marL="457200" indent="-457200">
              <a:buAutoNum type="arabicPeriod"/>
            </a:pPr>
            <a:r>
              <a:rPr kumimoji="1" lang="en-US" altLang="zh-CN" dirty="0"/>
              <a:t>Models perform mapping using a fixed amount of computational steps* </a:t>
            </a:r>
          </a:p>
          <a:p>
            <a:r>
              <a:rPr kumimoji="1" lang="en-US" altLang="zh-CN" dirty="0"/>
              <a:t>The core reason that recurrent networks are more exciting is that they allow us to operate over sequences of vectors: Sequences in the inputs, the output or in the most general case both.</a:t>
            </a:r>
          </a:p>
          <a:p>
            <a:r>
              <a:rPr kumimoji="1" lang="en-US" altLang="zh-CN" dirty="0"/>
              <a:t>3 basic requirements of a RNN:</a:t>
            </a:r>
          </a:p>
          <a:p>
            <a:pPr marL="457200" indent="-457200">
              <a:buAutoNum type="arabicPeriod"/>
            </a:pPr>
            <a:r>
              <a:rPr kumimoji="1" lang="en-US" altLang="zh-CN" dirty="0"/>
              <a:t>Be able to store information for an arbitrary duration</a:t>
            </a:r>
          </a:p>
          <a:p>
            <a:pPr marL="457200" indent="-457200">
              <a:buAutoNum type="arabicPeriod"/>
            </a:pPr>
            <a:r>
              <a:rPr kumimoji="1" lang="en-US" altLang="zh-CN" dirty="0"/>
              <a:t>Be resistant to noise</a:t>
            </a:r>
          </a:p>
          <a:p>
            <a:pPr marL="457200" indent="-457200">
              <a:buAutoNum type="arabicPeriod"/>
            </a:pPr>
            <a:r>
              <a:rPr kumimoji="1" lang="en-US" altLang="zh-CN" dirty="0"/>
              <a:t>Parameters be trainable (in reasonable time)</a:t>
            </a:r>
            <a:endParaRPr kumimoji="1" lang="zh-CN" altLang="en-US" dirty="0"/>
          </a:p>
        </p:txBody>
      </p:sp>
    </p:spTree>
    <p:extLst>
      <p:ext uri="{BB962C8B-B14F-4D97-AF65-F5344CB8AC3E}">
        <p14:creationId xmlns:p14="http://schemas.microsoft.com/office/powerpoint/2010/main" val="155952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solidFill>
                <a:srgbClr val="000000"/>
              </a:solidFill>
            </a:endParaRPr>
          </a:p>
        </p:txBody>
      </p:sp>
      <p:sp>
        <p:nvSpPr>
          <p:cNvPr id="5" name="内容占位符 4"/>
          <p:cNvSpPr>
            <a:spLocks noGrp="1"/>
          </p:cNvSpPr>
          <p:nvPr>
            <p:ph idx="1"/>
          </p:nvPr>
        </p:nvSpPr>
        <p:spPr>
          <a:xfrm>
            <a:off x="457200" y="152718"/>
            <a:ext cx="7620000" cy="5973445"/>
          </a:xfrm>
        </p:spPr>
        <p:txBody>
          <a:bodyPr>
            <a:normAutofit fontScale="92500"/>
          </a:bodyPr>
          <a:lstStyle/>
          <a:p>
            <a:r>
              <a:rPr kumimoji="1" lang="en-US" altLang="zh-CN" dirty="0"/>
              <a:t>A few examples may makes this more concrete:</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Each rectangle is a vector, and arrows represent functions </a:t>
            </a:r>
          </a:p>
          <a:p>
            <a:r>
              <a:rPr kumimoji="1" lang="en-US" altLang="zh-CN" dirty="0"/>
              <a:t>Input vectors are in red, output vectors are in blue and green vectors ahold the RNN’s state.</a:t>
            </a:r>
          </a:p>
          <a:p>
            <a:endParaRPr kumimoji="1" lang="en-US" altLang="zh-CN" dirty="0"/>
          </a:p>
          <a:p>
            <a:r>
              <a:rPr kumimoji="1" lang="en-US" altLang="zh-CN" dirty="0"/>
              <a:t>Notice that I every case are no pre-specified constraints on the lengths sequences because the recurrent transformation(green) is fixed and can be applied as many times as we like</a:t>
            </a:r>
            <a:endParaRPr kumimoji="1" lang="zh-CN" altLang="en-US" dirty="0"/>
          </a:p>
        </p:txBody>
      </p:sp>
      <p:pic>
        <p:nvPicPr>
          <p:cNvPr id="6" name="图片 5" descr="Screen Shot 2019-04-14 at 6.12.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21" y="804537"/>
            <a:ext cx="8716784" cy="2719832"/>
          </a:xfrm>
          <a:prstGeom prst="rect">
            <a:avLst/>
          </a:prstGeom>
        </p:spPr>
      </p:pic>
    </p:spTree>
    <p:extLst>
      <p:ext uri="{BB962C8B-B14F-4D97-AF65-F5344CB8AC3E}">
        <p14:creationId xmlns:p14="http://schemas.microsoft.com/office/powerpoint/2010/main" val="306682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416360" cy="693997"/>
          </a:xfrm>
        </p:spPr>
        <p:txBody>
          <a:bodyPr/>
          <a:lstStyle/>
          <a:p>
            <a:r>
              <a:rPr kumimoji="1" lang="en-US" altLang="zh-CN" dirty="0">
                <a:solidFill>
                  <a:srgbClr val="000000"/>
                </a:solidFill>
              </a:rPr>
              <a:t>Examples of </a:t>
            </a:r>
            <a:r>
              <a:rPr kumimoji="1" lang="en-US" altLang="zh-CN" dirty="0" err="1">
                <a:solidFill>
                  <a:srgbClr val="000000"/>
                </a:solidFill>
              </a:rPr>
              <a:t>rnn</a:t>
            </a:r>
            <a:endParaRPr kumimoji="1" lang="zh-CN" altLang="en-US" dirty="0">
              <a:solidFill>
                <a:srgbClr val="000000"/>
              </a:solidFill>
            </a:endParaRPr>
          </a:p>
        </p:txBody>
      </p:sp>
      <p:pic>
        <p:nvPicPr>
          <p:cNvPr id="6" name="内容占位符 5" descr="Screen Shot 2019-04-14 at 6.38.36 PM.png"/>
          <p:cNvPicPr>
            <a:picLocks noGrp="1" noChangeAspect="1"/>
          </p:cNvPicPr>
          <p:nvPr>
            <p:ph idx="1"/>
          </p:nvPr>
        </p:nvPicPr>
        <p:blipFill>
          <a:blip r:embed="rId3">
            <a:extLst>
              <a:ext uri="{28A0092B-C50C-407E-A947-70E740481C1C}">
                <a14:useLocalDpi xmlns:a14="http://schemas.microsoft.com/office/drawing/2010/main" val="0"/>
              </a:ext>
            </a:extLst>
          </a:blip>
          <a:srcRect t="390" b="390"/>
          <a:stretch>
            <a:fillRect/>
          </a:stretch>
        </p:blipFill>
        <p:spPr/>
      </p:pic>
    </p:spTree>
    <p:extLst>
      <p:ext uri="{BB962C8B-B14F-4D97-AF65-F5344CB8AC3E}">
        <p14:creationId xmlns:p14="http://schemas.microsoft.com/office/powerpoint/2010/main" val="356732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416360" cy="693997"/>
          </a:xfrm>
        </p:spPr>
        <p:txBody>
          <a:bodyPr/>
          <a:lstStyle/>
          <a:p>
            <a:r>
              <a:rPr kumimoji="1" lang="en-US" altLang="zh-CN" dirty="0">
                <a:solidFill>
                  <a:srgbClr val="000000"/>
                </a:solidFill>
              </a:rPr>
              <a:t>Examples of </a:t>
            </a:r>
            <a:r>
              <a:rPr kumimoji="1" lang="en-US" altLang="zh-CN" dirty="0" err="1">
                <a:solidFill>
                  <a:srgbClr val="000000"/>
                </a:solidFill>
              </a:rPr>
              <a:t>rnn</a:t>
            </a:r>
            <a:endParaRPr kumimoji="1" lang="zh-CN" altLang="en-US" dirty="0">
              <a:solidFill>
                <a:srgbClr val="000000"/>
              </a:solidFill>
            </a:endParaRPr>
          </a:p>
        </p:txBody>
      </p:sp>
      <p:pic>
        <p:nvPicPr>
          <p:cNvPr id="4" name="内容占位符 3" descr="Screen Shot 2019-04-14 at 6.40.07 PM.png"/>
          <p:cNvPicPr>
            <a:picLocks noGrp="1" noChangeAspect="1"/>
          </p:cNvPicPr>
          <p:nvPr>
            <p:ph idx="1"/>
          </p:nvPr>
        </p:nvPicPr>
        <p:blipFill>
          <a:blip r:embed="rId2">
            <a:extLst>
              <a:ext uri="{28A0092B-C50C-407E-A947-70E740481C1C}">
                <a14:useLocalDpi xmlns:a14="http://schemas.microsoft.com/office/drawing/2010/main" val="0"/>
              </a:ext>
            </a:extLst>
          </a:blip>
          <a:srcRect l="813" r="813"/>
          <a:stretch>
            <a:fillRect/>
          </a:stretch>
        </p:blipFill>
        <p:spPr/>
      </p:pic>
    </p:spTree>
    <p:extLst>
      <p:ext uri="{BB962C8B-B14F-4D97-AF65-F5344CB8AC3E}">
        <p14:creationId xmlns:p14="http://schemas.microsoft.com/office/powerpoint/2010/main" val="9466418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416360" cy="693997"/>
          </a:xfrm>
        </p:spPr>
        <p:txBody>
          <a:bodyPr/>
          <a:lstStyle/>
          <a:p>
            <a:r>
              <a:rPr kumimoji="1" lang="en-US" altLang="zh-CN" dirty="0">
                <a:solidFill>
                  <a:srgbClr val="000000"/>
                </a:solidFill>
              </a:rPr>
              <a:t>Examples of </a:t>
            </a:r>
            <a:r>
              <a:rPr kumimoji="1" lang="en-US" altLang="zh-CN" dirty="0" err="1">
                <a:solidFill>
                  <a:srgbClr val="000000"/>
                </a:solidFill>
              </a:rPr>
              <a:t>rnn</a:t>
            </a:r>
            <a:endParaRPr kumimoji="1" lang="zh-CN" altLang="en-US" dirty="0">
              <a:solidFill>
                <a:srgbClr val="000000"/>
              </a:solidFill>
            </a:endParaRPr>
          </a:p>
        </p:txBody>
      </p:sp>
      <p:pic>
        <p:nvPicPr>
          <p:cNvPr id="5" name="内容占位符 4" descr="Screen Shot 2019-04-14 at 6.40.53 PM.png"/>
          <p:cNvPicPr>
            <a:picLocks noGrp="1" noChangeAspect="1"/>
          </p:cNvPicPr>
          <p:nvPr>
            <p:ph idx="1"/>
          </p:nvPr>
        </p:nvPicPr>
        <p:blipFill>
          <a:blip r:embed="rId3">
            <a:extLst>
              <a:ext uri="{28A0092B-C50C-407E-A947-70E740481C1C}">
                <a14:useLocalDpi xmlns:a14="http://schemas.microsoft.com/office/drawing/2010/main" val="0"/>
              </a:ext>
            </a:extLst>
          </a:blip>
          <a:srcRect t="3912" b="3912"/>
          <a:stretch>
            <a:fillRect/>
          </a:stretch>
        </p:blipFill>
        <p:spPr/>
      </p:pic>
    </p:spTree>
    <p:extLst>
      <p:ext uri="{BB962C8B-B14F-4D97-AF65-F5344CB8AC3E}">
        <p14:creationId xmlns:p14="http://schemas.microsoft.com/office/powerpoint/2010/main" val="14631253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351</TotalTime>
  <Words>1895</Words>
  <Application>Microsoft Macintosh PowerPoint</Application>
  <PresentationFormat>On-screen Show (4:3)</PresentationFormat>
  <Paragraphs>148</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Black</vt:lpstr>
      <vt:lpstr>Calibri</vt:lpstr>
      <vt:lpstr>基本</vt:lpstr>
      <vt:lpstr>Long short term memory</vt:lpstr>
      <vt:lpstr>Table of contents </vt:lpstr>
      <vt:lpstr>introduction</vt:lpstr>
      <vt:lpstr>Recurrent neural network</vt:lpstr>
      <vt:lpstr>what makes rNN so special</vt:lpstr>
      <vt:lpstr>PowerPoint Presentation</vt:lpstr>
      <vt:lpstr>Examples of rnn</vt:lpstr>
      <vt:lpstr>Examples of rnn</vt:lpstr>
      <vt:lpstr>Examples of rnn</vt:lpstr>
      <vt:lpstr>Recurrent neural networks</vt:lpstr>
      <vt:lpstr>BPTT(backpropagation through time)</vt:lpstr>
      <vt:lpstr>Rnn cannot do</vt:lpstr>
      <vt:lpstr>Vanishing/exploding gradients</vt:lpstr>
      <vt:lpstr>Vanishing/exploding gradients</vt:lpstr>
      <vt:lpstr>Some previous work</vt:lpstr>
      <vt:lpstr>Some previous work</vt:lpstr>
      <vt:lpstr>LSTM(long short term memory)</vt:lpstr>
      <vt:lpstr>PowerPoint Presentation</vt:lpstr>
      <vt:lpstr>LSTM-forget value</vt:lpstr>
      <vt:lpstr>LSTM-input gate layer</vt:lpstr>
      <vt:lpstr>LSTM-update memory</vt:lpstr>
      <vt:lpstr>LSTM-output</vt:lpstr>
      <vt:lpstr>PowerPoint Presentation</vt:lpstr>
      <vt:lpstr>PowerPoint Presentation</vt:lpstr>
      <vt:lpstr>PowerPoint Presentation</vt:lpstr>
      <vt:lpstr>LSTM-limitations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short term memory</dc:title>
  <dc:creator>Yang Kevin</dc:creator>
  <cp:lastModifiedBy>Microsoft Office 使用者</cp:lastModifiedBy>
  <cp:revision>23</cp:revision>
  <dcterms:created xsi:type="dcterms:W3CDTF">2019-04-14T21:30:04Z</dcterms:created>
  <dcterms:modified xsi:type="dcterms:W3CDTF">2019-04-15T13:00:42Z</dcterms:modified>
</cp:coreProperties>
</file>