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6" r:id="rId4"/>
    <p:sldId id="307" r:id="rId5"/>
    <p:sldId id="309" r:id="rId6"/>
    <p:sldId id="308" r:id="rId7"/>
    <p:sldId id="310" r:id="rId8"/>
    <p:sldId id="311" r:id="rId9"/>
    <p:sldId id="312" r:id="rId10"/>
    <p:sldId id="314" r:id="rId11"/>
    <p:sldId id="260" r:id="rId12"/>
    <p:sldId id="315" r:id="rId13"/>
    <p:sldId id="316" r:id="rId14"/>
    <p:sldId id="261" r:id="rId15"/>
    <p:sldId id="31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19AEFE-75BF-AD4C-8092-F1385E8D5BF4}">
          <p14:sldIdLst>
            <p14:sldId id="256"/>
            <p14:sldId id="257"/>
            <p14:sldId id="306"/>
            <p14:sldId id="307"/>
            <p14:sldId id="309"/>
            <p14:sldId id="308"/>
            <p14:sldId id="310"/>
            <p14:sldId id="311"/>
            <p14:sldId id="312"/>
            <p14:sldId id="314"/>
            <p14:sldId id="260"/>
            <p14:sldId id="315"/>
            <p14:sldId id="316"/>
            <p14:sldId id="261"/>
            <p14:sldId id="31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6910" autoAdjust="0"/>
  </p:normalViewPr>
  <p:slideViewPr>
    <p:cSldViewPr snapToGrid="0" snapToObjects="1">
      <p:cViewPr varScale="1">
        <p:scale>
          <a:sx n="76" d="100"/>
          <a:sy n="76" d="100"/>
        </p:scale>
        <p:origin x="-1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55B8-A98A-D540-BD93-042A5BC15B31}" type="datetimeFigureOut">
              <a:rPr kumimoji="1" lang="zh-CN" altLang="en-US" smtClean="0"/>
              <a:t>18/11/27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DAA4-0893-AF44-80F2-ADC511698F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2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en-US" altLang="zh-CN" baseline="0" dirty="0" smtClean="0"/>
              <a:t> graph is from state of </a:t>
            </a:r>
            <a:r>
              <a:rPr kumimoji="1" lang="en-US" altLang="zh-CN" baseline="0" dirty="0" err="1" smtClean="0"/>
              <a:t>obesity.org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You could see that the obesity rate has increased gradually. The data from 1990-2017</a:t>
            </a:r>
          </a:p>
          <a:p>
            <a:r>
              <a:rPr kumimoji="1" lang="en-US" altLang="zh-CN" baseline="0" dirty="0" smtClean="0"/>
              <a:t>Especially for the obesity in children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93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 was</a:t>
            </a:r>
            <a:r>
              <a:rPr kumimoji="1" lang="en-US" altLang="zh-CN" baseline="0" dirty="0" smtClean="0"/>
              <a:t> a study in 1990’s done on identical twins indicated that genes pretty much determined adult shape and size. But new research is uncovering a more nuanced view. Some aspects of shape and size, it turns out are more closely tied to genes than others. </a:t>
            </a:r>
          </a:p>
          <a:p>
            <a:r>
              <a:rPr kumimoji="1" lang="en-US" altLang="zh-CN" baseline="0" dirty="0" smtClean="0"/>
              <a:t>The ease with which you develop muscle mass is a highly inherited trait. A study found that while you need physical activity in order to build muscle, people who have “muscular” genes require far less exercise than others to look fit.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“You inherit half of your genes from your mother and half from your father, so you are a blend. You can be unlucky and get the worst possible combination from both parents, or be lucky and get the best.” says Harvard medical professor C. Ronald Kahn, M.D.</a:t>
            </a:r>
            <a:endParaRPr kumimoji="1"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4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4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However, it</a:t>
            </a:r>
            <a:r>
              <a:rPr kumimoji="1" lang="en-US" altLang="zh-CN" baseline="0" dirty="0" smtClean="0"/>
              <a:t> is hard to find those data in the open dataset,</a:t>
            </a:r>
          </a:p>
          <a:p>
            <a:r>
              <a:rPr kumimoji="1" lang="en-US" altLang="zh-CN" baseline="0" dirty="0" err="1" smtClean="0"/>
              <a:t>Dr</a:t>
            </a:r>
            <a:r>
              <a:rPr kumimoji="1" lang="en-US" altLang="zh-CN" baseline="0" dirty="0" smtClean="0"/>
              <a:t> causey gave me a reference for the dataset though, but after I read the research paper and took a look about dataset</a:t>
            </a:r>
          </a:p>
          <a:p>
            <a:r>
              <a:rPr kumimoji="1" lang="en-US" altLang="zh-CN" baseline="0" dirty="0" smtClean="0"/>
              <a:t>To be honestly, I have no idea what are they doing</a:t>
            </a:r>
            <a:r>
              <a:rPr kumimoji="1" lang="mr-IN" altLang="zh-CN" baseline="0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4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age</a:t>
            </a:r>
            <a:r>
              <a:rPr kumimoji="1" lang="en-US" altLang="zh-CN" baseline="0" dirty="0" smtClean="0"/>
              <a:t> between both child and parent are around 15-40</a:t>
            </a:r>
          </a:p>
          <a:p>
            <a:r>
              <a:rPr kumimoji="1" lang="en-US" altLang="zh-CN" dirty="0" smtClean="0"/>
              <a:t>The height in the child table may have</a:t>
            </a:r>
            <a:r>
              <a:rPr kumimoji="1" lang="en-US" altLang="zh-CN" baseline="0" dirty="0" smtClean="0"/>
              <a:t> a problem, because it contain huge difference.. I assume that is random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4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Race 1 = white race 2 = black race</a:t>
            </a:r>
            <a:r>
              <a:rPr kumimoji="1" lang="en-US" altLang="zh-CN" baseline="0" dirty="0" smtClean="0"/>
              <a:t> 3 = other</a:t>
            </a:r>
          </a:p>
          <a:p>
            <a:r>
              <a:rPr kumimoji="1" lang="en-US" altLang="zh-CN" baseline="0" dirty="0" smtClean="0"/>
              <a:t>Sex 0 = girl</a:t>
            </a:r>
          </a:p>
          <a:p>
            <a:r>
              <a:rPr kumimoji="1" lang="en-US" altLang="zh-CN" baseline="0" dirty="0" smtClean="0"/>
              <a:t>Sex 1 = boy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4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 I adjust </a:t>
            </a:r>
            <a:r>
              <a:rPr kumimoji="1" lang="en-US" altLang="zh-TW" dirty="0" err="1" smtClean="0"/>
              <a:t>parenta</a:t>
            </a:r>
            <a:r>
              <a:rPr kumimoji="1" lang="zh-TW" altLang="zh-TW" dirty="0" smtClean="0"/>
              <a:t>l</a:t>
            </a:r>
            <a:r>
              <a:rPr kumimoji="1" lang="en-US" altLang="zh-TW" dirty="0" smtClean="0"/>
              <a:t> weight by 80%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3DAA4-0893-AF44-80F2-ADC511698FD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17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/>
              <a:t>将图片拖动到占位符，或单击添加图标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2018年11月27日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2018年11月27日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Predict your weight by your parental weight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Kevin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17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trend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children</a:t>
            </a:r>
            <a:endParaRPr kumimoji="1" lang="zh-CN" altLang="en-US" dirty="0"/>
          </a:p>
        </p:txBody>
      </p:sp>
      <p:pic>
        <p:nvPicPr>
          <p:cNvPr id="7" name="内容占位符 6" descr="Screen Shot 2018-11-27 at 11.42.09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" r="5162"/>
          <a:stretch>
            <a:fillRect/>
          </a:stretch>
        </p:blipFill>
        <p:spPr>
          <a:xfrm>
            <a:off x="819150" y="1701800"/>
            <a:ext cx="3200400" cy="3108325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zh-TW" altLang="zh-TW" dirty="0" smtClean="0"/>
              <a:t>p</a:t>
            </a:r>
            <a:r>
              <a:rPr kumimoji="1" lang="en-US" altLang="zh-TW" dirty="0" err="1" smtClean="0"/>
              <a:t>arent</a:t>
            </a:r>
            <a:endParaRPr kumimoji="1" lang="zh-CN" altLang="en-US" dirty="0"/>
          </a:p>
        </p:txBody>
      </p:sp>
      <p:pic>
        <p:nvPicPr>
          <p:cNvPr id="8" name="内容占位符 7" descr="Screen Shot 2018-11-28 at 12.14.37 A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r="5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298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prediction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34777"/>
              </p:ext>
            </p:extLst>
          </p:nvPr>
        </p:nvGraphicFramePr>
        <p:xfrm>
          <a:off x="183799" y="981131"/>
          <a:ext cx="8742986" cy="3809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597"/>
                <a:gridCol w="1748597"/>
                <a:gridCol w="2260381"/>
                <a:gridCol w="1494131"/>
                <a:gridCol w="1491280"/>
              </a:tblGrid>
              <a:tr h="2523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Cross Validation Accuracy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AUC</a:t>
                      </a:r>
                      <a:endParaRPr lang="zh-CN" altLang="en-US" dirty="0"/>
                    </a:p>
                  </a:txBody>
                  <a:tcPr/>
                </a:tc>
              </a:tr>
              <a:tr h="441581">
                <a:tc rowSpan="3">
                  <a:txBody>
                    <a:bodyPr/>
                    <a:lstStyle/>
                    <a:p>
                      <a:r>
                        <a:rPr lang="en-US" altLang="zh-TW" dirty="0" err="1" smtClean="0"/>
                        <a:t>Cild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-0.10 (+/- 0.05)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08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Support Vector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 (+/- 0.02)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158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0.780</a:t>
                      </a:r>
                      <a:endParaRPr lang="zh-CN" altLang="en-US" dirty="0"/>
                    </a:p>
                  </a:txBody>
                  <a:tcPr/>
                </a:tc>
              </a:tr>
              <a:tr h="441581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-17.33 (+/- 6.50)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08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Support Vector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0.37 (+/- 0.17)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158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4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comparison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trend</a:t>
            </a:r>
            <a:endParaRPr kumimoji="1" lang="zh-CN" altLang="en-US" dirty="0"/>
          </a:p>
        </p:txBody>
      </p:sp>
      <p:pic>
        <p:nvPicPr>
          <p:cNvPr id="6" name="内容占位符 5" descr="Screen Shot 2018-11-28 at 12.22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61" b="-28061"/>
          <a:stretch>
            <a:fillRect/>
          </a:stretch>
        </p:blipFill>
        <p:spPr>
          <a:xfrm>
            <a:off x="221027" y="914400"/>
            <a:ext cx="4478989" cy="4351018"/>
          </a:xfrm>
        </p:spPr>
      </p:pic>
      <p:pic>
        <p:nvPicPr>
          <p:cNvPr id="10" name="内容占位符 9" descr="Screen Shot 2018-11-28 at 12.22.32 AM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r="5116"/>
          <a:stretch>
            <a:fillRect/>
          </a:stretch>
        </p:blipFill>
        <p:spPr/>
      </p:pic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zh-TW" altLang="zh-TW" dirty="0" smtClean="0"/>
              <a:t>o</a:t>
            </a:r>
            <a:r>
              <a:rPr kumimoji="1" lang="en-US" altLang="zh-TW" dirty="0" err="1" smtClean="0"/>
              <a:t>verall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4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prediction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07704"/>
              </p:ext>
            </p:extLst>
          </p:nvPr>
        </p:nvGraphicFramePr>
        <p:xfrm>
          <a:off x="183799" y="981131"/>
          <a:ext cx="8742986" cy="20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597"/>
                <a:gridCol w="1748597"/>
                <a:gridCol w="2260381"/>
                <a:gridCol w="1494131"/>
                <a:gridCol w="1491280"/>
              </a:tblGrid>
              <a:tr h="2523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Cross Validation Accuracy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AUC</a:t>
                      </a:r>
                      <a:endParaRPr lang="zh-CN" altLang="en-US" dirty="0"/>
                    </a:p>
                  </a:txBody>
                  <a:tcPr/>
                </a:tc>
              </a:tr>
              <a:tr h="441581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Parent-Child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-0.49 (+/-0.15)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08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Support Vector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0.20 (+/- 0.12)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158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0.769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TW" sz="2400" dirty="0" smtClean="0">
                <a:latin typeface="+mj-lt"/>
              </a:rPr>
              <a:t>Children’s weight are still higher than parental weight after I adjust their weight value by 80 percent.</a:t>
            </a:r>
          </a:p>
          <a:p>
            <a:pPr>
              <a:buFont typeface="Wingdings" charset="2"/>
              <a:buChar char="Ø"/>
            </a:pPr>
            <a:r>
              <a:rPr kumimoji="1" lang="en-US" altLang="zh-TW" sz="2400" dirty="0" smtClean="0">
                <a:latin typeface="+mj-lt"/>
              </a:rPr>
              <a:t>Parental weight is related to child weight for sure according to family-based behavioral treatment programs and some other research</a:t>
            </a:r>
          </a:p>
          <a:p>
            <a:pPr>
              <a:buFont typeface="Wingdings" charset="2"/>
              <a:buChar char="Ø"/>
            </a:pPr>
            <a:r>
              <a:rPr kumimoji="1" lang="zh-TW" altLang="zh-TW" sz="2400" dirty="0" smtClean="0">
                <a:latin typeface="+mj-lt"/>
              </a:rPr>
              <a:t>S</a:t>
            </a:r>
            <a:r>
              <a:rPr kumimoji="1" lang="en-US" altLang="zh-TW" sz="2400" dirty="0" err="1" smtClean="0">
                <a:latin typeface="+mj-lt"/>
              </a:rPr>
              <a:t>ome</a:t>
            </a:r>
            <a:r>
              <a:rPr kumimoji="1" lang="en-US" altLang="zh-TW" sz="2400" dirty="0" smtClean="0">
                <a:latin typeface="+mj-lt"/>
              </a:rPr>
              <a:t> other factors influence offspring’s weight play more significant role</a:t>
            </a:r>
            <a:endParaRPr kumimoji="1" lang="en-US" altLang="zh-TW" sz="2400" dirty="0" smtClean="0">
              <a:latin typeface="+mj-lt"/>
            </a:endParaRPr>
          </a:p>
          <a:p>
            <a:pPr>
              <a:buFont typeface="Wingdings" charset="2"/>
              <a:buChar char="Ø"/>
            </a:pPr>
            <a:r>
              <a:rPr kumimoji="1" lang="zh-TW" altLang="zh-TW" sz="2400" dirty="0" smtClean="0">
                <a:latin typeface="+mj-lt"/>
              </a:rPr>
              <a:t>T</a:t>
            </a:r>
            <a:r>
              <a:rPr kumimoji="1" lang="en-US" altLang="zh-TW" sz="2400" dirty="0" smtClean="0">
                <a:latin typeface="+mj-lt"/>
              </a:rPr>
              <a:t>his dataset are not good enough to indicate the prediction for the parent-child weight</a:t>
            </a:r>
          </a:p>
          <a:p>
            <a:pPr>
              <a:buFont typeface="Wingdings" charset="2"/>
              <a:buChar char="Ø"/>
            </a:pPr>
            <a:endParaRPr kumimoji="1" lang="en-US" altLang="zh-TW" sz="2400" dirty="0" smtClean="0">
              <a:latin typeface="+mj-lt"/>
            </a:endParaRPr>
          </a:p>
          <a:p>
            <a:pPr>
              <a:buFont typeface="Wingdings" charset="2"/>
              <a:buChar char="Ø"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474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[1]  State of </a:t>
            </a:r>
            <a:r>
              <a:rPr lang="en-US" altLang="zh-CN" dirty="0" err="1"/>
              <a:t>Obesity.org</a:t>
            </a:r>
            <a:r>
              <a:rPr lang="en-US" altLang="zh-CN" dirty="0"/>
              <a:t>, "Adult Obesity in the United State from 1990- </a:t>
            </a:r>
            <a:endParaRPr lang="en-US" altLang="zh-CN" dirty="0"/>
          </a:p>
          <a:p>
            <a:r>
              <a:rPr lang="en-US" altLang="zh-CN" dirty="0"/>
              <a:t>2017". </a:t>
            </a:r>
            <a:r>
              <a:rPr lang="en-US" altLang="zh-CN" i="1" dirty="0"/>
              <a:t>(https://</a:t>
            </a:r>
            <a:r>
              <a:rPr lang="en-US" altLang="zh-CN" i="1" dirty="0" err="1"/>
              <a:t>stateofobesity.org</a:t>
            </a:r>
            <a:r>
              <a:rPr lang="en-US" altLang="zh-CN" i="1" dirty="0"/>
              <a:t>/adult-obesity/) </a:t>
            </a:r>
            <a:endParaRPr lang="en-US" altLang="zh-CN" dirty="0"/>
          </a:p>
          <a:p>
            <a:r>
              <a:rPr lang="en-US" altLang="zh-CN" dirty="0"/>
              <a:t>[2]  </a:t>
            </a:r>
            <a:r>
              <a:rPr lang="en-US" altLang="zh-CN" dirty="0" err="1"/>
              <a:t>Boutelle</a:t>
            </a:r>
            <a:r>
              <a:rPr lang="en-US" altLang="zh-CN" dirty="0"/>
              <a:t> KN, </a:t>
            </a:r>
            <a:r>
              <a:rPr lang="en-US" altLang="zh-CN" dirty="0" err="1"/>
              <a:t>Cafri</a:t>
            </a:r>
            <a:r>
              <a:rPr lang="en-US" altLang="zh-CN" dirty="0"/>
              <a:t> G, Crow SJ. Parent predictors of child weight change in family based behavioral obesity treatment. Obesity (Silver Spring, </a:t>
            </a:r>
            <a:r>
              <a:rPr lang="en-US" altLang="zh-CN" dirty="0" err="1"/>
              <a:t>Md</a:t>
            </a:r>
            <a:r>
              <a:rPr lang="en-US" altLang="zh-CN" dirty="0"/>
              <a:t>) 2012;20(7):1539-1543. </a:t>
            </a:r>
            <a:r>
              <a:rPr lang="en-US" altLang="zh-CN" dirty="0" err="1"/>
              <a:t>doi</a:t>
            </a:r>
            <a:r>
              <a:rPr lang="en-US" altLang="zh-CN" dirty="0"/>
              <a:t>: 10.1038/oby.2012.48. </a:t>
            </a:r>
            <a:endParaRPr lang="en-US" altLang="zh-CN" dirty="0"/>
          </a:p>
          <a:p>
            <a:r>
              <a:rPr lang="en-US" altLang="zh-CN" dirty="0"/>
              <a:t>[3]  </a:t>
            </a:r>
            <a:r>
              <a:rPr lang="en-US" altLang="zh-CN" dirty="0" err="1"/>
              <a:t>Nature.com</a:t>
            </a:r>
            <a:r>
              <a:rPr lang="en-US" altLang="zh-CN" dirty="0"/>
              <a:t>, "International Journal of </a:t>
            </a:r>
            <a:endParaRPr lang="en-US" altLang="zh-CN" dirty="0"/>
          </a:p>
          <a:p>
            <a:r>
              <a:rPr lang="en-US" altLang="zh-CN" i="1" dirty="0"/>
              <a:t>Obesity".( https://</a:t>
            </a:r>
            <a:r>
              <a:rPr lang="en-US" altLang="zh-CN" i="1" dirty="0" err="1"/>
              <a:t>www.nature.com</a:t>
            </a:r>
            <a:r>
              <a:rPr lang="en-US" altLang="zh-CN" i="1" dirty="0"/>
              <a:t>/</a:t>
            </a:r>
            <a:r>
              <a:rPr lang="en-US" altLang="zh-CN" i="1" dirty="0" err="1"/>
              <a:t>ijo</a:t>
            </a:r>
            <a:r>
              <a:rPr lang="en-US" altLang="zh-CN" i="1" dirty="0"/>
              <a:t>/). </a:t>
            </a:r>
            <a:endParaRPr lang="en-US" altLang="zh-CN" dirty="0"/>
          </a:p>
          <a:p>
            <a:r>
              <a:rPr lang="en-US" altLang="zh-CN" dirty="0"/>
              <a:t>[4]  Women's health on NBCNEWS, "Destined to inherit your mom's </a:t>
            </a:r>
            <a:endParaRPr lang="en-US" altLang="zh-CN" dirty="0"/>
          </a:p>
          <a:p>
            <a:r>
              <a:rPr lang="en-US" altLang="zh-CN" dirty="0"/>
              <a:t>body?". </a:t>
            </a:r>
            <a:r>
              <a:rPr lang="en-US" altLang="zh-CN" i="1" dirty="0"/>
              <a:t>(http://</a:t>
            </a:r>
            <a:r>
              <a:rPr lang="en-US" altLang="zh-CN" i="1" dirty="0" err="1"/>
              <a:t>www.nbcnews.com</a:t>
            </a:r>
            <a:r>
              <a:rPr lang="en-US" altLang="zh-CN" i="1" dirty="0"/>
              <a:t>/id/35254750/ns/health- </a:t>
            </a:r>
            <a:r>
              <a:rPr lang="en-US" altLang="zh-CN" i="1" dirty="0" err="1"/>
              <a:t>womens_health</a:t>
            </a:r>
            <a:r>
              <a:rPr lang="en-US" altLang="zh-CN" i="1" dirty="0"/>
              <a:t>/t/destined-inherit-your-moms-body/#.W_djT5NKhTZ)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[5]  Helen </a:t>
            </a:r>
            <a:r>
              <a:rPr lang="en-US" altLang="zh-CN" dirty="0" err="1"/>
              <a:t>Andrian</a:t>
            </a:r>
            <a:r>
              <a:rPr lang="en-US" altLang="zh-CN" dirty="0"/>
              <a:t>, Chu-Yung Liao, </a:t>
            </a:r>
            <a:r>
              <a:rPr lang="en-US" altLang="zh-CN" dirty="0" err="1"/>
              <a:t>Hsien</a:t>
            </a:r>
            <a:r>
              <a:rPr lang="en-US" altLang="zh-CN" dirty="0"/>
              <a:t>-Wen </a:t>
            </a:r>
            <a:r>
              <a:rPr lang="en-US" altLang="zh-CN" dirty="0" err="1"/>
              <a:t>Kuo</a:t>
            </a:r>
            <a:r>
              <a:rPr lang="en-US" altLang="zh-CN" dirty="0"/>
              <a:t>. Parental weight changes as key predictors of child weight changes. (BMC Public Health.) 2015;15:645. doi:10.1186/s12889-015-2005-x. </a:t>
            </a:r>
            <a:endParaRPr lang="en-US" altLang="zh-CN" dirty="0"/>
          </a:p>
          <a:p>
            <a:r>
              <a:rPr lang="en-US" altLang="zh-CN" dirty="0"/>
              <a:t>[6]  </a:t>
            </a:r>
            <a:r>
              <a:rPr lang="en-US" altLang="zh-CN" dirty="0" err="1"/>
              <a:t>Reddit</a:t>
            </a:r>
            <a:r>
              <a:rPr lang="en-US" altLang="zh-CN" dirty="0"/>
              <a:t>, r/datasets, "Students Weight, Sex, Height and race". </a:t>
            </a:r>
            <a:endParaRPr lang="en-US" altLang="zh-CN" dirty="0"/>
          </a:p>
          <a:p>
            <a:r>
              <a:rPr lang="en-US" altLang="zh-CN" i="1" dirty="0"/>
              <a:t>(https://</a:t>
            </a:r>
            <a:r>
              <a:rPr lang="en-US" altLang="zh-CN" i="1" dirty="0" err="1"/>
              <a:t>www.reddit.com</a:t>
            </a:r>
            <a:r>
              <a:rPr lang="en-US" altLang="zh-CN" i="1" dirty="0"/>
              <a:t>/r/datasets/comments/460fc5/</a:t>
            </a:r>
            <a:r>
              <a:rPr lang="en-US" altLang="zh-CN" i="1" dirty="0" err="1"/>
              <a:t>students_weight_s</a:t>
            </a:r>
            <a:r>
              <a:rPr lang="en-US" altLang="zh-CN" i="1" dirty="0"/>
              <a:t> </a:t>
            </a:r>
            <a:r>
              <a:rPr lang="en-US" altLang="zh-CN" i="1" dirty="0" err="1"/>
              <a:t>exheight_and_race</a:t>
            </a:r>
            <a:r>
              <a:rPr lang="en-US" altLang="zh-CN" i="1" dirty="0"/>
              <a:t>/)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[7]  </a:t>
            </a:r>
            <a:r>
              <a:rPr lang="en-US" altLang="zh-CN" dirty="0" err="1"/>
              <a:t>Vincentarelbundock.github</a:t>
            </a:r>
            <a:r>
              <a:rPr lang="en-US" altLang="zh-CN" dirty="0"/>
              <a:t>, "Risk Factors Associated with Low Infant Birth Weight". </a:t>
            </a:r>
            <a:r>
              <a:rPr lang="en-US" altLang="zh-CN" i="1" dirty="0"/>
              <a:t>(https://</a:t>
            </a:r>
            <a:r>
              <a:rPr lang="en-US" altLang="zh-CN" i="1" dirty="0" err="1"/>
              <a:t>vincentarelbundock.github.io</a:t>
            </a:r>
            <a:r>
              <a:rPr lang="en-US" altLang="zh-CN" i="1" dirty="0"/>
              <a:t>/</a:t>
            </a:r>
            <a:r>
              <a:rPr lang="en-US" altLang="zh-CN" i="1" dirty="0" err="1"/>
              <a:t>Rdatasets</a:t>
            </a:r>
            <a:r>
              <a:rPr lang="en-US" altLang="zh-CN" i="1" dirty="0"/>
              <a:t>/</a:t>
            </a:r>
            <a:r>
              <a:rPr lang="en-US" altLang="zh-CN" i="1" dirty="0" err="1"/>
              <a:t>datasets.html</a:t>
            </a:r>
            <a:r>
              <a:rPr lang="en-US" altLang="zh-CN" i="1" dirty="0"/>
              <a:t>)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[8]  Brian H. </a:t>
            </a:r>
            <a:r>
              <a:rPr lang="en-US" altLang="zh-CN" dirty="0" err="1"/>
              <a:t>Wrotniak</a:t>
            </a:r>
            <a:r>
              <a:rPr lang="en-US" altLang="zh-CN" dirty="0"/>
              <a:t>, </a:t>
            </a:r>
            <a:r>
              <a:rPr lang="en-US" altLang="zh-CN" dirty="0" err="1"/>
              <a:t>Ms</a:t>
            </a:r>
            <a:r>
              <a:rPr lang="en-US" altLang="zh-CN" dirty="0"/>
              <a:t>; Leonard H. Epstein, </a:t>
            </a:r>
            <a:r>
              <a:rPr lang="en-US" altLang="zh-CN" dirty="0" err="1"/>
              <a:t>Phd</a:t>
            </a:r>
            <a:r>
              <a:rPr lang="en-US" altLang="zh-CN" dirty="0"/>
              <a:t>; Rocco A. </a:t>
            </a:r>
            <a:r>
              <a:rPr lang="en-US" altLang="zh-CN" dirty="0" err="1"/>
              <a:t>Paluch</a:t>
            </a:r>
            <a:r>
              <a:rPr lang="en-US" altLang="zh-CN" dirty="0"/>
              <a:t>, MS, "Parent Weight Change as a Predictor of Child Weight Change in Family-Based Behavioral Obesity Treatment". </a:t>
            </a:r>
            <a:r>
              <a:rPr lang="en-US" altLang="zh-CN" i="1" dirty="0"/>
              <a:t>(https://</a:t>
            </a:r>
            <a:r>
              <a:rPr lang="en-US" altLang="zh-CN" i="1" dirty="0" err="1"/>
              <a:t>jamanetwork.com</a:t>
            </a:r>
            <a:r>
              <a:rPr lang="en-US" altLang="zh-CN" i="1" dirty="0"/>
              <a:t>/journals/</a:t>
            </a:r>
            <a:r>
              <a:rPr lang="en-US" altLang="zh-CN" i="1" dirty="0" err="1"/>
              <a:t>jamapediatrics</a:t>
            </a:r>
            <a:r>
              <a:rPr lang="en-US" altLang="zh-CN" i="1" dirty="0"/>
              <a:t>/</a:t>
            </a:r>
            <a:r>
              <a:rPr lang="en-US" altLang="zh-CN" i="1" dirty="0" err="1"/>
              <a:t>fullarticle</a:t>
            </a:r>
            <a:r>
              <a:rPr lang="en-US" altLang="zh-CN" i="1" dirty="0"/>
              <a:t>/485676)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[9]  </a:t>
            </a:r>
            <a:r>
              <a:rPr lang="en-US" altLang="zh-CN" dirty="0" err="1"/>
              <a:t>Yinghyu</a:t>
            </a:r>
            <a:r>
              <a:rPr lang="en-US" altLang="zh-CN" dirty="0"/>
              <a:t> </a:t>
            </a:r>
            <a:r>
              <a:rPr lang="en-US" altLang="zh-CN" dirty="0" err="1"/>
              <a:t>Lui</a:t>
            </a:r>
            <a:r>
              <a:rPr lang="en-US" altLang="zh-CN" dirty="0"/>
              <a:t>, </a:t>
            </a:r>
            <a:r>
              <a:rPr lang="en-US" altLang="zh-CN" dirty="0" err="1"/>
              <a:t>Hsin</a:t>
            </a:r>
            <a:r>
              <a:rPr lang="en-US" altLang="zh-CN" dirty="0"/>
              <a:t>-Jen Chen, </a:t>
            </a:r>
            <a:r>
              <a:rPr lang="en-US" altLang="zh-CN" dirty="0" err="1"/>
              <a:t>Lan</a:t>
            </a:r>
            <a:r>
              <a:rPr lang="en-US" altLang="zh-CN" dirty="0"/>
              <a:t> Liang, </a:t>
            </a:r>
            <a:r>
              <a:rPr lang="en-US" altLang="zh-CN" dirty="0" err="1"/>
              <a:t>Youfa</a:t>
            </a:r>
            <a:r>
              <a:rPr lang="en-US" altLang="zh-CN" dirty="0"/>
              <a:t> Wang. "Parent-Child Resemblance in Weight Status and Its Correlates in the United States". </a:t>
            </a:r>
            <a:endParaRPr lang="en-US" altLang="zh-CN" dirty="0"/>
          </a:p>
          <a:p>
            <a:r>
              <a:rPr lang="en-US" altLang="zh-CN" dirty="0"/>
              <a:t>June 10.2013. doi:10.1371/journal.pone.0065361</a:t>
            </a:r>
            <a:r>
              <a:rPr lang="en-US" altLang="zh-CN" i="1" dirty="0"/>
              <a:t>(https://</a:t>
            </a:r>
            <a:r>
              <a:rPr lang="en-US" altLang="zh-CN" i="1" dirty="0" err="1"/>
              <a:t>journals.plos.org</a:t>
            </a:r>
            <a:r>
              <a:rPr lang="en-US" altLang="zh-CN" i="1" dirty="0"/>
              <a:t>/</a:t>
            </a:r>
            <a:r>
              <a:rPr lang="en-US" altLang="zh-CN" i="1" dirty="0" err="1"/>
              <a:t>plosone</a:t>
            </a:r>
            <a:r>
              <a:rPr lang="en-US" altLang="zh-CN" i="1" dirty="0"/>
              <a:t>/</a:t>
            </a:r>
            <a:r>
              <a:rPr lang="en-US" altLang="zh-CN" i="1" dirty="0" err="1"/>
              <a:t>arti</a:t>
            </a:r>
            <a:r>
              <a:rPr lang="en-US" altLang="zh-CN" i="1" dirty="0"/>
              <a:t> </a:t>
            </a:r>
            <a:r>
              <a:rPr lang="en-US" altLang="zh-CN" i="1" dirty="0" err="1"/>
              <a:t>cle?id</a:t>
            </a:r>
            <a:r>
              <a:rPr lang="en-US" altLang="zh-CN" i="1" dirty="0"/>
              <a:t>=10.1371/journal.pone.0065361) </a:t>
            </a:r>
            <a:endParaRPr lang="en-US" altLang="zh-CN" dirty="0"/>
          </a:p>
          <a:p>
            <a:r>
              <a:rPr lang="en-US" altLang="zh-CN" dirty="0"/>
              <a:t>[10] </a:t>
            </a:r>
            <a:r>
              <a:rPr lang="en-US" altLang="zh-CN" dirty="0" err="1"/>
              <a:t>Takehiro</a:t>
            </a:r>
            <a:r>
              <a:rPr lang="en-US" altLang="zh-CN" dirty="0"/>
              <a:t> Sugiyama, Masako </a:t>
            </a:r>
            <a:r>
              <a:rPr lang="en-US" altLang="zh-CN" dirty="0" err="1"/>
              <a:t>Horino</a:t>
            </a:r>
            <a:r>
              <a:rPr lang="en-US" altLang="zh-CN" dirty="0"/>
              <a:t>, Kaori Inoue, </a:t>
            </a:r>
            <a:r>
              <a:rPr lang="en-US" altLang="zh-CN" dirty="0" err="1"/>
              <a:t>Tasuki</a:t>
            </a:r>
            <a:r>
              <a:rPr lang="en-US" altLang="zh-CN" dirty="0"/>
              <a:t> Kobayashi, Martin F. Shapiro, William J. McCarthy, " Trends of Child's Weight Perception by Children, Parents and Healthcare Professionals during the Time of Terminology Change in Childhood Obesity in the United States, 2005-2014". 2016 Dec 1; 12(6): 463-473. </a:t>
            </a:r>
            <a:r>
              <a:rPr lang="en-US" altLang="zh-CN" dirty="0" err="1"/>
              <a:t>doi</a:t>
            </a:r>
            <a:r>
              <a:rPr lang="en-US" altLang="zh-CN" dirty="0"/>
              <a:t>: 10.1089/chi/.2016.0128</a:t>
            </a:r>
            <a:r>
              <a:rPr lang="en-US" altLang="zh-CN" i="1" dirty="0"/>
              <a:t>(https://</a:t>
            </a:r>
            <a:r>
              <a:rPr lang="en-US" altLang="zh-CN" i="1" dirty="0" err="1"/>
              <a:t>www.ncbi.nlm.nih.gov</a:t>
            </a:r>
            <a:r>
              <a:rPr lang="en-US" altLang="zh-CN" i="1" dirty="0"/>
              <a:t>/</a:t>
            </a:r>
            <a:r>
              <a:rPr lang="en-US" altLang="zh-CN" i="1" dirty="0" err="1"/>
              <a:t>pmc</a:t>
            </a:r>
            <a:r>
              <a:rPr lang="en-US" altLang="zh-CN" i="1" dirty="0"/>
              <a:t>/articles/PM C5107670/)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6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Adult obesity in the united states</a:t>
            </a:r>
            <a:endParaRPr kumimoji="1" lang="zh-CN" altLang="en-US" dirty="0"/>
          </a:p>
        </p:txBody>
      </p:sp>
      <p:pic>
        <p:nvPicPr>
          <p:cNvPr id="6" name="内容占位符 5" descr="Screen Shot 2018-11-27 at 10.26.0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" b="1874"/>
          <a:stretch>
            <a:fillRect/>
          </a:stretch>
        </p:blipFill>
        <p:spPr>
          <a:xfrm>
            <a:off x="145983" y="1100628"/>
            <a:ext cx="8998017" cy="3902079"/>
          </a:xfrm>
        </p:spPr>
      </p:pic>
    </p:spTree>
    <p:extLst>
      <p:ext uri="{BB962C8B-B14F-4D97-AF65-F5344CB8AC3E}">
        <p14:creationId xmlns:p14="http://schemas.microsoft.com/office/powerpoint/2010/main" val="18107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Research founding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065546"/>
            <a:ext cx="3717106" cy="357984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400" dirty="0" smtClean="0"/>
              <a:t>Studies suggest that while your genes may determine up to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80 percent </a:t>
            </a:r>
            <a:r>
              <a:rPr kumimoji="1" lang="en-US" altLang="zh-CN" sz="2400" dirty="0" smtClean="0"/>
              <a:t>of your weight and body shape. </a:t>
            </a:r>
          </a:p>
          <a:p>
            <a:pPr marL="0" indent="0"/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2/8/2010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weight inherited by par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7" y="1065546"/>
            <a:ext cx="4408682" cy="37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Research founding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8"/>
            <a:ext cx="4490815" cy="357984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400" dirty="0" smtClean="0"/>
              <a:t>From an analysis of around 100,000 children from six countries—including the United States—researchers found that around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20 percent </a:t>
            </a:r>
            <a:r>
              <a:rPr kumimoji="1" lang="en-US" altLang="zh-CN" sz="2400" dirty="0" smtClean="0"/>
              <a:t>of a child’s body mass index (BMI) is inherited from their mother, while a further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20 percent </a:t>
            </a:r>
            <a:r>
              <a:rPr kumimoji="1" lang="en-US" altLang="zh-CN" sz="2400" dirty="0" smtClean="0"/>
              <a:t>is inherited from their father. </a:t>
            </a:r>
          </a:p>
          <a:p>
            <a:pPr marL="0" indent="0"/>
            <a:r>
              <a:rPr kumimoji="1" lang="mr-IN" altLang="zh-CN" sz="2400" dirty="0" smtClean="0"/>
              <a:t>–</a:t>
            </a:r>
            <a:r>
              <a:rPr kumimoji="1" lang="en-US" altLang="zh-CN" sz="2400" dirty="0" smtClean="0"/>
              <a:t>2/21/2017</a:t>
            </a:r>
            <a:endParaRPr kumimoji="1" lang="en-US" altLang="zh-CN" sz="2400" dirty="0"/>
          </a:p>
        </p:txBody>
      </p:sp>
      <p:pic>
        <p:nvPicPr>
          <p:cNvPr id="4" name="内容占位符 4" descr="Screen Shot 2018-11-27 at 10.12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50" r="-36650"/>
          <a:stretch>
            <a:fillRect/>
          </a:stretch>
        </p:blipFill>
        <p:spPr>
          <a:xfrm>
            <a:off x="3999931" y="1226336"/>
            <a:ext cx="6253540" cy="3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8"/>
            <a:ext cx="4273564" cy="357984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400" dirty="0">
                <a:latin typeface="+mj-lt"/>
              </a:rPr>
              <a:t>“You inherit half of your genes from your mother and half from your father, so you are a blend. You can be unlucky and get the worst possible combination from both parents, or be lucky and get the best.” says Harvard medical professor C. Ronald Kahn, M.D.</a:t>
            </a:r>
            <a:endParaRPr kumimoji="1" lang="zh-CN" altLang="en-US" sz="2400" dirty="0">
              <a:latin typeface="+mj-lt"/>
            </a:endParaRP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pic>
        <p:nvPicPr>
          <p:cNvPr id="4" name="图片 3" descr="Genzyme_peopl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81" y="1100628"/>
            <a:ext cx="3403174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objective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Can we predict the weight directly by parental weight?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Different race may contain different genes to influence children’s weight?</a:t>
            </a: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4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“Desired Dataset” </a:t>
            </a:r>
            <a:r>
              <a:rPr kumimoji="1" lang="mr-IN" altLang="zh-CN" sz="2400" dirty="0" smtClean="0">
                <a:latin typeface="+mj-lt"/>
              </a:rPr>
              <a:t>–</a:t>
            </a:r>
            <a:r>
              <a:rPr kumimoji="1" lang="en-US" altLang="zh-CN" sz="2400" dirty="0" smtClean="0">
                <a:latin typeface="+mj-lt"/>
              </a:rPr>
              <a:t>time series data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Father and Mother’s Height and Weight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Their offspring’s Height and Weight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Different races</a:t>
            </a:r>
            <a:endParaRPr kumimoji="1" lang="en-US" altLang="zh-CN" sz="2400" dirty="0" smtClean="0">
              <a:latin typeface="+mj-lt"/>
            </a:endParaRP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sz="2400" dirty="0" smtClean="0">
                <a:latin typeface="+mj-lt"/>
              </a:rPr>
              <a:t>Two dataset, try to simulate their relationship</a:t>
            </a:r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5248"/>
              </p:ext>
            </p:extLst>
          </p:nvPr>
        </p:nvGraphicFramePr>
        <p:xfrm>
          <a:off x="482321" y="1867881"/>
          <a:ext cx="3611385" cy="300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95"/>
                <a:gridCol w="1203795"/>
                <a:gridCol w="1203795"/>
              </a:tblGrid>
              <a:tr h="6162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</a:tr>
              <a:tr h="4893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0.485</a:t>
                      </a:r>
                      <a:endParaRPr lang="zh-CN" altLang="en-US" dirty="0"/>
                    </a:p>
                  </a:txBody>
                  <a:tcPr/>
                </a:tc>
              </a:tr>
              <a:tr h="4356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6.125</a:t>
                      </a:r>
                      <a:endParaRPr lang="zh-CN" altLang="en-US" dirty="0"/>
                    </a:p>
                  </a:txBody>
                  <a:tcPr/>
                </a:tc>
              </a:tr>
              <a:tr h="4893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72.129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27.868</a:t>
                      </a:r>
                      <a:endParaRPr lang="zh-CN" altLang="en-US" dirty="0"/>
                    </a:p>
                  </a:txBody>
                  <a:tcPr/>
                </a:tc>
              </a:tr>
              <a:tr h="4893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139.130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25.281</a:t>
                      </a:r>
                      <a:endParaRPr lang="zh-CN" altLang="en-US" dirty="0"/>
                    </a:p>
                  </a:txBody>
                  <a:tcPr/>
                </a:tc>
              </a:tr>
              <a:tr h="4893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61319"/>
              </p:ext>
            </p:extLst>
          </p:nvPr>
        </p:nvGraphicFramePr>
        <p:xfrm>
          <a:off x="4298122" y="1867881"/>
          <a:ext cx="4045779" cy="300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93"/>
                <a:gridCol w="1348593"/>
                <a:gridCol w="1348593"/>
              </a:tblGrid>
              <a:tr h="7263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 Deviation</a:t>
                      </a:r>
                      <a:endParaRPr lang="zh-CN" altLang="en-US" dirty="0"/>
                    </a:p>
                  </a:txBody>
                  <a:tcPr/>
                </a:tc>
              </a:tr>
              <a:tr h="4150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5.298</a:t>
                      </a:r>
                      <a:endParaRPr lang="zh-CN" altLang="en-US" dirty="0"/>
                    </a:p>
                  </a:txBody>
                  <a:tcPr/>
                </a:tc>
              </a:tr>
              <a:tr h="7263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Mother’s 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129.814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30.579</a:t>
                      </a:r>
                      <a:endParaRPr lang="zh-CN" altLang="en-US" dirty="0"/>
                    </a:p>
                  </a:txBody>
                  <a:tcPr/>
                </a:tc>
              </a:tr>
              <a:tr h="7263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Baby’s 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2944.587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729.214</a:t>
                      </a:r>
                      <a:endParaRPr lang="zh-CN" altLang="en-US" dirty="0"/>
                    </a:p>
                  </a:txBody>
                  <a:tcPr/>
                </a:tc>
              </a:tr>
              <a:tr h="4150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0.918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Distribution</a:t>
            </a:r>
            <a:endParaRPr kumimoji="1" lang="zh-CN" altLang="en-US" dirty="0"/>
          </a:p>
        </p:txBody>
      </p:sp>
      <p:pic>
        <p:nvPicPr>
          <p:cNvPr id="9" name="内容占位符 8" descr="Screen Shot 2018-11-28 at 12.12.5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01" r="-52001"/>
          <a:stretch>
            <a:fillRect/>
          </a:stretch>
        </p:blipFill>
        <p:spPr>
          <a:xfrm>
            <a:off x="-3019205" y="1100628"/>
            <a:ext cx="14732214" cy="3980986"/>
          </a:xfrm>
        </p:spPr>
      </p:pic>
    </p:spTree>
    <p:extLst>
      <p:ext uri="{BB962C8B-B14F-4D97-AF65-F5344CB8AC3E}">
        <p14:creationId xmlns:p14="http://schemas.microsoft.com/office/powerpoint/2010/main" val="231233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707</TotalTime>
  <Words>722</Words>
  <Application>Microsoft Macintosh PowerPoint</Application>
  <PresentationFormat>全屏显示(4:3)</PresentationFormat>
  <Paragraphs>139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角度</vt:lpstr>
      <vt:lpstr>Predict your weight by your parental weight</vt:lpstr>
      <vt:lpstr>Adult obesity in the united states</vt:lpstr>
      <vt:lpstr>Research founding</vt:lpstr>
      <vt:lpstr>Research founding</vt:lpstr>
      <vt:lpstr>introduction</vt:lpstr>
      <vt:lpstr>objective</vt:lpstr>
      <vt:lpstr>dataset</vt:lpstr>
      <vt:lpstr>approach</vt:lpstr>
      <vt:lpstr>Distribution</vt:lpstr>
      <vt:lpstr>trend</vt:lpstr>
      <vt:lpstr>prediction</vt:lpstr>
      <vt:lpstr>comparison</vt:lpstr>
      <vt:lpstr>prediction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model</dc:title>
  <dc:creator>Kevin Yang</dc:creator>
  <cp:lastModifiedBy>Yang Kevin</cp:lastModifiedBy>
  <cp:revision>27</cp:revision>
  <dcterms:created xsi:type="dcterms:W3CDTF">2018-09-29T21:19:48Z</dcterms:created>
  <dcterms:modified xsi:type="dcterms:W3CDTF">2018-11-28T06:39:37Z</dcterms:modified>
</cp:coreProperties>
</file>