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firstSlideNum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 snapToObjects="1">
      <p:cViewPr varScale="1">
        <p:scale>
          <a:sx n="92" d="100"/>
          <a:sy n="92" d="100"/>
        </p:scale>
        <p:origin x="51" y="96"/>
      </p:cViewPr>
      <p:guideLst>
        <p:guide pos="2195" orient="horz"/>
        <p:guide pos="3839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2147483647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2E583C-AE25-46AD-9C07-2F5A00249A23}" type="datetimeFigureOut">
              <a:rPr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6CF4EC-5891-94FD-B328-4F3298C04CB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6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三者关系？</a:t>
            </a:r>
            <a:endParaRPr lang="zh-CN"/>
          </a:p>
        </p:txBody>
      </p:sp>
      <p:sp>
        <p:nvSpPr>
          <p:cNvPr id="6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绘制选取：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直接在截图显示区域拖动鼠标框选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添加标签：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在右侧Tags栏中添加needle的tag</a:t>
            </a:r>
            <a:endParaRPr sz="1200" b="0" i="0" u="none">
              <a:solidFill>
                <a:srgbClr val="F0F3F6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添加选区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：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框选完后需要点击Area-&gt;Add area使新增选区生效</a:t>
            </a:r>
            <a:b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保存needle配置文件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：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点击Needle-&gt;Save或使用Crtl+S保存needle的json配置文件，文件会自动以截图相同的文件名（拓展名为.json）保存在同一目录</a:t>
            </a:r>
            <a:endParaRPr/>
          </a:p>
          <a:p>
            <a:pPr>
              <a:defRPr/>
            </a:pPr>
            <a:r>
              <a:rPr/>
              <a:t>needles 部署：</a:t>
            </a:r>
            <a:r>
              <a:rPr sz="1200" b="0" i="0" u="none">
                <a:solidFill>
                  <a:srgbClr val="F0F3F6"/>
                </a:solidFill>
                <a:latin typeface="Arial"/>
                <a:ea typeface="Arial"/>
                <a:cs typeface="Arial"/>
              </a:rPr>
              <a:t>将创建好的needles（截图和JSON配置文件）放至/var/lib/openqa/tests/openeuler/products/openeuler/needles/中即可</a:t>
            </a:r>
            <a:endParaRPr/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2ABCF-E6E6-1AEA-6CB2-E436CDB4653E}" type="slidenum">
              <a:rPr/>
              <a:t/>
            </a:fld>
            <a:endParaRPr lang="zh-CN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902352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1317057142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左：Firefox bookmark schedule 配置文件 | 右：Firefox 测试用例 Perl 源代码</a:t>
            </a:r>
            <a:endParaRPr/>
          </a:p>
        </p:txBody>
      </p:sp>
      <p:sp>
        <p:nvSpPr>
          <p:cNvPr id="484149153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BDF309-FA1B-9C94-4A8B-B17721234901}" type="slidenum">
              <a:rPr/>
              <a:t/>
            </a:fld>
            <a:endParaRPr lang="zh-CN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225827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22683902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needles 本质上是预期结果，</a:t>
            </a:r>
            <a:r>
              <a:rPr lang="zh-CN"/>
              <a:t>openQA 会通过 OpenCV 进行图像识别与 needles 进行比对。</a:t>
            </a:r>
            <a:endParaRPr lang="zh-CN"/>
          </a:p>
          <a:p>
            <a:pPr>
              <a:defRPr/>
            </a:pPr>
            <a:r>
              <a:rPr lang="zh-CN"/>
              <a:t>图示为：点击书签栏后，匹配弹出菜单，在弹出菜单的 54,286.5 位置进行点击（Bookmarks Toolbar）</a:t>
            </a:r>
            <a:endParaRPr lang="zh-CN"/>
          </a:p>
        </p:txBody>
      </p:sp>
      <p:sp>
        <p:nvSpPr>
          <p:cNvPr id="683290305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183B8C-0338-5824-299F-1C3B9FDC2E60}" type="slidenum">
              <a:rPr/>
              <a:t/>
            </a:fld>
            <a:endParaRPr lang="zh-CN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7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8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8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2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3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20DE19-04C2-C554-5B1D-91C05933C98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openQA 和 Selenium 有类似之处，都是模拟真实用户操作来进行自动化。</a:t>
            </a:r>
            <a:endParaRPr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5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上面是openQA的架构图，其中openQA Web Application是UI端，他可以保存测试结果到数据库，UI端和Worker端通过websocket等方式连接，而worker的主要作用是启动后端代码os-autoinst,后端代码会启动虚拟机并且开始运行测试代码。具体的解释如下：</a:t>
            </a:r>
            <a:endParaRPr sz="1200" b="0" i="0" strike="noStrike" spc="0">
              <a:solidFill>
                <a:srgbClr val="000000"/>
              </a:solidFill>
              <a:latin typeface="宋体"/>
            </a:endParaRPr>
          </a:p>
          <a:p>
            <a:pPr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测试引擎的核心是一个名为“os-autoinst”（蓝色）的独立应用程序。在每次执行中，此应用程序都会创建一个虚拟机并使用它来运行一组测试脚本（红色）。 “os-autoinst”生成视频、屏幕截图和包含详细结果的 JSON 文件。</a:t>
            </a:r>
            <a:endParaRPr sz="1200" b="0" i="0" strike="noStrike" spc="0">
              <a:solidFill>
                <a:srgbClr val="000000"/>
              </a:solidFill>
              <a:latin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另一方面，“openQA”（绿色）提供基于 Web 的用户界面和基础架构，以分布式方式运行“os-autoinst”。 Web 界面还提供了一个基于 JSON 的类似 REST 的 API，用于外部脚本编写和工作程序使用。</a:t>
            </a:r>
            <a:r>
              <a:rPr lang="en-US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Workers </a:t>
            </a: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从 openQA 获取数据和输入文件，供 os-autoinst 运行测试。一个主机系统可以运行多个 worker。</a:t>
            </a:r>
            <a:endParaRPr/>
          </a:p>
          <a:p>
            <a:pPr marL="0" indent="0">
              <a:lnSpc>
                <a:spcPct val="150000"/>
              </a:lnSpc>
              <a:buClr>
                <a:srgbClr val="FF0000">
                  <a:alpha val="100000"/>
                </a:srgbClr>
              </a:buClr>
              <a:buNone/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openQA Web 应用程序负责在</a:t>
            </a:r>
            <a:r>
              <a:rPr lang="en-US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 Workers </a:t>
            </a: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之间分配测试工作。 Web 应用程序和 worker 可以在同一台机器上运行，也可以在同一网络或分布式的多台机器上通过网络连接。在云中运行 Web 应用程序和worker是完全可能的。</a:t>
            </a:r>
            <a:endParaRPr/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5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上面是openQA的架构图，其中openQA Web Application是UI端，他可以保存测试结果到数据库，UI端和Worker端通过websocket等方式连接，而worker的主要作用是启动后端代码os-autoinst,后端代码会启动虚拟机并且开始运行测试代码。具体的解释如下：</a:t>
            </a:r>
            <a:endParaRPr sz="1200" b="0" i="0" strike="noStrike" spc="0">
              <a:solidFill>
                <a:srgbClr val="000000"/>
              </a:solidFill>
              <a:latin typeface="宋体"/>
            </a:endParaRPr>
          </a:p>
          <a:p>
            <a:pPr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测试引擎的核心是一个名为“os-autoinst”（蓝色）的独立应用程序。在每次执行中，此应用程序都会创建一个虚拟机并使用它来运行一组测试脚本（红色）。 “os-autoinst”生成视频、屏幕截图和包含详细结果的 JSON 文件。</a:t>
            </a:r>
            <a:endParaRPr sz="1200" b="0" i="0" strike="noStrike" spc="0">
              <a:solidFill>
                <a:srgbClr val="000000"/>
              </a:solidFill>
              <a:latin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另一方面，“openQA”（绿色）提供基于 Web 的用户界面和基础架构，以分布式方式运行“os-autoinst”。 Web 界面还提供了一个基于 JSON 的类似 REST 的 API，用于外部脚本编写和工作程序使用。</a:t>
            </a:r>
            <a:r>
              <a:rPr lang="en-US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Workers </a:t>
            </a: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从 openQA 获取数据和输入文件，供 os-autoinst 运行测试。一个主机系统可以运行多个 worker。</a:t>
            </a:r>
            <a:endParaRPr/>
          </a:p>
          <a:p>
            <a:pPr marL="0" indent="0">
              <a:lnSpc>
                <a:spcPct val="150000"/>
              </a:lnSpc>
              <a:buClr>
                <a:srgbClr val="FF0000">
                  <a:alpha val="100000"/>
                </a:srgbClr>
              </a:buClr>
              <a:buNone/>
              <a:defRPr/>
            </a:pP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openQA Web 应用程序负责在</a:t>
            </a:r>
            <a:r>
              <a:rPr lang="en-US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 Workers </a:t>
            </a:r>
            <a:r>
              <a:rPr lang="zh-CN" sz="1200" b="0" i="0" strike="noStrike" spc="0">
                <a:solidFill>
                  <a:srgbClr val="000000"/>
                </a:solidFill>
                <a:latin typeface="宋体"/>
                <a:ea typeface="宋体"/>
              </a:rPr>
              <a:t>之间分配测试工作。 Web 应用程序和 worker 可以在同一台机器上运行，也可以在同一网络或分布式的多台机器上通过网络连接。在云中运行 Web 应用程序和worker是完全可能的。</a:t>
            </a:r>
            <a:endParaRPr/>
          </a:p>
        </p:txBody>
      </p:sp>
      <p:sp>
        <p:nvSpPr>
          <p:cNvPr id="5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幻灯片图像占位符 1"/>
          <p:cNvSpPr>
            <a:spLocks noChangeAspect="1" noGrp="1" noRot="1"/>
          </p:cNvSpPr>
          <p:nvPr>
            <p:ph type="sldImg" idx="2147483647"/>
          </p:nvPr>
        </p:nvSpPr>
        <p:spPr bwMode="auto"/>
      </p:sp>
      <p:sp>
        <p:nvSpPr>
          <p:cNvPr id="5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B3196B-1809-4D3C-80F6-53266EDFEEF5}" type="slidenum">
              <a:rPr/>
              <a:t/>
            </a:fld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791A17-8198-DD37-9615-CF706A818F9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147483647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 idx="2147483647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 idx="2147483647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idx="2147483647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idx="2147483647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 idx="2147483647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7" name="内容占位符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28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 idx="2147483647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35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37" name="内容占位符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 idx="2147483647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 idx="2147483647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2" name="内容占位符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 idx="2147483647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zh-CN"/>
              <a:t>编辑母版文本样式</a:t>
            </a:r>
            <a:br>
              <a:rPr lang="zh-CN"/>
            </a:br>
            <a:r>
              <a:rPr lang="zh-CN"/>
              <a:t>第二级</a:t>
            </a:r>
            <a:br>
              <a:rPr lang="zh-CN"/>
            </a:br>
            <a:r>
              <a:rPr lang="zh-CN"/>
              <a:t>第三级</a:t>
            </a:r>
            <a:br>
              <a:rPr lang="zh-CN"/>
            </a:br>
            <a:r>
              <a:rPr lang="zh-CN"/>
              <a:t>第四级</a:t>
            </a:r>
            <a:br>
              <a:rPr lang="zh-CN"/>
            </a:b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BB2D07-0273-A340-95C7-A572F5153691}" type="datetimeFigureOut">
              <a:rPr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4AE4A7-2A3D-3441-8978-6D89994C1D6C}" type="slidenum">
              <a:rPr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ee.com/yunxiangluo/os-autoinst-needles-openeuler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trdthg/t-autotest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ee.com/yunxiangluo/os-autoinst-distri-openeule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 bwMode="auto">
          <a:xfrm>
            <a:off x="-63499" y="2716470"/>
            <a:ext cx="12195599" cy="184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sz="4800" b="1">
                <a:solidFill>
                  <a:srgbClr val="080808"/>
                </a:solidFill>
                <a:latin typeface="黑体"/>
                <a:ea typeface="黑体"/>
                <a:cs typeface="+mj-cs"/>
              </a:rPr>
              <a:t>开源自动化测试工具 openQA 在</a:t>
            </a:r>
            <a:endParaRPr sz="4800" b="1">
              <a:solidFill>
                <a:srgbClr val="080808"/>
              </a:solidFill>
              <a:latin typeface="黑体"/>
              <a:ea typeface="黑体"/>
              <a:cs typeface="Arial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sz="4800" b="1" i="0" u="none" strike="noStrike" cap="none" spc="0">
                <a:solidFill>
                  <a:srgbClr val="080808"/>
                </a:solidFill>
                <a:latin typeface="黑体"/>
                <a:ea typeface="黑体"/>
                <a:cs typeface="Arial"/>
              </a:rPr>
              <a:t>openEuler </a:t>
            </a:r>
            <a:r>
              <a:rPr sz="4800" b="1">
                <a:solidFill>
                  <a:srgbClr val="080808"/>
                </a:solidFill>
                <a:latin typeface="黑体"/>
                <a:ea typeface="黑体"/>
                <a:cs typeface="Arial"/>
              </a:rPr>
              <a:t>RISC-V 测试中的使用</a:t>
            </a:r>
            <a:endParaRPr sz="4800" b="1">
              <a:solidFill>
                <a:srgbClr val="080808"/>
              </a:solidFill>
              <a:latin typeface="黑体"/>
              <a:ea typeface="黑体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测试实例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22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23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24" name="矩形 23"/>
          <p:cNvSpPr/>
          <p:nvPr/>
        </p:nvSpPr>
        <p:spPr bwMode="auto">
          <a:xfrm rot="0" flipH="0" flipV="0">
            <a:off x="247877" y="4375270"/>
            <a:ext cx="10718800" cy="201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os-autoinst needles: </a:t>
            </a:r>
            <a:r>
              <a:rPr lang="en-US" sz="2800" b="0" i="0" u="sng" strike="noStrike" spc="0">
                <a:solidFill>
                  <a:srgbClr val="000000"/>
                </a:solidFill>
                <a:latin typeface="宋体"/>
                <a:ea typeface="宋体"/>
                <a:hlinkClick r:id="rId3" tooltip="https://gitee.com/yunxiangluo/os-autoinst-needles-openeuler"/>
              </a:rPr>
              <a:t>https://gitee.com/yunxiangluo/os-autoinst-needles-openeuler</a:t>
            </a:r>
            <a:endParaRPr lang="zh-CN" sz="3200" b="0" i="0" strike="noStrike" spc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测试用例</a:t>
            </a: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 570 </a:t>
            </a: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endParaRPr/>
          </a:p>
        </p:txBody>
      </p:sp>
      <p:pic>
        <p:nvPicPr>
          <p:cNvPr id="1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238155" y="752471"/>
            <a:ext cx="7143081" cy="3430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>
                <a:latin typeface="黑体"/>
                <a:ea typeface="黑体"/>
                <a:cs typeface="Lantinghei SC Demibold"/>
              </a:rPr>
              <a:t>1——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图形化应用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28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29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30" name="矩形 23"/>
          <p:cNvSpPr/>
          <p:nvPr/>
        </p:nvSpPr>
        <p:spPr bwMode="auto">
          <a:xfrm>
            <a:off x="616856" y="880923"/>
            <a:ext cx="10779723" cy="58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宋体"/>
                <a:ea typeface="宋体"/>
                <a:cs typeface="宋体"/>
              </a:rPr>
              <a:t>创建 needles</a:t>
            </a:r>
            <a:endParaRPr lang="zh-CN" sz="2800">
              <a:latin typeface="宋体"/>
              <a:ea typeface="宋体"/>
            </a:endParaRPr>
          </a:p>
          <a:p>
            <a:pPr marL="857250" lvl="1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宋体"/>
                <a:ea typeface="宋体"/>
                <a:cs typeface="宋体"/>
              </a:rPr>
              <a:t>使用 Needle Editor （图形化界面）创建，可通过 Flatpak 安装</a:t>
            </a:r>
            <a:endParaRPr lang="zh-CN" sz="28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>
                <a:latin typeface="宋体"/>
                <a:ea typeface="宋体"/>
              </a:rPr>
              <a:t>创建测试用例</a:t>
            </a:r>
            <a:endParaRPr lang="zh-CN" sz="2800">
              <a:latin typeface="宋体"/>
              <a:ea typeface="宋体"/>
            </a:endParaRPr>
          </a:p>
          <a:p>
            <a:pPr marL="857250" lvl="1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宋体"/>
                <a:ea typeface="宋体"/>
                <a:cs typeface="宋体"/>
              </a:rPr>
              <a:t>在 /var/lib/openqa/tests/openeuler/tests 目录下新建 perl 模块，在 run 函数中按照测试步骤编写</a:t>
            </a:r>
            <a:endParaRPr lang="zh-CN" sz="28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>
                <a:latin typeface="宋体"/>
                <a:ea typeface="宋体"/>
              </a:rPr>
              <a:t>创建测试套</a:t>
            </a:r>
            <a:endParaRPr lang="zh-CN" sz="2800">
              <a:latin typeface="宋体"/>
              <a:ea typeface="宋体"/>
            </a:endParaRPr>
          </a:p>
          <a:p>
            <a:pPr marL="857250" lvl="1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宋体"/>
                <a:ea typeface="宋体"/>
                <a:cs typeface="宋体"/>
              </a:rPr>
              <a:t>编写对应的测试套 schedule 文件，存入对应目录，之后在 WebUI 中创建测试套即可</a:t>
            </a:r>
            <a:endParaRPr lang="zh-CN" sz="2800"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文本框 7"/>
          <p:cNvSpPr txBox="1"/>
          <p:nvPr/>
        </p:nvSpPr>
        <p:spPr bwMode="auto">
          <a:xfrm>
            <a:off x="247876" y="376845"/>
            <a:ext cx="7331274" cy="45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1——</a:t>
            </a: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图形化应用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33" name="文本框 3"/>
          <p:cNvSpPr txBox="1"/>
          <p:nvPr/>
        </p:nvSpPr>
        <p:spPr bwMode="auto">
          <a:xfrm>
            <a:off x="8529144" y="-1623847"/>
            <a:ext cx="184730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34" name="梯形 28"/>
          <p:cNvSpPr/>
          <p:nvPr/>
        </p:nvSpPr>
        <p:spPr bwMode="auto">
          <a:xfrm rot="5399976">
            <a:off x="-189429" y="527929"/>
            <a:ext cx="538357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pic>
        <p:nvPicPr>
          <p:cNvPr id="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7876" y="876857"/>
            <a:ext cx="8980200" cy="5810717"/>
          </a:xfrm>
          <a:prstGeom prst="rect">
            <a:avLst/>
          </a:prstGeom>
        </p:spPr>
      </p:pic>
      <p:sp>
        <p:nvSpPr>
          <p:cNvPr id="136" name=""/>
          <p:cNvSpPr txBox="1"/>
          <p:nvPr/>
        </p:nvSpPr>
        <p:spPr bwMode="auto">
          <a:xfrm flipH="0" flipV="0">
            <a:off x="9386599" y="1117599"/>
            <a:ext cx="2524019" cy="49073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600"/>
              <a:t>绘制选取</a:t>
            </a:r>
            <a:endParaRPr sz="2600"/>
          </a:p>
          <a:p>
            <a:pPr marL="283879" indent="-28387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600"/>
              <a:t>添加标签</a:t>
            </a:r>
            <a:endParaRPr sz="2600"/>
          </a:p>
          <a:p>
            <a:pPr marL="283879" indent="-28387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600"/>
              <a:t>添加选区</a:t>
            </a:r>
            <a:endParaRPr sz="2600"/>
          </a:p>
          <a:p>
            <a:pPr marL="283879" indent="-28387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600"/>
              <a:t>保存 needle 配置文件</a:t>
            </a:r>
            <a:endParaRPr sz="2600"/>
          </a:p>
          <a:p>
            <a:pPr marL="283879" indent="-283879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600"/>
              <a:t>部署 needle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94618" name="文本框 7"/>
          <p:cNvSpPr txBox="1"/>
          <p:nvPr/>
        </p:nvSpPr>
        <p:spPr bwMode="auto">
          <a:xfrm>
            <a:off x="247875" y="376844"/>
            <a:ext cx="7331274" cy="45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1——</a:t>
            </a: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图形化应用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448632915" name="文本框 3"/>
          <p:cNvSpPr txBox="1"/>
          <p:nvPr/>
        </p:nvSpPr>
        <p:spPr bwMode="auto">
          <a:xfrm>
            <a:off x="8529143" y="-1623846"/>
            <a:ext cx="184729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951060475" name="梯形 28"/>
          <p:cNvSpPr/>
          <p:nvPr/>
        </p:nvSpPr>
        <p:spPr bwMode="auto">
          <a:xfrm rot="5399942">
            <a:off x="-189428" y="527928"/>
            <a:ext cx="538356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440372452" name=""/>
          <p:cNvSpPr txBox="1"/>
          <p:nvPr/>
        </p:nvSpPr>
        <p:spPr bwMode="auto">
          <a:xfrm flipH="0" flipV="0">
            <a:off x="654600" y="1520024"/>
            <a:ext cx="4341479" cy="4298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000055"/>
                </a:solidFill>
                <a:latin typeface="Consolas"/>
                <a:ea typeface="Consolas"/>
                <a:cs typeface="Consolas"/>
              </a:rPr>
              <a:t>---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firefox_bookmark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schedule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installation/oerv_first_boot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wrapper_testsuite/wrapper_package_install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x11/firefox/firefox_bookmark_new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x11/firefox/firefox_bookmark_edit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x11/firefox/firefox_bookmark_tags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x11/firefox/firefox_bookmark_toolbar_only_show_on_new_tab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x11/firefox/firefox_bookmark_toolbar_always_show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x11/firefox/firefox_bookmark_toolbar_never_show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x11/firefox/firefox_bookmark_suggest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x11/firefox/firefox_bookmark_add_to_toolbar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x11/firefox/firefox_bookmark_separator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x11/firefox/firefox_bookmark_tabs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x11/firefox/firefox_bookmark_delete_all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x11/firefox/firefox_bookmark_backup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x11/firefox/firefox_bookmark_import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shutdown/shutdown</a:t>
            </a:r>
            <a:endParaRPr sz="2400"/>
          </a:p>
        </p:txBody>
      </p:sp>
      <p:sp>
        <p:nvSpPr>
          <p:cNvPr id="291064964" name=""/>
          <p:cNvSpPr/>
          <p:nvPr/>
        </p:nvSpPr>
        <p:spPr bwMode="auto">
          <a:xfrm>
            <a:off x="6294425" y="605624"/>
            <a:ext cx="4654165" cy="61268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base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x11test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strict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warnings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use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testapi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sub </a:t>
            </a:r>
            <a:r>
              <a:rPr sz="900" b="1" i="0" u="none">
                <a:solidFill>
                  <a:srgbClr val="990000"/>
                </a:solidFill>
                <a:latin typeface="Consolas"/>
                <a:ea typeface="Consolas"/>
                <a:cs typeface="Consolas"/>
              </a:rPr>
              <a:t>run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()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{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$self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)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=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0086B3"/>
                </a:solidFill>
                <a:latin typeface="Consolas"/>
                <a:ea typeface="Consolas"/>
                <a:cs typeface="Consolas"/>
              </a:rPr>
              <a:t>shift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888888"/>
                </a:solidFill>
                <a:latin typeface="Consolas"/>
                <a:ea typeface="Consolas"/>
                <a:cs typeface="Consolas"/>
              </a:rPr>
              <a:t>#start firefox to baidu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$self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-&gt;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start_firefox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wait_still_screen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b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</a:b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888888"/>
                </a:solidFill>
                <a:latin typeface="Consolas"/>
                <a:ea typeface="Consolas"/>
                <a:cs typeface="Consolas"/>
              </a:rPr>
              <a:t>#open two page and bookmark all tabs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firefox-open-new-tab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$self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-&gt;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firefox_open_url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https://www.openeuler.org/zh/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firefox-tab-baidu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',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right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firefox-tab-menu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send_key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ctrl-s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firefox-tab-baidu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',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DD2200"/>
                </a:solidFill>
                <a:latin typeface="Consolas"/>
                <a:ea typeface="Consolas"/>
                <a:cs typeface="Consolas"/>
              </a:rPr>
              <a:t>button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right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firefox-tab-menu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send_key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ctrl-b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firefox-new-bookmarks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type_string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test folder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wait_still_screen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9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2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firefox-new-bookmarks-select-location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firefox-new-bookmarks-location-other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firefox-new-bookmarks-save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b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</a:b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888888"/>
                </a:solidFill>
                <a:latin typeface="Consolas"/>
                <a:ea typeface="Consolas"/>
                <a:cs typeface="Consolas"/>
              </a:rPr>
              <a:t>#delete folder and bookmarks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$self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-&gt;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firefox_manage_bookmarks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firefox-manage-bookmarks-library-test-folder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firefox-manage-bookmarks-library-test-content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assert_and_click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firefox-library-organise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send_key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ctrl-d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firefox-library-no-bookmarks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");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if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check_screen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firefox-manage-bookmarks-library-test-folder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')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{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900" b="0" i="0" u="none">
                <a:solidFill>
                  <a:srgbClr val="0086B3"/>
                </a:solidFill>
                <a:latin typeface="Consolas"/>
                <a:ea typeface="Consolas"/>
                <a:cs typeface="Consolas"/>
              </a:rPr>
              <a:t>die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delete folder failed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';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send_key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alt-f4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wait_still_screen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b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</a:b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888888"/>
                </a:solidFill>
                <a:latin typeface="Consolas"/>
                <a:ea typeface="Consolas"/>
                <a:cs typeface="Consolas"/>
              </a:rPr>
              <a:t>#close firefox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send_key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alt-f4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900" b="0" i="0" u="none">
                <a:solidFill>
                  <a:srgbClr val="008080"/>
                </a:solidFill>
                <a:latin typeface="Consolas"/>
                <a:ea typeface="Consolas"/>
                <a:cs typeface="Consolas"/>
              </a:rPr>
              <a:t>assert_screen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</a:t>
            </a:r>
            <a:r>
              <a:rPr sz="9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generic-desktop-oerv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";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}</a:t>
            </a:r>
            <a:endParaRPr/>
          </a:p>
          <a:p>
            <a:pPr>
              <a:defRPr/>
            </a:pPr>
            <a:r>
              <a:rPr sz="9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9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042499" y="2588041"/>
            <a:ext cx="2544177" cy="758239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417920" name="文本框 7"/>
          <p:cNvSpPr txBox="1"/>
          <p:nvPr/>
        </p:nvSpPr>
        <p:spPr bwMode="auto">
          <a:xfrm>
            <a:off x="247875" y="376844"/>
            <a:ext cx="7331274" cy="45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1——</a:t>
            </a:r>
            <a:r>
              <a:rPr lang="zh-CN" sz="2400" b="1" i="0" u="none" strike="noStrike" cap="none" spc="0">
                <a:solidFill>
                  <a:schemeClr val="tx1"/>
                </a:solidFill>
                <a:latin typeface="黑体"/>
                <a:ea typeface="黑体"/>
                <a:cs typeface="Lantinghei SC Demibold"/>
              </a:rPr>
              <a:t>图形化应用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946790304" name="文本框 3"/>
          <p:cNvSpPr txBox="1"/>
          <p:nvPr/>
        </p:nvSpPr>
        <p:spPr bwMode="auto">
          <a:xfrm>
            <a:off x="8529143" y="-1623846"/>
            <a:ext cx="184729" cy="36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2040447496" name="梯形 28"/>
          <p:cNvSpPr/>
          <p:nvPr/>
        </p:nvSpPr>
        <p:spPr bwMode="auto">
          <a:xfrm rot="5399942">
            <a:off x="-189428" y="527928"/>
            <a:ext cx="538356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901696385" name=""/>
          <p:cNvSpPr/>
          <p:nvPr/>
        </p:nvSpPr>
        <p:spPr bwMode="auto">
          <a:xfrm flipH="0" flipV="0">
            <a:off x="247875" y="1487153"/>
            <a:ext cx="4349311" cy="39322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{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"area"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[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{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"type"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"match"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"ypos"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163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"height"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321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"xpos"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402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"width"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216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"click_point"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{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"xpos"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009999"/>
                </a:solidFill>
                <a:latin typeface="Consolas"/>
                <a:ea typeface="Consolas"/>
                <a:cs typeface="Consolas"/>
              </a:rPr>
              <a:t>54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"ypos"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1" i="0" u="none">
                <a:solidFill>
                  <a:srgbClr val="0000DD"/>
                </a:solidFill>
                <a:latin typeface="Consolas"/>
                <a:ea typeface="Consolas"/>
                <a:cs typeface="Consolas"/>
              </a:rPr>
              <a:t>286.5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}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}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],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"properties"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[],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"tags"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:</a:t>
            </a: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[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"firefox-bookmark-toolbar-menu"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,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Consolas"/>
                <a:ea typeface="Consolas"/>
                <a:cs typeface="Consolas"/>
              </a:rPr>
              <a:t>"firefox-bookmark-toolbar-menu-bookmarks_toolbar"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BBBBBB"/>
                </a:solidFill>
                <a:latin typeface="Consolas"/>
                <a:ea typeface="Consolas"/>
                <a:cs typeface="Consolas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]</a:t>
            </a:r>
            <a:endParaRPr sz="24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nsolas"/>
                <a:ea typeface="Consolas"/>
                <a:cs typeface="Consolas"/>
              </a:rPr>
              <a:t>}</a:t>
            </a:r>
            <a:endParaRPr sz="2400"/>
          </a:p>
        </p:txBody>
      </p:sp>
      <p:pic>
        <p:nvPicPr>
          <p:cNvPr id="5003022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94667" y="1080315"/>
            <a:ext cx="6327941" cy="4745956"/>
          </a:xfrm>
          <a:prstGeom prst="rect">
            <a:avLst/>
          </a:prstGeom>
        </p:spPr>
      </p:pic>
      <p:sp>
        <p:nvSpPr>
          <p:cNvPr id="223043027" name=""/>
          <p:cNvSpPr/>
          <p:nvPr/>
        </p:nvSpPr>
        <p:spPr bwMode="auto">
          <a:xfrm flipH="0" flipV="0">
            <a:off x="7301052" y="3803733"/>
            <a:ext cx="175460" cy="169193"/>
          </a:xfrm>
          <a:prstGeom prst="mathMultiply">
            <a:avLst>
              <a:gd name="adj1" fmla="val 23520"/>
            </a:avLst>
          </a:prstGeom>
          <a:noFill/>
          <a:ln w="12700" cap="flat" cmpd="sng" algn="ctr">
            <a:solidFill>
              <a:srgbClr val="FF0000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>
                <a:latin typeface="黑体"/>
                <a:ea typeface="黑体"/>
                <a:cs typeface="Lantinghei SC Demibold"/>
              </a:rPr>
              <a:t>2</a:t>
            </a:r>
            <a:r>
              <a:rPr lang="en-US" sz="2400" b="1">
                <a:latin typeface="黑体"/>
                <a:ea typeface="黑体"/>
                <a:cs typeface="Lantinghei SC Demibold"/>
              </a:rPr>
              <a:t>——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开发板启动和功能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45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46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7" name="矩形 23"/>
          <p:cNvSpPr/>
          <p:nvPr/>
        </p:nvSpPr>
        <p:spPr bwMode="auto">
          <a:xfrm>
            <a:off x="616856" y="880923"/>
            <a:ext cx="10782300" cy="448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目前依赖 SSH 和 VNC 接入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前置条件</a:t>
            </a:r>
            <a:endParaRPr sz="3200">
              <a:latin typeface="宋体"/>
              <a:ea typeface="Arial"/>
            </a:endParaRPr>
          </a:p>
          <a:p>
            <a:pPr marL="857250" lvl="1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设置好防火墙</a:t>
            </a:r>
            <a:endParaRPr sz="3200" b="0" i="0" strike="noStrike" spc="0">
              <a:solidFill>
                <a:srgbClr val="000000"/>
              </a:solidFill>
              <a:latin typeface="宋体"/>
              <a:ea typeface="Arial"/>
            </a:endParaRPr>
          </a:p>
          <a:p>
            <a:pPr marL="857250" lvl="1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配置 </a:t>
            </a:r>
            <a:r>
              <a:rPr lang="en-US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SSH</a:t>
            </a: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 访问</a:t>
            </a:r>
            <a:endParaRPr sz="3200" b="0" i="0" strike="noStrike" spc="0">
              <a:solidFill>
                <a:srgbClr val="000000"/>
              </a:solidFill>
              <a:latin typeface="宋体"/>
              <a:ea typeface="Arial"/>
            </a:endParaRPr>
          </a:p>
          <a:p>
            <a:pPr marL="857250" lvl="1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安装开启 </a:t>
            </a:r>
            <a:r>
              <a:rPr lang="en-US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VNC </a:t>
            </a: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（对于图形化应用</a:t>
            </a:r>
            <a:r>
              <a:rPr lang="en-US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) 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硬件开发板串口接入：开发中（t-autotest）</a:t>
            </a:r>
            <a:endParaRPr sz="3200">
              <a:latin typeface="宋体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>
                <a:latin typeface="黑体"/>
                <a:ea typeface="黑体"/>
                <a:cs typeface="Lantinghei SC Demibold"/>
              </a:rPr>
              <a:t>测试使用场景</a:t>
            </a:r>
            <a:r>
              <a:rPr lang="en-US" sz="2400" b="1">
                <a:latin typeface="黑体"/>
                <a:ea typeface="黑体"/>
                <a:cs typeface="Lantinghei SC Demibold"/>
              </a:rPr>
              <a:t>2</a:t>
            </a:r>
            <a:r>
              <a:rPr lang="en-US" sz="2400" b="1">
                <a:latin typeface="黑体"/>
                <a:ea typeface="黑体"/>
                <a:cs typeface="Lantinghei SC Demibold"/>
              </a:rPr>
              <a:t>——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开发板启动和功能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55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56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57" name="矩形 23"/>
          <p:cNvSpPr/>
          <p:nvPr/>
        </p:nvSpPr>
        <p:spPr bwMode="auto">
          <a:xfrm flipH="0" flipV="0">
            <a:off x="616855" y="1143063"/>
            <a:ext cx="4781396" cy="521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rgbClr val="FF0000">
                  <a:alpha val="100000"/>
                </a:srgbClr>
              </a:buClr>
              <a:buNone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修改 worker.ini 配置</a:t>
            </a:r>
            <a:endParaRPr/>
          </a:p>
          <a:p>
            <a:pPr marL="0" indent="0">
              <a:lnSpc>
                <a:spcPct val="150000"/>
              </a:lnSpc>
              <a:buClr>
                <a:srgbClr val="FF0000">
                  <a:alpha val="100000"/>
                </a:srgbClr>
              </a:buClr>
              <a:buNone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开发板编写部分脚本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开发板重启控制脚本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编写</a:t>
            </a:r>
            <a:r>
              <a:rPr lang="en-US" sz="3200">
                <a:latin typeface="宋体"/>
                <a:ea typeface="宋体"/>
              </a:rPr>
              <a:t> serial </a:t>
            </a:r>
            <a:r>
              <a:rPr lang="zh-CN" sz="3200">
                <a:latin typeface="宋体"/>
                <a:ea typeface="宋体"/>
              </a:rPr>
              <a:t>抓取脚本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编写自动烧录脚本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配置</a:t>
            </a:r>
            <a:r>
              <a:rPr lang="en-US" sz="3200">
                <a:latin typeface="宋体"/>
                <a:ea typeface="宋体"/>
              </a:rPr>
              <a:t> VNC </a:t>
            </a:r>
            <a:r>
              <a:rPr lang="zh-CN" sz="3200">
                <a:latin typeface="宋体"/>
                <a:ea typeface="宋体"/>
              </a:rPr>
              <a:t>相关配置</a:t>
            </a:r>
            <a:endParaRPr/>
          </a:p>
          <a:p>
            <a:pPr marL="0" indent="0">
              <a:lnSpc>
                <a:spcPct val="150000"/>
              </a:lnSpc>
              <a:buClr>
                <a:srgbClr val="FF0000">
                  <a:alpha val="100000"/>
                </a:srgbClr>
              </a:buClr>
              <a:buNone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后续和图形化测试相同</a:t>
            </a:r>
            <a:endParaRPr/>
          </a:p>
        </p:txBody>
      </p:sp>
      <p:sp>
        <p:nvSpPr>
          <p:cNvPr id="158" name=""/>
          <p:cNvSpPr txBox="1"/>
          <p:nvPr/>
        </p:nvSpPr>
        <p:spPr bwMode="auto">
          <a:xfrm rot="0" flipH="0" flipV="0">
            <a:off x="5705296" y="1143063"/>
            <a:ext cx="5647696" cy="5338769"/>
          </a:xfrm>
        </p:spPr>
        <p:txBody>
          <a:bodyPr>
            <a:spAutoFit/>
          </a:bodyPr>
          <a:p>
            <a:pPr>
              <a:defRPr/>
            </a:pPr>
            <a:r>
              <a:rPr lang="en-US" sz="1400"/>
              <a:t>[global]</a:t>
            </a:r>
            <a:br>
              <a:rPr lang="en-US" sz="1400"/>
            </a:br>
            <a:r>
              <a:rPr lang="en-US" sz="1400"/>
              <a:t>GENERAL_HW_CMD_DIR = /var/lib/openqa/share/tests/openeuler/data/generalhw_scripts</a:t>
            </a:r>
            <a:br>
              <a:rPr lang="en-US" sz="1400"/>
            </a:br>
            <a:r>
              <a:rPr lang="en-US" sz="1400"/>
              <a:t>[21]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# </a:t>
            </a:r>
            <a:r>
              <a:rPr lang="zh-CN" sz="1400"/>
              <a:t>重启脚本</a:t>
            </a:r>
            <a:br>
              <a:rPr lang="en-US" sz="1400"/>
            </a:br>
            <a:r>
              <a:rPr lang="en-US" sz="1400"/>
              <a:t>GENERAL_HW_REBOOT_CMD = reboot_SUT_via_SSH.sh</a:t>
            </a:r>
            <a:br>
              <a:rPr lang="en-US" sz="1400"/>
            </a:br>
            <a:r>
              <a:rPr lang="en-US" sz="1400"/>
              <a:t>GENERAL_HW_REBOOT_ARGS = 192.168.0.44</a:t>
            </a:r>
            <a:br>
              <a:rPr lang="en-US" sz="1400"/>
            </a:br>
            <a:endParaRPr/>
          </a:p>
          <a:p>
            <a:pPr>
              <a:defRPr/>
            </a:pPr>
            <a:r>
              <a:rPr lang="en-US" sz="1400"/>
              <a:t># </a:t>
            </a:r>
            <a:r>
              <a:rPr lang="zh-CN" sz="1400"/>
              <a:t>串口连接</a:t>
            </a:r>
            <a:endParaRPr/>
          </a:p>
          <a:p>
            <a:pPr>
              <a:defRPr/>
            </a:pPr>
            <a:r>
              <a:rPr lang="en-US" sz="1400"/>
              <a:t>GENERAL_HW_SOL_ARGS = ttyUSB1 </a:t>
            </a:r>
            <a:br>
              <a:rPr lang="en-US" sz="1400"/>
            </a:br>
            <a:r>
              <a:rPr lang="en-US" sz="1400"/>
              <a:t>GENERAL_HW_SOL_CMD = get_sol_dev.sh    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# </a:t>
            </a:r>
            <a:r>
              <a:rPr lang="zh-CN" sz="1400"/>
              <a:t>烧录脚本</a:t>
            </a:r>
            <a:br>
              <a:rPr lang="en-US" sz="1400"/>
            </a:br>
            <a:r>
              <a:rPr lang="en-US" sz="1400"/>
              <a:t>GENERAL_HW_FLASH_ARGS = 192.168.0.44:~/ </a:t>
            </a:r>
            <a:br>
              <a:rPr lang="en-US" sz="1400"/>
            </a:br>
            <a:r>
              <a:rPr lang="en-US" sz="1400"/>
              <a:t>GENERAL_HW_FLASH_CMD = flash_ssd.sh 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# VNC </a:t>
            </a:r>
            <a:r>
              <a:rPr lang="zh-CN" sz="1400"/>
              <a:t>连接</a:t>
            </a:r>
            <a:br>
              <a:rPr lang="en-US" sz="1400"/>
            </a:br>
            <a:r>
              <a:rPr lang="en-US" sz="1400"/>
              <a:t>GENERAL_HW_VNC_IP=192.168.0.44    #</a:t>
            </a:r>
            <a:r>
              <a:rPr lang="zh-CN" sz="1400"/>
              <a:t>桌面测试时需要配置</a:t>
            </a:r>
            <a:br>
              <a:rPr lang="en-US" sz="1400"/>
            </a:br>
            <a:r>
              <a:rPr lang="en-US" sz="1400"/>
              <a:t>GENERAL_HW_VNC_PASSWORD=123456    #</a:t>
            </a:r>
            <a:r>
              <a:rPr lang="zh-CN" sz="1400"/>
              <a:t>桌面测试时需要配置</a:t>
            </a:r>
            <a:br>
              <a:rPr lang="en-US" sz="1400"/>
            </a:br>
            <a:r>
              <a:rPr lang="en-US" sz="1400"/>
              <a:t>GENERAL_HW_VNC_PORT=5901    #</a:t>
            </a:r>
            <a:r>
              <a:rPr lang="zh-CN" sz="1400"/>
              <a:t>桌面测试时需要配置</a:t>
            </a:r>
            <a:br>
              <a:rPr lang="en-US" sz="1400"/>
            </a:br>
            <a:r>
              <a:rPr lang="en-US" sz="1400"/>
              <a:t>SUT_IP = 192.168.0.44</a:t>
            </a:r>
            <a:br>
              <a:rPr lang="en-US" sz="1400"/>
            </a:br>
            <a:br>
              <a:rPr lang="en-US" sz="1400"/>
            </a:br>
            <a:r>
              <a:rPr lang="en-US" sz="1400"/>
              <a:t>WORKER_CLASS = generalhw_unmatched # </a:t>
            </a:r>
            <a:r>
              <a:rPr lang="zh-CN" sz="1400"/>
              <a:t>修改测试对象类型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>
                <a:latin typeface="黑体"/>
                <a:ea typeface="黑体"/>
                <a:cs typeface="Lantinghei SC Demibold"/>
              </a:rPr>
              <a:t>挑战和尝试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61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62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3" name="矩形 23"/>
          <p:cNvSpPr/>
          <p:nvPr/>
        </p:nvSpPr>
        <p:spPr bwMode="auto">
          <a:xfrm>
            <a:off x="616856" y="880923"/>
            <a:ext cx="10833100" cy="5581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>
                <a:latin typeface="宋体"/>
                <a:ea typeface="宋体"/>
              </a:rPr>
              <a:t>os-autoinst 存在的问题：</a:t>
            </a:r>
            <a:endParaRPr lang="zh-CN" sz="28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>
                <a:latin typeface="宋体"/>
                <a:ea typeface="宋体"/>
              </a:rPr>
              <a:t>对硬件开发板适配不好</a:t>
            </a:r>
            <a:endParaRPr lang="zh-CN" sz="28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十年老库，代码库复杂，基于多进程架构</a:t>
            </a:r>
            <a:endParaRPr lang="zh-CN" sz="2800" b="0" i="0" strike="noStrike" spc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基于 Perl 语言及其生态, </a:t>
            </a:r>
            <a:r>
              <a:rPr lang="zh-CN" sz="2800">
                <a:latin typeface="宋体"/>
                <a:ea typeface="宋体"/>
              </a:rPr>
              <a:t>可维护性差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……</a:t>
            </a:r>
            <a:endParaRPr lang="zh-CN" sz="32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>
                <a:latin typeface="宋体"/>
                <a:ea typeface="宋体"/>
              </a:rPr>
              <a:t>基于 Rust 重写的 os-autoinst：</a:t>
            </a:r>
            <a:endParaRPr lang="zh-CN" sz="3200" b="0" i="0" strike="noStrike" spc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3200" b="0" i="0" u="sng" strike="noStrike" spc="0">
                <a:solidFill>
                  <a:srgbClr val="000000"/>
                </a:solidFill>
                <a:latin typeface="宋体"/>
                <a:ea typeface="宋体"/>
                <a:hlinkClick r:id="rId3" tooltip="https://github.com/trdthg/t-autotest"/>
              </a:rPr>
              <a:t>https://github.com/trdthg/t-autotest</a:t>
            </a:r>
            <a:endParaRPr lang="zh-CN" sz="3200" b="0" i="0" strike="noStrike" spc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解决</a:t>
            </a:r>
            <a:r>
              <a:rPr lang="zh-CN" sz="3200" b="0" i="0" strike="noStrike" spc="0">
                <a:solidFill>
                  <a:srgbClr val="000000"/>
                </a:solidFill>
                <a:latin typeface="宋体"/>
                <a:ea typeface="宋体"/>
              </a:rPr>
              <a:t>开发板串口接入问题</a:t>
            </a:r>
            <a:endParaRPr lang="zh-CN" sz="3200" b="0" i="0" strike="noStrike" spc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>
                <a:latin typeface="黑体"/>
                <a:ea typeface="黑体"/>
                <a:cs typeface="Lantinghei SC Demibold"/>
              </a:rPr>
              <a:t>今后的工作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66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67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8" name="矩形 23"/>
          <p:cNvSpPr/>
          <p:nvPr/>
        </p:nvSpPr>
        <p:spPr bwMode="auto">
          <a:xfrm>
            <a:off x="616856" y="880923"/>
            <a:ext cx="10760283" cy="22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3200">
                <a:latin typeface="宋体"/>
                <a:ea typeface="宋体"/>
              </a:rPr>
              <a:t>继续改进测试用例库，丰富测试用例</a:t>
            </a:r>
            <a:endParaRPr lang="zh-CN" sz="32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3200">
                <a:latin typeface="宋体"/>
                <a:ea typeface="宋体"/>
              </a:rPr>
              <a:t>改进 os-autoinst / 推进重写工作</a:t>
            </a:r>
            <a:endParaRPr lang="zh-CN" sz="3200"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Arial"/>
              <a:buChar char="•"/>
              <a:defRPr/>
            </a:pPr>
            <a:r>
              <a:rPr lang="zh-CN" sz="3200">
                <a:latin typeface="宋体"/>
                <a:ea typeface="宋体"/>
              </a:rPr>
              <a:t>改善对 RISC-V 开发板的支持，解决串口接入问题</a:t>
            </a:r>
            <a:endParaRPr lang="zh-CN" sz="3200"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矩形 20"/>
          <p:cNvSpPr/>
          <p:nvPr/>
        </p:nvSpPr>
        <p:spPr bwMode="auto">
          <a:xfrm>
            <a:off x="6242469" y="1844778"/>
            <a:ext cx="40090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黑体"/>
                <a:ea typeface="黑体"/>
              </a:rPr>
              <a:t>openEuler RISC-V测试</a:t>
            </a:r>
            <a:endParaRPr lang="en-US" sz="2400">
              <a:solidFill>
                <a:schemeClr val="tx1"/>
              </a:solidFill>
              <a:latin typeface="黑体"/>
              <a:ea typeface="黑体"/>
            </a:endParaRPr>
          </a:p>
        </p:txBody>
      </p:sp>
      <p:sp>
        <p:nvSpPr>
          <p:cNvPr id="48" name="文本框 24"/>
          <p:cNvSpPr txBox="1"/>
          <p:nvPr/>
        </p:nvSpPr>
        <p:spPr bwMode="auto">
          <a:xfrm>
            <a:off x="1309747" y="1678244"/>
            <a:ext cx="17972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5000" b="1">
                <a:solidFill>
                  <a:srgbClr val="061E3F"/>
                </a:solidFill>
                <a:latin typeface="黑体"/>
                <a:ea typeface="黑体"/>
                <a:cs typeface="+mn-ea"/>
              </a:rPr>
              <a:t>目 录</a:t>
            </a:r>
            <a:endParaRPr lang="zh-CN" sz="5000" b="1">
              <a:solidFill>
                <a:srgbClr val="061E3F"/>
              </a:solidFill>
              <a:latin typeface="黑体"/>
              <a:ea typeface="黑体"/>
              <a:cs typeface="+mn-ea"/>
            </a:endParaRPr>
          </a:p>
        </p:txBody>
      </p:sp>
      <p:sp>
        <p:nvSpPr>
          <p:cNvPr id="49" name="文本框 29"/>
          <p:cNvSpPr txBox="1"/>
          <p:nvPr/>
        </p:nvSpPr>
        <p:spPr bwMode="auto">
          <a:xfrm>
            <a:off x="4221136" y="1660113"/>
            <a:ext cx="165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01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cxnSp>
        <p:nvCxnSpPr>
          <p:cNvPr id="50" name="直接连接符 20"/>
          <p:cNvCxnSpPr>
            <a:cxnSpLocks/>
          </p:cNvCxnSpPr>
          <p:nvPr/>
        </p:nvCxnSpPr>
        <p:spPr bwMode="auto">
          <a:xfrm>
            <a:off x="3636176" y="1508398"/>
            <a:ext cx="0" cy="29040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2"/>
          <p:cNvSpPr/>
          <p:nvPr/>
        </p:nvSpPr>
        <p:spPr bwMode="auto">
          <a:xfrm>
            <a:off x="6242469" y="2838124"/>
            <a:ext cx="37017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黑体"/>
                <a:ea typeface="黑体"/>
              </a:rPr>
              <a:t>Mugen</a:t>
            </a:r>
            <a:endParaRPr lang="en-US" sz="2400">
              <a:solidFill>
                <a:schemeClr val="tx1"/>
              </a:solidFill>
              <a:latin typeface="黑体"/>
              <a:ea typeface="黑体"/>
            </a:endParaRPr>
          </a:p>
        </p:txBody>
      </p:sp>
      <p:sp>
        <p:nvSpPr>
          <p:cNvPr id="52" name="矩形 3"/>
          <p:cNvSpPr/>
          <p:nvPr/>
        </p:nvSpPr>
        <p:spPr bwMode="auto">
          <a:xfrm>
            <a:off x="6242469" y="3817216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黑体"/>
                <a:ea typeface="黑体"/>
              </a:rPr>
              <a:t>openQA</a:t>
            </a:r>
            <a:endParaRPr lang="en-US" sz="2400"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53" name="文本框 4"/>
          <p:cNvSpPr txBox="1"/>
          <p:nvPr/>
        </p:nvSpPr>
        <p:spPr bwMode="auto">
          <a:xfrm>
            <a:off x="4221136" y="3646805"/>
            <a:ext cx="165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03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54" name="文本框 5"/>
          <p:cNvSpPr txBox="1"/>
          <p:nvPr/>
        </p:nvSpPr>
        <p:spPr bwMode="auto">
          <a:xfrm>
            <a:off x="4221136" y="2653459"/>
            <a:ext cx="165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02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55" name="矩形 1"/>
          <p:cNvSpPr/>
          <p:nvPr/>
        </p:nvSpPr>
        <p:spPr bwMode="auto">
          <a:xfrm>
            <a:off x="6242469" y="4810991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sz="2400">
                <a:latin typeface="黑体"/>
                <a:ea typeface="黑体"/>
              </a:rPr>
              <a:t>未来的构想</a:t>
            </a:r>
            <a:endParaRPr lang="zh-CN" sz="2400">
              <a:latin typeface="黑体"/>
              <a:ea typeface="黑体"/>
            </a:endParaRPr>
          </a:p>
        </p:txBody>
      </p:sp>
      <p:sp>
        <p:nvSpPr>
          <p:cNvPr id="56" name="文本框 6"/>
          <p:cNvSpPr txBox="1"/>
          <p:nvPr/>
        </p:nvSpPr>
        <p:spPr bwMode="auto">
          <a:xfrm>
            <a:off x="4221136" y="4640580"/>
            <a:ext cx="1657387" cy="8299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04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矩形 20"/>
          <p:cNvSpPr/>
          <p:nvPr/>
        </p:nvSpPr>
        <p:spPr bwMode="auto">
          <a:xfrm>
            <a:off x="3778669" y="865608"/>
            <a:ext cx="40090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黑体"/>
                <a:ea typeface="黑体"/>
              </a:rPr>
              <a:t>openQA</a:t>
            </a:r>
            <a:endParaRPr lang="en-US" sz="2400"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60" name="矩形 2"/>
          <p:cNvSpPr/>
          <p:nvPr/>
        </p:nvSpPr>
        <p:spPr bwMode="auto">
          <a:xfrm>
            <a:off x="5124450" y="1864360"/>
            <a:ext cx="48139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黑体"/>
                <a:ea typeface="黑体"/>
              </a:rPr>
              <a:t>openQA </a:t>
            </a:r>
            <a:r>
              <a:rPr lang="zh-CN" sz="2400">
                <a:solidFill>
                  <a:schemeClr val="tx1"/>
                </a:solidFill>
                <a:latin typeface="黑体"/>
                <a:ea typeface="黑体"/>
              </a:rPr>
              <a:t>简介</a:t>
            </a:r>
            <a:endParaRPr lang="zh-CN" sz="2400">
              <a:solidFill>
                <a:schemeClr val="tx1"/>
              </a:solidFill>
              <a:latin typeface="黑体"/>
              <a:ea typeface="黑体"/>
            </a:endParaRPr>
          </a:p>
        </p:txBody>
      </p:sp>
      <p:sp>
        <p:nvSpPr>
          <p:cNvPr id="61" name="矩形 3"/>
          <p:cNvSpPr/>
          <p:nvPr/>
        </p:nvSpPr>
        <p:spPr bwMode="auto">
          <a:xfrm>
            <a:off x="5124234" y="2843761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400">
                <a:latin typeface="黑体"/>
                <a:ea typeface="黑体"/>
              </a:rPr>
              <a:t>工作原理和实例</a:t>
            </a:r>
            <a:endParaRPr lang="en-US" sz="2400">
              <a:latin typeface="黑体"/>
              <a:ea typeface="黑体"/>
            </a:endParaRPr>
          </a:p>
        </p:txBody>
      </p:sp>
      <p:sp>
        <p:nvSpPr>
          <p:cNvPr id="62" name="文本框 4"/>
          <p:cNvSpPr txBox="1"/>
          <p:nvPr/>
        </p:nvSpPr>
        <p:spPr bwMode="auto">
          <a:xfrm>
            <a:off x="3102900" y="2673349"/>
            <a:ext cx="165774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2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63" name="文本框 5"/>
          <p:cNvSpPr txBox="1"/>
          <p:nvPr/>
        </p:nvSpPr>
        <p:spPr bwMode="auto">
          <a:xfrm>
            <a:off x="3102900" y="1680003"/>
            <a:ext cx="165774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1</a:t>
            </a:r>
            <a:endParaRPr lang="zh-CN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64" name="矩形 1"/>
          <p:cNvSpPr/>
          <p:nvPr/>
        </p:nvSpPr>
        <p:spPr bwMode="auto">
          <a:xfrm>
            <a:off x="5124234" y="3837536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sz="2400">
                <a:latin typeface="黑体"/>
                <a:ea typeface="黑体"/>
              </a:rPr>
              <a:t>测试场景</a:t>
            </a:r>
            <a:endParaRPr lang="zh-CN" sz="2400">
              <a:latin typeface="黑体"/>
              <a:ea typeface="黑体"/>
            </a:endParaRPr>
          </a:p>
        </p:txBody>
      </p:sp>
      <p:sp>
        <p:nvSpPr>
          <p:cNvPr id="65" name="文本框 6"/>
          <p:cNvSpPr txBox="1"/>
          <p:nvPr/>
        </p:nvSpPr>
        <p:spPr bwMode="auto">
          <a:xfrm>
            <a:off x="3102900" y="3667124"/>
            <a:ext cx="165774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3</a:t>
            </a:r>
            <a:endParaRPr lang="en-US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66" name="矩形 7"/>
          <p:cNvSpPr/>
          <p:nvPr/>
        </p:nvSpPr>
        <p:spPr bwMode="auto">
          <a:xfrm>
            <a:off x="5123599" y="4845916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sz="2400">
                <a:latin typeface="黑体"/>
                <a:ea typeface="黑体"/>
              </a:rPr>
              <a:t>挑战和我们的尝试</a:t>
            </a:r>
            <a:endParaRPr lang="zh-CN" sz="2400">
              <a:latin typeface="黑体"/>
              <a:ea typeface="黑体"/>
            </a:endParaRPr>
          </a:p>
        </p:txBody>
      </p:sp>
      <p:sp>
        <p:nvSpPr>
          <p:cNvPr id="67" name="文本框 8"/>
          <p:cNvSpPr txBox="1"/>
          <p:nvPr/>
        </p:nvSpPr>
        <p:spPr bwMode="auto">
          <a:xfrm>
            <a:off x="3103535" y="4660899"/>
            <a:ext cx="165810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4</a:t>
            </a:r>
            <a:endParaRPr lang="en-US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  <p:sp>
        <p:nvSpPr>
          <p:cNvPr id="68" name="矩形 9"/>
          <p:cNvSpPr/>
          <p:nvPr/>
        </p:nvSpPr>
        <p:spPr bwMode="auto">
          <a:xfrm>
            <a:off x="5124234" y="5839056"/>
            <a:ext cx="4057978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sz="2400">
                <a:latin typeface="黑体"/>
                <a:ea typeface="黑体"/>
              </a:rPr>
              <a:t>今后的工作</a:t>
            </a:r>
            <a:endParaRPr lang="zh-CN" sz="2400">
              <a:latin typeface="黑体"/>
              <a:ea typeface="黑体"/>
            </a:endParaRPr>
          </a:p>
        </p:txBody>
      </p:sp>
      <p:sp>
        <p:nvSpPr>
          <p:cNvPr id="69" name="文本框 10"/>
          <p:cNvSpPr txBox="1"/>
          <p:nvPr/>
        </p:nvSpPr>
        <p:spPr bwMode="auto">
          <a:xfrm>
            <a:off x="3104169" y="5654039"/>
            <a:ext cx="165774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sz="4800">
                <a:solidFill>
                  <a:srgbClr val="012FA8"/>
                </a:solidFill>
                <a:latin typeface="Impact"/>
                <a:ea typeface="SF Pro"/>
                <a:cs typeface="SF Pro"/>
              </a:rPr>
              <a:t>5</a:t>
            </a:r>
            <a:endParaRPr lang="en-US" sz="4800">
              <a:solidFill>
                <a:srgbClr val="012FA8"/>
              </a:solidFill>
              <a:latin typeface="Impact"/>
              <a:ea typeface="SF Pro"/>
              <a:cs typeface="SF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简介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72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73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4" name="矩形 23"/>
          <p:cNvSpPr/>
          <p:nvPr/>
        </p:nvSpPr>
        <p:spPr bwMode="auto">
          <a:xfrm rot="0" flipH="0" flipV="0">
            <a:off x="6096064" y="1090132"/>
            <a:ext cx="5628400" cy="521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openQA 是一个自动化测试框架，允许一方面测试 GUI 应用程序，另一方面测试引导加载程序和内核。在这两种情况下，都很难编写测试脚本和验证输出。输出可以是弹出窗口，也可以是早期引导中的错误，这个早期甚至在执行 init 之前。</a:t>
            </a:r>
            <a:endParaRPr lang="zh-CN" sz="2800" b="0" i="0" strike="noStrike" spc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48928" y="837221"/>
            <a:ext cx="5840100" cy="5454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简介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89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90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91" name="矩形 23"/>
          <p:cNvSpPr/>
          <p:nvPr/>
        </p:nvSpPr>
        <p:spPr bwMode="auto">
          <a:xfrm>
            <a:off x="616855" y="880921"/>
            <a:ext cx="11080750" cy="32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与部分软件自带的单元测试相比，openQA 可以模拟真实用户操作自动化进行测试，属于 E2E / 端到端测试，此外，由于用户系统环境与构建环境存在不同，采用模拟用户操作的方式进行测试更贴近最终用户的使用场景，可以排查其他测试中难以发现的错误，包括一些不存在于测试目标软件本身，而是系统环境中的问题。</a:t>
            </a:r>
            <a:endParaRPr lang="zh-CN" sz="2800" b="0" i="0" strike="noStrike" spc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工作原理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94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95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96" name="矩形 23"/>
          <p:cNvSpPr/>
          <p:nvPr/>
        </p:nvSpPr>
        <p:spPr bwMode="auto">
          <a:xfrm>
            <a:off x="616856" y="880923"/>
            <a:ext cx="10691522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62789" y="1149803"/>
            <a:ext cx="9199659" cy="5121827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 bwMode="auto">
          <a:xfrm rot="0" flipH="0" flipV="0">
            <a:off x="7125708" y="3966745"/>
            <a:ext cx="1498600" cy="3365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>
              <a:defRPr/>
            </a:pPr>
            <a:r>
              <a:rPr lang="en-US" sz="1600" b="1"/>
              <a:t>(t-autoinst)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工作原理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01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2" name="矩形 23"/>
          <p:cNvSpPr/>
          <p:nvPr/>
        </p:nvSpPr>
        <p:spPr bwMode="auto">
          <a:xfrm>
            <a:off x="616856" y="880923"/>
            <a:ext cx="10691522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3" name=""/>
          <p:cNvPicPr>
            <a:picLocks noChangeAspect="1"/>
          </p:cNvPicPr>
          <p:nvPr/>
        </p:nvPicPr>
        <p:blipFill>
          <a:blip r:embed="rId3"/>
          <a:srcRect l="58428" t="43214" r="254" b="200"/>
          <a:stretch/>
        </p:blipFill>
        <p:spPr bwMode="auto">
          <a:xfrm rot="0" flipH="0" flipV="0">
            <a:off x="756744" y="1532153"/>
            <a:ext cx="3715439" cy="2771141"/>
          </a:xfrm>
          <a:prstGeom prst="rect">
            <a:avLst/>
          </a:prstGeom>
        </p:spPr>
      </p:pic>
      <p:sp>
        <p:nvSpPr>
          <p:cNvPr id="104" name=""/>
          <p:cNvSpPr txBox="1"/>
          <p:nvPr/>
        </p:nvSpPr>
        <p:spPr bwMode="auto">
          <a:xfrm rot="0" flipH="0" flipV="0">
            <a:off x="5962617" y="1438341"/>
            <a:ext cx="4756150" cy="6413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p>
            <a:pPr>
              <a:defRPr/>
            </a:pPr>
            <a:r>
              <a:rPr lang="en-US"/>
              <a:t>os-autoinst </a:t>
            </a:r>
            <a:r>
              <a:rPr lang="zh-CN"/>
              <a:t>定义了一系列</a:t>
            </a:r>
            <a:r>
              <a:rPr lang="en-US"/>
              <a:t> console </a:t>
            </a:r>
            <a:r>
              <a:rPr lang="zh-CN"/>
              <a:t>终端</a:t>
            </a:r>
            <a:endParaRPr/>
          </a:p>
          <a:p>
            <a:pPr>
              <a:defRPr/>
            </a:pPr>
            <a:r>
              <a:rPr lang="zh-CN"/>
              <a:t>大致分为以下两类</a:t>
            </a:r>
            <a:r>
              <a:rPr lang="en-US"/>
              <a:t>:</a:t>
            </a:r>
            <a:endParaRPr/>
          </a:p>
        </p:txBody>
      </p:sp>
      <p:sp>
        <p:nvSpPr>
          <p:cNvPr id="105" name=""/>
          <p:cNvSpPr txBox="1"/>
          <p:nvPr/>
        </p:nvSpPr>
        <p:spPr bwMode="auto">
          <a:xfrm rot="0" flipH="0" flipV="0">
            <a:off x="5962617" y="2218454"/>
            <a:ext cx="2749550" cy="2012949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p>
            <a:pPr marL="0" indent="0">
              <a:buNone/>
              <a:defRPr/>
            </a:pPr>
            <a:r>
              <a:rPr lang="en-US"/>
              <a:t>1. serial</a:t>
            </a:r>
            <a:endParaRPr/>
          </a:p>
          <a:p>
            <a:pPr marL="285750" indent="-285750">
              <a:buFont typeface="Wingdings"/>
              <a:buChar char="l"/>
              <a:defRPr/>
            </a:pPr>
            <a:r>
              <a:rPr lang="zh-CN"/>
              <a:t>串口</a:t>
            </a:r>
            <a:endParaRPr/>
          </a:p>
          <a:p>
            <a:pPr marL="285750" indent="-285750">
              <a:buFont typeface="Wingdings"/>
              <a:buChar char="l"/>
              <a:defRPr/>
            </a:pPr>
            <a:r>
              <a:rPr lang="en-US"/>
              <a:t>ssh </a:t>
            </a:r>
            <a:r>
              <a:rPr lang="zh-CN"/>
              <a:t>终端</a:t>
            </a:r>
            <a:endParaRPr/>
          </a:p>
          <a:p>
            <a:pPr marL="285750" indent="-285750">
              <a:buFont typeface="Wingdings"/>
              <a:buChar char="l"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2. video_base</a:t>
            </a:r>
            <a:endParaRPr/>
          </a:p>
          <a:p>
            <a:pPr marL="285750" indent="-285750">
              <a:buFont typeface="Wingdings"/>
              <a:buChar char="l"/>
              <a:defRPr/>
            </a:pPr>
            <a:r>
              <a:rPr lang="en-US"/>
              <a:t>vnc</a:t>
            </a:r>
            <a:endParaRPr/>
          </a:p>
          <a:p>
            <a:pPr marL="285750" indent="-285750">
              <a:buFont typeface="Wingdings"/>
              <a:buChar char="l"/>
              <a:defRPr/>
            </a:pPr>
            <a:r>
              <a:rPr lang="en-US"/>
              <a:t>ffmpeg </a:t>
            </a:r>
            <a:r>
              <a:rPr lang="zh-CN"/>
              <a:t>录屏</a:t>
            </a:r>
            <a:endParaRPr/>
          </a:p>
        </p:txBody>
      </p:sp>
      <p:sp>
        <p:nvSpPr>
          <p:cNvPr id="106" name=""/>
          <p:cNvSpPr txBox="1"/>
          <p:nvPr/>
        </p:nvSpPr>
        <p:spPr bwMode="auto">
          <a:xfrm rot="0" flipH="0" flipV="0">
            <a:off x="5962617" y="4662571"/>
            <a:ext cx="4826000" cy="11874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p>
            <a:pPr>
              <a:defRPr/>
            </a:pPr>
            <a:r>
              <a:rPr lang="en-US"/>
              <a:t>os-autoinst </a:t>
            </a:r>
            <a:r>
              <a:rPr lang="zh-CN"/>
              <a:t>通过</a:t>
            </a:r>
            <a:r>
              <a:rPr lang="en-US"/>
              <a:t> console </a:t>
            </a:r>
            <a:r>
              <a:rPr lang="zh-CN"/>
              <a:t>与测试机器交互</a:t>
            </a:r>
            <a:r>
              <a:rPr lang="en-US"/>
              <a:t>, </a:t>
            </a:r>
            <a:r>
              <a:rPr lang="zh-CN"/>
              <a:t>例如读写串口，向</a:t>
            </a:r>
            <a:r>
              <a:rPr lang="en-US"/>
              <a:t> qemu</a:t>
            </a:r>
            <a:r>
              <a:rPr lang="zh-CN"/>
              <a:t>（运行有</a:t>
            </a:r>
            <a:r>
              <a:rPr lang="en-US"/>
              <a:t> vnc server</a:t>
            </a:r>
            <a:r>
              <a:rPr lang="zh-CN"/>
              <a:t>）</a:t>
            </a:r>
            <a:r>
              <a:rPr lang="en-US"/>
              <a:t> </a:t>
            </a:r>
            <a:r>
              <a:rPr lang="zh-CN"/>
              <a:t>发送符合</a:t>
            </a:r>
            <a:r>
              <a:rPr lang="en-US"/>
              <a:t> RFB </a:t>
            </a:r>
            <a:r>
              <a:rPr lang="zh-CN"/>
              <a:t>协议的请求模拟鼠标键盘操作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测试实例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09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10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11" name="矩形 23"/>
          <p:cNvSpPr/>
          <p:nvPr/>
        </p:nvSpPr>
        <p:spPr bwMode="auto">
          <a:xfrm rot="0" flipH="0" flipV="0">
            <a:off x="6414416" y="837221"/>
            <a:ext cx="5568950" cy="585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测试用例库：</a:t>
            </a: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https://github.com/ArielHeleneto/RISCV-testcase</a:t>
            </a:r>
            <a:endParaRPr/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覆盖常用桌面软件</a:t>
            </a:r>
            <a:endParaRPr/>
          </a:p>
          <a:p>
            <a:pPr marL="914400" lvl="2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Chromium</a:t>
            </a:r>
            <a:endParaRPr/>
          </a:p>
          <a:p>
            <a:pPr marL="914400" lvl="2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Firefox</a:t>
            </a:r>
            <a:endParaRPr/>
          </a:p>
          <a:p>
            <a:pPr marL="914400" lvl="2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GIMP</a:t>
            </a:r>
            <a:endParaRPr/>
          </a:p>
          <a:p>
            <a:pPr marL="914400" lvl="2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LibreOffice</a:t>
            </a:r>
            <a:endParaRPr/>
          </a:p>
          <a:p>
            <a:pPr marL="914400" lvl="2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en-US" sz="2800" b="0" i="0" strike="noStrike" spc="0">
                <a:solidFill>
                  <a:srgbClr val="000000"/>
                </a:solidFill>
                <a:latin typeface="宋体"/>
                <a:ea typeface="宋体"/>
              </a:rPr>
              <a:t>...</a:t>
            </a:r>
            <a:endParaRPr/>
          </a:p>
        </p:txBody>
      </p:sp>
      <p:pic>
        <p:nvPicPr>
          <p:cNvPr id="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541" y="837221"/>
            <a:ext cx="5798416" cy="5641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文本框 7"/>
          <p:cNvSpPr txBox="1"/>
          <p:nvPr/>
        </p:nvSpPr>
        <p:spPr bwMode="auto">
          <a:xfrm>
            <a:off x="247877" y="376846"/>
            <a:ext cx="73273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黑体"/>
                <a:ea typeface="黑体"/>
                <a:cs typeface="Lantinghei SC Demibold"/>
              </a:rPr>
              <a:t>openQA </a:t>
            </a:r>
            <a:r>
              <a:rPr lang="zh-CN" sz="2400" b="1">
                <a:latin typeface="黑体"/>
                <a:ea typeface="黑体"/>
                <a:cs typeface="Lantinghei SC Demibold"/>
              </a:rPr>
              <a:t>测试实例</a:t>
            </a:r>
            <a:endParaRPr lang="zh-CN" sz="2400" b="1">
              <a:latin typeface="黑体"/>
              <a:ea typeface="黑体"/>
              <a:cs typeface="Lantinghei SC Demibold"/>
            </a:endParaRPr>
          </a:p>
        </p:txBody>
      </p:sp>
      <p:sp>
        <p:nvSpPr>
          <p:cNvPr id="115" name="文本框 3"/>
          <p:cNvSpPr txBox="1"/>
          <p:nvPr/>
        </p:nvSpPr>
        <p:spPr bwMode="auto">
          <a:xfrm>
            <a:off x="8529145" y="-162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zh-CN"/>
          </a:p>
        </p:txBody>
      </p:sp>
      <p:sp>
        <p:nvSpPr>
          <p:cNvPr id="116" name="梯形 28"/>
          <p:cNvSpPr/>
          <p:nvPr/>
        </p:nvSpPr>
        <p:spPr bwMode="auto">
          <a:xfrm rot="5400000">
            <a:off x="-189430" y="527930"/>
            <a:ext cx="538358" cy="159498"/>
          </a:xfrm>
          <a:prstGeom prst="trapezoid">
            <a:avLst>
              <a:gd name="adj" fmla="val 25000"/>
            </a:avLst>
          </a:prstGeom>
          <a:solidFill>
            <a:srgbClr val="012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17" name="矩形 23"/>
          <p:cNvSpPr/>
          <p:nvPr/>
        </p:nvSpPr>
        <p:spPr bwMode="auto">
          <a:xfrm rot="0" flipH="0" flipV="0">
            <a:off x="348928" y="4760474"/>
            <a:ext cx="10718800" cy="173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400">
                <a:latin typeface="宋体"/>
                <a:ea typeface="宋体"/>
              </a:rPr>
              <a:t>os-autoinst 自动化测试用例库: </a:t>
            </a:r>
            <a:r>
              <a:rPr lang="en-US" sz="2400" b="0" i="0" u="sng" strike="noStrike" spc="0">
                <a:solidFill>
                  <a:srgbClr val="000000"/>
                </a:solidFill>
                <a:latin typeface="宋体"/>
                <a:ea typeface="宋体"/>
                <a:hlinkClick r:id="rId3" tooltip="https://gitee.com/yunxiangluo/os-autoinst-distri-openeuler"/>
              </a:rPr>
              <a:t>https://gitee.com/yunxiangluo/os-autoinst-distri-openeuler</a:t>
            </a:r>
            <a:endParaRPr lang="zh-CN" sz="3200" b="0" i="0" strike="noStrike" spc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>
              <a:lnSpc>
                <a:spcPct val="150000"/>
              </a:lnSpc>
              <a:buClr>
                <a:srgbClr val="FF0000">
                  <a:alpha val="100000"/>
                </a:srgbClr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等线"/>
                <a:ea typeface="Arial"/>
              </a:defRPr>
            </a:pPr>
            <a:r>
              <a:rPr lang="zh-CN" sz="2400" b="0" i="0" strike="noStrike" spc="0">
                <a:solidFill>
                  <a:srgbClr val="000000"/>
                </a:solidFill>
                <a:latin typeface="宋体"/>
                <a:ea typeface="宋体"/>
              </a:rPr>
              <a:t>覆盖大量常用软件以及系统基础组件</a:t>
            </a:r>
            <a:endParaRPr/>
          </a:p>
        </p:txBody>
      </p:sp>
      <p:pic>
        <p:nvPicPr>
          <p:cNvPr id="1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790140" y="837221"/>
            <a:ext cx="3847471" cy="3865008"/>
          </a:xfrm>
          <a:prstGeom prst="rect">
            <a:avLst/>
          </a:prstGeom>
        </p:spPr>
      </p:pic>
      <p:pic>
        <p:nvPicPr>
          <p:cNvPr id="1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348928" y="837221"/>
            <a:ext cx="6441212" cy="3923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/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2024-01-12T10:39:21Z</dcterms:created>
  <dcterms:modified xsi:type="dcterms:W3CDTF">2024-01-15T07:24:18Z</dcterms:modified>
  <cp:category/>
  <cp:contentStatus/>
  <cp:version/>
</cp:coreProperties>
</file>