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70"/>
    <p:restoredTop sz="51410"/>
  </p:normalViewPr>
  <p:slideViewPr>
    <p:cSldViewPr snapToGrid="0" snapToObjects="1">
      <p:cViewPr>
        <p:scale>
          <a:sx n="65" d="100"/>
          <a:sy n="65" d="100"/>
        </p:scale>
        <p:origin x="1240" y="2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3" d="100"/>
          <a:sy n="93" d="100"/>
        </p:scale>
        <p:origin x="2928" y="20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403BD-99C7-8649-88AF-811CCA0C1053}" type="datetimeFigureOut">
              <a:rPr lang="en-US" smtClean="0"/>
              <a:t>8/6/20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EB776-520A-9046-A513-DF44938E52C1}" type="slidenum">
              <a:rPr lang="en-US" smtClean="0"/>
              <a:t>‹#›</a:t>
            </a:fld>
            <a:endParaRPr lang="en-US"/>
          </a:p>
        </p:txBody>
      </p:sp>
    </p:spTree>
    <p:extLst>
      <p:ext uri="{BB962C8B-B14F-4D97-AF65-F5344CB8AC3E}">
        <p14:creationId xmlns:p14="http://schemas.microsoft.com/office/powerpoint/2010/main" val="1407549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dirty="0" smtClean="0"/>
              <a:t>Hello, my name is Kevin McCarthy and I am a PhD</a:t>
            </a:r>
            <a:r>
              <a:rPr lang="en-US" b="1" i="1" baseline="0" dirty="0" smtClean="0"/>
              <a:t> candidate at the University of Utah working with Prof. Zheng Zheng. This morning I am going to speak with you briefly about our search for galaxy assembly bias in velocity space.</a:t>
            </a:r>
            <a:endParaRPr lang="en-US" b="1"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Searches </a:t>
            </a:r>
            <a:r>
              <a:rPr lang="en-US" dirty="0" smtClean="0"/>
              <a:t>for galaxy assembly bias in real-world data</a:t>
            </a:r>
            <a:r>
              <a:rPr lang="en-US" baseline="0" dirty="0" smtClean="0"/>
              <a:t> is</a:t>
            </a:r>
            <a:r>
              <a:rPr lang="en-US" dirty="0" smtClean="0"/>
              <a:t> complicated by the need to observe</a:t>
            </a:r>
            <a:r>
              <a:rPr lang="en-US" baseline="0" dirty="0" smtClean="0"/>
              <a:t> galaxies that are split by some assembly-dependent variable </a:t>
            </a:r>
            <a:r>
              <a:rPr lang="en-US" baseline="0" dirty="0" smtClean="0"/>
              <a:t>while remaining to </a:t>
            </a:r>
            <a:r>
              <a:rPr lang="en-US" baseline="0" dirty="0" smtClean="0"/>
              <a:t>reside within the </a:t>
            </a:r>
            <a:r>
              <a:rPr lang="en-US" i="1" baseline="0" dirty="0" smtClean="0"/>
              <a:t>same</a:t>
            </a:r>
            <a:r>
              <a:rPr lang="en-US" baseline="0" dirty="0" smtClean="0"/>
              <a:t> host halo mass.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Recently, Lin </a:t>
            </a:r>
            <a:r>
              <a:rPr lang="en-US" baseline="0" dirty="0" smtClean="0"/>
              <a:t>et al. 2016 </a:t>
            </a:r>
            <a:r>
              <a:rPr lang="en-US" baseline="0" dirty="0" smtClean="0"/>
              <a:t>observed central-only galaxies within a fixed halo mass bin verified through measurements of the excess surface mass density from galaxy-galaxy weak lensing shown in the bottom panel of the middle plot. They split these galaxies into Early and Late-type samples according to specific star formation rate, with Early-type in red and late-type in blue dots. In the top panel of the middle plot we see the projected correlation function along with predictions from age-matching galaxy catalogs shown in the cyan and magenta curves. The ratio of these measurements and predication (green dots and orange contours in middle panel) do not agree, suggesting no assembly bias signal.</a:t>
            </a:r>
            <a:endParaRPr lang="en-US" baseline="0" dirty="0" smtClean="0"/>
          </a:p>
          <a:p>
            <a:endParaRPr lang="en-US" baseline="0" dirty="0" smtClean="0"/>
          </a:p>
          <a:p>
            <a:r>
              <a:rPr lang="en-US" baseline="0" dirty="0" smtClean="0"/>
              <a:t>Informed by this selection criteria, we extend the search into redshift-space (the 2PCF of which is shown on the right plot, adding in the line-of-sight direction sourced from the redshift of the galaxies) where we are able to extract cosmological information from the dark matter velocity field.</a:t>
            </a:r>
          </a:p>
          <a:p>
            <a:r>
              <a:rPr lang="en-US" baseline="0" dirty="0" smtClean="0"/>
              <a:t>Specifically, by adding in modeling of the clustering multipoles (monopole, quadrupole) from this observation with the halo occupation distribution (or HOD) framework(+ galaxy velocity bias) we can learn about the relative velocity between the central galaxy and host halo.</a:t>
            </a:r>
          </a:p>
          <a:p>
            <a:endParaRPr lang="en-US" baseline="0" dirty="0" smtClean="0"/>
          </a:p>
          <a:p>
            <a:r>
              <a:rPr lang="en-US" baseline="0" dirty="0" smtClean="0"/>
              <a:t>We are interested to see if our Early/Late samples will have similar host halo masses but show significantly different values of central galaxy velocity bias, a parameter that details how offset the central galaxy is from its host halo in velocity-space. Perhaps systems that have undergone more violent mergers will be more perturbed and have a higher central galaxy velocity bias</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CE8EB776-520A-9046-A513-DF44938E52C1}" type="slidenum">
              <a:rPr lang="en-US" smtClean="0"/>
              <a:t>1</a:t>
            </a:fld>
            <a:endParaRPr lang="en-US"/>
          </a:p>
        </p:txBody>
      </p:sp>
    </p:spTree>
    <p:extLst>
      <p:ext uri="{BB962C8B-B14F-4D97-AF65-F5344CB8AC3E}">
        <p14:creationId xmlns:p14="http://schemas.microsoft.com/office/powerpoint/2010/main" val="339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show you the</a:t>
            </a:r>
            <a:r>
              <a:rPr lang="en-US" baseline="0" dirty="0" smtClean="0"/>
              <a:t> measurements</a:t>
            </a:r>
            <a:r>
              <a:rPr lang="en-US" sz="4400" b="1" baseline="0" dirty="0" smtClean="0"/>
              <a:t> </a:t>
            </a:r>
            <a:r>
              <a:rPr lang="en-US" sz="4400" b="1" baseline="0" dirty="0" smtClean="0"/>
              <a:t>AND </a:t>
            </a:r>
            <a:r>
              <a:rPr lang="en-US" baseline="0" dirty="0" smtClean="0"/>
              <a:t>HOD modeling fits for projected, monopole, and quadrupole 2PCF (top row from left to right) for one of our Early/Late sample pairs (we have other selection pairs that will be presented in the publication). </a:t>
            </a:r>
            <a:r>
              <a:rPr lang="en-US" baseline="0" dirty="0" smtClean="0"/>
              <a:t>For both fits to projected and </a:t>
            </a:r>
            <a:r>
              <a:rPr lang="en-US" baseline="0" dirty="0" err="1" smtClean="0"/>
              <a:t>projected+redshift</a:t>
            </a:r>
            <a:r>
              <a:rPr lang="en-US" baseline="0" dirty="0" smtClean="0"/>
              <a:t> space we find consistent mean host halo masses (bottom left and middle plots). With the fit to monopole and quadrupole we can constrain the central galaxy velocity bias (bottom right plot)</a:t>
            </a:r>
          </a:p>
          <a:p>
            <a:endParaRPr lang="en-US" baseline="0" dirty="0" smtClean="0"/>
          </a:p>
          <a:p>
            <a:r>
              <a:rPr lang="en-US" baseline="0" dirty="0" smtClean="0"/>
              <a:t>We </a:t>
            </a:r>
            <a:r>
              <a:rPr lang="en-US" baseline="0" dirty="0" smtClean="0"/>
              <a:t>find that there appears to be a split between Early and Late values </a:t>
            </a:r>
            <a:r>
              <a:rPr lang="en-US" baseline="0" dirty="0" smtClean="0"/>
              <a:t>at </a:t>
            </a:r>
            <a:r>
              <a:rPr lang="en-US" baseline="0" dirty="0" smtClean="0"/>
              <a:t>1.66 sigma </a:t>
            </a:r>
            <a:r>
              <a:rPr lang="en-US" baseline="0" dirty="0" smtClean="0"/>
              <a:t>significance. </a:t>
            </a:r>
            <a:r>
              <a:rPr lang="en-US" baseline="0" dirty="0" smtClean="0"/>
              <a:t>If this detection is robust, this would imply that the Early systems (with low </a:t>
            </a:r>
            <a:r>
              <a:rPr lang="en-US" baseline="0" dirty="0" err="1" smtClean="0"/>
              <a:t>sSFR</a:t>
            </a:r>
            <a:r>
              <a:rPr lang="en-US" baseline="0" dirty="0" smtClean="0"/>
              <a:t>) have their central galaxies more perturbed within their host halos than the Late systems (with high </a:t>
            </a:r>
            <a:r>
              <a:rPr lang="en-US" baseline="0" dirty="0" err="1" smtClean="0"/>
              <a:t>sSFR</a:t>
            </a:r>
            <a:r>
              <a:rPr lang="en-US" baseline="0" dirty="0" smtClean="0"/>
              <a:t>). If these quenched low </a:t>
            </a:r>
            <a:r>
              <a:rPr lang="en-US" baseline="0" dirty="0" err="1" smtClean="0"/>
              <a:t>sSFR</a:t>
            </a:r>
            <a:r>
              <a:rPr lang="en-US" baseline="0" dirty="0" smtClean="0"/>
              <a:t> Early systems are more likely to be ellipticals and the active star forming high </a:t>
            </a:r>
            <a:r>
              <a:rPr lang="en-US" baseline="0" dirty="0" err="1" smtClean="0"/>
              <a:t>sSFR</a:t>
            </a:r>
            <a:r>
              <a:rPr lang="en-US" baseline="0" dirty="0" smtClean="0"/>
              <a:t> Late systems are spirals, this could indicate </a:t>
            </a:r>
            <a:r>
              <a:rPr lang="en-US" baseline="0" dirty="0" smtClean="0"/>
              <a:t>a central velocity bias dependence </a:t>
            </a:r>
            <a:r>
              <a:rPr lang="en-US" baseline="0" dirty="0" smtClean="0"/>
              <a:t>on </a:t>
            </a:r>
            <a:r>
              <a:rPr lang="en-US" baseline="0" dirty="0" smtClean="0"/>
              <a:t>the morphology of the galaxies, or rather the </a:t>
            </a:r>
            <a:r>
              <a:rPr lang="en-US" baseline="0" dirty="0" smtClean="0"/>
              <a:t>magnitude of the merger event, i.e. whether or not the system has had a major merger.</a:t>
            </a:r>
          </a:p>
          <a:p>
            <a:endParaRPr lang="en-US" baseline="0" dirty="0" smtClean="0"/>
          </a:p>
          <a:p>
            <a:r>
              <a:rPr lang="en-US" b="1" i="1" baseline="0" dirty="0" smtClean="0"/>
              <a:t>Please look for our publication on the </a:t>
            </a:r>
            <a:r>
              <a:rPr lang="en-US" b="1" i="1" baseline="0" dirty="0" err="1" smtClean="0"/>
              <a:t>arXiv</a:t>
            </a:r>
            <a:r>
              <a:rPr lang="en-US" b="1" i="1" baseline="0" dirty="0" smtClean="0"/>
              <a:t> in the near future.</a:t>
            </a:r>
            <a:endParaRPr lang="en-US" b="1" i="1" baseline="0" dirty="0" smtClean="0"/>
          </a:p>
        </p:txBody>
      </p:sp>
      <p:sp>
        <p:nvSpPr>
          <p:cNvPr id="4" name="Slide Number Placeholder 3"/>
          <p:cNvSpPr>
            <a:spLocks noGrp="1"/>
          </p:cNvSpPr>
          <p:nvPr>
            <p:ph type="sldNum" sz="quarter" idx="10"/>
          </p:nvPr>
        </p:nvSpPr>
        <p:spPr/>
        <p:txBody>
          <a:bodyPr/>
          <a:lstStyle/>
          <a:p>
            <a:fld id="{CE8EB776-520A-9046-A513-DF44938E52C1}" type="slidenum">
              <a:rPr lang="en-US" smtClean="0"/>
              <a:t>2</a:t>
            </a:fld>
            <a:endParaRPr lang="en-US"/>
          </a:p>
        </p:txBody>
      </p:sp>
    </p:spTree>
    <p:extLst>
      <p:ext uri="{BB962C8B-B14F-4D97-AF65-F5344CB8AC3E}">
        <p14:creationId xmlns:p14="http://schemas.microsoft.com/office/powerpoint/2010/main" val="1278511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41FE3F-E074-BC45-AC4A-0CDD192DDFAA}"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41FE3F-E074-BC45-AC4A-0CDD192DDFAA}"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28589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41FE3F-E074-BC45-AC4A-0CDD192DDFAA}"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116096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41FE3F-E074-BC45-AC4A-0CDD192DDFAA}"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19785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41FE3F-E074-BC45-AC4A-0CDD192DDFAA}"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106714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41FE3F-E074-BC45-AC4A-0CDD192DDFAA}" type="datetimeFigureOut">
              <a:rPr lang="en-US" smtClean="0"/>
              <a:t>8/6/20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178868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41FE3F-E074-BC45-AC4A-0CDD192DDFAA}" type="datetimeFigureOut">
              <a:rPr lang="en-US" smtClean="0"/>
              <a:t>8/6/20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191240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41FE3F-E074-BC45-AC4A-0CDD192DDFAA}" type="datetimeFigureOut">
              <a:rPr lang="en-US" smtClean="0"/>
              <a:t>8/6/20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33767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41FE3F-E074-BC45-AC4A-0CDD192DDFAA}" type="datetimeFigureOut">
              <a:rPr lang="en-US" smtClean="0"/>
              <a:t>8/6/20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169406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41FE3F-E074-BC45-AC4A-0CDD192DDFAA}" type="datetimeFigureOut">
              <a:rPr lang="en-US" smtClean="0"/>
              <a:t>8/6/20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80848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41FE3F-E074-BC45-AC4A-0CDD192DDFAA}" type="datetimeFigureOut">
              <a:rPr lang="en-US" smtClean="0"/>
              <a:t>8/6/20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184DD-D983-A54D-96D5-62CA79F84780}" type="slidenum">
              <a:rPr lang="en-US" smtClean="0"/>
              <a:t>‹#›</a:t>
            </a:fld>
            <a:endParaRPr lang="en-US"/>
          </a:p>
        </p:txBody>
      </p:sp>
    </p:spTree>
    <p:extLst>
      <p:ext uri="{BB962C8B-B14F-4D97-AF65-F5344CB8AC3E}">
        <p14:creationId xmlns:p14="http://schemas.microsoft.com/office/powerpoint/2010/main" val="10195191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1FE3F-E074-BC45-AC4A-0CDD192DDFAA}" type="datetimeFigureOut">
              <a:rPr lang="en-US" smtClean="0"/>
              <a:t>8/6/20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184DD-D983-A54D-96D5-62CA79F84780}" type="slidenum">
              <a:rPr lang="en-US" smtClean="0"/>
              <a:t>‹#›</a:t>
            </a:fld>
            <a:endParaRPr lang="en-US"/>
          </a:p>
        </p:txBody>
      </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612" y="838701"/>
            <a:ext cx="3449031" cy="5489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6287" y="997048"/>
            <a:ext cx="3639793" cy="3738880"/>
          </a:xfrm>
          <a:prstGeom prst="rect">
            <a:avLst/>
          </a:prstGeom>
        </p:spPr>
      </p:pic>
      <p:sp>
        <p:nvSpPr>
          <p:cNvPr id="7" name="Rectangle 6"/>
          <p:cNvSpPr/>
          <p:nvPr/>
        </p:nvSpPr>
        <p:spPr>
          <a:xfrm>
            <a:off x="11325" y="26240"/>
            <a:ext cx="12163899" cy="1006241"/>
          </a:xfrm>
          <a:prstGeom prst="rect">
            <a:avLst/>
          </a:prstGeom>
          <a:solidFill>
            <a:schemeClr val="accent3"/>
          </a:solidFill>
          <a:ln w="53975">
            <a:solidFill>
              <a:srgbClr val="CD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51654" y="-37698"/>
            <a:ext cx="11968480" cy="604203"/>
          </a:xfrm>
        </p:spPr>
        <p:txBody>
          <a:bodyPr>
            <a:normAutofit/>
          </a:bodyPr>
          <a:lstStyle/>
          <a:p>
            <a:r>
              <a:rPr lang="en-US" sz="2800" b="1" dirty="0" smtClean="0">
                <a:latin typeface="Arial Unicode MS" charset="0"/>
                <a:ea typeface="Arial Unicode MS" charset="0"/>
                <a:cs typeface="Arial Unicode MS" charset="0"/>
              </a:rPr>
              <a:t>On the Constraints of Galaxy Assembly Bias in Velocity Space</a:t>
            </a:r>
            <a:endParaRPr lang="en-US" sz="2800" b="1" dirty="0">
              <a:latin typeface="Arial Unicode MS" charset="0"/>
              <a:ea typeface="Arial Unicode MS" charset="0"/>
              <a:cs typeface="Arial Unicode MS" charset="0"/>
            </a:endParaRPr>
          </a:p>
        </p:txBody>
      </p:sp>
      <p:sp>
        <p:nvSpPr>
          <p:cNvPr id="4" name="Diagonal Stripe 3"/>
          <p:cNvSpPr/>
          <p:nvPr/>
        </p:nvSpPr>
        <p:spPr>
          <a:xfrm rot="155417">
            <a:off x="163800" y="420864"/>
            <a:ext cx="9540240" cy="396240"/>
          </a:xfrm>
          <a:prstGeom prst="diagStripe">
            <a:avLst>
              <a:gd name="adj" fmla="val 8196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11326" y="6450581"/>
            <a:ext cx="12163899" cy="393431"/>
          </a:xfrm>
          <a:prstGeom prst="rect">
            <a:avLst/>
          </a:prstGeom>
          <a:ln w="47625">
            <a:solidFill>
              <a:srgbClr val="CD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solidFill>
                  <a:schemeClr val="bg1">
                    <a:lumMod val="65000"/>
                  </a:schemeClr>
                </a:solidFill>
              </a:rPr>
              <a:t>KITP: Galaxy-Halo Connection Conference Aug. 7</a:t>
            </a:r>
            <a:r>
              <a:rPr lang="en-US" baseline="30000" dirty="0" smtClean="0">
                <a:solidFill>
                  <a:schemeClr val="bg1">
                    <a:lumMod val="65000"/>
                  </a:schemeClr>
                </a:solidFill>
              </a:rPr>
              <a:t>th</a:t>
            </a:r>
            <a:r>
              <a:rPr lang="en-US" dirty="0" smtClean="0">
                <a:solidFill>
                  <a:schemeClr val="bg1">
                    <a:lumMod val="65000"/>
                  </a:schemeClr>
                </a:solidFill>
              </a:rPr>
              <a:t> 2020                                                                                                                            1/2</a:t>
            </a:r>
            <a:endParaRPr lang="en-US" dirty="0">
              <a:solidFill>
                <a:schemeClr val="bg1"/>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9454" y="-427818"/>
            <a:ext cx="1888067" cy="1888067"/>
          </a:xfrm>
          <a:prstGeom prst="rect">
            <a:avLst/>
          </a:prstGeom>
        </p:spPr>
      </p:pic>
      <p:sp>
        <p:nvSpPr>
          <p:cNvPr id="3" name="TextBox 2"/>
          <p:cNvSpPr txBox="1"/>
          <p:nvPr/>
        </p:nvSpPr>
        <p:spPr>
          <a:xfrm>
            <a:off x="6842070" y="3874071"/>
            <a:ext cx="3052292" cy="369332"/>
          </a:xfrm>
          <a:prstGeom prst="rect">
            <a:avLst/>
          </a:prstGeom>
          <a:noFill/>
        </p:spPr>
        <p:txBody>
          <a:bodyPr wrap="square" rtlCol="0">
            <a:spAutoFit/>
          </a:bodyPr>
          <a:lstStyle/>
          <a:p>
            <a:r>
              <a:rPr lang="en-US" b="1" dirty="0" smtClean="0"/>
              <a:t>Lin + 2016</a:t>
            </a:r>
            <a:endParaRPr lang="en-US" b="1" dirty="0"/>
          </a:p>
        </p:txBody>
      </p:sp>
      <p:sp>
        <p:nvSpPr>
          <p:cNvPr id="11" name="TextBox 10"/>
          <p:cNvSpPr txBox="1"/>
          <p:nvPr/>
        </p:nvSpPr>
        <p:spPr>
          <a:xfrm>
            <a:off x="8943361" y="3667615"/>
            <a:ext cx="3052292" cy="369332"/>
          </a:xfrm>
          <a:prstGeom prst="rect">
            <a:avLst/>
          </a:prstGeom>
          <a:noFill/>
        </p:spPr>
        <p:txBody>
          <a:bodyPr wrap="square" rtlCol="0">
            <a:spAutoFit/>
          </a:bodyPr>
          <a:lstStyle/>
          <a:p>
            <a:r>
              <a:rPr lang="en-US" b="1" dirty="0" err="1" smtClean="0">
                <a:solidFill>
                  <a:schemeClr val="bg1"/>
                </a:solidFill>
              </a:rPr>
              <a:t>Guo</a:t>
            </a:r>
            <a:r>
              <a:rPr lang="en-US" b="1" dirty="0" smtClean="0">
                <a:solidFill>
                  <a:schemeClr val="bg1"/>
                </a:solidFill>
              </a:rPr>
              <a:t> + 2015</a:t>
            </a:r>
            <a:endParaRPr lang="en-US" b="1" dirty="0">
              <a:solidFill>
                <a:schemeClr val="bg1"/>
              </a:solidFill>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8815" y="4358411"/>
            <a:ext cx="528327" cy="257024"/>
          </a:xfrm>
          <a:prstGeom prst="rect">
            <a:avLst/>
          </a:prstGeom>
        </p:spPr>
      </p:pic>
      <p:sp>
        <p:nvSpPr>
          <p:cNvPr id="14" name="Rectangle 13"/>
          <p:cNvSpPr/>
          <p:nvPr/>
        </p:nvSpPr>
        <p:spPr>
          <a:xfrm>
            <a:off x="11326" y="26240"/>
            <a:ext cx="12163899" cy="6817772"/>
          </a:xfrm>
          <a:prstGeom prst="rect">
            <a:avLst/>
          </a:prstGeom>
          <a:noFill/>
          <a:ln w="53975">
            <a:solidFill>
              <a:srgbClr val="CD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165419" y="1353186"/>
                <a:ext cx="4592584" cy="4579267"/>
              </a:xfrm>
              <a:prstGeom prst="rect">
                <a:avLst/>
              </a:prstGeom>
              <a:solidFill>
                <a:schemeClr val="bg1">
                  <a:lumMod val="85000"/>
                </a:schemeClr>
              </a:solidFill>
            </p:spPr>
            <p:txBody>
              <a:bodyPr wrap="square" rtlCol="0">
                <a:spAutoFit/>
              </a:bodyPr>
              <a:lstStyle/>
              <a:p>
                <a:pPr marL="285750" indent="-285750">
                  <a:buFont typeface="Arial" charset="0"/>
                  <a:buChar char="•"/>
                </a:pPr>
                <a:r>
                  <a:rPr lang="en-US" sz="2400" b="1" dirty="0" smtClean="0"/>
                  <a:t>Search for AB in projected space so far inconclusive. </a:t>
                </a:r>
              </a:p>
              <a:p>
                <a:pPr marL="285750" indent="-285750">
                  <a:buFont typeface="Arial" charset="0"/>
                  <a:buChar char="•"/>
                </a:pPr>
                <a:endParaRPr lang="en-US" sz="2400" b="1" dirty="0" smtClean="0"/>
              </a:p>
              <a:p>
                <a:pPr marL="285750" indent="-285750">
                  <a:buFont typeface="Arial" charset="0"/>
                  <a:buChar char="•"/>
                </a:pPr>
                <a:r>
                  <a:rPr lang="en-US" sz="2400" b="1" dirty="0" smtClean="0"/>
                  <a:t>What about redshift space?</a:t>
                </a:r>
              </a:p>
              <a:p>
                <a:pPr marL="285750" indent="-285750">
                  <a:buFont typeface="Arial" charset="0"/>
                  <a:buChar char="•"/>
                </a:pPr>
                <a:endParaRPr lang="en-US" sz="2400" b="1" dirty="0"/>
              </a:p>
              <a:p>
                <a:pPr marL="285750" indent="-285750">
                  <a:buFont typeface="Arial" charset="0"/>
                  <a:buChar char="•"/>
                </a:pPr>
                <a:r>
                  <a:rPr lang="en-US" sz="2400" b="1" dirty="0" smtClean="0"/>
                  <a:t>Extend Lin et al. 2016 ‘central-only’ galaxy analysis into redshift space. </a:t>
                </a:r>
                <a:r>
                  <a:rPr lang="en-US" sz="2400" b="1" dirty="0"/>
                  <a:t>	</a:t>
                </a:r>
                <a:endParaRPr lang="en-US" sz="2400" b="1" dirty="0" smtClean="0"/>
              </a:p>
              <a:p>
                <a:pPr marL="742950" lvl="1" indent="-285750">
                  <a:buFont typeface="Arial" charset="0"/>
                  <a:buChar char="•"/>
                </a:pPr>
                <a:r>
                  <a:rPr lang="en-US" sz="2400" b="1" dirty="0" smtClean="0"/>
                  <a:t>Early-type vs Late-type</a:t>
                </a:r>
              </a:p>
              <a:p>
                <a:pPr marL="742950" lvl="1" indent="-285750">
                  <a:buFont typeface="Arial" charset="0"/>
                  <a:buChar char="•"/>
                </a:pPr>
                <a:endParaRPr lang="en-US" sz="2400" b="1" dirty="0" smtClean="0"/>
              </a:p>
              <a:p>
                <a:pPr marL="285750" indent="-285750">
                  <a:buFont typeface="Arial" charset="0"/>
                  <a:buChar char="•"/>
                </a:pPr>
                <a14:m>
                  <m:oMath xmlns:m="http://schemas.openxmlformats.org/officeDocument/2006/math">
                    <m:d>
                      <m:dPr>
                        <m:begChr m:val="["/>
                        <m:endChr m:val="]"/>
                        <m:ctrlPr>
                          <a:rPr lang="mr-IN" sz="2400" b="1" i="1" smtClean="0">
                            <a:latin typeface="Cambria Math" charset="0"/>
                            <a:ea typeface="Cambria Math" charset="0"/>
                            <a:cs typeface="Cambria Math" charset="0"/>
                          </a:rPr>
                        </m:ctrlPr>
                      </m:dPr>
                      <m:e>
                        <m:sSub>
                          <m:sSubPr>
                            <m:ctrlPr>
                              <a:rPr lang="en-US" sz="2400" b="1" i="1" smtClean="0">
                                <a:latin typeface="Cambria Math" charset="0"/>
                                <a:ea typeface="Cambria Math" charset="0"/>
                                <a:cs typeface="Cambria Math" charset="0"/>
                              </a:rPr>
                            </m:ctrlPr>
                          </m:sSubPr>
                          <m:e>
                            <m:r>
                              <a:rPr lang="en-US" sz="2400" b="1" i="1" smtClean="0">
                                <a:latin typeface="Cambria Math" charset="0"/>
                                <a:ea typeface="Cambria Math" charset="0"/>
                                <a:cs typeface="Cambria Math" charset="0"/>
                              </a:rPr>
                              <m:t>𝒘</m:t>
                            </m:r>
                          </m:e>
                          <m:sub>
                            <m:r>
                              <a:rPr lang="en-US" sz="2400" b="1" i="1" smtClean="0">
                                <a:latin typeface="Cambria Math" charset="0"/>
                                <a:ea typeface="Cambria Math" charset="0"/>
                                <a:cs typeface="Cambria Math" charset="0"/>
                              </a:rPr>
                              <m:t>𝒑</m:t>
                            </m:r>
                          </m:sub>
                        </m:sSub>
                        <m:r>
                          <a:rPr lang="en-US" sz="2400" b="1" i="1" smtClean="0">
                            <a:latin typeface="Cambria Math" charset="0"/>
                            <a:ea typeface="Cambria Math" charset="0"/>
                            <a:cs typeface="Cambria Math" charset="0"/>
                          </a:rPr>
                          <m:t>,</m:t>
                        </m:r>
                        <m:sSub>
                          <m:sSubPr>
                            <m:ctrlPr>
                              <a:rPr lang="en-US" sz="2400" b="1" i="1" smtClean="0">
                                <a:latin typeface="Cambria Math" charset="0"/>
                                <a:ea typeface="Cambria Math" charset="0"/>
                                <a:cs typeface="Cambria Math" charset="0"/>
                              </a:rPr>
                            </m:ctrlPr>
                          </m:sSubPr>
                          <m:e>
                            <m:r>
                              <a:rPr lang="en-US" sz="2400" b="1" i="1" smtClean="0">
                                <a:latin typeface="Cambria Math" charset="0"/>
                                <a:ea typeface="Cambria Math" charset="0"/>
                                <a:cs typeface="Cambria Math" charset="0"/>
                              </a:rPr>
                              <m:t>𝝃</m:t>
                            </m:r>
                          </m:e>
                          <m:sub>
                            <m:r>
                              <a:rPr lang="en-US" sz="2400" b="1" i="1" smtClean="0">
                                <a:latin typeface="Cambria Math" charset="0"/>
                                <a:ea typeface="Cambria Math" charset="0"/>
                                <a:cs typeface="Cambria Math" charset="0"/>
                              </a:rPr>
                              <m:t>𝟎</m:t>
                            </m:r>
                          </m:sub>
                        </m:sSub>
                        <m:r>
                          <a:rPr lang="en-US" sz="2400" b="1" i="1" smtClean="0">
                            <a:latin typeface="Cambria Math" charset="0"/>
                            <a:ea typeface="Cambria Math" charset="0"/>
                            <a:cs typeface="Cambria Math" charset="0"/>
                          </a:rPr>
                          <m:t>,</m:t>
                        </m:r>
                        <m:sSub>
                          <m:sSubPr>
                            <m:ctrlPr>
                              <a:rPr lang="en-US" sz="2400" b="1" i="1" smtClean="0">
                                <a:latin typeface="Cambria Math" charset="0"/>
                                <a:ea typeface="Cambria Math" charset="0"/>
                                <a:cs typeface="Cambria Math" charset="0"/>
                              </a:rPr>
                            </m:ctrlPr>
                          </m:sSubPr>
                          <m:e>
                            <m:r>
                              <a:rPr lang="en-US" sz="2400" b="1" i="1" smtClean="0">
                                <a:latin typeface="Cambria Math" charset="0"/>
                                <a:ea typeface="Cambria Math" charset="0"/>
                                <a:cs typeface="Cambria Math" charset="0"/>
                              </a:rPr>
                              <m:t>𝝃</m:t>
                            </m:r>
                          </m:e>
                          <m:sub>
                            <m:r>
                              <a:rPr lang="en-US" sz="2400" b="1" i="1" smtClean="0">
                                <a:latin typeface="Cambria Math" charset="0"/>
                                <a:ea typeface="Cambria Math" charset="0"/>
                                <a:cs typeface="Cambria Math" charset="0"/>
                              </a:rPr>
                              <m:t>𝟐</m:t>
                            </m:r>
                          </m:sub>
                        </m:sSub>
                      </m:e>
                    </m:d>
                    <m:r>
                      <a:rPr lang="is-IS" sz="2400" b="1" i="1" smtClean="0">
                        <a:latin typeface="Cambria Math" charset="0"/>
                        <a:ea typeface="Cambria Math" charset="0"/>
                        <a:cs typeface="Cambria Math" charset="0"/>
                      </a:rPr>
                      <m:t>→</m:t>
                    </m:r>
                  </m:oMath>
                </a14:m>
                <a:r>
                  <a:rPr lang="en-US" sz="2400" b="1" dirty="0" smtClean="0"/>
                  <a:t> HOD+(velocity bias)</a:t>
                </a:r>
                <a:endParaRPr 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65419" y="1353186"/>
                <a:ext cx="4592584" cy="4579267"/>
              </a:xfrm>
              <a:prstGeom prst="rect">
                <a:avLst/>
              </a:prstGeom>
              <a:blipFill rotWithShape="0">
                <a:blip r:embed="rId7"/>
                <a:stretch>
                  <a:fillRect l="-1724" t="-1065" r="-2387" b="-2130"/>
                </a:stretch>
              </a:blipFill>
            </p:spPr>
            <p:txBody>
              <a:bodyPr/>
              <a:lstStyle/>
              <a:p>
                <a:r>
                  <a:rPr lang="en-US">
                    <a:noFill/>
                  </a:rPr>
                  <a:t> </a:t>
                </a:r>
              </a:p>
            </p:txBody>
          </p:sp>
        </mc:Fallback>
      </mc:AlternateContent>
      <p:sp>
        <p:nvSpPr>
          <p:cNvPr id="15" name="TextBox 14"/>
          <p:cNvSpPr txBox="1"/>
          <p:nvPr/>
        </p:nvSpPr>
        <p:spPr>
          <a:xfrm>
            <a:off x="8368216" y="4698079"/>
            <a:ext cx="3536417" cy="1569660"/>
          </a:xfrm>
          <a:prstGeom prst="rect">
            <a:avLst/>
          </a:prstGeom>
          <a:noFill/>
        </p:spPr>
        <p:txBody>
          <a:bodyPr wrap="square" rtlCol="0">
            <a:spAutoFit/>
          </a:bodyPr>
          <a:lstStyle/>
          <a:p>
            <a:pPr algn="ctr"/>
            <a:r>
              <a:rPr lang="en-US" sz="2400" b="1" dirty="0" smtClean="0">
                <a:solidFill>
                  <a:srgbClr val="CD0000"/>
                </a:solidFill>
                <a:latin typeface="Chalkboard" charset="0"/>
                <a:ea typeface="Chalkboard" charset="0"/>
                <a:cs typeface="Chalkboard" charset="0"/>
              </a:rPr>
              <a:t>Early/Late samples: Same halo mass but different central velocity bias?</a:t>
            </a:r>
            <a:endParaRPr lang="en-US" sz="2400" b="1" dirty="0">
              <a:solidFill>
                <a:srgbClr val="CD0000"/>
              </a:solidFill>
              <a:latin typeface="Chalkboard" charset="0"/>
              <a:ea typeface="Chalkboard" charset="0"/>
              <a:cs typeface="Chalkboard" charset="0"/>
            </a:endParaRPr>
          </a:p>
        </p:txBody>
      </p:sp>
      <p:sp>
        <p:nvSpPr>
          <p:cNvPr id="16" name="TextBox 15"/>
          <p:cNvSpPr txBox="1"/>
          <p:nvPr/>
        </p:nvSpPr>
        <p:spPr>
          <a:xfrm>
            <a:off x="78112" y="555185"/>
            <a:ext cx="5504480" cy="461665"/>
          </a:xfrm>
          <a:prstGeom prst="rect">
            <a:avLst/>
          </a:prstGeom>
          <a:noFill/>
        </p:spPr>
        <p:txBody>
          <a:bodyPr wrap="square" rtlCol="0">
            <a:spAutoFit/>
          </a:bodyPr>
          <a:lstStyle/>
          <a:p>
            <a:r>
              <a:rPr lang="en-US" sz="2400" b="1" dirty="0" smtClean="0">
                <a:solidFill>
                  <a:srgbClr val="CD0000"/>
                </a:solidFill>
                <a:latin typeface="Bodoni 72 Oldstyle Book" charset="0"/>
                <a:ea typeface="Bodoni 72 Oldstyle Book" charset="0"/>
                <a:cs typeface="Bodoni 72 Oldstyle Book" charset="0"/>
              </a:rPr>
              <a:t>Kevin Spencer McCarthy</a:t>
            </a:r>
            <a:endParaRPr lang="en-US" sz="2400" b="1" dirty="0">
              <a:solidFill>
                <a:srgbClr val="CD0000"/>
              </a:solidFill>
              <a:latin typeface="Bodoni 72 Oldstyle Book" charset="0"/>
              <a:ea typeface="Bodoni 72 Oldstyle Book" charset="0"/>
              <a:cs typeface="Bodoni 72 Oldstyle Book" charset="0"/>
            </a:endParaRPr>
          </a:p>
        </p:txBody>
      </p:sp>
    </p:spTree>
    <p:extLst>
      <p:ext uri="{BB962C8B-B14F-4D97-AF65-F5344CB8AC3E}">
        <p14:creationId xmlns:p14="http://schemas.microsoft.com/office/powerpoint/2010/main" val="270742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326" y="6450581"/>
            <a:ext cx="12163899" cy="393431"/>
          </a:xfrm>
          <a:prstGeom prst="rect">
            <a:avLst/>
          </a:prstGeom>
          <a:ln w="47625">
            <a:solidFill>
              <a:srgbClr val="CD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solidFill>
                  <a:schemeClr val="bg1">
                    <a:lumMod val="65000"/>
                  </a:schemeClr>
                </a:solidFill>
              </a:rPr>
              <a:t>KITP: Galaxy-Halo Connection Conference Aug. 7</a:t>
            </a:r>
            <a:r>
              <a:rPr lang="en-US" baseline="30000" dirty="0" smtClean="0">
                <a:solidFill>
                  <a:schemeClr val="bg1">
                    <a:lumMod val="65000"/>
                  </a:schemeClr>
                </a:solidFill>
              </a:rPr>
              <a:t>th</a:t>
            </a:r>
            <a:r>
              <a:rPr lang="en-US" dirty="0" smtClean="0">
                <a:solidFill>
                  <a:schemeClr val="bg1">
                    <a:lumMod val="65000"/>
                  </a:schemeClr>
                </a:solidFill>
              </a:rPr>
              <a:t> 2020                                                                                                                            2/2</a:t>
            </a:r>
            <a:endParaRPr lang="en-US" dirty="0">
              <a:solidFill>
                <a:schemeClr val="bg1">
                  <a:lumMod val="65000"/>
                </a:schemeClr>
              </a:solidFill>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1" y="971045"/>
            <a:ext cx="9452581" cy="3091323"/>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6" y="3923262"/>
            <a:ext cx="9458268" cy="420012"/>
          </a:xfrm>
          <a:prstGeom prst="rect">
            <a:avLst/>
          </a:prstGeom>
        </p:spPr>
      </p:pic>
      <p:sp>
        <p:nvSpPr>
          <p:cNvPr id="15" name="Rectangle 14"/>
          <p:cNvSpPr/>
          <p:nvPr/>
        </p:nvSpPr>
        <p:spPr>
          <a:xfrm>
            <a:off x="6800052" y="1877687"/>
            <a:ext cx="2495974" cy="11639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3693404" y="1474747"/>
            <a:ext cx="1214966" cy="9439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5451155" y="2194998"/>
            <a:ext cx="616929" cy="7572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5452165" y="2232545"/>
            <a:ext cx="704161" cy="68887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5041636" y="1918203"/>
            <a:ext cx="730514" cy="5821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p:cNvSpPr/>
          <p:nvPr/>
        </p:nvSpPr>
        <p:spPr>
          <a:xfrm>
            <a:off x="2160526" y="2086864"/>
            <a:ext cx="1007678" cy="8865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1254607" y="1852046"/>
            <a:ext cx="1143136" cy="7956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668073" y="1818877"/>
            <a:ext cx="1148825" cy="5496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341" y="4286178"/>
            <a:ext cx="2349439" cy="2060912"/>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2061" y="5500795"/>
            <a:ext cx="882777" cy="249171"/>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0098" y="4312987"/>
            <a:ext cx="2351451" cy="2075105"/>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42111" y="4299876"/>
            <a:ext cx="2419237" cy="2077933"/>
          </a:xfrm>
          <a:prstGeom prst="rect">
            <a:avLst/>
          </a:prstGeom>
        </p:spPr>
      </p:pic>
      <p:sp>
        <p:nvSpPr>
          <p:cNvPr id="33" name="Rectangle 32"/>
          <p:cNvSpPr/>
          <p:nvPr/>
        </p:nvSpPr>
        <p:spPr>
          <a:xfrm>
            <a:off x="11326" y="26240"/>
            <a:ext cx="12163899" cy="6817772"/>
          </a:xfrm>
          <a:prstGeom prst="rect">
            <a:avLst/>
          </a:prstGeom>
          <a:noFill/>
          <a:ln w="53975">
            <a:solidFill>
              <a:srgbClr val="CD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596055" y="4420573"/>
            <a:ext cx="1732179" cy="646331"/>
          </a:xfrm>
          <a:prstGeom prst="rect">
            <a:avLst/>
          </a:prstGeom>
          <a:solidFill>
            <a:schemeClr val="bg1">
              <a:lumMod val="85000"/>
            </a:schemeClr>
          </a:solidFill>
        </p:spPr>
        <p:txBody>
          <a:bodyPr wrap="square" rtlCol="0">
            <a:spAutoFit/>
          </a:bodyPr>
          <a:lstStyle/>
          <a:p>
            <a:r>
              <a:rPr lang="en-US" dirty="0" smtClean="0">
                <a:sym typeface="Wingdings"/>
              </a:rPr>
              <a:t></a:t>
            </a:r>
            <a:r>
              <a:rPr lang="en-US" dirty="0" smtClean="0"/>
              <a:t> Projected space only</a:t>
            </a:r>
          </a:p>
        </p:txBody>
      </p:sp>
      <p:sp>
        <p:nvSpPr>
          <p:cNvPr id="35" name="TextBox 34"/>
          <p:cNvSpPr txBox="1"/>
          <p:nvPr/>
        </p:nvSpPr>
        <p:spPr>
          <a:xfrm>
            <a:off x="9612133" y="1577217"/>
            <a:ext cx="2410204" cy="3416320"/>
          </a:xfrm>
          <a:prstGeom prst="rect">
            <a:avLst/>
          </a:prstGeom>
          <a:solidFill>
            <a:schemeClr val="bg1">
              <a:lumMod val="85000"/>
            </a:schemeClr>
          </a:solidFill>
        </p:spPr>
        <p:txBody>
          <a:bodyPr wrap="square" rtlCol="0">
            <a:spAutoFit/>
          </a:bodyPr>
          <a:lstStyle/>
          <a:p>
            <a:pPr marL="285750" indent="-285750">
              <a:buFont typeface="Arial" charset="0"/>
              <a:buChar char="•"/>
            </a:pPr>
            <a:r>
              <a:rPr lang="en-US" sz="2400" b="1" dirty="0" smtClean="0"/>
              <a:t>Consistent halo mass</a:t>
            </a:r>
          </a:p>
          <a:p>
            <a:pPr marL="285750" indent="-285750">
              <a:buFont typeface="Arial" charset="0"/>
              <a:buChar char="•"/>
            </a:pPr>
            <a:endParaRPr lang="en-US" sz="2400" b="1" dirty="0" smtClean="0"/>
          </a:p>
          <a:p>
            <a:pPr marL="285750" indent="-285750">
              <a:buFont typeface="Arial" charset="0"/>
              <a:buChar char="•"/>
            </a:pPr>
            <a:r>
              <a:rPr lang="en-US" sz="2400" b="1" dirty="0" smtClean="0"/>
              <a:t>Hint of difference in velocity bias.</a:t>
            </a:r>
          </a:p>
          <a:p>
            <a:pPr marL="285750" indent="-285750">
              <a:buFont typeface="Arial" charset="0"/>
              <a:buChar char="•"/>
            </a:pPr>
            <a:endParaRPr lang="en-US" sz="2400" b="1" dirty="0"/>
          </a:p>
          <a:p>
            <a:pPr marL="285750" indent="-285750">
              <a:buFont typeface="Arial" charset="0"/>
              <a:buChar char="•"/>
            </a:pPr>
            <a:r>
              <a:rPr lang="en-US" sz="2400" b="1" dirty="0" smtClean="0"/>
              <a:t>Reflect merger activity?</a:t>
            </a:r>
          </a:p>
        </p:txBody>
      </p:sp>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0392" y="5183182"/>
            <a:ext cx="991044" cy="311323"/>
          </a:xfrm>
          <a:prstGeom prst="rect">
            <a:avLst/>
          </a:prstGeom>
        </p:spPr>
      </p:pic>
      <p:pic>
        <p:nvPicPr>
          <p:cNvPr id="41" name="Picture 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50361" y="5158040"/>
            <a:ext cx="1102028" cy="361603"/>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55892" y="5104460"/>
            <a:ext cx="1072621" cy="366803"/>
          </a:xfrm>
          <a:prstGeom prst="rect">
            <a:avLst/>
          </a:prstGeom>
        </p:spPr>
      </p:pic>
      <p:sp>
        <p:nvSpPr>
          <p:cNvPr id="43" name="Rectangle 42"/>
          <p:cNvSpPr/>
          <p:nvPr/>
        </p:nvSpPr>
        <p:spPr>
          <a:xfrm>
            <a:off x="498696" y="1921563"/>
            <a:ext cx="824140" cy="7956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p:cNvSpPr txBox="1"/>
          <p:nvPr/>
        </p:nvSpPr>
        <p:spPr>
          <a:xfrm>
            <a:off x="6734413" y="2663868"/>
            <a:ext cx="3052292" cy="369332"/>
          </a:xfrm>
          <a:prstGeom prst="rect">
            <a:avLst/>
          </a:prstGeom>
          <a:noFill/>
        </p:spPr>
        <p:txBody>
          <a:bodyPr wrap="square" rtlCol="0">
            <a:spAutoFit/>
          </a:bodyPr>
          <a:lstStyle/>
          <a:p>
            <a:r>
              <a:rPr lang="en-US" b="1" dirty="0" smtClean="0"/>
              <a:t>McCarthy + 2020 (in prep)</a:t>
            </a:r>
            <a:endParaRPr lang="en-US" b="1" dirty="0"/>
          </a:p>
        </p:txBody>
      </p:sp>
      <p:sp>
        <p:nvSpPr>
          <p:cNvPr id="49" name="Rectangle 48"/>
          <p:cNvSpPr/>
          <p:nvPr/>
        </p:nvSpPr>
        <p:spPr>
          <a:xfrm>
            <a:off x="11325" y="26240"/>
            <a:ext cx="12163899" cy="1006241"/>
          </a:xfrm>
          <a:prstGeom prst="rect">
            <a:avLst/>
          </a:prstGeom>
          <a:solidFill>
            <a:schemeClr val="accent3"/>
          </a:solidFill>
          <a:ln w="53975">
            <a:solidFill>
              <a:srgbClr val="CD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TextBox 51"/>
          <p:cNvSpPr txBox="1"/>
          <p:nvPr/>
        </p:nvSpPr>
        <p:spPr>
          <a:xfrm>
            <a:off x="6805275" y="1924323"/>
            <a:ext cx="2321878" cy="461665"/>
          </a:xfrm>
          <a:prstGeom prst="rect">
            <a:avLst/>
          </a:prstGeom>
          <a:noFill/>
        </p:spPr>
        <p:txBody>
          <a:bodyPr wrap="square" rtlCol="0">
            <a:spAutoFit/>
          </a:bodyPr>
          <a:lstStyle/>
          <a:p>
            <a:r>
              <a:rPr lang="en-US" sz="2400" b="1" smtClean="0">
                <a:solidFill>
                  <a:srgbClr val="CD0000"/>
                </a:solidFill>
              </a:rPr>
              <a:t>quadrupole</a:t>
            </a:r>
            <a:endParaRPr lang="en-US" sz="2400" b="1" baseline="-25000" dirty="0">
              <a:solidFill>
                <a:srgbClr val="CD0000"/>
              </a:solidFill>
            </a:endParaRPr>
          </a:p>
        </p:txBody>
      </p:sp>
      <p:sp>
        <p:nvSpPr>
          <p:cNvPr id="53" name="TextBox 52"/>
          <p:cNvSpPr txBox="1"/>
          <p:nvPr/>
        </p:nvSpPr>
        <p:spPr>
          <a:xfrm>
            <a:off x="501087" y="6056318"/>
            <a:ext cx="1769701" cy="369332"/>
          </a:xfrm>
          <a:prstGeom prst="rect">
            <a:avLst/>
          </a:prstGeom>
          <a:solidFill>
            <a:schemeClr val="bg1"/>
          </a:solidFill>
        </p:spPr>
        <p:txBody>
          <a:bodyPr wrap="square" rtlCol="0">
            <a:spAutoFit/>
          </a:bodyPr>
          <a:lstStyle/>
          <a:p>
            <a:r>
              <a:rPr lang="en-US" b="1" dirty="0" smtClean="0">
                <a:solidFill>
                  <a:srgbClr val="CD0000"/>
                </a:solidFill>
              </a:rPr>
              <a:t>Mean halo mass</a:t>
            </a:r>
            <a:endParaRPr lang="en-US" b="1" baseline="-25000" dirty="0">
              <a:solidFill>
                <a:srgbClr val="CD0000"/>
              </a:solidFill>
            </a:endParaRPr>
          </a:p>
        </p:txBody>
      </p:sp>
      <p:sp>
        <p:nvSpPr>
          <p:cNvPr id="54" name="TextBox 53"/>
          <p:cNvSpPr txBox="1"/>
          <p:nvPr/>
        </p:nvSpPr>
        <p:spPr>
          <a:xfrm>
            <a:off x="5096377" y="6043691"/>
            <a:ext cx="1769701" cy="369332"/>
          </a:xfrm>
          <a:prstGeom prst="rect">
            <a:avLst/>
          </a:prstGeom>
          <a:solidFill>
            <a:schemeClr val="bg1"/>
          </a:solidFill>
        </p:spPr>
        <p:txBody>
          <a:bodyPr wrap="square" rtlCol="0">
            <a:spAutoFit/>
          </a:bodyPr>
          <a:lstStyle/>
          <a:p>
            <a:r>
              <a:rPr lang="en-US" b="1" dirty="0" smtClean="0">
                <a:solidFill>
                  <a:srgbClr val="CD0000"/>
                </a:solidFill>
              </a:rPr>
              <a:t>Mean halo mass</a:t>
            </a:r>
            <a:endParaRPr lang="en-US" b="1" baseline="-25000" dirty="0">
              <a:solidFill>
                <a:srgbClr val="CD0000"/>
              </a:solidFill>
            </a:endParaRPr>
          </a:p>
        </p:txBody>
      </p:sp>
      <p:sp>
        <p:nvSpPr>
          <p:cNvPr id="55" name="TextBox 54"/>
          <p:cNvSpPr txBox="1"/>
          <p:nvPr/>
        </p:nvSpPr>
        <p:spPr>
          <a:xfrm>
            <a:off x="7187582" y="6033408"/>
            <a:ext cx="2244928" cy="369332"/>
          </a:xfrm>
          <a:prstGeom prst="rect">
            <a:avLst/>
          </a:prstGeom>
          <a:solidFill>
            <a:schemeClr val="bg1"/>
          </a:solidFill>
        </p:spPr>
        <p:txBody>
          <a:bodyPr wrap="square" rtlCol="0">
            <a:spAutoFit/>
          </a:bodyPr>
          <a:lstStyle/>
          <a:p>
            <a:r>
              <a:rPr lang="en-US" b="1" dirty="0" smtClean="0">
                <a:solidFill>
                  <a:srgbClr val="CD0000"/>
                </a:solidFill>
              </a:rPr>
              <a:t>Central velocity bias</a:t>
            </a:r>
            <a:endParaRPr lang="en-US" b="1" baseline="-25000" dirty="0">
              <a:solidFill>
                <a:srgbClr val="CD0000"/>
              </a:solidFill>
            </a:endParaRPr>
          </a:p>
        </p:txBody>
      </p:sp>
      <p:sp>
        <p:nvSpPr>
          <p:cNvPr id="56" name="TextBox 55"/>
          <p:cNvSpPr txBox="1"/>
          <p:nvPr/>
        </p:nvSpPr>
        <p:spPr>
          <a:xfrm>
            <a:off x="2778568" y="5387395"/>
            <a:ext cx="1829672" cy="646331"/>
          </a:xfrm>
          <a:prstGeom prst="rect">
            <a:avLst/>
          </a:prstGeom>
          <a:solidFill>
            <a:schemeClr val="bg1">
              <a:lumMod val="85000"/>
            </a:schemeClr>
          </a:solidFill>
        </p:spPr>
        <p:txBody>
          <a:bodyPr wrap="square" rtlCol="0">
            <a:spAutoFit/>
          </a:bodyPr>
          <a:lstStyle/>
          <a:p>
            <a:pPr algn="r"/>
            <a:r>
              <a:rPr lang="en-US" dirty="0" smtClean="0"/>
              <a:t>Projected + Redshift space </a:t>
            </a:r>
            <a:r>
              <a:rPr lang="en-US" dirty="0" smtClean="0">
                <a:sym typeface="Wingdings"/>
              </a:rPr>
              <a:t></a:t>
            </a:r>
            <a:endParaRPr lang="en-US" dirty="0" smtClean="0"/>
          </a:p>
        </p:txBody>
      </p:sp>
      <p:sp>
        <p:nvSpPr>
          <p:cNvPr id="57" name="Title 1"/>
          <p:cNvSpPr>
            <a:spLocks noGrp="1"/>
          </p:cNvSpPr>
          <p:nvPr>
            <p:ph type="ctrTitle"/>
          </p:nvPr>
        </p:nvSpPr>
        <p:spPr>
          <a:xfrm>
            <a:off x="-951654" y="-37698"/>
            <a:ext cx="11968480" cy="604203"/>
          </a:xfrm>
        </p:spPr>
        <p:txBody>
          <a:bodyPr>
            <a:normAutofit/>
          </a:bodyPr>
          <a:lstStyle/>
          <a:p>
            <a:r>
              <a:rPr lang="en-US" sz="2800" b="1" dirty="0" smtClean="0">
                <a:latin typeface="Arial Unicode MS" charset="0"/>
                <a:ea typeface="Arial Unicode MS" charset="0"/>
                <a:cs typeface="Arial Unicode MS" charset="0"/>
              </a:rPr>
              <a:t>On the Constraints of Galaxy Assembly Bias in Velocity Space</a:t>
            </a:r>
            <a:endParaRPr lang="en-US" sz="2800" b="1" dirty="0">
              <a:latin typeface="Arial Unicode MS" charset="0"/>
              <a:ea typeface="Arial Unicode MS" charset="0"/>
              <a:cs typeface="Arial Unicode MS" charset="0"/>
            </a:endParaRPr>
          </a:p>
        </p:txBody>
      </p:sp>
      <p:sp>
        <p:nvSpPr>
          <p:cNvPr id="59" name="Diagonal Stripe 58"/>
          <p:cNvSpPr/>
          <p:nvPr/>
        </p:nvSpPr>
        <p:spPr>
          <a:xfrm rot="155417">
            <a:off x="163800" y="420864"/>
            <a:ext cx="9540240" cy="396240"/>
          </a:xfrm>
          <a:prstGeom prst="diagStripe">
            <a:avLst>
              <a:gd name="adj" fmla="val 8196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61" name="Rectangle 60"/>
          <p:cNvSpPr/>
          <p:nvPr/>
        </p:nvSpPr>
        <p:spPr>
          <a:xfrm>
            <a:off x="4489110" y="1752380"/>
            <a:ext cx="730514" cy="5821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TextBox 50"/>
          <p:cNvSpPr txBox="1"/>
          <p:nvPr/>
        </p:nvSpPr>
        <p:spPr>
          <a:xfrm>
            <a:off x="3740983" y="1949879"/>
            <a:ext cx="2321878" cy="461665"/>
          </a:xfrm>
          <a:prstGeom prst="rect">
            <a:avLst/>
          </a:prstGeom>
          <a:noFill/>
        </p:spPr>
        <p:txBody>
          <a:bodyPr wrap="square" rtlCol="0">
            <a:spAutoFit/>
          </a:bodyPr>
          <a:lstStyle/>
          <a:p>
            <a:r>
              <a:rPr lang="en-US" sz="2400" b="1" dirty="0" smtClean="0">
                <a:solidFill>
                  <a:srgbClr val="CD0000"/>
                </a:solidFill>
              </a:rPr>
              <a:t>monopole</a:t>
            </a:r>
            <a:endParaRPr lang="en-US" sz="2400" b="1" baseline="-25000" dirty="0">
              <a:solidFill>
                <a:srgbClr val="CD0000"/>
              </a:solidFill>
            </a:endParaRPr>
          </a:p>
        </p:txBody>
      </p:sp>
      <p:sp>
        <p:nvSpPr>
          <p:cNvPr id="63" name="Rectangle 62"/>
          <p:cNvSpPr/>
          <p:nvPr/>
        </p:nvSpPr>
        <p:spPr>
          <a:xfrm>
            <a:off x="527999" y="1549443"/>
            <a:ext cx="1221986" cy="7116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Rectangle 63"/>
          <p:cNvSpPr/>
          <p:nvPr/>
        </p:nvSpPr>
        <p:spPr>
          <a:xfrm>
            <a:off x="668073" y="1712755"/>
            <a:ext cx="355003" cy="3374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p:cNvSpPr txBox="1"/>
          <p:nvPr/>
        </p:nvSpPr>
        <p:spPr>
          <a:xfrm>
            <a:off x="575868" y="1918522"/>
            <a:ext cx="2321878" cy="461665"/>
          </a:xfrm>
          <a:prstGeom prst="rect">
            <a:avLst/>
          </a:prstGeom>
          <a:noFill/>
        </p:spPr>
        <p:txBody>
          <a:bodyPr wrap="square" rtlCol="0">
            <a:spAutoFit/>
          </a:bodyPr>
          <a:lstStyle/>
          <a:p>
            <a:r>
              <a:rPr lang="en-US" sz="2400" b="1" smtClean="0">
                <a:solidFill>
                  <a:srgbClr val="CD0000"/>
                </a:solidFill>
              </a:rPr>
              <a:t>projected</a:t>
            </a:r>
            <a:endParaRPr lang="en-US" sz="2400" b="1" baseline="-25000" dirty="0">
              <a:solidFill>
                <a:srgbClr val="CD0000"/>
              </a:solidFill>
            </a:endParaRPr>
          </a:p>
        </p:txBody>
      </p:sp>
      <p:pic>
        <p:nvPicPr>
          <p:cNvPr id="65" name="Picture 6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69454" y="-427818"/>
            <a:ext cx="1888067" cy="1888067"/>
          </a:xfrm>
          <a:prstGeom prst="rect">
            <a:avLst/>
          </a:prstGeom>
        </p:spPr>
      </p:pic>
      <p:sp>
        <p:nvSpPr>
          <p:cNvPr id="66" name="TextBox 65"/>
          <p:cNvSpPr txBox="1"/>
          <p:nvPr/>
        </p:nvSpPr>
        <p:spPr>
          <a:xfrm>
            <a:off x="579327" y="3045602"/>
            <a:ext cx="2321878" cy="461665"/>
          </a:xfrm>
          <a:prstGeom prst="rect">
            <a:avLst/>
          </a:prstGeom>
          <a:noFill/>
        </p:spPr>
        <p:txBody>
          <a:bodyPr wrap="square" rtlCol="0">
            <a:spAutoFit/>
          </a:bodyPr>
          <a:lstStyle/>
          <a:p>
            <a:r>
              <a:rPr lang="en-US" sz="2400" b="1" smtClean="0">
                <a:solidFill>
                  <a:srgbClr val="CD0000"/>
                </a:solidFill>
              </a:rPr>
              <a:t>ratio</a:t>
            </a:r>
            <a:endParaRPr lang="en-US" sz="2400" b="1" baseline="-25000" dirty="0">
              <a:solidFill>
                <a:srgbClr val="CD0000"/>
              </a:solidFill>
            </a:endParaRPr>
          </a:p>
        </p:txBody>
      </p:sp>
      <p:sp>
        <p:nvSpPr>
          <p:cNvPr id="67" name="TextBox 66"/>
          <p:cNvSpPr txBox="1"/>
          <p:nvPr/>
        </p:nvSpPr>
        <p:spPr>
          <a:xfrm>
            <a:off x="3701754" y="3064699"/>
            <a:ext cx="2321878" cy="461665"/>
          </a:xfrm>
          <a:prstGeom prst="rect">
            <a:avLst/>
          </a:prstGeom>
          <a:noFill/>
        </p:spPr>
        <p:txBody>
          <a:bodyPr wrap="square" rtlCol="0">
            <a:spAutoFit/>
          </a:bodyPr>
          <a:lstStyle/>
          <a:p>
            <a:r>
              <a:rPr lang="en-US" sz="2400" b="1" smtClean="0">
                <a:solidFill>
                  <a:srgbClr val="CD0000"/>
                </a:solidFill>
              </a:rPr>
              <a:t>ratio</a:t>
            </a:r>
            <a:endParaRPr lang="en-US" sz="2400" b="1" baseline="-25000" dirty="0">
              <a:solidFill>
                <a:srgbClr val="CD0000"/>
              </a:solidFill>
            </a:endParaRPr>
          </a:p>
        </p:txBody>
      </p:sp>
      <p:sp>
        <p:nvSpPr>
          <p:cNvPr id="68" name="TextBox 67"/>
          <p:cNvSpPr txBox="1"/>
          <p:nvPr/>
        </p:nvSpPr>
        <p:spPr>
          <a:xfrm>
            <a:off x="6887100" y="3076577"/>
            <a:ext cx="2321878" cy="461665"/>
          </a:xfrm>
          <a:prstGeom prst="rect">
            <a:avLst/>
          </a:prstGeom>
          <a:noFill/>
        </p:spPr>
        <p:txBody>
          <a:bodyPr wrap="square" rtlCol="0">
            <a:spAutoFit/>
          </a:bodyPr>
          <a:lstStyle/>
          <a:p>
            <a:r>
              <a:rPr lang="en-US" sz="2400" b="1" dirty="0" smtClean="0">
                <a:solidFill>
                  <a:srgbClr val="CD0000"/>
                </a:solidFill>
              </a:rPr>
              <a:t>diff.</a:t>
            </a:r>
            <a:endParaRPr lang="en-US" sz="2400" b="1" baseline="-25000" dirty="0">
              <a:solidFill>
                <a:srgbClr val="CD0000"/>
              </a:solidFill>
            </a:endParaRPr>
          </a:p>
        </p:txBody>
      </p:sp>
      <p:sp>
        <p:nvSpPr>
          <p:cNvPr id="69" name="TextBox 68"/>
          <p:cNvSpPr txBox="1"/>
          <p:nvPr/>
        </p:nvSpPr>
        <p:spPr>
          <a:xfrm>
            <a:off x="78112" y="555185"/>
            <a:ext cx="5504480" cy="461665"/>
          </a:xfrm>
          <a:prstGeom prst="rect">
            <a:avLst/>
          </a:prstGeom>
          <a:noFill/>
        </p:spPr>
        <p:txBody>
          <a:bodyPr wrap="square" rtlCol="0">
            <a:spAutoFit/>
          </a:bodyPr>
          <a:lstStyle/>
          <a:p>
            <a:r>
              <a:rPr lang="en-US" sz="2400" b="1" dirty="0" smtClean="0">
                <a:solidFill>
                  <a:srgbClr val="CD0000"/>
                </a:solidFill>
                <a:latin typeface="Bodoni 72 Oldstyle Book" charset="0"/>
                <a:ea typeface="Bodoni 72 Oldstyle Book" charset="0"/>
                <a:cs typeface="Bodoni 72 Oldstyle Book" charset="0"/>
              </a:rPr>
              <a:t>Kevin Spencer McCarthy</a:t>
            </a:r>
            <a:endParaRPr lang="en-US" sz="2400" b="1" dirty="0">
              <a:solidFill>
                <a:srgbClr val="CD0000"/>
              </a:solidFill>
              <a:latin typeface="Bodoni 72 Oldstyle Book" charset="0"/>
              <a:ea typeface="Bodoni 72 Oldstyle Book" charset="0"/>
              <a:cs typeface="Bodoni 72 Oldstyle Book" charset="0"/>
            </a:endParaRPr>
          </a:p>
        </p:txBody>
      </p:sp>
    </p:spTree>
    <p:extLst>
      <p:ext uri="{BB962C8B-B14F-4D97-AF65-F5344CB8AC3E}">
        <p14:creationId xmlns:p14="http://schemas.microsoft.com/office/powerpoint/2010/main" val="1173112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727</Words>
  <Application>Microsoft Macintosh PowerPoint</Application>
  <PresentationFormat>Widescreen</PresentationFormat>
  <Paragraphs>50</Paragraphs>
  <Slides>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 Unicode MS</vt:lpstr>
      <vt:lpstr>Bodoni 72 Oldstyle Book</vt:lpstr>
      <vt:lpstr>Calibri</vt:lpstr>
      <vt:lpstr>Calibri Light</vt:lpstr>
      <vt:lpstr>Cambria Math</vt:lpstr>
      <vt:lpstr>Chalkboard</vt:lpstr>
      <vt:lpstr>Mangal</vt:lpstr>
      <vt:lpstr>Wingdings</vt:lpstr>
      <vt:lpstr>Arial</vt:lpstr>
      <vt:lpstr>Office Theme</vt:lpstr>
      <vt:lpstr>On the Constraints of Galaxy Assembly Bias in Velocity Space</vt:lpstr>
      <vt:lpstr>On the Constraints of Galaxy Assembly Bias in Velocity Space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Constraints of Galaxy Assembly Bias in Velocity-Space</dc:title>
  <dc:creator>Kevin McCarthy</dc:creator>
  <cp:lastModifiedBy>Kevin McCarthy</cp:lastModifiedBy>
  <cp:revision>38</cp:revision>
  <cp:lastPrinted>2020-08-04T21:07:33Z</cp:lastPrinted>
  <dcterms:created xsi:type="dcterms:W3CDTF">2020-08-03T18:49:16Z</dcterms:created>
  <dcterms:modified xsi:type="dcterms:W3CDTF">2020-08-07T16:10:04Z</dcterms:modified>
</cp:coreProperties>
</file>