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57" autoAdjust="0"/>
    <p:restoredTop sz="94660"/>
  </p:normalViewPr>
  <p:slideViewPr>
    <p:cSldViewPr snapToGrid="0">
      <p:cViewPr>
        <p:scale>
          <a:sx n="75" d="100"/>
          <a:sy n="75" d="100"/>
        </p:scale>
        <p:origin x="1229" y="480"/>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72AA73-2DD4-4B0F-9FCA-24B3D7030FE7}" type="datetimeFigureOut">
              <a:rPr lang="en-US" smtClean="0"/>
              <a:t>10/6/2016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2EC9E-2E6D-453D-B514-64C6952EAB28}" type="slidenum">
              <a:rPr lang="en-US" smtClean="0"/>
              <a:t>‹#›</a:t>
            </a:fld>
            <a:endParaRPr lang="en-US"/>
          </a:p>
        </p:txBody>
      </p:sp>
    </p:spTree>
    <p:extLst>
      <p:ext uri="{BB962C8B-B14F-4D97-AF65-F5344CB8AC3E}">
        <p14:creationId xmlns:p14="http://schemas.microsoft.com/office/powerpoint/2010/main" val="3289221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72AA73-2DD4-4B0F-9FCA-24B3D7030FE7}" type="datetimeFigureOut">
              <a:rPr lang="en-US" smtClean="0"/>
              <a:t>10/6/2016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2EC9E-2E6D-453D-B514-64C6952EAB28}" type="slidenum">
              <a:rPr lang="en-US" smtClean="0"/>
              <a:t>‹#›</a:t>
            </a:fld>
            <a:endParaRPr lang="en-US"/>
          </a:p>
        </p:txBody>
      </p:sp>
    </p:spTree>
    <p:extLst>
      <p:ext uri="{BB962C8B-B14F-4D97-AF65-F5344CB8AC3E}">
        <p14:creationId xmlns:p14="http://schemas.microsoft.com/office/powerpoint/2010/main" val="250559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72AA73-2DD4-4B0F-9FCA-24B3D7030FE7}" type="datetimeFigureOut">
              <a:rPr lang="en-US" smtClean="0"/>
              <a:t>10/6/2016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2EC9E-2E6D-453D-B514-64C6952EAB28}" type="slidenum">
              <a:rPr lang="en-US" smtClean="0"/>
              <a:t>‹#›</a:t>
            </a:fld>
            <a:endParaRPr lang="en-US"/>
          </a:p>
        </p:txBody>
      </p:sp>
    </p:spTree>
    <p:extLst>
      <p:ext uri="{BB962C8B-B14F-4D97-AF65-F5344CB8AC3E}">
        <p14:creationId xmlns:p14="http://schemas.microsoft.com/office/powerpoint/2010/main" val="753750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72AA73-2DD4-4B0F-9FCA-24B3D7030FE7}" type="datetimeFigureOut">
              <a:rPr lang="en-US" smtClean="0"/>
              <a:t>10/6/2016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2EC9E-2E6D-453D-B514-64C6952EAB28}" type="slidenum">
              <a:rPr lang="en-US" smtClean="0"/>
              <a:t>‹#›</a:t>
            </a:fld>
            <a:endParaRPr lang="en-US"/>
          </a:p>
        </p:txBody>
      </p:sp>
    </p:spTree>
    <p:extLst>
      <p:ext uri="{BB962C8B-B14F-4D97-AF65-F5344CB8AC3E}">
        <p14:creationId xmlns:p14="http://schemas.microsoft.com/office/powerpoint/2010/main" val="3123659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72AA73-2DD4-4B0F-9FCA-24B3D7030FE7}" type="datetimeFigureOut">
              <a:rPr lang="en-US" smtClean="0"/>
              <a:t>10/6/2016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2EC9E-2E6D-453D-B514-64C6952EAB28}" type="slidenum">
              <a:rPr lang="en-US" smtClean="0"/>
              <a:t>‹#›</a:t>
            </a:fld>
            <a:endParaRPr lang="en-US"/>
          </a:p>
        </p:txBody>
      </p:sp>
    </p:spTree>
    <p:extLst>
      <p:ext uri="{BB962C8B-B14F-4D97-AF65-F5344CB8AC3E}">
        <p14:creationId xmlns:p14="http://schemas.microsoft.com/office/powerpoint/2010/main" val="1955372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72AA73-2DD4-4B0F-9FCA-24B3D7030FE7}" type="datetimeFigureOut">
              <a:rPr lang="en-US" smtClean="0"/>
              <a:t>10/6/2016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02EC9E-2E6D-453D-B514-64C6952EAB28}" type="slidenum">
              <a:rPr lang="en-US" smtClean="0"/>
              <a:t>‹#›</a:t>
            </a:fld>
            <a:endParaRPr lang="en-US"/>
          </a:p>
        </p:txBody>
      </p:sp>
    </p:spTree>
    <p:extLst>
      <p:ext uri="{BB962C8B-B14F-4D97-AF65-F5344CB8AC3E}">
        <p14:creationId xmlns:p14="http://schemas.microsoft.com/office/powerpoint/2010/main" val="2808779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72AA73-2DD4-4B0F-9FCA-24B3D7030FE7}" type="datetimeFigureOut">
              <a:rPr lang="en-US" smtClean="0"/>
              <a:t>10/6/2016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02EC9E-2E6D-453D-B514-64C6952EAB28}" type="slidenum">
              <a:rPr lang="en-US" smtClean="0"/>
              <a:t>‹#›</a:t>
            </a:fld>
            <a:endParaRPr lang="en-US"/>
          </a:p>
        </p:txBody>
      </p:sp>
    </p:spTree>
    <p:extLst>
      <p:ext uri="{BB962C8B-B14F-4D97-AF65-F5344CB8AC3E}">
        <p14:creationId xmlns:p14="http://schemas.microsoft.com/office/powerpoint/2010/main" val="4169947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72AA73-2DD4-4B0F-9FCA-24B3D7030FE7}" type="datetimeFigureOut">
              <a:rPr lang="en-US" smtClean="0"/>
              <a:t>10/6/2016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02EC9E-2E6D-453D-B514-64C6952EAB28}" type="slidenum">
              <a:rPr lang="en-US" smtClean="0"/>
              <a:t>‹#›</a:t>
            </a:fld>
            <a:endParaRPr lang="en-US"/>
          </a:p>
        </p:txBody>
      </p:sp>
    </p:spTree>
    <p:extLst>
      <p:ext uri="{BB962C8B-B14F-4D97-AF65-F5344CB8AC3E}">
        <p14:creationId xmlns:p14="http://schemas.microsoft.com/office/powerpoint/2010/main" val="2146503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72AA73-2DD4-4B0F-9FCA-24B3D7030FE7}" type="datetimeFigureOut">
              <a:rPr lang="en-US" smtClean="0"/>
              <a:t>10/6/2016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02EC9E-2E6D-453D-B514-64C6952EAB28}" type="slidenum">
              <a:rPr lang="en-US" smtClean="0"/>
              <a:t>‹#›</a:t>
            </a:fld>
            <a:endParaRPr lang="en-US"/>
          </a:p>
        </p:txBody>
      </p:sp>
    </p:spTree>
    <p:extLst>
      <p:ext uri="{BB962C8B-B14F-4D97-AF65-F5344CB8AC3E}">
        <p14:creationId xmlns:p14="http://schemas.microsoft.com/office/powerpoint/2010/main" val="2951802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72AA73-2DD4-4B0F-9FCA-24B3D7030FE7}" type="datetimeFigureOut">
              <a:rPr lang="en-US" smtClean="0"/>
              <a:t>10/6/2016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02EC9E-2E6D-453D-B514-64C6952EAB28}" type="slidenum">
              <a:rPr lang="en-US" smtClean="0"/>
              <a:t>‹#›</a:t>
            </a:fld>
            <a:endParaRPr lang="en-US"/>
          </a:p>
        </p:txBody>
      </p:sp>
    </p:spTree>
    <p:extLst>
      <p:ext uri="{BB962C8B-B14F-4D97-AF65-F5344CB8AC3E}">
        <p14:creationId xmlns:p14="http://schemas.microsoft.com/office/powerpoint/2010/main" val="1898758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72AA73-2DD4-4B0F-9FCA-24B3D7030FE7}" type="datetimeFigureOut">
              <a:rPr lang="en-US" smtClean="0"/>
              <a:t>10/6/2016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02EC9E-2E6D-453D-B514-64C6952EAB28}" type="slidenum">
              <a:rPr lang="en-US" smtClean="0"/>
              <a:t>‹#›</a:t>
            </a:fld>
            <a:endParaRPr lang="en-US"/>
          </a:p>
        </p:txBody>
      </p:sp>
    </p:spTree>
    <p:extLst>
      <p:ext uri="{BB962C8B-B14F-4D97-AF65-F5344CB8AC3E}">
        <p14:creationId xmlns:p14="http://schemas.microsoft.com/office/powerpoint/2010/main" val="2577445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72AA73-2DD4-4B0F-9FCA-24B3D7030FE7}" type="datetimeFigureOut">
              <a:rPr lang="en-US" smtClean="0"/>
              <a:t>10/6/2016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2EC9E-2E6D-453D-B514-64C6952EAB28}" type="slidenum">
              <a:rPr lang="en-US" smtClean="0"/>
              <a:t>‹#›</a:t>
            </a:fld>
            <a:endParaRPr lang="en-US"/>
          </a:p>
        </p:txBody>
      </p:sp>
    </p:spTree>
    <p:extLst>
      <p:ext uri="{BB962C8B-B14F-4D97-AF65-F5344CB8AC3E}">
        <p14:creationId xmlns:p14="http://schemas.microsoft.com/office/powerpoint/2010/main" val="3488083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KevMar@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KevMar@gmail.co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21101" y="422694"/>
            <a:ext cx="11153955" cy="5934974"/>
          </a:xfrm>
        </p:spPr>
        <p:txBody>
          <a:bodyPr>
            <a:normAutofit fontScale="92500" lnSpcReduction="10000"/>
          </a:bodyPr>
          <a:lstStyle/>
          <a:p>
            <a:pPr algn="l"/>
            <a:r>
              <a:rPr lang="en-US" dirty="0" smtClean="0">
                <a:solidFill>
                  <a:srgbClr val="006400"/>
                </a:solidFill>
                <a:latin typeface="Inconsolata" panose="020B0609030003000000" pitchFamily="49" charset="0"/>
              </a:rPr>
              <a:t>&lt;#</a:t>
            </a:r>
            <a:endParaRPr lang="en-US" dirty="0">
              <a:solidFill>
                <a:srgbClr val="006400"/>
              </a:solidFill>
              <a:latin typeface="Inconsolata" panose="020B0609030003000000" pitchFamily="49" charset="0"/>
            </a:endParaRPr>
          </a:p>
          <a:p>
            <a:pPr algn="l"/>
            <a:r>
              <a:rPr lang="en-US" sz="4800" b="1" dirty="0">
                <a:solidFill>
                  <a:srgbClr val="006400"/>
                </a:solidFill>
                <a:latin typeface="Inconsolata" panose="020B0609030003000000" pitchFamily="49" charset="0"/>
              </a:rPr>
              <a:t>Kevin Marquette</a:t>
            </a:r>
            <a:endParaRPr lang="en-US" b="1" dirty="0">
              <a:solidFill>
                <a:srgbClr val="006400"/>
              </a:solidFill>
              <a:latin typeface="Inconsolata" panose="020B0609030003000000" pitchFamily="49" charset="0"/>
            </a:endParaRPr>
          </a:p>
          <a:p>
            <a:pPr algn="l"/>
            <a:r>
              <a:rPr lang="en-US" dirty="0" smtClean="0">
                <a:solidFill>
                  <a:srgbClr val="006400"/>
                </a:solidFill>
                <a:latin typeface="Inconsolata" panose="020B0609030003000000" pitchFamily="49" charset="0"/>
                <a:hlinkClick r:id="rId2"/>
              </a:rPr>
              <a:t>KevMar@gmail.com</a:t>
            </a:r>
            <a:endParaRPr lang="en-US" dirty="0" smtClean="0">
              <a:solidFill>
                <a:srgbClr val="006400"/>
              </a:solidFill>
              <a:latin typeface="Inconsolata" panose="020B0609030003000000" pitchFamily="49" charset="0"/>
            </a:endParaRPr>
          </a:p>
          <a:p>
            <a:pPr algn="l"/>
            <a:endParaRPr lang="en-US" dirty="0">
              <a:solidFill>
                <a:srgbClr val="006400"/>
              </a:solidFill>
              <a:latin typeface="Inconsolata" panose="020B0609030003000000" pitchFamily="49" charset="0"/>
            </a:endParaRPr>
          </a:p>
          <a:p>
            <a:pPr algn="l"/>
            <a:r>
              <a:rPr lang="en-US" b="1" dirty="0">
                <a:solidFill>
                  <a:srgbClr val="006400"/>
                </a:solidFill>
                <a:latin typeface="Inconsolata" panose="020B0609030003000000" pitchFamily="49" charset="0"/>
              </a:rPr>
              <a:t>@</a:t>
            </a:r>
            <a:r>
              <a:rPr lang="en-US" b="1" dirty="0" err="1">
                <a:solidFill>
                  <a:srgbClr val="006400"/>
                </a:solidFill>
                <a:latin typeface="Inconsolata" panose="020B0609030003000000" pitchFamily="49" charset="0"/>
              </a:rPr>
              <a:t>KevinMarquette</a:t>
            </a:r>
            <a:endParaRPr lang="en-US" b="1" dirty="0">
              <a:solidFill>
                <a:srgbClr val="006400"/>
              </a:solidFill>
              <a:latin typeface="Inconsolata" panose="020B0609030003000000" pitchFamily="49" charset="0"/>
            </a:endParaRPr>
          </a:p>
          <a:p>
            <a:pPr algn="l"/>
            <a:r>
              <a:rPr lang="en-US" dirty="0">
                <a:solidFill>
                  <a:srgbClr val="006400"/>
                </a:solidFill>
                <a:latin typeface="Inconsolata" panose="020B0609030003000000" pitchFamily="49" charset="0"/>
              </a:rPr>
              <a:t>http://KevinMarquette.blogspot.com</a:t>
            </a:r>
          </a:p>
          <a:p>
            <a:pPr algn="l"/>
            <a:r>
              <a:rPr lang="en-US" dirty="0">
                <a:solidFill>
                  <a:srgbClr val="006400"/>
                </a:solidFill>
                <a:latin typeface="Inconsolata" panose="020B0609030003000000" pitchFamily="49" charset="0"/>
              </a:rPr>
              <a:t>www.linkedin.com/in/kevinmarquette</a:t>
            </a:r>
          </a:p>
          <a:p>
            <a:pPr algn="l">
              <a:lnSpc>
                <a:spcPct val="107000"/>
              </a:lnSpc>
              <a:spcBef>
                <a:spcPts val="0"/>
              </a:spcBef>
            </a:pPr>
            <a:endParaRPr lang="en-US" dirty="0" smtClean="0">
              <a:solidFill>
                <a:srgbClr val="006400"/>
              </a:solidFill>
              <a:effectLst/>
              <a:latin typeface="Inconsolata" panose="020B0609030003000000" pitchFamily="49" charset="0"/>
              <a:ea typeface="Calibri" panose="020F0502020204030204" pitchFamily="34" charset="0"/>
              <a:cs typeface="Inconsolata" panose="020B0609030003000000" pitchFamily="49" charset="0"/>
            </a:endParaRPr>
          </a:p>
          <a:p>
            <a:pPr algn="l">
              <a:lnSpc>
                <a:spcPct val="107000"/>
              </a:lnSpc>
              <a:spcBef>
                <a:spcPts val="0"/>
              </a:spcBef>
            </a:pPr>
            <a:r>
              <a:rPr lang="en-US" b="1" dirty="0" smtClean="0">
                <a:solidFill>
                  <a:srgbClr val="006400"/>
                </a:solidFill>
                <a:effectLst/>
                <a:latin typeface="Inconsolata" panose="020B0609030003000000" pitchFamily="49" charset="0"/>
                <a:ea typeface="Calibri" panose="020F0502020204030204" pitchFamily="34" charset="0"/>
                <a:cs typeface="Inconsolata" panose="020B0609030003000000" pitchFamily="49" charset="0"/>
              </a:rPr>
              <a:t>BIO:</a:t>
            </a:r>
            <a:endParaRPr lang="en-US" sz="2000" b="1" dirty="0" smtClean="0">
              <a:solidFill>
                <a:srgbClr val="006400"/>
              </a:solidFill>
              <a:effectLst/>
              <a:latin typeface="Inconsolata" panose="020B0609030003000000" pitchFamily="49" charset="0"/>
              <a:ea typeface="Calibri" panose="020F0502020204030204" pitchFamily="34" charset="0"/>
              <a:cs typeface="Times New Roman" panose="02020603050405020304" pitchFamily="18" charset="0"/>
            </a:endParaRPr>
          </a:p>
          <a:p>
            <a:pPr algn="l">
              <a:lnSpc>
                <a:spcPct val="107000"/>
              </a:lnSpc>
              <a:spcBef>
                <a:spcPts val="0"/>
              </a:spcBef>
            </a:pPr>
            <a:r>
              <a:rPr lang="en-US" dirty="0" smtClean="0">
                <a:solidFill>
                  <a:srgbClr val="006400"/>
                </a:solidFill>
                <a:effectLst/>
                <a:latin typeface="Inconsolata" panose="020B0609030003000000" pitchFamily="49" charset="0"/>
                <a:ea typeface="Calibri" panose="020F0502020204030204" pitchFamily="34" charset="0"/>
                <a:cs typeface="Inconsolata" panose="020B0609030003000000" pitchFamily="49" charset="0"/>
              </a:rPr>
              <a:t>I am a Network and Systems Automation Architect for Everi Games located in Austin, TX. I am an active member of and speaker for the @</a:t>
            </a:r>
            <a:r>
              <a:rPr lang="en-US" dirty="0" err="1" smtClean="0">
                <a:solidFill>
                  <a:srgbClr val="006400"/>
                </a:solidFill>
                <a:effectLst/>
                <a:latin typeface="Inconsolata" panose="020B0609030003000000" pitchFamily="49" charset="0"/>
                <a:ea typeface="Calibri" panose="020F0502020204030204" pitchFamily="34" charset="0"/>
                <a:cs typeface="Inconsolata" panose="020B0609030003000000" pitchFamily="49" charset="0"/>
              </a:rPr>
              <a:t>ATXPowershell</a:t>
            </a:r>
            <a:r>
              <a:rPr lang="en-US" dirty="0" smtClean="0">
                <a:solidFill>
                  <a:srgbClr val="006400"/>
                </a:solidFill>
                <a:effectLst/>
                <a:latin typeface="Inconsolata" panose="020B0609030003000000" pitchFamily="49" charset="0"/>
                <a:ea typeface="Calibri" panose="020F0502020204030204" pitchFamily="34" charset="0"/>
                <a:cs typeface="Inconsolata" panose="020B0609030003000000" pitchFamily="49" charset="0"/>
              </a:rPr>
              <a:t> user group and /r/Powershell online community. I started working with Powershell in 2009 and I always look forward to sharing my Powershell experiences and passion with others.</a:t>
            </a:r>
            <a:endParaRPr lang="en-US" sz="2000" dirty="0" smtClean="0">
              <a:solidFill>
                <a:srgbClr val="006400"/>
              </a:solidFill>
              <a:effectLst/>
              <a:latin typeface="Inconsolata" panose="020B0609030003000000" pitchFamily="49" charset="0"/>
              <a:ea typeface="Calibri" panose="020F0502020204030204" pitchFamily="34" charset="0"/>
              <a:cs typeface="Times New Roman" panose="02020603050405020304" pitchFamily="18" charset="0"/>
            </a:endParaRPr>
          </a:p>
          <a:p>
            <a:pPr algn="l"/>
            <a:r>
              <a:rPr lang="en-US" dirty="0" smtClean="0">
                <a:solidFill>
                  <a:srgbClr val="006400"/>
                </a:solidFill>
                <a:latin typeface="Inconsolata" panose="020B0609030003000000" pitchFamily="49" charset="0"/>
              </a:rPr>
              <a:t>#&gt; </a:t>
            </a:r>
            <a:endParaRPr lang="en-US" dirty="0">
              <a:solidFill>
                <a:srgbClr val="006400"/>
              </a:solidFill>
              <a:latin typeface="Inconsolata" panose="020B0609030003000000" pitchFamily="49"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1465" y="319177"/>
            <a:ext cx="3541504" cy="3541504"/>
          </a:xfrm>
          <a:prstGeom prst="rect">
            <a:avLst/>
          </a:prstGeom>
        </p:spPr>
      </p:pic>
    </p:spTree>
    <p:extLst>
      <p:ext uri="{BB962C8B-B14F-4D97-AF65-F5344CB8AC3E}">
        <p14:creationId xmlns:p14="http://schemas.microsoft.com/office/powerpoint/2010/main" val="559911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21101" y="422694"/>
            <a:ext cx="11153955" cy="5934974"/>
          </a:xfrm>
        </p:spPr>
        <p:txBody>
          <a:bodyPr>
            <a:normAutofit/>
          </a:bodyPr>
          <a:lstStyle/>
          <a:p>
            <a:pPr algn="l">
              <a:lnSpc>
                <a:spcPct val="107000"/>
              </a:lnSpc>
              <a:spcBef>
                <a:spcPts val="0"/>
              </a:spcBef>
            </a:pPr>
            <a:r>
              <a:rPr lang="en-US" dirty="0" smtClean="0">
                <a:solidFill>
                  <a:srgbClr val="006400"/>
                </a:solidFill>
                <a:effectLst/>
                <a:latin typeface="Inconsolata" panose="020B0609030003000000" pitchFamily="49" charset="0"/>
                <a:ea typeface="Calibri" panose="020F0502020204030204" pitchFamily="34" charset="0"/>
                <a:cs typeface="Inconsolata" panose="020B0609030003000000" pitchFamily="49" charset="0"/>
              </a:rPr>
              <a:t>&lt;#</a:t>
            </a:r>
            <a:endParaRPr lang="en-US" sz="2000" dirty="0" smtClean="0">
              <a:effectLst/>
              <a:latin typeface="Inconsolata" panose="020B0609030003000000" pitchFamily="49" charset="0"/>
              <a:ea typeface="Calibri" panose="020F0502020204030204" pitchFamily="34" charset="0"/>
              <a:cs typeface="Times New Roman" panose="02020603050405020304" pitchFamily="18" charset="0"/>
            </a:endParaRPr>
          </a:p>
          <a:p>
            <a:pPr algn="l">
              <a:lnSpc>
                <a:spcPct val="107000"/>
              </a:lnSpc>
              <a:spcBef>
                <a:spcPts val="0"/>
              </a:spcBef>
            </a:pPr>
            <a:r>
              <a:rPr lang="en-US" b="1" dirty="0" smtClean="0">
                <a:solidFill>
                  <a:srgbClr val="006400"/>
                </a:solidFill>
                <a:effectLst/>
                <a:latin typeface="Inconsolata" panose="020B0609030003000000" pitchFamily="49" charset="0"/>
                <a:ea typeface="Calibri" panose="020F0502020204030204" pitchFamily="34" charset="0"/>
                <a:cs typeface="Inconsolata" panose="020B0609030003000000" pitchFamily="49" charset="0"/>
              </a:rPr>
              <a:t>Session Title:</a:t>
            </a:r>
            <a:endParaRPr lang="en-US" sz="2000" b="1" dirty="0" smtClean="0">
              <a:effectLst/>
              <a:latin typeface="Inconsolata" panose="020B0609030003000000" pitchFamily="49" charset="0"/>
              <a:ea typeface="Calibri" panose="020F0502020204030204" pitchFamily="34" charset="0"/>
              <a:cs typeface="Times New Roman" panose="02020603050405020304" pitchFamily="18" charset="0"/>
            </a:endParaRPr>
          </a:p>
          <a:p>
            <a:pPr algn="l">
              <a:lnSpc>
                <a:spcPct val="107000"/>
              </a:lnSpc>
              <a:spcBef>
                <a:spcPts val="0"/>
              </a:spcBef>
            </a:pPr>
            <a:r>
              <a:rPr lang="en-US" sz="2800" b="1" dirty="0" smtClean="0">
                <a:solidFill>
                  <a:srgbClr val="006400"/>
                </a:solidFill>
                <a:effectLst/>
                <a:latin typeface="Inconsolata" panose="020B0609030003000000" pitchFamily="49" charset="0"/>
                <a:ea typeface="Calibri" panose="020F0502020204030204" pitchFamily="34" charset="0"/>
                <a:cs typeface="Inconsolata" panose="020B0609030003000000" pitchFamily="49" charset="0"/>
              </a:rPr>
              <a:t>Powershell: General admin problems and how to solve them</a:t>
            </a:r>
            <a:endParaRPr lang="en-US" b="1" dirty="0" smtClean="0">
              <a:effectLst/>
              <a:latin typeface="Inconsolata" panose="020B0609030003000000" pitchFamily="49" charset="0"/>
              <a:ea typeface="Calibri" panose="020F0502020204030204" pitchFamily="34" charset="0"/>
              <a:cs typeface="Times New Roman" panose="02020603050405020304" pitchFamily="18" charset="0"/>
            </a:endParaRPr>
          </a:p>
          <a:p>
            <a:pPr algn="l">
              <a:lnSpc>
                <a:spcPct val="107000"/>
              </a:lnSpc>
              <a:spcBef>
                <a:spcPts val="0"/>
              </a:spcBef>
            </a:pPr>
            <a:r>
              <a:rPr lang="en-US" dirty="0" smtClean="0">
                <a:solidFill>
                  <a:srgbClr val="006400"/>
                </a:solidFill>
                <a:effectLst/>
                <a:latin typeface="Inconsolata" panose="020B0609030003000000" pitchFamily="49" charset="0"/>
                <a:ea typeface="Calibri" panose="020F0502020204030204" pitchFamily="34" charset="0"/>
                <a:cs typeface="Inconsolata" panose="020B0609030003000000" pitchFamily="49" charset="0"/>
              </a:rPr>
              <a:t> </a:t>
            </a:r>
            <a:endParaRPr lang="en-US" sz="2000" dirty="0" smtClean="0">
              <a:effectLst/>
              <a:latin typeface="Inconsolata" panose="020B0609030003000000" pitchFamily="49" charset="0"/>
              <a:ea typeface="Calibri" panose="020F0502020204030204" pitchFamily="34" charset="0"/>
              <a:cs typeface="Times New Roman" panose="02020603050405020304" pitchFamily="18" charset="0"/>
            </a:endParaRPr>
          </a:p>
          <a:p>
            <a:pPr algn="l">
              <a:lnSpc>
                <a:spcPct val="107000"/>
              </a:lnSpc>
              <a:spcBef>
                <a:spcPts val="0"/>
              </a:spcBef>
            </a:pPr>
            <a:r>
              <a:rPr lang="en-US" b="1" dirty="0" smtClean="0">
                <a:solidFill>
                  <a:srgbClr val="006400"/>
                </a:solidFill>
                <a:effectLst/>
                <a:latin typeface="Inconsolata" panose="020B0609030003000000" pitchFamily="49" charset="0"/>
                <a:ea typeface="Calibri" panose="020F0502020204030204" pitchFamily="34" charset="0"/>
                <a:cs typeface="Inconsolata" panose="020B0609030003000000" pitchFamily="49" charset="0"/>
              </a:rPr>
              <a:t>Topic Details:</a:t>
            </a:r>
            <a:endParaRPr lang="en-US" sz="2000" b="1" dirty="0" smtClean="0">
              <a:effectLst/>
              <a:latin typeface="Inconsolata" panose="020B0609030003000000" pitchFamily="49" charset="0"/>
              <a:ea typeface="Calibri" panose="020F0502020204030204" pitchFamily="34" charset="0"/>
              <a:cs typeface="Times New Roman" panose="02020603050405020304" pitchFamily="18" charset="0"/>
            </a:endParaRPr>
          </a:p>
          <a:p>
            <a:pPr algn="l">
              <a:lnSpc>
                <a:spcPct val="107000"/>
              </a:lnSpc>
              <a:spcBef>
                <a:spcPts val="0"/>
              </a:spcBef>
            </a:pPr>
            <a:r>
              <a:rPr lang="en-US" dirty="0" smtClean="0">
                <a:solidFill>
                  <a:srgbClr val="006400"/>
                </a:solidFill>
                <a:effectLst/>
                <a:latin typeface="Inconsolata" panose="020B0609030003000000" pitchFamily="49" charset="0"/>
                <a:ea typeface="Calibri" panose="020F0502020204030204" pitchFamily="34" charset="0"/>
                <a:cs typeface="Inconsolata" panose="020B0609030003000000" pitchFamily="49" charset="0"/>
              </a:rPr>
              <a:t>There are some common problems that can offer unique challenges for those new to Powershell. It could be installing MSIs, remoting, working with scheduled tasks or even the infamous double hop problem. Learn about these roadblocks before you hit them yourself.</a:t>
            </a:r>
            <a:endParaRPr lang="en-US" sz="2000" dirty="0" smtClean="0">
              <a:effectLst/>
              <a:latin typeface="Inconsolata" panose="020B0609030003000000" pitchFamily="49" charset="0"/>
              <a:ea typeface="Calibri" panose="020F0502020204030204" pitchFamily="34" charset="0"/>
              <a:cs typeface="Times New Roman" panose="02020603050405020304" pitchFamily="18" charset="0"/>
            </a:endParaRPr>
          </a:p>
          <a:p>
            <a:pPr algn="l">
              <a:lnSpc>
                <a:spcPct val="107000"/>
              </a:lnSpc>
              <a:spcBef>
                <a:spcPts val="0"/>
              </a:spcBef>
            </a:pPr>
            <a:r>
              <a:rPr lang="en-US" dirty="0" smtClean="0">
                <a:solidFill>
                  <a:srgbClr val="006400"/>
                </a:solidFill>
                <a:effectLst/>
                <a:latin typeface="Inconsolata" panose="020B0609030003000000" pitchFamily="49" charset="0"/>
                <a:ea typeface="Calibri" panose="020F0502020204030204" pitchFamily="34" charset="0"/>
                <a:cs typeface="Inconsolata" panose="020B0609030003000000" pitchFamily="49" charset="0"/>
              </a:rPr>
              <a:t> </a:t>
            </a:r>
            <a:endParaRPr lang="en-US" sz="2000" dirty="0" smtClean="0">
              <a:effectLst/>
              <a:latin typeface="Inconsolata" panose="020B0609030003000000" pitchFamily="49" charset="0"/>
              <a:ea typeface="Calibri" panose="020F0502020204030204" pitchFamily="34" charset="0"/>
              <a:cs typeface="Times New Roman" panose="02020603050405020304" pitchFamily="18" charset="0"/>
            </a:endParaRPr>
          </a:p>
          <a:p>
            <a:pPr algn="l">
              <a:lnSpc>
                <a:spcPct val="107000"/>
              </a:lnSpc>
              <a:spcBef>
                <a:spcPts val="0"/>
              </a:spcBef>
            </a:pPr>
            <a:r>
              <a:rPr lang="en-US" dirty="0" smtClean="0">
                <a:solidFill>
                  <a:srgbClr val="006400"/>
                </a:solidFill>
                <a:effectLst/>
                <a:latin typeface="Inconsolata" panose="020B0609030003000000" pitchFamily="49" charset="0"/>
                <a:ea typeface="Calibri" panose="020F0502020204030204" pitchFamily="34" charset="0"/>
                <a:cs typeface="Inconsolata" panose="020B0609030003000000" pitchFamily="49" charset="0"/>
              </a:rPr>
              <a:t>#&gt; </a:t>
            </a:r>
            <a:endParaRPr lang="en-US" sz="2000" dirty="0" smtClean="0">
              <a:effectLst/>
              <a:latin typeface="Inconsolata" panose="020B0609030003000000" pitchFamily="49" charset="0"/>
              <a:ea typeface="Calibri" panose="020F0502020204030204" pitchFamily="34" charset="0"/>
              <a:cs typeface="Times New Roman" panose="02020603050405020304" pitchFamily="18" charset="0"/>
            </a:endParaRPr>
          </a:p>
          <a:p>
            <a:pPr algn="l">
              <a:lnSpc>
                <a:spcPct val="107000"/>
              </a:lnSpc>
              <a:spcBef>
                <a:spcPts val="0"/>
              </a:spcBef>
              <a:spcAft>
                <a:spcPts val="800"/>
              </a:spcAft>
            </a:pPr>
            <a:r>
              <a:rPr lang="en-US" sz="2000" dirty="0" smtClean="0">
                <a:effectLst/>
                <a:latin typeface="Inconsolata" panose="020B0609030003000000" pitchFamily="49" charset="0"/>
                <a:ea typeface="Calibri" panose="020F0502020204030204" pitchFamily="34" charset="0"/>
                <a:cs typeface="Times New Roman" panose="02020603050405020304" pitchFamily="18" charset="0"/>
              </a:rPr>
              <a:t> </a:t>
            </a:r>
          </a:p>
          <a:p>
            <a:pPr algn="l"/>
            <a:endParaRPr lang="en-US" dirty="0">
              <a:latin typeface="Inconsolata" panose="020B0609030003000000" pitchFamily="49" charset="0"/>
            </a:endParaRPr>
          </a:p>
        </p:txBody>
      </p:sp>
    </p:spTree>
    <p:extLst>
      <p:ext uri="{BB962C8B-B14F-4D97-AF65-F5344CB8AC3E}">
        <p14:creationId xmlns:p14="http://schemas.microsoft.com/office/powerpoint/2010/main" val="24463986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21101" y="422694"/>
            <a:ext cx="11153955" cy="5934974"/>
          </a:xfrm>
        </p:spPr>
        <p:txBody>
          <a:bodyPr>
            <a:normAutofit fontScale="92500" lnSpcReduction="10000"/>
          </a:bodyPr>
          <a:lstStyle/>
          <a:p>
            <a:pPr algn="l"/>
            <a:r>
              <a:rPr lang="en-US" dirty="0" smtClean="0">
                <a:solidFill>
                  <a:srgbClr val="006400"/>
                </a:solidFill>
                <a:latin typeface="Inconsolata" panose="020B0609030003000000" pitchFamily="49" charset="0"/>
              </a:rPr>
              <a:t>&lt;#</a:t>
            </a:r>
            <a:endParaRPr lang="en-US" dirty="0">
              <a:solidFill>
                <a:srgbClr val="006400"/>
              </a:solidFill>
              <a:latin typeface="Inconsolata" panose="020B0609030003000000" pitchFamily="49" charset="0"/>
            </a:endParaRPr>
          </a:p>
          <a:p>
            <a:pPr algn="l"/>
            <a:r>
              <a:rPr lang="en-US" sz="4800" b="1" dirty="0">
                <a:solidFill>
                  <a:srgbClr val="006400"/>
                </a:solidFill>
                <a:latin typeface="Inconsolata" panose="020B0609030003000000" pitchFamily="49" charset="0"/>
              </a:rPr>
              <a:t>Kevin Marquette</a:t>
            </a:r>
            <a:endParaRPr lang="en-US" b="1" dirty="0">
              <a:solidFill>
                <a:srgbClr val="006400"/>
              </a:solidFill>
              <a:latin typeface="Inconsolata" panose="020B0609030003000000" pitchFamily="49" charset="0"/>
            </a:endParaRPr>
          </a:p>
          <a:p>
            <a:pPr algn="l"/>
            <a:r>
              <a:rPr lang="en-US" dirty="0" smtClean="0">
                <a:solidFill>
                  <a:srgbClr val="006400"/>
                </a:solidFill>
                <a:latin typeface="Inconsolata" panose="020B0609030003000000" pitchFamily="49" charset="0"/>
                <a:hlinkClick r:id="rId2"/>
              </a:rPr>
              <a:t>KevMar@gmail.com</a:t>
            </a:r>
            <a:endParaRPr lang="en-US" dirty="0" smtClean="0">
              <a:solidFill>
                <a:srgbClr val="006400"/>
              </a:solidFill>
              <a:latin typeface="Inconsolata" panose="020B0609030003000000" pitchFamily="49" charset="0"/>
            </a:endParaRPr>
          </a:p>
          <a:p>
            <a:pPr algn="l"/>
            <a:endParaRPr lang="en-US" dirty="0">
              <a:solidFill>
                <a:srgbClr val="006400"/>
              </a:solidFill>
              <a:latin typeface="Inconsolata" panose="020B0609030003000000" pitchFamily="49" charset="0"/>
            </a:endParaRPr>
          </a:p>
          <a:p>
            <a:pPr algn="l"/>
            <a:r>
              <a:rPr lang="en-US" b="1" dirty="0">
                <a:solidFill>
                  <a:srgbClr val="006400"/>
                </a:solidFill>
                <a:latin typeface="Inconsolata" panose="020B0609030003000000" pitchFamily="49" charset="0"/>
              </a:rPr>
              <a:t>@</a:t>
            </a:r>
            <a:r>
              <a:rPr lang="en-US" b="1" dirty="0" err="1">
                <a:solidFill>
                  <a:srgbClr val="006400"/>
                </a:solidFill>
                <a:latin typeface="Inconsolata" panose="020B0609030003000000" pitchFamily="49" charset="0"/>
              </a:rPr>
              <a:t>KevinMarquette</a:t>
            </a:r>
            <a:endParaRPr lang="en-US" b="1" dirty="0">
              <a:solidFill>
                <a:srgbClr val="006400"/>
              </a:solidFill>
              <a:latin typeface="Inconsolata" panose="020B0609030003000000" pitchFamily="49" charset="0"/>
            </a:endParaRPr>
          </a:p>
          <a:p>
            <a:pPr algn="l"/>
            <a:r>
              <a:rPr lang="en-US" dirty="0">
                <a:solidFill>
                  <a:srgbClr val="006400"/>
                </a:solidFill>
                <a:latin typeface="Inconsolata" panose="020B0609030003000000" pitchFamily="49" charset="0"/>
              </a:rPr>
              <a:t>http://KevinMarquette.blogspot.com</a:t>
            </a:r>
          </a:p>
          <a:p>
            <a:pPr algn="l"/>
            <a:r>
              <a:rPr lang="en-US" dirty="0">
                <a:solidFill>
                  <a:srgbClr val="006400"/>
                </a:solidFill>
                <a:latin typeface="Inconsolata" panose="020B0609030003000000" pitchFamily="49" charset="0"/>
              </a:rPr>
              <a:t>www.linkedin.com/in/kevinmarquette</a:t>
            </a:r>
          </a:p>
          <a:p>
            <a:pPr algn="l">
              <a:lnSpc>
                <a:spcPct val="107000"/>
              </a:lnSpc>
              <a:spcBef>
                <a:spcPts val="0"/>
              </a:spcBef>
            </a:pPr>
            <a:endParaRPr lang="en-US" dirty="0" smtClean="0">
              <a:solidFill>
                <a:srgbClr val="006400"/>
              </a:solidFill>
              <a:effectLst/>
              <a:latin typeface="Inconsolata" panose="020B0609030003000000" pitchFamily="49" charset="0"/>
              <a:ea typeface="Calibri" panose="020F0502020204030204" pitchFamily="34" charset="0"/>
              <a:cs typeface="Inconsolata" panose="020B0609030003000000" pitchFamily="49" charset="0"/>
            </a:endParaRPr>
          </a:p>
          <a:p>
            <a:pPr algn="l">
              <a:lnSpc>
                <a:spcPct val="107000"/>
              </a:lnSpc>
              <a:spcBef>
                <a:spcPts val="0"/>
              </a:spcBef>
            </a:pPr>
            <a:r>
              <a:rPr lang="en-US" b="1" dirty="0" smtClean="0">
                <a:solidFill>
                  <a:srgbClr val="006400"/>
                </a:solidFill>
                <a:effectLst/>
                <a:latin typeface="Inconsolata" panose="020B0609030003000000" pitchFamily="49" charset="0"/>
                <a:ea typeface="Calibri" panose="020F0502020204030204" pitchFamily="34" charset="0"/>
                <a:cs typeface="Inconsolata" panose="020B0609030003000000" pitchFamily="49" charset="0"/>
              </a:rPr>
              <a:t>BIO:</a:t>
            </a:r>
            <a:endParaRPr lang="en-US" sz="2000" b="1" dirty="0" smtClean="0">
              <a:solidFill>
                <a:srgbClr val="006400"/>
              </a:solidFill>
              <a:effectLst/>
              <a:latin typeface="Inconsolata" panose="020B0609030003000000" pitchFamily="49" charset="0"/>
              <a:ea typeface="Calibri" panose="020F0502020204030204" pitchFamily="34" charset="0"/>
              <a:cs typeface="Times New Roman" panose="02020603050405020304" pitchFamily="18" charset="0"/>
            </a:endParaRPr>
          </a:p>
          <a:p>
            <a:pPr algn="l">
              <a:lnSpc>
                <a:spcPct val="107000"/>
              </a:lnSpc>
              <a:spcBef>
                <a:spcPts val="0"/>
              </a:spcBef>
            </a:pPr>
            <a:r>
              <a:rPr lang="en-US" dirty="0" smtClean="0">
                <a:solidFill>
                  <a:srgbClr val="006400"/>
                </a:solidFill>
                <a:effectLst/>
                <a:latin typeface="Inconsolata" panose="020B0609030003000000" pitchFamily="49" charset="0"/>
                <a:ea typeface="Calibri" panose="020F0502020204030204" pitchFamily="34" charset="0"/>
                <a:cs typeface="Inconsolata" panose="020B0609030003000000" pitchFamily="49" charset="0"/>
              </a:rPr>
              <a:t>I am a Network and Systems Automation Architect for Everi Games located in Austin, TX. I am an active member of and speaker for the @</a:t>
            </a:r>
            <a:r>
              <a:rPr lang="en-US" dirty="0" err="1" smtClean="0">
                <a:solidFill>
                  <a:srgbClr val="006400"/>
                </a:solidFill>
                <a:effectLst/>
                <a:latin typeface="Inconsolata" panose="020B0609030003000000" pitchFamily="49" charset="0"/>
                <a:ea typeface="Calibri" panose="020F0502020204030204" pitchFamily="34" charset="0"/>
                <a:cs typeface="Inconsolata" panose="020B0609030003000000" pitchFamily="49" charset="0"/>
              </a:rPr>
              <a:t>ATXPowershell</a:t>
            </a:r>
            <a:r>
              <a:rPr lang="en-US" dirty="0" smtClean="0">
                <a:solidFill>
                  <a:srgbClr val="006400"/>
                </a:solidFill>
                <a:effectLst/>
                <a:latin typeface="Inconsolata" panose="020B0609030003000000" pitchFamily="49" charset="0"/>
                <a:ea typeface="Calibri" panose="020F0502020204030204" pitchFamily="34" charset="0"/>
                <a:cs typeface="Inconsolata" panose="020B0609030003000000" pitchFamily="49" charset="0"/>
              </a:rPr>
              <a:t> user group and /r/Powershell online community. I started working with Powershell in 2009 and I always look forward to sharing my Powershell experiences and passion with others.</a:t>
            </a:r>
            <a:endParaRPr lang="en-US" sz="2000" dirty="0" smtClean="0">
              <a:solidFill>
                <a:srgbClr val="006400"/>
              </a:solidFill>
              <a:effectLst/>
              <a:latin typeface="Inconsolata" panose="020B0609030003000000" pitchFamily="49" charset="0"/>
              <a:ea typeface="Calibri" panose="020F0502020204030204" pitchFamily="34" charset="0"/>
              <a:cs typeface="Times New Roman" panose="02020603050405020304" pitchFamily="18" charset="0"/>
            </a:endParaRPr>
          </a:p>
          <a:p>
            <a:pPr algn="l"/>
            <a:r>
              <a:rPr lang="en-US" dirty="0" smtClean="0">
                <a:solidFill>
                  <a:srgbClr val="006400"/>
                </a:solidFill>
                <a:latin typeface="Inconsolata" panose="020B0609030003000000" pitchFamily="49" charset="0"/>
              </a:rPr>
              <a:t>#&gt; </a:t>
            </a:r>
            <a:endParaRPr lang="en-US" dirty="0">
              <a:solidFill>
                <a:srgbClr val="006400"/>
              </a:solidFill>
              <a:latin typeface="Inconsolata" panose="020B0609030003000000" pitchFamily="49"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1465" y="319177"/>
            <a:ext cx="3541504" cy="3541504"/>
          </a:xfrm>
          <a:prstGeom prst="rect">
            <a:avLst/>
          </a:prstGeom>
        </p:spPr>
      </p:pic>
    </p:spTree>
    <p:extLst>
      <p:ext uri="{BB962C8B-B14F-4D97-AF65-F5344CB8AC3E}">
        <p14:creationId xmlns:p14="http://schemas.microsoft.com/office/powerpoint/2010/main" val="19114799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73205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1350</TotalTime>
  <Words>210</Words>
  <Application>Microsoft Office PowerPoint</Application>
  <PresentationFormat>Widescreen</PresentationFormat>
  <Paragraphs>31</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Inconsolata</vt:lpstr>
      <vt:lpstr>Times New Roman</vt:lpstr>
      <vt:lpstr>Office Theme</vt:lpstr>
      <vt:lpstr>PowerPoint Presentation</vt:lpstr>
      <vt:lpstr>PowerPoint Presentation</vt:lpstr>
      <vt:lpstr>PowerPoint Presentation</vt:lpstr>
      <vt:lpstr>PowerPoint Presentation</vt:lpstr>
    </vt:vector>
  </TitlesOfParts>
  <Company>Multimedia Games,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Marquette</dc:creator>
  <cp:lastModifiedBy>Kevin Marquette</cp:lastModifiedBy>
  <cp:revision>35</cp:revision>
  <dcterms:created xsi:type="dcterms:W3CDTF">2016-09-08T05:40:02Z</dcterms:created>
  <dcterms:modified xsi:type="dcterms:W3CDTF">2016-10-06T21:17:21Z</dcterms:modified>
</cp:coreProperties>
</file>