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 id="2147483713" r:id="rId5"/>
  </p:sldMasterIdLst>
  <p:sldIdLst>
    <p:sldId id="263" r:id="rId6"/>
    <p:sldId id="284" r:id="rId7"/>
    <p:sldId id="286" r:id="rId8"/>
    <p:sldId id="287" r:id="rId9"/>
    <p:sldId id="288" r:id="rId10"/>
    <p:sldId id="266" r:id="rId11"/>
    <p:sldId id="267" r:id="rId12"/>
    <p:sldId id="268" r:id="rId13"/>
    <p:sldId id="283"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3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9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9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9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0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0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6"/>
          <p:cNvPicPr/>
          <p:nvPr/>
        </p:nvPicPr>
        <p:blipFill>
          <a:blip r:embed="rId14"/>
          <a:stretch/>
        </p:blipFill>
        <p:spPr>
          <a:xfrm>
            <a:off x="3759120" y="376200"/>
            <a:ext cx="4672080" cy="963720"/>
          </a:xfrm>
          <a:prstGeom prst="rect">
            <a:avLst/>
          </a:prstGeom>
          <a:ln>
            <a:noFill/>
          </a:ln>
        </p:spPr>
      </p:pic>
      <p:pic>
        <p:nvPicPr>
          <p:cNvPr id="41" name="Picture 7"/>
          <p:cNvPicPr/>
          <p:nvPr/>
        </p:nvPicPr>
        <p:blipFill>
          <a:blip r:embed="rId15"/>
          <a:stretch/>
        </p:blipFill>
        <p:spPr>
          <a:xfrm>
            <a:off x="295560" y="6214320"/>
            <a:ext cx="1226880" cy="428400"/>
          </a:xfrm>
          <a:prstGeom prst="rect">
            <a:avLst/>
          </a:prstGeom>
          <a:ln>
            <a:noFill/>
          </a:ln>
        </p:spPr>
      </p:pic>
      <p:sp>
        <p:nvSpPr>
          <p:cNvPr id="42" name="CustomShape 1"/>
          <p:cNvSpPr/>
          <p:nvPr/>
        </p:nvSpPr>
        <p:spPr>
          <a:xfrm>
            <a:off x="8161560" y="6423120"/>
            <a:ext cx="447948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#PSHSummit #DSL @KevinMarquette</a:t>
            </a:r>
            <a:endParaRPr lang="en-US" sz="1800" b="0" strike="noStrike" spc="-1">
              <a:latin typeface="Arial"/>
            </a:endParaRPr>
          </a:p>
        </p:txBody>
      </p:sp>
      <p:sp>
        <p:nvSpPr>
          <p:cNvPr id="43"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1" name="Picture 6"/>
          <p:cNvPicPr/>
          <p:nvPr/>
        </p:nvPicPr>
        <p:blipFill>
          <a:blip r:embed="rId14"/>
          <a:stretch/>
        </p:blipFill>
        <p:spPr>
          <a:xfrm>
            <a:off x="3759120" y="376200"/>
            <a:ext cx="4672080" cy="963720"/>
          </a:xfrm>
          <a:prstGeom prst="rect">
            <a:avLst/>
          </a:prstGeom>
          <a:ln>
            <a:noFill/>
          </a:ln>
        </p:spPr>
      </p:pic>
      <p:pic>
        <p:nvPicPr>
          <p:cNvPr id="82" name="Picture 7"/>
          <p:cNvPicPr/>
          <p:nvPr/>
        </p:nvPicPr>
        <p:blipFill>
          <a:blip r:embed="rId15"/>
          <a:stretch/>
        </p:blipFill>
        <p:spPr>
          <a:xfrm>
            <a:off x="295560" y="6214320"/>
            <a:ext cx="1226880" cy="428400"/>
          </a:xfrm>
          <a:prstGeom prst="rect">
            <a:avLst/>
          </a:prstGeom>
          <a:ln>
            <a:noFill/>
          </a:ln>
        </p:spPr>
      </p:pic>
      <p:sp>
        <p:nvSpPr>
          <p:cNvPr id="83" name="CustomShape 1"/>
          <p:cNvSpPr/>
          <p:nvPr/>
        </p:nvSpPr>
        <p:spPr>
          <a:xfrm>
            <a:off x="8161560" y="6423120"/>
            <a:ext cx="447948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#PSHSummit #DSL @KevinMarquette</a:t>
            </a:r>
            <a:endParaRPr lang="en-US" sz="1800" b="0" strike="noStrike" spc="-1">
              <a:latin typeface="Arial"/>
            </a:endParaRPr>
          </a:p>
        </p:txBody>
      </p:sp>
      <p:sp>
        <p:nvSpPr>
          <p:cNvPr id="84"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5"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 name="Picture 6"/>
          <p:cNvPicPr/>
          <p:nvPr/>
        </p:nvPicPr>
        <p:blipFill>
          <a:blip r:embed="rId14"/>
          <a:stretch/>
        </p:blipFill>
        <p:spPr>
          <a:xfrm>
            <a:off x="3759120" y="376200"/>
            <a:ext cx="4672080" cy="963720"/>
          </a:xfrm>
          <a:prstGeom prst="rect">
            <a:avLst/>
          </a:prstGeom>
          <a:ln>
            <a:noFill/>
          </a:ln>
        </p:spPr>
      </p:pic>
      <p:pic>
        <p:nvPicPr>
          <p:cNvPr id="123" name="Picture 7"/>
          <p:cNvPicPr/>
          <p:nvPr/>
        </p:nvPicPr>
        <p:blipFill>
          <a:blip r:embed="rId15"/>
          <a:stretch/>
        </p:blipFill>
        <p:spPr>
          <a:xfrm>
            <a:off x="295560" y="6214320"/>
            <a:ext cx="1226880" cy="428400"/>
          </a:xfrm>
          <a:prstGeom prst="rect">
            <a:avLst/>
          </a:prstGeom>
          <a:ln>
            <a:noFill/>
          </a:ln>
        </p:spPr>
      </p:pic>
      <p:sp>
        <p:nvSpPr>
          <p:cNvPr id="124" name="CustomShape 1"/>
          <p:cNvSpPr/>
          <p:nvPr/>
        </p:nvSpPr>
        <p:spPr>
          <a:xfrm>
            <a:off x="8161560" y="6423120"/>
            <a:ext cx="447948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#PSHSummit #DSL @KevinMarquette</a:t>
            </a:r>
            <a:endParaRPr lang="en-US" sz="1800" b="0" strike="noStrike" spc="-1">
              <a:latin typeface="Arial"/>
            </a:endParaRPr>
          </a:p>
        </p:txBody>
      </p:sp>
      <p:sp>
        <p:nvSpPr>
          <p:cNvPr id="125" name="PlaceHolder 2"/>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126"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3" name="Picture 6"/>
          <p:cNvPicPr/>
          <p:nvPr/>
        </p:nvPicPr>
        <p:blipFill>
          <a:blip r:embed="rId14"/>
          <a:stretch/>
        </p:blipFill>
        <p:spPr>
          <a:xfrm>
            <a:off x="3759120" y="376200"/>
            <a:ext cx="4672080" cy="963720"/>
          </a:xfrm>
          <a:prstGeom prst="rect">
            <a:avLst/>
          </a:prstGeom>
          <a:ln>
            <a:noFill/>
          </a:ln>
        </p:spPr>
      </p:pic>
      <p:pic>
        <p:nvPicPr>
          <p:cNvPr id="164" name="Picture 7"/>
          <p:cNvPicPr/>
          <p:nvPr/>
        </p:nvPicPr>
        <p:blipFill>
          <a:blip r:embed="rId15"/>
          <a:stretch/>
        </p:blipFill>
        <p:spPr>
          <a:xfrm>
            <a:off x="295560" y="6214320"/>
            <a:ext cx="1226880" cy="428400"/>
          </a:xfrm>
          <a:prstGeom prst="rect">
            <a:avLst/>
          </a:prstGeom>
          <a:ln>
            <a:noFill/>
          </a:ln>
        </p:spPr>
      </p:pic>
      <p:sp>
        <p:nvSpPr>
          <p:cNvPr id="165" name="CustomShape 1"/>
          <p:cNvSpPr/>
          <p:nvPr/>
        </p:nvSpPr>
        <p:spPr>
          <a:xfrm>
            <a:off x="8161560" y="6423120"/>
            <a:ext cx="447948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#PSHSummit #DSL @KevinMarquette</a:t>
            </a:r>
            <a:endParaRPr lang="en-US" sz="1800" b="0" strike="noStrike" spc="-1">
              <a:latin typeface="Arial"/>
            </a:endParaRPr>
          </a:p>
        </p:txBody>
      </p:sp>
      <p:sp>
        <p:nvSpPr>
          <p:cNvPr id="166" name="PlaceHolder 2"/>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167" name="PlaceHolder 3"/>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504000" y="281520"/>
            <a:ext cx="8767440" cy="130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000" b="1" strike="noStrike" spc="-1">
                <a:solidFill>
                  <a:srgbClr val="000000"/>
                </a:solidFill>
                <a:latin typeface="Calibri"/>
                <a:ea typeface="DejaVu Sans"/>
              </a:rPr>
              <a:t>THANK YOU!</a:t>
            </a:r>
            <a:endParaRPr lang="en-US" sz="8000" b="0" strike="noStrike" spc="-1">
              <a:latin typeface="Arial"/>
            </a:endParaRPr>
          </a:p>
        </p:txBody>
      </p:sp>
      <p:sp>
        <p:nvSpPr>
          <p:cNvPr id="205" name="CustomShape 2"/>
          <p:cNvSpPr/>
          <p:nvPr/>
        </p:nvSpPr>
        <p:spPr>
          <a:xfrm>
            <a:off x="644760" y="1374120"/>
            <a:ext cx="8767440" cy="4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Calibri"/>
                <a:ea typeface="DejaVu Sans"/>
              </a:rPr>
              <a:t>Please use the event app or Sched.com to submit a session rating!</a:t>
            </a:r>
            <a:endParaRPr lang="en-US" sz="2400" b="0" strike="noStrike" spc="-1">
              <a:latin typeface="Arial"/>
            </a:endParaRPr>
          </a:p>
        </p:txBody>
      </p:sp>
      <p:pic>
        <p:nvPicPr>
          <p:cNvPr id="206" name="Picture 8"/>
          <p:cNvPicPr/>
          <p:nvPr/>
        </p:nvPicPr>
        <p:blipFill>
          <a:blip r:embed="rId14"/>
          <a:stretch/>
        </p:blipFill>
        <p:spPr>
          <a:xfrm>
            <a:off x="6936120" y="5487480"/>
            <a:ext cx="4672080" cy="963720"/>
          </a:xfrm>
          <a:prstGeom prst="rect">
            <a:avLst/>
          </a:prstGeom>
          <a:ln>
            <a:noFill/>
          </a:ln>
        </p:spPr>
      </p:pic>
      <p:pic>
        <p:nvPicPr>
          <p:cNvPr id="207" name="Picture 9"/>
          <p:cNvPicPr/>
          <p:nvPr/>
        </p:nvPicPr>
        <p:blipFill>
          <a:blip r:embed="rId15"/>
          <a:stretch/>
        </p:blipFill>
        <p:spPr>
          <a:xfrm>
            <a:off x="504000" y="5610960"/>
            <a:ext cx="2050920" cy="716760"/>
          </a:xfrm>
          <a:prstGeom prst="rect">
            <a:avLst/>
          </a:prstGeom>
          <a:ln>
            <a:noFill/>
          </a:ln>
        </p:spPr>
      </p:pic>
      <p:sp>
        <p:nvSpPr>
          <p:cNvPr id="208"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09"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tephanevg/PSHTML" TargetMode="External"/><Relationship Id="rId2" Type="http://schemas.openxmlformats.org/officeDocument/2006/relationships/hyperlink" Target="https://github.com/psake/psake" TargetMode="External"/><Relationship Id="rId1" Type="http://schemas.openxmlformats.org/officeDocument/2006/relationships/slideLayout" Target="../slideLayouts/slideLayout25.xml"/><Relationship Id="rId5" Type="http://schemas.openxmlformats.org/officeDocument/2006/relationships/hyperlink" Target="https://github.com/ShowUI/ShowUI" TargetMode="External"/><Relationship Id="rId4" Type="http://schemas.openxmlformats.org/officeDocument/2006/relationships/hyperlink" Target="https://github.com/Jaykul/X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3" Type="http://schemas.openxmlformats.org/officeDocument/2006/relationships/slide" Target="slide19.xml"/><Relationship Id="rId7" Type="http://schemas.openxmlformats.org/officeDocument/2006/relationships/image" Target="../media/image5.png"/><Relationship Id="rId12" Type="http://schemas.openxmlformats.org/officeDocument/2006/relationships/slide" Target="slide22.xml"/><Relationship Id="rId2"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slide" Target="slide20.xml"/><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1523880" y="1122480"/>
            <a:ext cx="9142560" cy="238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6000" b="0" strike="noStrike" spc="-1">
                <a:solidFill>
                  <a:srgbClr val="000000"/>
                </a:solidFill>
                <a:latin typeface="Calibri Light"/>
                <a:ea typeface="DejaVu Sans"/>
              </a:rPr>
              <a:t>Writing a DSL for PowerShell</a:t>
            </a:r>
            <a:br/>
            <a:r>
              <a:rPr lang="en-US" sz="6000" b="0" strike="noStrike" spc="-1">
                <a:solidFill>
                  <a:srgbClr val="000000"/>
                </a:solidFill>
                <a:latin typeface="Calibri Light"/>
                <a:ea typeface="DejaVu Sans"/>
              </a:rPr>
              <a:t>(Domain Specific Languages)</a:t>
            </a:r>
            <a:endParaRPr lang="en-US" sz="6000" b="0" strike="noStrike" spc="-1">
              <a:latin typeface="Arial"/>
            </a:endParaRPr>
          </a:p>
        </p:txBody>
      </p:sp>
      <p:sp>
        <p:nvSpPr>
          <p:cNvPr id="261" name="CustomShape 2"/>
          <p:cNvSpPr/>
          <p:nvPr/>
        </p:nvSpPr>
        <p:spPr>
          <a:xfrm>
            <a:off x="1523880" y="3602160"/>
            <a:ext cx="9142560" cy="165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en-US" sz="2400" b="0" strike="noStrike" spc="-1">
                <a:solidFill>
                  <a:srgbClr val="000000"/>
                </a:solidFill>
                <a:latin typeface="Calibri"/>
                <a:ea typeface="DejaVu Sans"/>
              </a:rPr>
              <a:t>Kevin Marquette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DSC – Desired State Configuration</a:t>
            </a:r>
            <a:endParaRPr lang="en-US" sz="4000" b="0" strike="noStrike" spc="-1">
              <a:latin typeface="Arial"/>
            </a:endParaRPr>
          </a:p>
        </p:txBody>
      </p:sp>
      <p:pic>
        <p:nvPicPr>
          <p:cNvPr id="274" name="Picture 273"/>
          <p:cNvPicPr/>
          <p:nvPr/>
        </p:nvPicPr>
        <p:blipFill>
          <a:blip r:embed="rId2"/>
          <a:stretch/>
        </p:blipFill>
        <p:spPr>
          <a:xfrm>
            <a:off x="586440" y="1900800"/>
            <a:ext cx="8922240" cy="4224600"/>
          </a:xfrm>
          <a:prstGeom prst="rect">
            <a:avLst/>
          </a:prstGeom>
          <a:ln>
            <a:noFill/>
          </a:ln>
        </p:spPr>
      </p:pic>
      <p:sp>
        <p:nvSpPr>
          <p:cNvPr id="275" name="CustomShape 2"/>
          <p:cNvSpPr/>
          <p:nvPr/>
        </p:nvSpPr>
        <p:spPr>
          <a:xfrm>
            <a:off x="7475760" y="642276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#DSC</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dirty="0">
                <a:solidFill>
                  <a:srgbClr val="000000"/>
                </a:solidFill>
                <a:latin typeface="Calibri Light"/>
                <a:ea typeface="DejaVu Sans"/>
              </a:rPr>
              <a:t>Pester – Test and Mock Framework</a:t>
            </a:r>
            <a:endParaRPr lang="en-US" sz="4000" b="0" strike="noStrike" spc="-1" dirty="0">
              <a:latin typeface="Arial"/>
            </a:endParaRPr>
          </a:p>
        </p:txBody>
      </p:sp>
      <p:pic>
        <p:nvPicPr>
          <p:cNvPr id="277" name="Picture 276"/>
          <p:cNvPicPr/>
          <p:nvPr/>
        </p:nvPicPr>
        <p:blipFill>
          <a:blip r:embed="rId2"/>
          <a:stretch/>
        </p:blipFill>
        <p:spPr>
          <a:xfrm>
            <a:off x="375120" y="1928520"/>
            <a:ext cx="10282680" cy="4196880"/>
          </a:xfrm>
          <a:prstGeom prst="rect">
            <a:avLst/>
          </a:prstGeom>
          <a:ln>
            <a:noFill/>
          </a:ln>
        </p:spPr>
      </p:pic>
      <p:sp>
        <p:nvSpPr>
          <p:cNvPr id="278" name="CustomShape 2"/>
          <p:cNvSpPr/>
          <p:nvPr/>
        </p:nvSpPr>
        <p:spPr>
          <a:xfrm>
            <a:off x="8755920" y="614844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https://github.com/pester/Pester</a:t>
            </a:r>
            <a:endParaRPr lang="en-US" sz="1800" b="0" strike="noStrike" spc="-1">
              <a:latin typeface="Arial"/>
            </a:endParaRPr>
          </a:p>
        </p:txBody>
      </p:sp>
      <p:sp>
        <p:nvSpPr>
          <p:cNvPr id="279" name="CustomShape 3"/>
          <p:cNvSpPr/>
          <p:nvPr/>
        </p:nvSpPr>
        <p:spPr>
          <a:xfrm>
            <a:off x="7110000" y="642276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@Pester</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InvokeBuild – Build Automation</a:t>
            </a:r>
            <a:endParaRPr lang="en-US" sz="4000" b="0" strike="noStrike" spc="-1">
              <a:latin typeface="Arial"/>
            </a:endParaRPr>
          </a:p>
        </p:txBody>
      </p:sp>
      <p:pic>
        <p:nvPicPr>
          <p:cNvPr id="281" name="Picture 280"/>
          <p:cNvPicPr/>
          <p:nvPr/>
        </p:nvPicPr>
        <p:blipFill>
          <a:blip r:embed="rId2"/>
          <a:stretch/>
        </p:blipFill>
        <p:spPr>
          <a:xfrm>
            <a:off x="1645920" y="1879920"/>
            <a:ext cx="5059080" cy="4794120"/>
          </a:xfrm>
          <a:prstGeom prst="rect">
            <a:avLst/>
          </a:prstGeom>
          <a:ln>
            <a:noFill/>
          </a:ln>
        </p:spPr>
      </p:pic>
      <p:sp>
        <p:nvSpPr>
          <p:cNvPr id="282" name="CustomShape 2"/>
          <p:cNvSpPr/>
          <p:nvPr/>
        </p:nvSpPr>
        <p:spPr>
          <a:xfrm>
            <a:off x="7680960" y="6057000"/>
            <a:ext cx="450468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https://github.com/nightroman/Invoke-Build</a:t>
            </a:r>
            <a:endParaRPr lang="en-US" sz="1800" b="0" strike="noStrike" spc="-1">
              <a:latin typeface="Arial"/>
            </a:endParaRPr>
          </a:p>
        </p:txBody>
      </p:sp>
      <p:sp>
        <p:nvSpPr>
          <p:cNvPr id="283" name="CustomShape 3"/>
          <p:cNvSpPr/>
          <p:nvPr/>
        </p:nvSpPr>
        <p:spPr>
          <a:xfrm>
            <a:off x="6757560" y="6408720"/>
            <a:ext cx="2309760" cy="34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@romkuzmin</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PSGraph – Node/Edge Graph DSL</a:t>
            </a:r>
            <a:endParaRPr lang="en-US" sz="4000" b="0" strike="noStrike" spc="-1">
              <a:latin typeface="Arial"/>
            </a:endParaRPr>
          </a:p>
        </p:txBody>
      </p:sp>
      <p:pic>
        <p:nvPicPr>
          <p:cNvPr id="285" name="Picture 284"/>
          <p:cNvPicPr/>
          <p:nvPr/>
        </p:nvPicPr>
        <p:blipFill>
          <a:blip r:embed="rId2"/>
          <a:stretch/>
        </p:blipFill>
        <p:spPr>
          <a:xfrm rot="21597000">
            <a:off x="641520" y="2198880"/>
            <a:ext cx="10429920" cy="3651480"/>
          </a:xfrm>
          <a:prstGeom prst="rect">
            <a:avLst/>
          </a:prstGeom>
          <a:ln>
            <a:noFill/>
          </a:ln>
        </p:spPr>
      </p:pic>
      <p:sp>
        <p:nvSpPr>
          <p:cNvPr id="286" name="CustomShape 2"/>
          <p:cNvSpPr/>
          <p:nvPr/>
        </p:nvSpPr>
        <p:spPr>
          <a:xfrm>
            <a:off x="7544520" y="6126480"/>
            <a:ext cx="4646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https://github.com/KevinMarquette/PSGraph</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PlasterDSL - Plaster Manifest DSL</a:t>
            </a:r>
            <a:endParaRPr lang="en-US" sz="4000" b="0" strike="noStrike" spc="-1">
              <a:latin typeface="Arial"/>
            </a:endParaRPr>
          </a:p>
        </p:txBody>
      </p:sp>
      <p:sp>
        <p:nvSpPr>
          <p:cNvPr id="288" name="CustomShape 2"/>
          <p:cNvSpPr/>
          <p:nvPr/>
        </p:nvSpPr>
        <p:spPr>
          <a:xfrm>
            <a:off x="6643800" y="6148440"/>
            <a:ext cx="560808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https://github.com/dchristian3188/PlasterManifestDSL</a:t>
            </a:r>
            <a:endParaRPr lang="en-US" sz="1800" b="0" strike="noStrike" spc="-1">
              <a:latin typeface="Arial"/>
            </a:endParaRPr>
          </a:p>
        </p:txBody>
      </p:sp>
      <p:sp>
        <p:nvSpPr>
          <p:cNvPr id="289" name="CustomShape 3"/>
          <p:cNvSpPr/>
          <p:nvPr/>
        </p:nvSpPr>
        <p:spPr>
          <a:xfrm>
            <a:off x="6384600" y="6431040"/>
            <a:ext cx="195048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@dchristian3188</a:t>
            </a:r>
            <a:endParaRPr lang="en-US" sz="1800" b="0" strike="noStrike" spc="-1">
              <a:latin typeface="Arial"/>
            </a:endParaRPr>
          </a:p>
        </p:txBody>
      </p:sp>
      <p:pic>
        <p:nvPicPr>
          <p:cNvPr id="290" name="Picture 289"/>
          <p:cNvPicPr/>
          <p:nvPr/>
        </p:nvPicPr>
        <p:blipFill>
          <a:blip r:embed="rId2"/>
          <a:stretch/>
        </p:blipFill>
        <p:spPr>
          <a:xfrm>
            <a:off x="331920" y="1920240"/>
            <a:ext cx="11109240" cy="4205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CustomShape 1"/>
          <p:cNvSpPr/>
          <p:nvPr/>
        </p:nvSpPr>
        <p:spPr>
          <a:xfrm>
            <a:off x="609480" y="273600"/>
            <a:ext cx="10971360" cy="1143720"/>
          </a:xfrm>
          <a:prstGeom prst="rect">
            <a:avLst/>
          </a:prstGeom>
          <a:noFill/>
          <a:ln>
            <a:noFill/>
          </a:ln>
        </p:spPr>
        <p:style>
          <a:lnRef idx="0">
            <a:scrgbClr r="0" g="0" b="0"/>
          </a:lnRef>
          <a:fillRef idx="0">
            <a:scrgbClr r="0" g="0" b="0"/>
          </a:fillRef>
          <a:effectRef idx="0">
            <a:scrgbClr r="0" g="0" b="0"/>
          </a:effectRef>
          <a:fontRef idx="minor"/>
        </p:style>
      </p:sp>
      <p:sp>
        <p:nvSpPr>
          <p:cNvPr id="292" name="CustomShape 2"/>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Others</a:t>
            </a:r>
            <a:endParaRPr lang="en-US" sz="3200" b="0" strike="noStrike" spc="-1">
              <a:latin typeface="Arial"/>
            </a:endParaRPr>
          </a:p>
          <a:p>
            <a:pPr marL="864000" lvl="1" indent="-323280">
              <a:lnSpc>
                <a:spcPct val="100000"/>
              </a:lnSpc>
              <a:spcBef>
                <a:spcPts val="1134"/>
              </a:spcBef>
              <a:buClr>
                <a:srgbClr val="000000"/>
              </a:buClr>
              <a:buSzPct val="75000"/>
              <a:buFont typeface="Symbol"/>
              <a:buChar char=""/>
            </a:pPr>
            <a:r>
              <a:rPr lang="en-US" sz="2800" b="0" strike="noStrike" spc="-1">
                <a:solidFill>
                  <a:srgbClr val="000000"/>
                </a:solidFill>
                <a:latin typeface="Arial"/>
                <a:ea typeface="DejaVu Sans"/>
              </a:rPr>
              <a:t>psake - </a:t>
            </a:r>
            <a:r>
              <a:rPr lang="en-US" sz="2800" b="0" u="sng" strike="noStrike" spc="-1">
                <a:solidFill>
                  <a:srgbClr val="0000FF"/>
                </a:solidFill>
                <a:uFillTx/>
                <a:latin typeface="Arial"/>
                <a:ea typeface="DejaVu Sans"/>
                <a:hlinkClick r:id="rId2"/>
              </a:rPr>
              <a:t>https://github.com/psake/psake</a:t>
            </a:r>
            <a:endParaRPr lang="en-US" sz="2800" b="0" strike="noStrike" spc="-1">
              <a:latin typeface="Arial"/>
            </a:endParaRPr>
          </a:p>
          <a:p>
            <a:pPr marL="864000" lvl="1" indent="-323280">
              <a:lnSpc>
                <a:spcPct val="100000"/>
              </a:lnSpc>
              <a:spcBef>
                <a:spcPts val="1134"/>
              </a:spcBef>
              <a:buClr>
                <a:srgbClr val="000000"/>
              </a:buClr>
              <a:buSzPct val="75000"/>
              <a:buFont typeface="Symbol"/>
              <a:buChar char=""/>
            </a:pPr>
            <a:r>
              <a:rPr lang="en-US" sz="2800" b="0" strike="noStrike" spc="-1">
                <a:solidFill>
                  <a:srgbClr val="0000FF"/>
                </a:solidFill>
                <a:latin typeface="Arial"/>
                <a:ea typeface="DejaVu Sans"/>
              </a:rPr>
              <a:t>PSHTML - </a:t>
            </a:r>
            <a:r>
              <a:rPr lang="en-US" sz="2800" b="0" u="sng" strike="noStrike" spc="-1">
                <a:solidFill>
                  <a:srgbClr val="0000FF"/>
                </a:solidFill>
                <a:uFillTx/>
                <a:latin typeface="Arial"/>
                <a:ea typeface="DejaVu Sans"/>
                <a:hlinkClick r:id="rId3"/>
              </a:rPr>
              <a:t>https://github.com/Stephanevg/PSHTML</a:t>
            </a:r>
            <a:endParaRPr lang="en-US" sz="2800" b="0" strike="noStrike" spc="-1">
              <a:latin typeface="Arial"/>
            </a:endParaRPr>
          </a:p>
          <a:p>
            <a:pPr marL="864000" lvl="1" indent="-323280">
              <a:lnSpc>
                <a:spcPct val="100000"/>
              </a:lnSpc>
              <a:spcBef>
                <a:spcPts val="1134"/>
              </a:spcBef>
              <a:buClr>
                <a:srgbClr val="000000"/>
              </a:buClr>
              <a:buSzPct val="75000"/>
              <a:buFont typeface="Symbol"/>
              <a:buChar char=""/>
            </a:pPr>
            <a:r>
              <a:rPr lang="en-US" sz="2800" b="0" strike="noStrike" spc="-1">
                <a:solidFill>
                  <a:srgbClr val="0000FF"/>
                </a:solidFill>
                <a:latin typeface="Arial"/>
                <a:ea typeface="DejaVu Sans"/>
              </a:rPr>
              <a:t>New-XmlDocument - Bruce Payette PowerShell In Action</a:t>
            </a:r>
            <a:endParaRPr lang="en-US" sz="2800" b="0" strike="noStrike" spc="-1">
              <a:latin typeface="Arial"/>
            </a:endParaRPr>
          </a:p>
          <a:p>
            <a:pPr marL="864000" lvl="1" indent="-323280">
              <a:lnSpc>
                <a:spcPct val="100000"/>
              </a:lnSpc>
              <a:spcBef>
                <a:spcPts val="1134"/>
              </a:spcBef>
              <a:buClr>
                <a:srgbClr val="000000"/>
              </a:buClr>
              <a:buSzPct val="75000"/>
              <a:buFont typeface="Symbol"/>
              <a:buChar char=""/>
            </a:pPr>
            <a:r>
              <a:rPr lang="en-US" sz="2800" b="0" strike="noStrike" spc="-1">
                <a:solidFill>
                  <a:srgbClr val="0000FF"/>
                </a:solidFill>
                <a:latin typeface="Arial"/>
                <a:ea typeface="DejaVu Sans"/>
              </a:rPr>
              <a:t>XML - </a:t>
            </a:r>
            <a:r>
              <a:rPr lang="en-US" sz="2800" b="0" u="sng" strike="noStrike" spc="-1">
                <a:solidFill>
                  <a:srgbClr val="0000FF"/>
                </a:solidFill>
                <a:uFillTx/>
                <a:latin typeface="Arial"/>
                <a:ea typeface="DejaVu Sans"/>
                <a:hlinkClick r:id="rId4"/>
              </a:rPr>
              <a:t>https://github.com/Jaykul/Xml</a:t>
            </a:r>
            <a:endParaRPr lang="en-US" sz="2800" b="0" strike="noStrike" spc="-1">
              <a:latin typeface="Arial"/>
            </a:endParaRPr>
          </a:p>
          <a:p>
            <a:pPr marL="864000" lvl="1" indent="-323280">
              <a:lnSpc>
                <a:spcPct val="100000"/>
              </a:lnSpc>
              <a:spcBef>
                <a:spcPts val="1134"/>
              </a:spcBef>
              <a:buClr>
                <a:srgbClr val="000000"/>
              </a:buClr>
              <a:buSzPct val="75000"/>
              <a:buFont typeface="Symbol"/>
              <a:buChar char=""/>
            </a:pPr>
            <a:r>
              <a:rPr lang="en-US" sz="2800" b="0" strike="noStrike" spc="-1">
                <a:solidFill>
                  <a:srgbClr val="0000FF"/>
                </a:solidFill>
                <a:latin typeface="Arial"/>
                <a:ea typeface="DejaVu Sans"/>
              </a:rPr>
              <a:t>ShowUI - </a:t>
            </a:r>
            <a:r>
              <a:rPr lang="en-US" sz="2800" b="0" u="sng" strike="noStrike" spc="-1">
                <a:solidFill>
                  <a:srgbClr val="0000FF"/>
                </a:solidFill>
                <a:uFillTx/>
                <a:latin typeface="Arial"/>
                <a:ea typeface="DejaVu Sans"/>
                <a:hlinkClick r:id="rId5"/>
              </a:rPr>
              <a:t>https://github.com/ShowUI/ShowUI</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3" name="Picture 292"/>
          <p:cNvPicPr/>
          <p:nvPr/>
        </p:nvPicPr>
        <p:blipFill>
          <a:blip r:embed="rId2"/>
          <a:stretch/>
        </p:blipFill>
        <p:spPr>
          <a:xfrm>
            <a:off x="65520" y="1188720"/>
            <a:ext cx="12094920" cy="4936680"/>
          </a:xfrm>
          <a:prstGeom prst="rect">
            <a:avLst/>
          </a:prstGeom>
          <a:ln>
            <a:noFill/>
          </a:ln>
        </p:spPr>
      </p:pic>
      <p:sp>
        <p:nvSpPr>
          <p:cNvPr id="294" name="CustomShape 1"/>
          <p:cNvSpPr/>
          <p:nvPr/>
        </p:nvSpPr>
        <p:spPr>
          <a:xfrm>
            <a:off x="8755920" y="614844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https://github.com/pester/Pester</a:t>
            </a:r>
            <a:endParaRPr lang="en-US" sz="1800" b="0" strike="noStrike" spc="-1">
              <a:latin typeface="Arial"/>
            </a:endParaRPr>
          </a:p>
        </p:txBody>
      </p:sp>
      <p:sp>
        <p:nvSpPr>
          <p:cNvPr id="295" name="CustomShape 2"/>
          <p:cNvSpPr/>
          <p:nvPr/>
        </p:nvSpPr>
        <p:spPr>
          <a:xfrm>
            <a:off x="7110000" y="642276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@Pester</a:t>
            </a:r>
            <a:endParaRPr lang="en-US" sz="1800" b="0" strike="noStrike" spc="-1">
              <a:latin typeface="Arial"/>
            </a:endParaRPr>
          </a:p>
        </p:txBody>
      </p:sp>
      <p:sp>
        <p:nvSpPr>
          <p:cNvPr id="296" name="CustomShape 3"/>
          <p:cNvSpPr/>
          <p:nvPr/>
        </p:nvSpPr>
        <p:spPr>
          <a:xfrm>
            <a:off x="1077840" y="2338560"/>
            <a:ext cx="1883160" cy="475560"/>
          </a:xfrm>
          <a:prstGeom prst="rect">
            <a:avLst/>
          </a:prstGeom>
          <a:noFill/>
          <a:ln w="38160">
            <a:solidFill>
              <a:srgbClr val="21409A"/>
            </a:solidFill>
            <a:round/>
          </a:ln>
        </p:spPr>
        <p:style>
          <a:lnRef idx="0">
            <a:scrgbClr r="0" g="0" b="0"/>
          </a:lnRef>
          <a:fillRef idx="0">
            <a:scrgbClr r="0" g="0" b="0"/>
          </a:fillRef>
          <a:effectRef idx="0">
            <a:scrgbClr r="0" g="0" b="0"/>
          </a:effectRef>
          <a:fontRef idx="minor"/>
        </p:style>
      </p:sp>
      <p:sp>
        <p:nvSpPr>
          <p:cNvPr id="297" name="CustomShape 4"/>
          <p:cNvSpPr/>
          <p:nvPr/>
        </p:nvSpPr>
        <p:spPr>
          <a:xfrm>
            <a:off x="1005840" y="1828800"/>
            <a:ext cx="210204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000000"/>
                </a:solidFill>
                <a:latin typeface="Arial"/>
                <a:ea typeface="DejaVu Sans"/>
              </a:rPr>
              <a:t>Function</a:t>
            </a:r>
            <a:endParaRPr lang="en-US" sz="2400" b="0" strike="noStrike" spc="-1" dirty="0">
              <a:latin typeface="Arial"/>
            </a:endParaRPr>
          </a:p>
        </p:txBody>
      </p:sp>
      <p:sp>
        <p:nvSpPr>
          <p:cNvPr id="298" name="CustomShape 5"/>
          <p:cNvSpPr/>
          <p:nvPr/>
        </p:nvSpPr>
        <p:spPr>
          <a:xfrm>
            <a:off x="3093840" y="2338560"/>
            <a:ext cx="2391480" cy="475560"/>
          </a:xfrm>
          <a:prstGeom prst="rect">
            <a:avLst/>
          </a:prstGeom>
          <a:noFill/>
          <a:ln w="38160">
            <a:solidFill>
              <a:srgbClr val="8F187C"/>
            </a:solidFill>
            <a:round/>
          </a:ln>
        </p:spPr>
        <p:style>
          <a:lnRef idx="0">
            <a:scrgbClr r="0" g="0" b="0"/>
          </a:lnRef>
          <a:fillRef idx="0">
            <a:scrgbClr r="0" g="0" b="0"/>
          </a:fillRef>
          <a:effectRef idx="0">
            <a:scrgbClr r="0" g="0" b="0"/>
          </a:effectRef>
          <a:fontRef idx="minor"/>
        </p:style>
      </p:sp>
      <p:sp>
        <p:nvSpPr>
          <p:cNvPr id="299" name="CustomShape 6"/>
          <p:cNvSpPr/>
          <p:nvPr/>
        </p:nvSpPr>
        <p:spPr>
          <a:xfrm>
            <a:off x="2985840" y="1829160"/>
            <a:ext cx="257436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DejaVu Sans"/>
              </a:rPr>
              <a:t>Parameter</a:t>
            </a:r>
            <a:endParaRPr lang="en-US" sz="2400" b="0" strike="noStrike" spc="-1">
              <a:latin typeface="Arial"/>
            </a:endParaRPr>
          </a:p>
        </p:txBody>
      </p:sp>
      <p:sp>
        <p:nvSpPr>
          <p:cNvPr id="300" name="CustomShape 7"/>
          <p:cNvSpPr/>
          <p:nvPr/>
        </p:nvSpPr>
        <p:spPr>
          <a:xfrm>
            <a:off x="5577840" y="2338560"/>
            <a:ext cx="456120" cy="475560"/>
          </a:xfrm>
          <a:prstGeom prst="rect">
            <a:avLst/>
          </a:prstGeom>
          <a:noFill/>
          <a:ln w="38160">
            <a:solidFill>
              <a:srgbClr val="009353"/>
            </a:solidFill>
            <a:round/>
          </a:ln>
        </p:spPr>
        <p:style>
          <a:lnRef idx="0">
            <a:scrgbClr r="0" g="0" b="0"/>
          </a:lnRef>
          <a:fillRef idx="0">
            <a:scrgbClr r="0" g="0" b="0"/>
          </a:fillRef>
          <a:effectRef idx="0">
            <a:scrgbClr r="0" g="0" b="0"/>
          </a:effectRef>
          <a:fontRef idx="minor"/>
        </p:style>
      </p:sp>
      <p:sp>
        <p:nvSpPr>
          <p:cNvPr id="301" name="CustomShape 8"/>
          <p:cNvSpPr/>
          <p:nvPr/>
        </p:nvSpPr>
        <p:spPr>
          <a:xfrm>
            <a:off x="1077840" y="4426560"/>
            <a:ext cx="456120" cy="475560"/>
          </a:xfrm>
          <a:prstGeom prst="rect">
            <a:avLst/>
          </a:prstGeom>
          <a:noFill/>
          <a:ln w="38160">
            <a:solidFill>
              <a:srgbClr val="009353"/>
            </a:solidFill>
            <a:round/>
          </a:ln>
        </p:spPr>
        <p:style>
          <a:lnRef idx="0">
            <a:scrgbClr r="0" g="0" b="0"/>
          </a:lnRef>
          <a:fillRef idx="0">
            <a:scrgbClr r="0" g="0" b="0"/>
          </a:fillRef>
          <a:effectRef idx="0">
            <a:scrgbClr r="0" g="0" b="0"/>
          </a:effectRef>
          <a:fontRef idx="minor"/>
        </p:style>
      </p:sp>
      <p:sp>
        <p:nvSpPr>
          <p:cNvPr id="302" name="CustomShape 9"/>
          <p:cNvSpPr/>
          <p:nvPr/>
        </p:nvSpPr>
        <p:spPr>
          <a:xfrm>
            <a:off x="5505840" y="1828800"/>
            <a:ext cx="257436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DejaVu Sans"/>
              </a:rPr>
              <a:t>ScriptBlock</a:t>
            </a:r>
            <a:endParaRPr lang="en-US" sz="2400" b="0" strike="noStrike" spc="-1">
              <a:latin typeface="Arial"/>
            </a:endParaRPr>
          </a:p>
        </p:txBody>
      </p:sp>
      <p:sp>
        <p:nvSpPr>
          <p:cNvPr id="303" name="CustomShape 10"/>
          <p:cNvSpPr/>
          <p:nvPr/>
        </p:nvSpPr>
        <p:spPr>
          <a:xfrm>
            <a:off x="1977840" y="2842560"/>
            <a:ext cx="489960" cy="475560"/>
          </a:xfrm>
          <a:prstGeom prst="rect">
            <a:avLst/>
          </a:prstGeom>
          <a:noFill/>
          <a:ln w="38160">
            <a:solidFill>
              <a:srgbClr val="21409A"/>
            </a:solidFill>
            <a:round/>
          </a:ln>
        </p:spPr>
        <p:style>
          <a:lnRef idx="0">
            <a:scrgbClr r="0" g="0" b="0"/>
          </a:lnRef>
          <a:fillRef idx="0">
            <a:scrgbClr r="0" g="0" b="0"/>
          </a:fillRef>
          <a:effectRef idx="0">
            <a:scrgbClr r="0" g="0" b="0"/>
          </a:effectRef>
          <a:fontRef idx="minor"/>
        </p:style>
      </p:sp>
      <p:sp>
        <p:nvSpPr>
          <p:cNvPr id="304" name="CustomShape 11"/>
          <p:cNvSpPr/>
          <p:nvPr/>
        </p:nvSpPr>
        <p:spPr>
          <a:xfrm>
            <a:off x="2625840" y="2842560"/>
            <a:ext cx="3499560" cy="475560"/>
          </a:xfrm>
          <a:prstGeom prst="rect">
            <a:avLst/>
          </a:prstGeom>
          <a:noFill/>
          <a:ln w="38160">
            <a:solidFill>
              <a:srgbClr val="8F187C"/>
            </a:solidFill>
            <a:round/>
          </a:ln>
        </p:spPr>
        <p:style>
          <a:lnRef idx="0">
            <a:scrgbClr r="0" g="0" b="0"/>
          </a:lnRef>
          <a:fillRef idx="0">
            <a:scrgbClr r="0" g="0" b="0"/>
          </a:fillRef>
          <a:effectRef idx="0">
            <a:scrgbClr r="0" g="0" b="0"/>
          </a:effectRef>
          <a:fontRef idx="minor"/>
        </p:style>
      </p:sp>
      <p:sp>
        <p:nvSpPr>
          <p:cNvPr id="305" name="CustomShape 12"/>
          <p:cNvSpPr/>
          <p:nvPr/>
        </p:nvSpPr>
        <p:spPr>
          <a:xfrm>
            <a:off x="6261840" y="2842560"/>
            <a:ext cx="456120" cy="475560"/>
          </a:xfrm>
          <a:prstGeom prst="rect">
            <a:avLst/>
          </a:prstGeom>
          <a:noFill/>
          <a:ln w="38160">
            <a:solidFill>
              <a:srgbClr val="009353"/>
            </a:solidFill>
            <a:round/>
          </a:ln>
        </p:spPr>
        <p:style>
          <a:lnRef idx="0">
            <a:scrgbClr r="0" g="0" b="0"/>
          </a:lnRef>
          <a:fillRef idx="0">
            <a:scrgbClr r="0" g="0" b="0"/>
          </a:fillRef>
          <a:effectRef idx="0">
            <a:scrgbClr r="0" g="0" b="0"/>
          </a:effectRef>
          <a:fontRef idx="minor"/>
        </p:style>
      </p:sp>
      <p:sp>
        <p:nvSpPr>
          <p:cNvPr id="306" name="CustomShape 13"/>
          <p:cNvSpPr/>
          <p:nvPr/>
        </p:nvSpPr>
        <p:spPr>
          <a:xfrm>
            <a:off x="1941840" y="3886560"/>
            <a:ext cx="456120" cy="475560"/>
          </a:xfrm>
          <a:prstGeom prst="rect">
            <a:avLst/>
          </a:prstGeom>
          <a:noFill/>
          <a:ln w="38160">
            <a:solidFill>
              <a:srgbClr val="009353"/>
            </a:solidFill>
            <a:round/>
          </a:ln>
        </p:spPr>
        <p:style>
          <a:lnRef idx="0">
            <a:scrgbClr r="0" g="0" b="0"/>
          </a:lnRef>
          <a:fillRef idx="0">
            <a:scrgbClr r="0" g="0" b="0"/>
          </a:fillRef>
          <a:effectRef idx="0">
            <a:scrgbClr r="0" g="0" b="0"/>
          </a:effectRef>
          <a:fontRef idx="minor"/>
        </p:style>
      </p:sp>
      <p:sp>
        <p:nvSpPr>
          <p:cNvPr id="307" name="CustomShape 14"/>
          <p:cNvSpPr/>
          <p:nvPr/>
        </p:nvSpPr>
        <p:spPr>
          <a:xfrm rot="21589200">
            <a:off x="5830560" y="3378960"/>
            <a:ext cx="1392840" cy="475560"/>
          </a:xfrm>
          <a:prstGeom prst="rect">
            <a:avLst/>
          </a:prstGeom>
          <a:noFill/>
          <a:ln w="38160">
            <a:solidFill>
              <a:srgbClr val="21409A"/>
            </a:solidFill>
            <a:round/>
          </a:ln>
        </p:spPr>
        <p:style>
          <a:lnRef idx="0">
            <a:scrgbClr r="0" g="0" b="0"/>
          </a:lnRef>
          <a:fillRef idx="0">
            <a:scrgbClr r="0" g="0" b="0"/>
          </a:fillRef>
          <a:effectRef idx="0">
            <a:scrgbClr r="0" g="0" b="0"/>
          </a:effectRef>
          <a:fontRef idx="minor"/>
        </p:style>
      </p:sp>
      <p:sp>
        <p:nvSpPr>
          <p:cNvPr id="308" name="CustomShape 15"/>
          <p:cNvSpPr/>
          <p:nvPr/>
        </p:nvSpPr>
        <p:spPr>
          <a:xfrm>
            <a:off x="7341840" y="3382560"/>
            <a:ext cx="795240" cy="475560"/>
          </a:xfrm>
          <a:prstGeom prst="rect">
            <a:avLst/>
          </a:prstGeom>
          <a:noFill/>
          <a:ln w="38160">
            <a:solidFill>
              <a:srgbClr val="8F187C"/>
            </a:solidFill>
            <a:round/>
          </a:ln>
        </p:spPr>
        <p:style>
          <a:lnRef idx="0">
            <a:scrgbClr r="0" g="0" b="0"/>
          </a:lnRef>
          <a:fillRef idx="0">
            <a:scrgbClr r="0" g="0" b="0"/>
          </a:fillRef>
          <a:effectRef idx="0">
            <a:scrgbClr r="0" g="0" b="0"/>
          </a:effectRef>
          <a:fontRef idx="minor"/>
        </p:style>
      </p:sp>
      <p:sp>
        <p:nvSpPr>
          <p:cNvPr id="309" name="CustomShape 16"/>
          <p:cNvSpPr/>
          <p:nvPr/>
        </p:nvSpPr>
        <p:spPr>
          <a:xfrm>
            <a:off x="609480" y="131688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417"/>
              </a:spcBef>
              <a:buClr>
                <a:srgbClr val="000000"/>
              </a:buClr>
              <a:buSzPct val="45000"/>
              <a:buFont typeface="Wingdings" charset="2"/>
              <a:buChar char=""/>
            </a:pPr>
            <a:r>
              <a:rPr lang="en-US" sz="3200" b="0" strike="noStrike" spc="-1">
                <a:solidFill>
                  <a:srgbClr val="000000"/>
                </a:solidFill>
                <a:latin typeface="Arial"/>
                <a:ea typeface="DejaVu Sans"/>
              </a:rPr>
              <a:t>Syntax breakdown of Pester as a DSL</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childTnLst>
                                </p:cTn>
                              </p:par>
                              <p:par>
                                <p:cTn id="7" presetID="1" presetClass="entr" fill="hold" nodeType="withEffect">
                                  <p:stCondLst>
                                    <p:cond delay="1000"/>
                                  </p:stCondLst>
                                  <p:childTnLst>
                                    <p:set>
                                      <p:cBhvr>
                                        <p:cTn id="8"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298"/>
                                        </p:tgtEl>
                                        <p:attrNameLst>
                                          <p:attrName>style.visibility</p:attrName>
                                        </p:attrNameLst>
                                      </p:cBhvr>
                                      <p:to>
                                        <p:strVal val="visible"/>
                                      </p:to>
                                    </p:set>
                                  </p:childTnLst>
                                </p:cTn>
                              </p:par>
                              <p:par>
                                <p:cTn id="13" presetID="1" presetClass="entr" fill="hold" nodeType="withEffect">
                                  <p:stCondLst>
                                    <p:cond delay="1000"/>
                                  </p:stCondLst>
                                  <p:childTnLst>
                                    <p:set>
                                      <p:cBhvr>
                                        <p:cTn id="14"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1"/>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300"/>
                                        </p:tgtEl>
                                        <p:attrNameLst>
                                          <p:attrName>style.visibility</p:attrName>
                                        </p:attrNameLst>
                                      </p:cBhvr>
                                      <p:to>
                                        <p:strVal val="visible"/>
                                      </p:to>
                                    </p:set>
                                  </p:childTnLst>
                                </p:cTn>
                              </p:par>
                              <p:par>
                                <p:cTn id="21" presetID="1" presetClass="entr" fill="hold" nodeType="withEffect">
                                  <p:stCondLst>
                                    <p:cond delay="1000"/>
                                  </p:stCondLst>
                                  <p:childTnLst>
                                    <p:set>
                                      <p:cBhvr>
                                        <p:cTn id="22"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03"/>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304"/>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305"/>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30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307"/>
                                        </p:tgtEl>
                                        <p:attrNameLst>
                                          <p:attrName>style.visibility</p:attrName>
                                        </p:attrNameLst>
                                      </p:cBhvr>
                                      <p:to>
                                        <p:strVal val="visible"/>
                                      </p:to>
                                    </p:set>
                                  </p:childTnLst>
                                </p:cTn>
                              </p:par>
                              <p:par>
                                <p:cTn id="37" presetID="1" presetClass="entr" fill="hold" nodeType="withEffect">
                                  <p:stCondLst>
                                    <p:cond delay="0"/>
                                  </p:stCondLst>
                                  <p:childTnLst>
                                    <p:set>
                                      <p:cBhvr>
                                        <p:cTn id="38"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672840" y="1828800"/>
            <a:ext cx="7372800" cy="70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DejaVu Sans"/>
              </a:rPr>
              <a:t>I would love to see your feedback. The good and the bad. </a:t>
            </a:r>
            <a:endParaRPr lang="en-US" sz="2200" b="0" strike="noStrike" spc="-1">
              <a:latin typeface="Arial"/>
            </a:endParaRPr>
          </a:p>
          <a:p>
            <a:pPr>
              <a:lnSpc>
                <a:spcPct val="100000"/>
              </a:lnSpc>
            </a:pPr>
            <a:r>
              <a:rPr lang="en-US" sz="2200" b="0" strike="noStrike" spc="-1">
                <a:solidFill>
                  <a:srgbClr val="000000"/>
                </a:solidFill>
                <a:latin typeface="Arial"/>
                <a:ea typeface="DejaVu Sans"/>
              </a:rPr>
              <a:t>@KevinMarquette</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0" y="0"/>
            <a:ext cx="12252600" cy="6949080"/>
          </a:xfrm>
          <a:prstGeom prst="rect">
            <a:avLst/>
          </a:prstGeom>
          <a:solidFill>
            <a:srgbClr val="000000"/>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Picture 311"/>
          <p:cNvPicPr/>
          <p:nvPr/>
        </p:nvPicPr>
        <p:blipFill>
          <a:blip r:embed="rId2"/>
          <a:stretch/>
        </p:blipFill>
        <p:spPr>
          <a:xfrm>
            <a:off x="2967120" y="2000520"/>
            <a:ext cx="6358680" cy="3976200"/>
          </a:xfrm>
          <a:prstGeom prst="rect">
            <a:avLst/>
          </a:prstGeom>
          <a:ln>
            <a:noFill/>
          </a:ln>
        </p:spPr>
      </p:pic>
      <p:sp>
        <p:nvSpPr>
          <p:cNvPr id="313" name="CustomShape 1"/>
          <p:cNvSpPr/>
          <p:nvPr/>
        </p:nvSpPr>
        <p:spPr>
          <a:xfrm>
            <a:off x="823320" y="1122840"/>
            <a:ext cx="112456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HTML - HyperText Markup Language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FC672F-17D8-41A9-A33A-4F7771689E60}"/>
              </a:ext>
            </a:extLst>
          </p:cNvPr>
          <p:cNvSpPr>
            <a:spLocks noGrp="1"/>
          </p:cNvSpPr>
          <p:nvPr>
            <p:ph type="body"/>
          </p:nvPr>
        </p:nvSpPr>
        <p:spPr>
          <a:xfrm>
            <a:off x="2540512" y="1598840"/>
            <a:ext cx="6660284" cy="3977280"/>
          </a:xfrm>
        </p:spPr>
        <p:txBody>
          <a:bodyPr>
            <a:normAutofit/>
          </a:bodyPr>
          <a:lstStyle/>
          <a:p>
            <a:pPr marL="0" indent="0">
              <a:buNone/>
            </a:pPr>
            <a:r>
              <a:rPr lang="en-US" dirty="0"/>
              <a:t>About Kevin Marquette</a:t>
            </a:r>
          </a:p>
          <a:p>
            <a:pPr marL="457200" lvl="1" indent="0">
              <a:buNone/>
            </a:pPr>
            <a:r>
              <a:rPr lang="en-US" dirty="0"/>
              <a:t>Sr. DevOps Engineer at </a:t>
            </a:r>
            <a:r>
              <a:rPr lang="en-US" dirty="0" err="1"/>
              <a:t>loanDepot</a:t>
            </a:r>
            <a:endParaRPr lang="en-US" dirty="0"/>
          </a:p>
          <a:p>
            <a:pPr marL="457200" lvl="1" indent="0">
              <a:buNone/>
            </a:pPr>
            <a:r>
              <a:rPr lang="en-US" dirty="0"/>
              <a:t>SoCal PowerShell User Group</a:t>
            </a:r>
          </a:p>
          <a:p>
            <a:pPr marL="457200" lvl="1" indent="0">
              <a:buNone/>
            </a:pPr>
            <a:r>
              <a:rPr lang="en-US" dirty="0"/>
              <a:t>Community Modules:</a:t>
            </a:r>
          </a:p>
          <a:p>
            <a:pPr lvl="2"/>
            <a:r>
              <a:rPr lang="en-US" dirty="0"/>
              <a:t>PSGraph</a:t>
            </a:r>
          </a:p>
          <a:p>
            <a:pPr lvl="2"/>
            <a:r>
              <a:rPr lang="en-US" dirty="0"/>
              <a:t>PSGraphPlus</a:t>
            </a:r>
          </a:p>
          <a:p>
            <a:pPr lvl="2"/>
            <a:r>
              <a:rPr lang="en-US" dirty="0"/>
              <a:t>Chronometer</a:t>
            </a:r>
          </a:p>
          <a:p>
            <a:pPr lvl="2"/>
            <a:r>
              <a:rPr lang="en-US" dirty="0" err="1"/>
              <a:t>PSHonolulu</a:t>
            </a:r>
            <a:endParaRPr lang="en-US" dirty="0"/>
          </a:p>
          <a:p>
            <a:pPr lvl="2"/>
            <a:r>
              <a:rPr lang="en-US" dirty="0"/>
              <a:t>Select-AST</a:t>
            </a:r>
          </a:p>
          <a:p>
            <a:pPr marL="457200" lvl="1" indent="0">
              <a:buNone/>
            </a:pPr>
            <a:r>
              <a:rPr lang="en-US" dirty="0"/>
              <a:t>PowerShell Blog: kevinmarquette.github.io/blog</a:t>
            </a:r>
          </a:p>
          <a:p>
            <a:pPr marL="457200" lvl="1" indent="0">
              <a:buNone/>
            </a:pPr>
            <a:r>
              <a:rPr lang="en-US" dirty="0"/>
              <a:t>Twitter: @</a:t>
            </a:r>
            <a:r>
              <a:rPr lang="en-US" dirty="0" err="1"/>
              <a:t>KevinMarquette</a:t>
            </a:r>
            <a:endParaRPr lang="en-US" dirty="0"/>
          </a:p>
          <a:p>
            <a:pPr marL="457200" lvl="1" indent="0">
              <a:buNone/>
            </a:pPr>
            <a:r>
              <a:rPr lang="en-US" dirty="0"/>
              <a:t>/u/</a:t>
            </a:r>
            <a:r>
              <a:rPr lang="en-US" dirty="0" err="1"/>
              <a:t>KevMar</a:t>
            </a:r>
            <a:endParaRPr lang="en-US" dirty="0"/>
          </a:p>
        </p:txBody>
      </p:sp>
      <p:pic>
        <p:nvPicPr>
          <p:cNvPr id="4" name="Picture 3">
            <a:extLst>
              <a:ext uri="{FF2B5EF4-FFF2-40B4-BE49-F238E27FC236}">
                <a16:creationId xmlns:a16="http://schemas.microsoft.com/office/drawing/2014/main" id="{34D92165-C6AF-41FA-8339-425806E674B2}"/>
              </a:ext>
            </a:extLst>
          </p:cNvPr>
          <p:cNvPicPr/>
          <p:nvPr/>
        </p:nvPicPr>
        <p:blipFill>
          <a:blip r:embed="rId2"/>
          <a:stretch/>
        </p:blipFill>
        <p:spPr>
          <a:xfrm>
            <a:off x="422700" y="1598840"/>
            <a:ext cx="1904400" cy="1904400"/>
          </a:xfrm>
          <a:prstGeom prst="rect">
            <a:avLst/>
          </a:prstGeom>
          <a:ln>
            <a:noFill/>
          </a:ln>
        </p:spPr>
      </p:pic>
    </p:spTree>
    <p:extLst>
      <p:ext uri="{BB962C8B-B14F-4D97-AF65-F5344CB8AC3E}">
        <p14:creationId xmlns:p14="http://schemas.microsoft.com/office/powerpoint/2010/main" val="290094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823320" y="1122840"/>
            <a:ext cx="914256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b="0" strike="noStrike" spc="-1">
                <a:solidFill>
                  <a:srgbClr val="000000"/>
                </a:solidFill>
                <a:latin typeface="Calibri Light"/>
                <a:ea typeface="DejaVu Sans"/>
              </a:rPr>
              <a:t>CSS - Cascading Style Sheets</a:t>
            </a:r>
            <a:endParaRPr lang="en-US" sz="4400" b="0" strike="noStrike" spc="-1">
              <a:latin typeface="Arial"/>
            </a:endParaRPr>
          </a:p>
        </p:txBody>
      </p:sp>
      <p:pic>
        <p:nvPicPr>
          <p:cNvPr id="316" name="Picture 315"/>
          <p:cNvPicPr/>
          <p:nvPr/>
        </p:nvPicPr>
        <p:blipFill>
          <a:blip r:embed="rId2"/>
          <a:stretch/>
        </p:blipFill>
        <p:spPr>
          <a:xfrm>
            <a:off x="2651760" y="1828800"/>
            <a:ext cx="7220880" cy="3930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823320" y="1122840"/>
            <a:ext cx="1106280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b="0" strike="noStrike" spc="-1">
                <a:solidFill>
                  <a:srgbClr val="000000"/>
                </a:solidFill>
                <a:latin typeface="Calibri Light"/>
                <a:ea typeface="DejaVu Sans"/>
              </a:rPr>
              <a:t>XML - Extensible Markup Language</a:t>
            </a:r>
            <a:endParaRPr lang="en-US" sz="4400" b="0" strike="noStrike" spc="-1">
              <a:latin typeface="Arial"/>
            </a:endParaRPr>
          </a:p>
        </p:txBody>
      </p:sp>
      <p:pic>
        <p:nvPicPr>
          <p:cNvPr id="319" name="Picture 318"/>
          <p:cNvPicPr/>
          <p:nvPr/>
        </p:nvPicPr>
        <p:blipFill>
          <a:blip r:embed="rId2"/>
          <a:stretch/>
        </p:blipFill>
        <p:spPr>
          <a:xfrm>
            <a:off x="640080" y="2011680"/>
            <a:ext cx="10676160" cy="3290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823320" y="1122840"/>
            <a:ext cx="10788480" cy="88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000" b="0" strike="noStrike" spc="-1">
                <a:solidFill>
                  <a:srgbClr val="000000"/>
                </a:solidFill>
                <a:latin typeface="Calibri Light"/>
                <a:ea typeface="DejaVu Sans"/>
              </a:rPr>
              <a:t>SQL – Structured Query Language</a:t>
            </a:r>
            <a:endParaRPr lang="en-US" sz="4000" b="0" strike="noStrike" spc="-1">
              <a:latin typeface="Arial"/>
            </a:endParaRPr>
          </a:p>
        </p:txBody>
      </p:sp>
      <p:pic>
        <p:nvPicPr>
          <p:cNvPr id="322" name="Picture 321"/>
          <p:cNvPicPr/>
          <p:nvPr/>
        </p:nvPicPr>
        <p:blipFill>
          <a:blip r:embed="rId2"/>
          <a:stretch/>
        </p:blipFill>
        <p:spPr>
          <a:xfrm>
            <a:off x="365760" y="1920240"/>
            <a:ext cx="11395080" cy="2925000"/>
          </a:xfrm>
          <a:prstGeom prst="rect">
            <a:avLst/>
          </a:prstGeom>
          <a:ln>
            <a:noFill/>
          </a:ln>
        </p:spPr>
      </p:pic>
      <p:sp>
        <p:nvSpPr>
          <p:cNvPr id="323" name="CustomShape 2"/>
          <p:cNvSpPr/>
          <p:nvPr/>
        </p:nvSpPr>
        <p:spPr>
          <a:xfrm>
            <a:off x="6575040" y="6426000"/>
            <a:ext cx="34045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#MyFirstQuery</a:t>
            </a:r>
            <a:endParaRPr lang="en-US" sz="1800" b="0" strike="noStrike" spc="-1">
              <a:latin typeface="Aria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E9F86F73-4874-4C52-9183-AC1777B5C12B}"/>
                  </a:ext>
                </a:extLst>
              </p:cNvPr>
              <p:cNvGraphicFramePr>
                <a:graphicFrameLocks noChangeAspect="1"/>
              </p:cNvGraphicFramePr>
              <p:nvPr>
                <p:extLst>
                  <p:ext uri="{D42A27DB-BD31-4B8C-83A1-F6EECF244321}">
                    <p14:modId xmlns:p14="http://schemas.microsoft.com/office/powerpoint/2010/main" val="2371577937"/>
                  </p:ext>
                </p:extLst>
              </p:nvPr>
            </p:nvGraphicFramePr>
            <p:xfrm>
              <a:off x="10719882" y="5548873"/>
              <a:ext cx="1337868" cy="752551"/>
            </p:xfrm>
            <a:graphic>
              <a:graphicData uri="http://schemas.microsoft.com/office/powerpoint/2016/slidezoom">
                <pslz:sldZm>
                  <pslz:sldZmObj sldId="268" cId="0">
                    <pslz:zmPr id="{513B8827-81F8-49EC-9E41-395A9BC80ED8}">
                      <p166:blipFill xmlns:p166="http://schemas.microsoft.com/office/powerpoint/2016/6/main">
                        <a:blip r:embed="rId3"/>
                        <a:stretch>
                          <a:fillRect/>
                        </a:stretch>
                      </p166:blipFill>
                      <p166:spPr xmlns:p166="http://schemas.microsoft.com/office/powerpoint/2016/6/main">
                        <a:xfrm>
                          <a:off x="0" y="0"/>
                          <a:ext cx="1337868" cy="752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E9F86F73-4874-4C52-9183-AC1777B5C12B}"/>
                  </a:ext>
                </a:extLst>
              </p:cNvPr>
              <p:cNvPicPr>
                <a:picLocks noGrp="1" noRot="1" noChangeAspect="1" noMove="1" noResize="1" noEditPoints="1" noAdjustHandles="1" noChangeArrowheads="1" noChangeShapeType="1"/>
              </p:cNvPicPr>
              <p:nvPr/>
            </p:nvPicPr>
            <p:blipFill>
              <a:blip r:embed="rId5"/>
              <a:stretch>
                <a:fillRect/>
              </a:stretch>
            </p:blipFill>
            <p:spPr>
              <a:xfrm>
                <a:off x="10719882" y="5548873"/>
                <a:ext cx="1337868" cy="752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22686D-B796-40AB-9EED-C6645FAE451A}"/>
              </a:ext>
            </a:extLst>
          </p:cNvPr>
          <p:cNvSpPr>
            <a:spLocks noGrp="1"/>
          </p:cNvSpPr>
          <p:nvPr>
            <p:ph type="body"/>
          </p:nvPr>
        </p:nvSpPr>
        <p:spPr/>
        <p:txBody>
          <a:bodyPr/>
          <a:lstStyle/>
          <a:p>
            <a:r>
              <a:rPr lang="en-US" dirty="0"/>
              <a:t>Introduction to Domain Specific Languages</a:t>
            </a:r>
          </a:p>
          <a:p>
            <a:r>
              <a:rPr lang="en-US" dirty="0"/>
              <a:t>PowerShell DSL examples from the community</a:t>
            </a:r>
          </a:p>
          <a:p>
            <a:r>
              <a:rPr lang="en-US" dirty="0"/>
              <a:t>Syntax breakdown of a common DSL</a:t>
            </a:r>
          </a:p>
          <a:p>
            <a:r>
              <a:rPr lang="en-US" dirty="0"/>
              <a:t>Create a basic DSL command</a:t>
            </a:r>
          </a:p>
          <a:p>
            <a:r>
              <a:rPr lang="en-US" dirty="0"/>
              <a:t>Common DSL command patterns</a:t>
            </a:r>
          </a:p>
          <a:p>
            <a:r>
              <a:rPr lang="en-US" dirty="0"/>
              <a:t>Lessons learned</a:t>
            </a:r>
          </a:p>
        </p:txBody>
      </p:sp>
    </p:spTree>
    <p:extLst>
      <p:ext uri="{BB962C8B-B14F-4D97-AF65-F5344CB8AC3E}">
        <p14:creationId xmlns:p14="http://schemas.microsoft.com/office/powerpoint/2010/main" val="245847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A811-8DE0-440C-B2FB-5F1995AA71F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D07A4C5-3EE0-49A6-A932-697AD6025231}"/>
              </a:ext>
            </a:extLst>
          </p:cNvPr>
          <p:cNvSpPr>
            <a:spLocks noGrp="1"/>
          </p:cNvSpPr>
          <p:nvPr>
            <p:ph type="body"/>
          </p:nvPr>
        </p:nvSpPr>
        <p:spPr/>
        <p:txBody>
          <a:bodyPr/>
          <a:lstStyle/>
          <a:p>
            <a:r>
              <a:rPr lang="en-US" dirty="0"/>
              <a:t>Introduction to Domain Specific Languages</a:t>
            </a:r>
          </a:p>
          <a:p>
            <a:r>
              <a:rPr lang="en-US" dirty="0"/>
              <a:t>PowerShell DSL examples from the community</a:t>
            </a:r>
          </a:p>
          <a:p>
            <a:r>
              <a:rPr lang="en-US" dirty="0"/>
              <a:t>Syntax breakdown of a common DSL</a:t>
            </a:r>
          </a:p>
          <a:p>
            <a:r>
              <a:rPr lang="en-US" dirty="0"/>
              <a:t>Create a basic DSL command</a:t>
            </a:r>
          </a:p>
          <a:p>
            <a:r>
              <a:rPr lang="en-US" dirty="0"/>
              <a:t>Common DSL command patterns</a:t>
            </a:r>
          </a:p>
          <a:p>
            <a:r>
              <a:rPr lang="en-US" dirty="0"/>
              <a:t>Lessons learned</a:t>
            </a:r>
          </a:p>
        </p:txBody>
      </p:sp>
    </p:spTree>
    <p:extLst>
      <p:ext uri="{BB962C8B-B14F-4D97-AF65-F5344CB8AC3E}">
        <p14:creationId xmlns:p14="http://schemas.microsoft.com/office/powerpoint/2010/main" val="40298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E131-5B17-4CCD-80E6-A697D9406BF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C634DF-09CD-4240-ADA8-7751544A0365}"/>
              </a:ext>
            </a:extLst>
          </p:cNvPr>
          <p:cNvSpPr>
            <a:spLocks noGrp="1"/>
          </p:cNvSpPr>
          <p:nvPr>
            <p:ph type="body"/>
          </p:nvPr>
        </p:nvSpPr>
        <p:spPr>
          <a:xfrm>
            <a:off x="609480" y="1587894"/>
            <a:ext cx="10972440" cy="3977280"/>
          </a:xfrm>
        </p:spPr>
        <p:txBody>
          <a:bodyPr/>
          <a:lstStyle/>
          <a:p>
            <a:r>
              <a:rPr lang="en-US" dirty="0"/>
              <a:t>Introduction to Domain Specific Languages</a:t>
            </a:r>
          </a:p>
          <a:p>
            <a:r>
              <a:rPr lang="en-US" dirty="0"/>
              <a:t>PowerShell DSL examples from the community</a:t>
            </a:r>
          </a:p>
          <a:p>
            <a:r>
              <a:rPr lang="en-US" dirty="0"/>
              <a:t>Syntax breakdown of a common DSL</a:t>
            </a:r>
          </a:p>
          <a:p>
            <a:r>
              <a:rPr lang="en-US" dirty="0"/>
              <a:t>Create a basic DSL command</a:t>
            </a:r>
          </a:p>
          <a:p>
            <a:r>
              <a:rPr lang="en-US" dirty="0"/>
              <a:t>Common DSL command patterns</a:t>
            </a:r>
          </a:p>
          <a:p>
            <a:r>
              <a:rPr lang="en-US" dirty="0"/>
              <a:t>Lessons learned</a:t>
            </a:r>
          </a:p>
          <a:p>
            <a:endParaRPr lang="en-US" dirty="0"/>
          </a:p>
        </p:txBody>
      </p:sp>
    </p:spTree>
    <p:extLst>
      <p:ext uri="{BB962C8B-B14F-4D97-AF65-F5344CB8AC3E}">
        <p14:creationId xmlns:p14="http://schemas.microsoft.com/office/powerpoint/2010/main" val="294666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609480" y="273600"/>
            <a:ext cx="10971360" cy="1143720"/>
          </a:xfrm>
          <a:prstGeom prst="rect">
            <a:avLst/>
          </a:prstGeom>
          <a:noFill/>
          <a:ln>
            <a:noFill/>
          </a:ln>
        </p:spPr>
        <p:style>
          <a:lnRef idx="0">
            <a:scrgbClr r="0" g="0" b="0"/>
          </a:lnRef>
          <a:fillRef idx="0">
            <a:scrgbClr r="0" g="0" b="0"/>
          </a:fillRef>
          <a:effectRef idx="0">
            <a:scrgbClr r="0" g="0" b="0"/>
          </a:effectRef>
          <a:fontRef idx="minor"/>
        </p:style>
      </p:sp>
      <p:sp>
        <p:nvSpPr>
          <p:cNvPr id="266" name="CustomShape 2"/>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720">
              <a:lnSpc>
                <a:spcPct val="100000"/>
              </a:lnSpc>
              <a:spcBef>
                <a:spcPts val="1417"/>
              </a:spcBef>
              <a:buClr>
                <a:srgbClr val="000000"/>
              </a:buClr>
              <a:buSzPct val="45000"/>
            </a:pPr>
            <a:r>
              <a:rPr lang="en-US" sz="3200" b="0" strike="noStrike" spc="-1" dirty="0">
                <a:solidFill>
                  <a:srgbClr val="000000"/>
                </a:solidFill>
                <a:latin typeface="Arial"/>
                <a:ea typeface="DejaVu Sans"/>
              </a:rPr>
              <a:t>What we will learn today:</a:t>
            </a:r>
            <a:endParaRPr lang="en-US" sz="3200" spc="-1" dirty="0">
              <a:latin typeface="Arial"/>
            </a:endParaRPr>
          </a:p>
          <a:p>
            <a:pPr marL="889200" lvl="1" indent="-323280">
              <a:spcBef>
                <a:spcPts val="1417"/>
              </a:spcBef>
              <a:buClr>
                <a:srgbClr val="000000"/>
              </a:buClr>
              <a:buSzPct val="45000"/>
              <a:buFont typeface="Wingdings" charset="2"/>
              <a:buChar char=""/>
            </a:pPr>
            <a:r>
              <a:rPr lang="en-US" sz="2800" b="0" strike="noStrike" spc="-1" dirty="0">
                <a:solidFill>
                  <a:srgbClr val="000000"/>
                </a:solidFill>
                <a:latin typeface="Arial"/>
                <a:ea typeface="DejaVu Sans"/>
              </a:rPr>
              <a:t>How to shape PowerShell functions into a DSL syntax</a:t>
            </a:r>
            <a:endParaRPr lang="en-US" sz="2800" b="0" strike="noStrike" spc="-1" dirty="0">
              <a:latin typeface="Arial"/>
            </a:endParaRPr>
          </a:p>
          <a:p>
            <a:pPr>
              <a:lnSpc>
                <a:spcPct val="100000"/>
              </a:lnSpc>
              <a:spcBef>
                <a:spcPts val="1417"/>
              </a:spcBef>
            </a:pPr>
            <a:endParaRPr lang="en-US" sz="2800" b="0" strike="noStrike" spc="-1" dirty="0">
              <a:latin typeface="Arial"/>
            </a:endParaRPr>
          </a:p>
          <a:p>
            <a:pPr marL="108720">
              <a:lnSpc>
                <a:spcPct val="100000"/>
              </a:lnSpc>
              <a:spcBef>
                <a:spcPts val="1417"/>
              </a:spcBef>
              <a:buClr>
                <a:srgbClr val="000000"/>
              </a:buClr>
              <a:buSzPct val="45000"/>
            </a:pPr>
            <a:r>
              <a:rPr lang="en-US" sz="3200" b="0" strike="noStrike" spc="-1" dirty="0">
                <a:solidFill>
                  <a:srgbClr val="000000"/>
                </a:solidFill>
                <a:latin typeface="Arial"/>
                <a:ea typeface="DejaVu Sans"/>
              </a:rPr>
              <a:t>What is not covered in this talk:</a:t>
            </a:r>
            <a:endParaRPr lang="en-US" sz="3200" spc="-1" dirty="0">
              <a:latin typeface="Arial"/>
            </a:endParaRPr>
          </a:p>
          <a:p>
            <a:pPr marL="889200" lvl="1" indent="-323280">
              <a:spcBef>
                <a:spcPts val="1417"/>
              </a:spcBef>
              <a:buClr>
                <a:srgbClr val="000000"/>
              </a:buClr>
              <a:buSzPct val="45000"/>
              <a:buFont typeface="Wingdings" charset="2"/>
              <a:buChar char=""/>
            </a:pPr>
            <a:r>
              <a:rPr lang="en-US" sz="2800" b="0" strike="noStrike" spc="-1" dirty="0">
                <a:solidFill>
                  <a:srgbClr val="000000"/>
                </a:solidFill>
                <a:latin typeface="Arial"/>
                <a:ea typeface="DejaVu Sans"/>
              </a:rPr>
              <a:t>Regex parsing and interpreting text as commands</a:t>
            </a:r>
            <a:endParaRPr lang="en-US" sz="2800" spc="-1" dirty="0">
              <a:latin typeface="Arial"/>
            </a:endParaRPr>
          </a:p>
          <a:p>
            <a:pPr marL="889200" lvl="1" indent="-323280">
              <a:spcBef>
                <a:spcPts val="1417"/>
              </a:spcBef>
              <a:buClr>
                <a:srgbClr val="000000"/>
              </a:buClr>
              <a:buSzPct val="45000"/>
              <a:buFont typeface="Wingdings" charset="2"/>
              <a:buChar char=""/>
            </a:pPr>
            <a:r>
              <a:rPr lang="en-US" sz="2800" b="0" strike="noStrike" spc="-1" dirty="0" err="1">
                <a:solidFill>
                  <a:srgbClr val="000000"/>
                </a:solidFill>
                <a:latin typeface="Arial"/>
                <a:ea typeface="DejaVu Sans"/>
              </a:rPr>
              <a:t>DynamicKeyword</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609480" y="1604520"/>
            <a:ext cx="10971360" cy="39762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109080">
              <a:lnSpc>
                <a:spcPct val="100000"/>
              </a:lnSpc>
              <a:spcBef>
                <a:spcPts val="1417"/>
              </a:spcBef>
              <a:buClr>
                <a:srgbClr val="000000"/>
              </a:buClr>
              <a:buSzPct val="45000"/>
            </a:pPr>
            <a:r>
              <a:rPr lang="en-US" sz="2800" b="1" strike="noStrike" spc="-1" dirty="0">
                <a:solidFill>
                  <a:srgbClr val="000000"/>
                </a:solidFill>
                <a:latin typeface="Calibri"/>
                <a:ea typeface="DejaVu Sans"/>
              </a:rPr>
              <a:t>What is a DSL?</a:t>
            </a:r>
            <a:endParaRPr lang="en-US" sz="2800" b="0" strike="noStrike" spc="-1" dirty="0">
              <a:latin typeface="Arial"/>
            </a:endParaRPr>
          </a:p>
          <a:p>
            <a:pPr marL="109080">
              <a:lnSpc>
                <a:spcPct val="100000"/>
              </a:lnSpc>
              <a:spcBef>
                <a:spcPts val="1417"/>
              </a:spcBef>
              <a:buClr>
                <a:srgbClr val="000000"/>
              </a:buClr>
              <a:buSzPct val="45000"/>
            </a:pPr>
            <a:r>
              <a:rPr lang="en-US" sz="2800" b="0" strike="noStrike" spc="-1" dirty="0">
                <a:solidFill>
                  <a:srgbClr val="000000"/>
                </a:solidFill>
                <a:latin typeface="Calibri"/>
                <a:ea typeface="DejaVu Sans"/>
              </a:rPr>
              <a:t>“A domain-specific language (DSL) is a computer language specialized to a particular application domain. This is in contrast to a general-purpose language (GPL), which is broadly applicable across domains, and lacks specialized features for a particular domain.” -Wikipedia</a:t>
            </a:r>
            <a:endParaRPr lang="en-US" sz="2800" b="0" strike="noStrike" spc="-1" dirty="0">
              <a:latin typeface="Arial"/>
            </a:endParaRPr>
          </a:p>
          <a:p>
            <a:pPr>
              <a:lnSpc>
                <a:spcPct val="100000"/>
              </a:lnSpc>
              <a:spcBef>
                <a:spcPts val="1417"/>
              </a:spcBef>
            </a:pPr>
            <a:endParaRPr lang="en-US" sz="2800" b="0" strike="noStrike" spc="-1" dirty="0">
              <a:latin typeface="Arial"/>
            </a:endParaRPr>
          </a:p>
          <a:p>
            <a:pPr marL="109080">
              <a:lnSpc>
                <a:spcPct val="100000"/>
              </a:lnSpc>
              <a:spcBef>
                <a:spcPts val="1417"/>
              </a:spcBef>
              <a:buClr>
                <a:srgbClr val="000000"/>
              </a:buClr>
              <a:buSzPct val="45000"/>
            </a:pPr>
            <a:r>
              <a:rPr lang="en-US" sz="2800" b="0" strike="noStrike" spc="-1" dirty="0">
                <a:solidFill>
                  <a:srgbClr val="000000"/>
                </a:solidFill>
                <a:latin typeface="Calibri"/>
                <a:ea typeface="DejaVu Sans"/>
              </a:rPr>
              <a:t>“An application domain may be specialized enough that it has it’s own language to describe things. Sometimes that does not translate well to the tools we are using. We have many ways to approach these problems and using a DSL is one of them.” -Kevin Marquette</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273600"/>
            <a:ext cx="10972080" cy="1144440"/>
          </a:xfrm>
          <a:prstGeom prst="rect">
            <a:avLst/>
          </a:prstGeom>
          <a:noFill/>
          <a:ln>
            <a:noFill/>
          </a:ln>
        </p:spPr>
        <p:style>
          <a:lnRef idx="0">
            <a:scrgbClr r="0" g="0" b="0"/>
          </a:lnRef>
          <a:fillRef idx="0">
            <a:scrgbClr r="0" g="0" b="0"/>
          </a:fillRef>
          <a:effectRef idx="0">
            <a:scrgbClr r="0" g="0" b="0"/>
          </a:effectRef>
          <a:fontRef idx="minor"/>
        </p:style>
      </p:sp>
      <p:sp>
        <p:nvSpPr>
          <p:cNvPr id="269" name="CustomShape 2"/>
          <p:cNvSpPr/>
          <p:nvPr/>
        </p:nvSpPr>
        <p:spPr>
          <a:xfrm>
            <a:off x="609480" y="1604520"/>
            <a:ext cx="1097208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360">
              <a:lnSpc>
                <a:spcPct val="100000"/>
              </a:lnSpc>
              <a:spcBef>
                <a:spcPts val="1417"/>
              </a:spcBef>
              <a:buClr>
                <a:srgbClr val="000000"/>
              </a:buClr>
              <a:buSzPct val="45000"/>
            </a:pPr>
            <a:r>
              <a:rPr lang="en-US" sz="3200" b="0" strike="noStrike" spc="-1" dirty="0">
                <a:latin typeface="Arial"/>
              </a:rPr>
              <a:t>DSL Examples:</a:t>
            </a:r>
          </a:p>
          <a:p>
            <a:pPr marL="889200" lvl="1" indent="-323640">
              <a:spcBef>
                <a:spcPts val="1417"/>
              </a:spcBef>
              <a:buClr>
                <a:srgbClr val="000000"/>
              </a:buClr>
              <a:buSzPct val="45000"/>
              <a:buFont typeface="Wingdings" charset="2"/>
              <a:buChar char=""/>
            </a:pPr>
            <a:r>
              <a:rPr lang="en-US" sz="2800" b="0" strike="noStrike" spc="-1" dirty="0">
                <a:latin typeface="Arial"/>
              </a:rPr>
              <a:t>Query languages: SQL, XPath, LINQ</a:t>
            </a:r>
          </a:p>
          <a:p>
            <a:pPr marL="889200" lvl="1" indent="-323640">
              <a:spcBef>
                <a:spcPts val="1417"/>
              </a:spcBef>
              <a:buClr>
                <a:srgbClr val="000000"/>
              </a:buClr>
              <a:buSzPct val="45000"/>
              <a:buFont typeface="Wingdings" charset="2"/>
              <a:buChar char=""/>
            </a:pPr>
            <a:r>
              <a:rPr lang="en-US" sz="2800" b="0" strike="noStrike" spc="-1" dirty="0">
                <a:latin typeface="Arial"/>
              </a:rPr>
              <a:t>Data exchange languages: XML, JSON, YAML, </a:t>
            </a:r>
          </a:p>
          <a:p>
            <a:pPr marL="889200" lvl="1" indent="-323640">
              <a:spcBef>
                <a:spcPts val="1417"/>
              </a:spcBef>
              <a:buClr>
                <a:srgbClr val="000000"/>
              </a:buClr>
              <a:buSzPct val="45000"/>
              <a:buFont typeface="Wingdings" charset="2"/>
              <a:buChar char=""/>
            </a:pPr>
            <a:r>
              <a:rPr lang="en-US" sz="2800" b="0" strike="noStrike" spc="-1" dirty="0">
                <a:latin typeface="Arial"/>
                <a:ea typeface="Microsoft YaHei"/>
              </a:rPr>
              <a:t>Document languages: Markdown, HTML, CSS, PDF, PostScript</a:t>
            </a:r>
            <a:endParaRPr lang="en-US" sz="2800" spc="-1" dirty="0">
              <a:latin typeface="Arial"/>
            </a:endParaRPr>
          </a:p>
          <a:p>
            <a:pPr marL="889200" lvl="1" indent="-323640">
              <a:spcBef>
                <a:spcPts val="1417"/>
              </a:spcBef>
              <a:buClr>
                <a:srgbClr val="000000"/>
              </a:buClr>
              <a:buSzPct val="45000"/>
              <a:buFont typeface="Wingdings" charset="2"/>
              <a:buChar char=""/>
            </a:pPr>
            <a:r>
              <a:rPr lang="en-US" sz="2800" b="0" strike="noStrike" spc="-1" dirty="0">
                <a:latin typeface="Arial"/>
                <a:ea typeface="Microsoft YaHei"/>
              </a:rPr>
              <a:t>Other: Gherkin</a:t>
            </a:r>
            <a:endParaRPr lang="en-US" sz="2800" b="0" strike="noStrike" spc="-1" dirty="0">
              <a:latin typeface="Arial"/>
            </a:endParaRPr>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E1E8ECE6-B776-41E5-B232-6C4FAA917B0B}"/>
                  </a:ext>
                </a:extLst>
              </p:cNvPr>
              <p:cNvGraphicFramePr>
                <a:graphicFrameLocks noChangeAspect="1"/>
              </p:cNvGraphicFramePr>
              <p:nvPr>
                <p:extLst>
                  <p:ext uri="{D42A27DB-BD31-4B8C-83A1-F6EECF244321}">
                    <p14:modId xmlns:p14="http://schemas.microsoft.com/office/powerpoint/2010/main" val="4176226794"/>
                  </p:ext>
                </p:extLst>
              </p:nvPr>
            </p:nvGraphicFramePr>
            <p:xfrm>
              <a:off x="6199834" y="5443922"/>
              <a:ext cx="1383542" cy="778242"/>
            </p:xfrm>
            <a:graphic>
              <a:graphicData uri="http://schemas.microsoft.com/office/powerpoint/2016/slidezoom">
                <pslz:sldZm>
                  <pslz:sldZmObj sldId="279" cId="0">
                    <pslz:zmPr id="{11200842-D589-4413-9CAB-738FC5F90283}" returnToParent="0" transitionDur="1000">
                      <p166:blipFill xmlns:p166="http://schemas.microsoft.com/office/powerpoint/2016/6/main">
                        <a:blip r:embed="rId2"/>
                        <a:stretch>
                          <a:fillRect/>
                        </a:stretch>
                      </p166:blipFill>
                      <p166:spPr xmlns:p166="http://schemas.microsoft.com/office/powerpoint/2016/6/main">
                        <a:xfrm>
                          <a:off x="0" y="0"/>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E1E8ECE6-B776-41E5-B232-6C4FAA917B0B}"/>
                  </a:ext>
                </a:extLst>
              </p:cNvPr>
              <p:cNvPicPr>
                <a:picLocks noGrp="1" noRot="1" noChangeAspect="1" noMove="1" noResize="1" noEditPoints="1" noAdjustHandles="1" noChangeArrowheads="1" noChangeShapeType="1"/>
              </p:cNvPicPr>
              <p:nvPr/>
            </p:nvPicPr>
            <p:blipFill>
              <a:blip r:embed="rId4"/>
              <a:stretch>
                <a:fillRect/>
              </a:stretch>
            </p:blipFill>
            <p:spPr>
              <a:xfrm>
                <a:off x="6199834" y="5443922"/>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DEBF1E7-4B54-4F4C-BBAB-0C90B65C2416}"/>
                  </a:ext>
                </a:extLst>
              </p:cNvPr>
              <p:cNvGraphicFramePr>
                <a:graphicFrameLocks noChangeAspect="1"/>
              </p:cNvGraphicFramePr>
              <p:nvPr>
                <p:extLst>
                  <p:ext uri="{D42A27DB-BD31-4B8C-83A1-F6EECF244321}">
                    <p14:modId xmlns:p14="http://schemas.microsoft.com/office/powerpoint/2010/main" val="1200988319"/>
                  </p:ext>
                </p:extLst>
              </p:nvPr>
            </p:nvGraphicFramePr>
            <p:xfrm>
              <a:off x="7693134" y="5443922"/>
              <a:ext cx="1383542" cy="778242"/>
            </p:xfrm>
            <a:graphic>
              <a:graphicData uri="http://schemas.microsoft.com/office/powerpoint/2016/slidezoom">
                <pslz:sldZm>
                  <pslz:sldZmObj sldId="280" cId="0">
                    <pslz:zmPr id="{C40AEE13-97B9-4B51-80B5-31B2328DE36D}" returnToParent="0" transitionDur="1000">
                      <p166:blipFill xmlns:p166="http://schemas.microsoft.com/office/powerpoint/2016/6/main">
                        <a:blip r:embed="rId5"/>
                        <a:stretch>
                          <a:fillRect/>
                        </a:stretch>
                      </p166:blipFill>
                      <p166:spPr xmlns:p166="http://schemas.microsoft.com/office/powerpoint/2016/6/main">
                        <a:xfrm>
                          <a:off x="0" y="0"/>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9DEBF1E7-4B54-4F4C-BBAB-0C90B65C2416}"/>
                  </a:ext>
                </a:extLst>
              </p:cNvPr>
              <p:cNvPicPr>
                <a:picLocks noGrp="1" noRot="1" noChangeAspect="1" noMove="1" noResize="1" noEditPoints="1" noAdjustHandles="1" noChangeArrowheads="1" noChangeShapeType="1"/>
              </p:cNvPicPr>
              <p:nvPr/>
            </p:nvPicPr>
            <p:blipFill>
              <a:blip r:embed="rId7"/>
              <a:stretch>
                <a:fillRect/>
              </a:stretch>
            </p:blipFill>
            <p:spPr>
              <a:xfrm>
                <a:off x="7693134" y="5443922"/>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3CBB0D0F-BC61-4D2A-B040-44EA6C70B0D1}"/>
                  </a:ext>
                </a:extLst>
              </p:cNvPr>
              <p:cNvGraphicFramePr>
                <a:graphicFrameLocks noChangeAspect="1"/>
              </p:cNvGraphicFramePr>
              <p:nvPr>
                <p:extLst>
                  <p:ext uri="{D42A27DB-BD31-4B8C-83A1-F6EECF244321}">
                    <p14:modId xmlns:p14="http://schemas.microsoft.com/office/powerpoint/2010/main" val="3882111178"/>
                  </p:ext>
                </p:extLst>
              </p:nvPr>
            </p:nvGraphicFramePr>
            <p:xfrm>
              <a:off x="9192118" y="5443922"/>
              <a:ext cx="1383542" cy="778242"/>
            </p:xfrm>
            <a:graphic>
              <a:graphicData uri="http://schemas.microsoft.com/office/powerpoint/2016/slidezoom">
                <pslz:sldZm>
                  <pslz:sldZmObj sldId="281" cId="0">
                    <pslz:zmPr id="{D862FE7C-114E-4E65-84E5-3935D281140D}" returnToParent="0" transitionDur="1000">
                      <p166:blipFill xmlns:p166="http://schemas.microsoft.com/office/powerpoint/2016/6/main">
                        <a:blip r:embed="rId8"/>
                        <a:stretch>
                          <a:fillRect/>
                        </a:stretch>
                      </p166:blipFill>
                      <p166:spPr xmlns:p166="http://schemas.microsoft.com/office/powerpoint/2016/6/main">
                        <a:xfrm>
                          <a:off x="0" y="0"/>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3CBB0D0F-BC61-4D2A-B040-44EA6C70B0D1}"/>
                  </a:ext>
                </a:extLst>
              </p:cNvPr>
              <p:cNvPicPr>
                <a:picLocks noGrp="1" noRot="1" noChangeAspect="1" noMove="1" noResize="1" noEditPoints="1" noAdjustHandles="1" noChangeArrowheads="1" noChangeShapeType="1"/>
              </p:cNvPicPr>
              <p:nvPr/>
            </p:nvPicPr>
            <p:blipFill>
              <a:blip r:embed="rId10"/>
              <a:stretch>
                <a:fillRect/>
              </a:stretch>
            </p:blipFill>
            <p:spPr>
              <a:xfrm>
                <a:off x="9192118" y="5443922"/>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195C595F-F9DD-4D26-8DDF-971AEDB631EF}"/>
                  </a:ext>
                </a:extLst>
              </p:cNvPr>
              <p:cNvGraphicFramePr>
                <a:graphicFrameLocks noChangeAspect="1"/>
              </p:cNvGraphicFramePr>
              <p:nvPr>
                <p:extLst>
                  <p:ext uri="{D42A27DB-BD31-4B8C-83A1-F6EECF244321}">
                    <p14:modId xmlns:p14="http://schemas.microsoft.com/office/powerpoint/2010/main" val="2143919325"/>
                  </p:ext>
                </p:extLst>
              </p:nvPr>
            </p:nvGraphicFramePr>
            <p:xfrm>
              <a:off x="10725178" y="5443922"/>
              <a:ext cx="1383542" cy="778242"/>
            </p:xfrm>
            <a:graphic>
              <a:graphicData uri="http://schemas.microsoft.com/office/powerpoint/2016/slidezoom">
                <pslz:sldZm>
                  <pslz:sldZmObj sldId="282" cId="0">
                    <pslz:zmPr id="{2ADCD4C8-55F1-4321-8892-ED75BE9D1C58}" returnToParent="0" transitionDur="1000">
                      <p166:blipFill xmlns:p166="http://schemas.microsoft.com/office/powerpoint/2016/6/main">
                        <a:blip r:embed="rId11"/>
                        <a:stretch>
                          <a:fillRect/>
                        </a:stretch>
                      </p166:blipFill>
                      <p166:spPr xmlns:p166="http://schemas.microsoft.com/office/powerpoint/2016/6/main">
                        <a:xfrm>
                          <a:off x="0" y="0"/>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166:spPr>
                    </pslz:zmPr>
                  </pslz:sldZmObj>
                </pslz:sldZm>
              </a:graphicData>
            </a:graphic>
          </p:graphicFrame>
        </mc:Choice>
        <mc:Fallback xmlns="">
          <p:pic>
            <p:nvPicPr>
              <p:cNvPr id="13" name="Slide Zoom 12">
                <a:hlinkClick r:id="rId12" action="ppaction://hlinksldjump"/>
                <a:extLst>
                  <a:ext uri="{FF2B5EF4-FFF2-40B4-BE49-F238E27FC236}">
                    <a16:creationId xmlns:a16="http://schemas.microsoft.com/office/drawing/2014/main" id="{195C595F-F9DD-4D26-8DDF-971AEDB631EF}"/>
                  </a:ext>
                </a:extLst>
              </p:cNvPr>
              <p:cNvPicPr>
                <a:picLocks noGrp="1" noRot="1" noChangeAspect="1" noMove="1" noResize="1" noEditPoints="1" noAdjustHandles="1" noChangeArrowheads="1" noChangeShapeType="1"/>
              </p:cNvPicPr>
              <p:nvPr/>
            </p:nvPicPr>
            <p:blipFill>
              <a:blip r:embed="rId13"/>
              <a:stretch>
                <a:fillRect/>
              </a:stretch>
            </p:blipFill>
            <p:spPr>
              <a:xfrm>
                <a:off x="10725178" y="5443922"/>
                <a:ext cx="1383542" cy="7782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02BE-EC17-424A-BB79-7B168881966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E6BB547-2D43-4FB3-9770-A29EC250B130}"/>
              </a:ext>
            </a:extLst>
          </p:cNvPr>
          <p:cNvSpPr>
            <a:spLocks noGrp="1"/>
          </p:cNvSpPr>
          <p:nvPr>
            <p:ph type="body"/>
          </p:nvPr>
        </p:nvSpPr>
        <p:spPr/>
        <p:txBody>
          <a:bodyPr/>
          <a:lstStyle/>
          <a:p>
            <a:r>
              <a:rPr lang="en-US" dirty="0"/>
              <a:t>PowerShell DSL Examples</a:t>
            </a:r>
          </a:p>
          <a:p>
            <a:pPr lvl="1"/>
            <a:r>
              <a:rPr lang="en-US" dirty="0"/>
              <a:t>DSC – Desired State Configuration</a:t>
            </a:r>
          </a:p>
          <a:p>
            <a:pPr lvl="1"/>
            <a:r>
              <a:rPr lang="en-US" dirty="0"/>
              <a:t>Pester - Test and Mock Framework</a:t>
            </a:r>
          </a:p>
          <a:p>
            <a:pPr lvl="1"/>
            <a:endParaRPr lang="en-US" dirty="0"/>
          </a:p>
        </p:txBody>
      </p:sp>
    </p:spTree>
    <p:extLst>
      <p:ext uri="{BB962C8B-B14F-4D97-AF65-F5344CB8AC3E}">
        <p14:creationId xmlns:p14="http://schemas.microsoft.com/office/powerpoint/2010/main" val="669785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496</Words>
  <Application>Microsoft Office PowerPoint</Application>
  <PresentationFormat>Widescreen</PresentationFormat>
  <Paragraphs>82</Paragraphs>
  <Slides>22</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22</vt:i4>
      </vt:variant>
    </vt:vector>
  </HeadingPairs>
  <TitlesOfParts>
    <vt:vector size="34" baseType="lpstr">
      <vt:lpstr>Microsoft YaHei</vt:lpstr>
      <vt:lpstr>Arial</vt:lpstr>
      <vt:lpstr>Calibri</vt:lpstr>
      <vt:lpstr>Calibri Light</vt:lpstr>
      <vt:lpstr>DejaVu Sans</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Donald Jones</dc:creator>
  <dc:description/>
  <cp:lastModifiedBy>Kevin Marquette</cp:lastModifiedBy>
  <cp:revision>25</cp:revision>
  <dcterms:created xsi:type="dcterms:W3CDTF">2017-08-03T21:53:21Z</dcterms:created>
  <dcterms:modified xsi:type="dcterms:W3CDTF">2018-04-08T03:49:14Z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7</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