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1"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156"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16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63"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125640" y="167040"/>
            <a:ext cx="3854520" cy="3601080"/>
          </a:xfrm>
          <a:prstGeom prst="rect">
            <a:avLst/>
          </a:prstGeom>
          <a:ln>
            <a:noFill/>
          </a:ln>
        </p:spPr>
      </p:pic>
      <p:sp>
        <p:nvSpPr>
          <p:cNvPr id="1" name="CustomShape 1"/>
          <p:cNvSpPr/>
          <p:nvPr/>
        </p:nvSpPr>
        <p:spPr>
          <a:xfrm>
            <a:off x="0" y="0"/>
            <a:ext cx="1687320" cy="6857280"/>
          </a:xfrm>
          <a:prstGeom prst="rect">
            <a:avLst/>
          </a:prstGeom>
          <a:ln>
            <a:round/>
          </a:ln>
        </p:spPr>
        <p:style>
          <a:lnRef idx="2">
            <a:schemeClr val="dk1">
              <a:shade val="50000"/>
            </a:schemeClr>
          </a:lnRef>
          <a:fillRef idx="1">
            <a:schemeClr val="dk1"/>
          </a:fillRef>
          <a:effectRef idx="0">
            <a:schemeClr val="dk1"/>
          </a:effectRef>
          <a:fontRef idx="minor"/>
        </p:style>
        <p:txBody>
          <a:bodyPr lIns="45000" rIns="45000" tIns="90000" bIns="90000" anchor="ctr" vert="vert270"/>
          <a:p>
            <a:pPr algn="ctr">
              <a:lnSpc>
                <a:spcPct val="100000"/>
              </a:lnSpc>
            </a:pPr>
            <a:r>
              <a:rPr b="0" lang="en-US" sz="4400" spc="-1" strike="noStrike">
                <a:solidFill>
                  <a:srgbClr val="ffffff"/>
                </a:solidFill>
                <a:latin typeface="Calibri"/>
                <a:ea typeface="DejaVu Sans"/>
              </a:rPr>
              <a:t>DESIGN NOTES</a:t>
            </a:r>
            <a:endParaRPr b="0" lang="en-US" sz="4400" spc="-1" strike="noStrike">
              <a:latin typeface="Arial"/>
            </a:endParaRPr>
          </a:p>
        </p:txBody>
      </p:sp>
      <p:sp>
        <p:nvSpPr>
          <p:cNvPr id="2"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3759120" y="376200"/>
            <a:ext cx="4672800" cy="964440"/>
          </a:xfrm>
          <a:prstGeom prst="rect">
            <a:avLst/>
          </a:prstGeom>
          <a:ln>
            <a:noFill/>
          </a:ln>
        </p:spPr>
      </p:pic>
      <p:pic>
        <p:nvPicPr>
          <p:cNvPr id="41" name="Picture 7" descr=""/>
          <p:cNvPicPr/>
          <p:nvPr/>
        </p:nvPicPr>
        <p:blipFill>
          <a:blip r:embed="rId3"/>
          <a:stretch/>
        </p:blipFill>
        <p:spPr>
          <a:xfrm>
            <a:off x="295560" y="6214320"/>
            <a:ext cx="1227600" cy="429120"/>
          </a:xfrm>
          <a:prstGeom prst="rect">
            <a:avLst/>
          </a:prstGeom>
          <a:ln>
            <a:noFill/>
          </a:ln>
        </p:spPr>
      </p:pic>
      <p:sp>
        <p:nvSpPr>
          <p:cNvPr id="42" name="CustomShape 1"/>
          <p:cNvSpPr/>
          <p:nvPr/>
        </p:nvSpPr>
        <p:spPr>
          <a:xfrm>
            <a:off x="8161560" y="6423120"/>
            <a:ext cx="4480200" cy="34308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#PSHSummit #DSL @KevinMarquette</a:t>
            </a:r>
            <a:endParaRPr b="0" lang="en-US" sz="1800" spc="-1" strike="noStrike">
              <a:latin typeface="Arial"/>
            </a:endParaRPr>
          </a:p>
        </p:txBody>
      </p:sp>
      <p:sp>
        <p:nvSpPr>
          <p:cNvPr id="43" name="PlaceHolder 2"/>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Picture 6" descr=""/>
          <p:cNvPicPr/>
          <p:nvPr/>
        </p:nvPicPr>
        <p:blipFill>
          <a:blip r:embed="rId2"/>
          <a:stretch/>
        </p:blipFill>
        <p:spPr>
          <a:xfrm>
            <a:off x="3759120" y="376200"/>
            <a:ext cx="4672800" cy="964440"/>
          </a:xfrm>
          <a:prstGeom prst="rect">
            <a:avLst/>
          </a:prstGeom>
          <a:ln>
            <a:noFill/>
          </a:ln>
        </p:spPr>
      </p:pic>
      <p:pic>
        <p:nvPicPr>
          <p:cNvPr id="82" name="Picture 7" descr=""/>
          <p:cNvPicPr/>
          <p:nvPr/>
        </p:nvPicPr>
        <p:blipFill>
          <a:blip r:embed="rId3"/>
          <a:stretch/>
        </p:blipFill>
        <p:spPr>
          <a:xfrm>
            <a:off x="295560" y="6214320"/>
            <a:ext cx="1227600" cy="429120"/>
          </a:xfrm>
          <a:prstGeom prst="rect">
            <a:avLst/>
          </a:prstGeom>
          <a:ln>
            <a:noFill/>
          </a:ln>
        </p:spPr>
      </p:pic>
      <p:sp>
        <p:nvSpPr>
          <p:cNvPr id="83" name="CustomShape 1"/>
          <p:cNvSpPr/>
          <p:nvPr/>
        </p:nvSpPr>
        <p:spPr>
          <a:xfrm>
            <a:off x="8161560" y="6423120"/>
            <a:ext cx="4480200" cy="34308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#PSHSummit #DSL @KevinMarquette</a:t>
            </a:r>
            <a:endParaRPr b="0" lang="en-US" sz="1800" spc="-1" strike="noStrike">
              <a:latin typeface="Arial"/>
            </a:endParaRPr>
          </a:p>
        </p:txBody>
      </p:sp>
      <p:sp>
        <p:nvSpPr>
          <p:cNvPr id="84" name="PlaceHolder 2"/>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85" name="PlaceHolder 3"/>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504000" y="281520"/>
            <a:ext cx="8768160" cy="130896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000000"/>
                </a:solidFill>
                <a:latin typeface="Calibri"/>
                <a:ea typeface="DejaVu Sans"/>
              </a:rPr>
              <a:t>THANK YOU!</a:t>
            </a:r>
            <a:endParaRPr b="0" lang="en-US" sz="8000" spc="-1" strike="noStrike">
              <a:latin typeface="Arial"/>
            </a:endParaRPr>
          </a:p>
        </p:txBody>
      </p:sp>
      <p:sp>
        <p:nvSpPr>
          <p:cNvPr id="123" name="CustomShape 2"/>
          <p:cNvSpPr/>
          <p:nvPr/>
        </p:nvSpPr>
        <p:spPr>
          <a:xfrm>
            <a:off x="644760" y="1374120"/>
            <a:ext cx="8768160" cy="4557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Calibri"/>
                <a:ea typeface="DejaVu Sans"/>
              </a:rPr>
              <a:t>Please use the event app or Sched.com to submit a session rating!</a:t>
            </a:r>
            <a:endParaRPr b="0" lang="en-US" sz="2400" spc="-1" strike="noStrike">
              <a:latin typeface="Arial"/>
            </a:endParaRPr>
          </a:p>
        </p:txBody>
      </p:sp>
      <p:pic>
        <p:nvPicPr>
          <p:cNvPr id="124" name="Picture 8" descr=""/>
          <p:cNvPicPr/>
          <p:nvPr/>
        </p:nvPicPr>
        <p:blipFill>
          <a:blip r:embed="rId2"/>
          <a:stretch/>
        </p:blipFill>
        <p:spPr>
          <a:xfrm>
            <a:off x="6936120" y="5487480"/>
            <a:ext cx="4672800" cy="964440"/>
          </a:xfrm>
          <a:prstGeom prst="rect">
            <a:avLst/>
          </a:prstGeom>
          <a:ln>
            <a:noFill/>
          </a:ln>
        </p:spPr>
      </p:pic>
      <p:pic>
        <p:nvPicPr>
          <p:cNvPr id="125" name="Picture 9" descr=""/>
          <p:cNvPicPr/>
          <p:nvPr/>
        </p:nvPicPr>
        <p:blipFill>
          <a:blip r:embed="rId3"/>
          <a:stretch/>
        </p:blipFill>
        <p:spPr>
          <a:xfrm>
            <a:off x="504000" y="5610960"/>
            <a:ext cx="2051640" cy="717480"/>
          </a:xfrm>
          <a:prstGeom prst="rect">
            <a:avLst/>
          </a:prstGeom>
          <a:ln>
            <a:noFill/>
          </a:ln>
        </p:spPr>
      </p:pic>
      <p:sp>
        <p:nvSpPr>
          <p:cNvPr id="126" name="PlaceHolder 3"/>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7"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hyperlink" Target="https://github.com/psake/psake" TargetMode="External"/><Relationship Id="rId2" Type="http://schemas.openxmlformats.org/officeDocument/2006/relationships/hyperlink" Target="https://github.com/Stephanevg/PSHTML" TargetMode="External"/><Relationship Id="rId3" Type="http://schemas.openxmlformats.org/officeDocument/2006/relationships/hyperlink" Target="https://github.com/Jaykul/Xml" TargetMode="External"/><Relationship Id="rId4" Type="http://schemas.openxmlformats.org/officeDocument/2006/relationships/hyperlink" Target="https://github.com/ShowUI/ShowUI" TargetMode="External"/><Relationship Id="rId5" Type="http://schemas.openxmlformats.org/officeDocument/2006/relationships/slideLayout" Target="../slideLayouts/slideLayout27.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s://github.com/kevinmarquette" TargetMode="External"/><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4" name="CustomShape 1"/>
          <p:cNvSpPr/>
          <p:nvPr/>
        </p:nvSpPr>
        <p:spPr>
          <a:xfrm>
            <a:off x="2086560" y="365040"/>
            <a:ext cx="926640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Design Notes</a:t>
            </a:r>
            <a:endParaRPr b="0" lang="en-US" sz="4400" spc="-1" strike="noStrike">
              <a:latin typeface="Arial"/>
            </a:endParaRPr>
          </a:p>
        </p:txBody>
      </p:sp>
      <p:sp>
        <p:nvSpPr>
          <p:cNvPr id="165" name="CustomShape 2"/>
          <p:cNvSpPr/>
          <p:nvPr/>
        </p:nvSpPr>
        <p:spPr>
          <a:xfrm>
            <a:off x="2086560" y="1911240"/>
            <a:ext cx="9266400" cy="3585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These slides are hidden, and will not display when presenting.</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You’re welcome to delete these slides if you plan to share your deck.</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rPr>
              <a:t>Introduction to Domain Specific Languages</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rPr>
              <a:t>PowerShell DSL examples from the community</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rPr>
              <a:t>Syntax breakdown of a common DSL</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rPr>
              <a:t>Create a basic DSL command</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rPr>
              <a:t>Common DSL command patterns</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rPr>
              <a:t>Lessons learned</a:t>
            </a:r>
            <a:endParaRPr b="0" lang="en-US" sz="2800" spc="-1" strike="noStrike">
              <a:latin typeface="Arial"/>
            </a:endParaRPr>
          </a:p>
          <a:p>
            <a:pPr>
              <a:lnSpc>
                <a:spcPct val="100000"/>
              </a:lnSpc>
              <a:spcBef>
                <a:spcPts val="1134"/>
              </a:spcBef>
            </a:pPr>
            <a:endParaRPr b="0" lang="en-US" sz="28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609480" y="273600"/>
            <a:ext cx="10972080" cy="1144440"/>
          </a:xfrm>
          <a:prstGeom prst="rect">
            <a:avLst/>
          </a:prstGeom>
          <a:noFill/>
          <a:ln>
            <a:noFill/>
          </a:ln>
        </p:spPr>
        <p:txBody>
          <a:bodyPr lIns="0" rIns="0" tIns="0" bIns="0" anchor="ctr"/>
          <a:p>
            <a:pPr algn="ctr"/>
            <a:endParaRPr b="0" lang="en-US" sz="4400" spc="-1" strike="noStrike">
              <a:latin typeface="Arial"/>
            </a:endParaRPr>
          </a:p>
        </p:txBody>
      </p:sp>
      <p:sp>
        <p:nvSpPr>
          <p:cNvPr id="183" name="TextShape 2"/>
          <p:cNvSpPr txBox="1"/>
          <p:nvPr/>
        </p:nvSpPr>
        <p:spPr>
          <a:xfrm>
            <a:off x="609480" y="1604520"/>
            <a:ext cx="1097208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What we will learn today:</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How to shape PowerShell functions into a DSL syntax</a:t>
            </a:r>
            <a:endParaRPr b="0" lang="en-US" sz="2800" spc="-1" strike="noStrike">
              <a:latin typeface="Arial"/>
            </a:endParaRPr>
          </a:p>
          <a:p>
            <a:pPr marL="432000" indent="-324000">
              <a:spcBef>
                <a:spcPts val="1417"/>
              </a:spcBef>
              <a:buClr>
                <a:srgbClr val="000000"/>
              </a:buClr>
              <a:buSzPct val="45000"/>
              <a:buFont typeface="Wingdings" charset="2"/>
              <a:buChar char=""/>
            </a:pP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What is not covered in this talk:</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Regex parsing and interpreting text as commands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DynamicKeyword</a:t>
            </a:r>
            <a:endParaRPr b="0" lang="en-US" sz="28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1" lang="en-US" sz="2800" spc="-1" strike="noStrike">
                <a:solidFill>
                  <a:srgbClr val="000000"/>
                </a:solidFill>
                <a:latin typeface="Calibri"/>
              </a:rPr>
              <a:t>What is a DSL?</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rPr>
              <a:t>“</a:t>
            </a:r>
            <a:r>
              <a:rPr b="0" lang="en-US" sz="2800" spc="-1" strike="noStrike">
                <a:solidFill>
                  <a:srgbClr val="000000"/>
                </a:solidFill>
                <a:latin typeface="Calibri"/>
              </a:rPr>
              <a:t>A domain-specific language (DSL) is a computer language specialized to a particular application domain. This is in contrast to a general-purpose language (GPL), which is broadly applicable across domains, and lacks specialized features for a particular domain.” -Wikipedia</a:t>
            </a:r>
            <a:endParaRPr b="0" lang="en-US" sz="2800" spc="-1" strike="noStrike">
              <a:latin typeface="Arial"/>
            </a:endParaRPr>
          </a:p>
          <a:p>
            <a:pPr>
              <a:lnSpc>
                <a:spcPct val="100000"/>
              </a:lnSpc>
              <a:spcBef>
                <a:spcPts val="1417"/>
              </a:spcBef>
            </a:pP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rPr>
              <a:t>“</a:t>
            </a:r>
            <a:r>
              <a:rPr b="0" lang="en-US" sz="2800" spc="-1" strike="noStrike">
                <a:solidFill>
                  <a:srgbClr val="000000"/>
                </a:solidFill>
                <a:latin typeface="Calibri"/>
              </a:rPr>
              <a:t>An application domain may be specialized enough that it has it’s own language to describe things. Sometimes that does not translate well to the tools we are using. We have many ways to approach these problems and using a DSL is one of them.” -Kevin Marquette</a:t>
            </a:r>
            <a:endParaRPr b="0" lang="en-US" sz="28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 descr=""/>
          <p:cNvPicPr/>
          <p:nvPr/>
        </p:nvPicPr>
        <p:blipFill>
          <a:blip r:embed="rId1"/>
          <a:stretch/>
        </p:blipFill>
        <p:spPr>
          <a:xfrm>
            <a:off x="2967120" y="2000520"/>
            <a:ext cx="6359400" cy="3976920"/>
          </a:xfrm>
          <a:prstGeom prst="rect">
            <a:avLst/>
          </a:prstGeom>
          <a:ln>
            <a:noFill/>
          </a:ln>
        </p:spPr>
      </p:pic>
      <p:sp>
        <p:nvSpPr>
          <p:cNvPr id="186" name="CustomShape 1"/>
          <p:cNvSpPr/>
          <p:nvPr/>
        </p:nvSpPr>
        <p:spPr>
          <a:xfrm>
            <a:off x="823320" y="1122840"/>
            <a:ext cx="11246400" cy="888480"/>
          </a:xfrm>
          <a:prstGeom prst="rect">
            <a:avLst/>
          </a:prstGeom>
          <a:noFill/>
          <a:ln>
            <a:noFill/>
          </a:ln>
        </p:spPr>
        <p:style>
          <a:lnRef idx="0"/>
          <a:fillRef idx="0"/>
          <a:effectRef idx="0"/>
          <a:fontRef idx="minor"/>
        </p:style>
        <p:txBody>
          <a:bodyPr lIns="90000" rIns="90000" tIns="45000" bIns="45000" anchor="b"/>
          <a:p>
            <a:pPr>
              <a:lnSpc>
                <a:spcPct val="100000"/>
              </a:lnSpc>
            </a:pPr>
            <a:r>
              <a:rPr b="0" lang="en-US" sz="4000" spc="-1" strike="noStrike">
                <a:solidFill>
                  <a:srgbClr val="000000"/>
                </a:solidFill>
                <a:latin typeface="Calibri Light"/>
              </a:rPr>
              <a:t>HTML - HyperText Markup Language</a:t>
            </a:r>
            <a:endParaRPr b="0" lang="en-US" sz="40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823320" y="1122840"/>
            <a:ext cx="9143280" cy="888480"/>
          </a:xfrm>
          <a:prstGeom prst="rect">
            <a:avLst/>
          </a:prstGeom>
          <a:noFill/>
          <a:ln>
            <a:noFill/>
          </a:ln>
        </p:spPr>
        <p:style>
          <a:lnRef idx="0"/>
          <a:fillRef idx="0"/>
          <a:effectRef idx="0"/>
          <a:fontRef idx="minor"/>
        </p:style>
        <p:txBody>
          <a:bodyPr lIns="90000" rIns="90000" tIns="45000" bIns="45000" anchor="b"/>
          <a:p>
            <a:pPr>
              <a:lnSpc>
                <a:spcPct val="100000"/>
              </a:lnSpc>
            </a:pPr>
            <a:r>
              <a:rPr b="0" lang="en-US" sz="4400" spc="-1" strike="noStrike">
                <a:solidFill>
                  <a:srgbClr val="000000"/>
                </a:solidFill>
                <a:latin typeface="Calibri Light"/>
              </a:rPr>
              <a:t>CSS - Cascading Style Sheets</a:t>
            </a:r>
            <a:endParaRPr b="0" lang="en-US" sz="4400" spc="-1" strike="noStrike">
              <a:latin typeface="Arial"/>
            </a:endParaRPr>
          </a:p>
        </p:txBody>
      </p:sp>
      <p:pic>
        <p:nvPicPr>
          <p:cNvPr id="188" name="" descr=""/>
          <p:cNvPicPr/>
          <p:nvPr/>
        </p:nvPicPr>
        <p:blipFill>
          <a:blip r:embed="rId1"/>
          <a:stretch/>
        </p:blipFill>
        <p:spPr>
          <a:xfrm>
            <a:off x="2651760" y="1828800"/>
            <a:ext cx="7221600" cy="39315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823320" y="1122840"/>
            <a:ext cx="11063520" cy="888480"/>
          </a:xfrm>
          <a:prstGeom prst="rect">
            <a:avLst/>
          </a:prstGeom>
          <a:noFill/>
          <a:ln>
            <a:noFill/>
          </a:ln>
        </p:spPr>
        <p:style>
          <a:lnRef idx="0"/>
          <a:fillRef idx="0"/>
          <a:effectRef idx="0"/>
          <a:fontRef idx="minor"/>
        </p:style>
        <p:txBody>
          <a:bodyPr lIns="90000" rIns="90000" tIns="45000" bIns="45000" anchor="b"/>
          <a:p>
            <a:pPr>
              <a:lnSpc>
                <a:spcPct val="100000"/>
              </a:lnSpc>
            </a:pPr>
            <a:r>
              <a:rPr b="0" lang="en-US" sz="4400" spc="-1" strike="noStrike">
                <a:solidFill>
                  <a:srgbClr val="000000"/>
                </a:solidFill>
                <a:latin typeface="Calibri Light"/>
              </a:rPr>
              <a:t>XML - Extensible Markup Language</a:t>
            </a:r>
            <a:endParaRPr b="0" lang="en-US" sz="4400" spc="-1" strike="noStrike">
              <a:latin typeface="Arial"/>
            </a:endParaRPr>
          </a:p>
        </p:txBody>
      </p:sp>
      <p:pic>
        <p:nvPicPr>
          <p:cNvPr id="190" name="" descr=""/>
          <p:cNvPicPr/>
          <p:nvPr/>
        </p:nvPicPr>
        <p:blipFill>
          <a:blip r:embed="rId1"/>
          <a:stretch/>
        </p:blipFill>
        <p:spPr>
          <a:xfrm>
            <a:off x="640080" y="2011680"/>
            <a:ext cx="10676880" cy="32914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823320" y="1122840"/>
            <a:ext cx="10789200" cy="888480"/>
          </a:xfrm>
          <a:prstGeom prst="rect">
            <a:avLst/>
          </a:prstGeom>
          <a:noFill/>
          <a:ln>
            <a:noFill/>
          </a:ln>
        </p:spPr>
        <p:style>
          <a:lnRef idx="0"/>
          <a:fillRef idx="0"/>
          <a:effectRef idx="0"/>
          <a:fontRef idx="minor"/>
        </p:style>
        <p:txBody>
          <a:bodyPr lIns="90000" rIns="90000" tIns="45000" bIns="45000" anchor="b"/>
          <a:p>
            <a:pPr>
              <a:lnSpc>
                <a:spcPct val="100000"/>
              </a:lnSpc>
            </a:pPr>
            <a:r>
              <a:rPr b="0" lang="en-US" sz="4000" spc="-1" strike="noStrike">
                <a:solidFill>
                  <a:srgbClr val="000000"/>
                </a:solidFill>
                <a:latin typeface="Calibri Light"/>
              </a:rPr>
              <a:t>SQL – Structured Query Language</a:t>
            </a:r>
            <a:endParaRPr b="0" lang="en-US" sz="4000" spc="-1" strike="noStrike">
              <a:latin typeface="Arial"/>
            </a:endParaRPr>
          </a:p>
        </p:txBody>
      </p:sp>
      <p:pic>
        <p:nvPicPr>
          <p:cNvPr id="192" name="" descr=""/>
          <p:cNvPicPr/>
          <p:nvPr/>
        </p:nvPicPr>
        <p:blipFill>
          <a:blip r:embed="rId1"/>
          <a:stretch/>
        </p:blipFill>
        <p:spPr>
          <a:xfrm>
            <a:off x="365760" y="1920240"/>
            <a:ext cx="11395800" cy="2925720"/>
          </a:xfrm>
          <a:prstGeom prst="rect">
            <a:avLst/>
          </a:prstGeom>
          <a:ln>
            <a:noFill/>
          </a:ln>
        </p:spPr>
      </p:pic>
      <p:sp>
        <p:nvSpPr>
          <p:cNvPr id="193" name="CustomShape 2"/>
          <p:cNvSpPr/>
          <p:nvPr/>
        </p:nvSpPr>
        <p:spPr>
          <a:xfrm>
            <a:off x="6575040" y="6426000"/>
            <a:ext cx="3405240" cy="34344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#MyFirstQuery</a:t>
            </a:r>
            <a:endParaRPr b="0" lang="en-US" sz="18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823320" y="1122840"/>
            <a:ext cx="10789200" cy="888480"/>
          </a:xfrm>
          <a:prstGeom prst="rect">
            <a:avLst/>
          </a:prstGeom>
          <a:noFill/>
          <a:ln>
            <a:noFill/>
          </a:ln>
        </p:spPr>
        <p:style>
          <a:lnRef idx="0"/>
          <a:fillRef idx="0"/>
          <a:effectRef idx="0"/>
          <a:fontRef idx="minor"/>
        </p:style>
        <p:txBody>
          <a:bodyPr lIns="90000" rIns="90000" tIns="45000" bIns="45000" anchor="b"/>
          <a:p>
            <a:pPr>
              <a:lnSpc>
                <a:spcPct val="100000"/>
              </a:lnSpc>
            </a:pPr>
            <a:r>
              <a:rPr b="0" lang="en-US" sz="4000" spc="-1" strike="noStrike">
                <a:solidFill>
                  <a:srgbClr val="000000"/>
                </a:solidFill>
                <a:latin typeface="Calibri Light"/>
              </a:rPr>
              <a:t>DSC – Desired State Configuration</a:t>
            </a:r>
            <a:endParaRPr b="0" lang="en-US" sz="4000" spc="-1" strike="noStrike">
              <a:latin typeface="Arial"/>
            </a:endParaRPr>
          </a:p>
        </p:txBody>
      </p:sp>
      <p:pic>
        <p:nvPicPr>
          <p:cNvPr id="195" name="" descr=""/>
          <p:cNvPicPr/>
          <p:nvPr/>
        </p:nvPicPr>
        <p:blipFill>
          <a:blip r:embed="rId1"/>
          <a:stretch/>
        </p:blipFill>
        <p:spPr>
          <a:xfrm>
            <a:off x="586440" y="1900800"/>
            <a:ext cx="8922960" cy="4225320"/>
          </a:xfrm>
          <a:prstGeom prst="rect">
            <a:avLst/>
          </a:prstGeom>
          <a:ln>
            <a:noFill/>
          </a:ln>
        </p:spPr>
      </p:pic>
      <p:sp>
        <p:nvSpPr>
          <p:cNvPr id="196" name="CustomShape 2"/>
          <p:cNvSpPr/>
          <p:nvPr/>
        </p:nvSpPr>
        <p:spPr>
          <a:xfrm>
            <a:off x="7475760" y="6422760"/>
            <a:ext cx="3405240" cy="34344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#DSC</a:t>
            </a:r>
            <a:endParaRPr b="0" lang="en-US" sz="18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823320" y="1122840"/>
            <a:ext cx="10789200" cy="888480"/>
          </a:xfrm>
          <a:prstGeom prst="rect">
            <a:avLst/>
          </a:prstGeom>
          <a:noFill/>
          <a:ln>
            <a:noFill/>
          </a:ln>
        </p:spPr>
        <p:style>
          <a:lnRef idx="0"/>
          <a:fillRef idx="0"/>
          <a:effectRef idx="0"/>
          <a:fontRef idx="minor"/>
        </p:style>
        <p:txBody>
          <a:bodyPr lIns="90000" rIns="90000" tIns="45000" bIns="45000" anchor="b"/>
          <a:p>
            <a:pPr>
              <a:lnSpc>
                <a:spcPct val="100000"/>
              </a:lnSpc>
            </a:pPr>
            <a:r>
              <a:rPr b="0" lang="en-US" sz="4000" spc="-1" strike="noStrike">
                <a:solidFill>
                  <a:srgbClr val="000000"/>
                </a:solidFill>
                <a:latin typeface="Calibri Light"/>
              </a:rPr>
              <a:t>Pester – Test and Mock Framework</a:t>
            </a:r>
            <a:endParaRPr b="0" lang="en-US" sz="4000" spc="-1" strike="noStrike">
              <a:latin typeface="Arial"/>
            </a:endParaRPr>
          </a:p>
        </p:txBody>
      </p:sp>
      <p:pic>
        <p:nvPicPr>
          <p:cNvPr id="198" name="" descr=""/>
          <p:cNvPicPr/>
          <p:nvPr/>
        </p:nvPicPr>
        <p:blipFill>
          <a:blip r:embed="rId1"/>
          <a:stretch/>
        </p:blipFill>
        <p:spPr>
          <a:xfrm>
            <a:off x="375120" y="1928520"/>
            <a:ext cx="10283400" cy="4197600"/>
          </a:xfrm>
          <a:prstGeom prst="rect">
            <a:avLst/>
          </a:prstGeom>
          <a:ln>
            <a:noFill/>
          </a:ln>
        </p:spPr>
      </p:pic>
      <p:sp>
        <p:nvSpPr>
          <p:cNvPr id="199" name="CustomShape 2"/>
          <p:cNvSpPr/>
          <p:nvPr/>
        </p:nvSpPr>
        <p:spPr>
          <a:xfrm>
            <a:off x="8755920" y="6148440"/>
            <a:ext cx="3405240" cy="34344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https://github.com/pester/Pester</a:t>
            </a:r>
            <a:endParaRPr b="0" lang="en-US" sz="1800" spc="-1" strike="noStrike">
              <a:latin typeface="Arial"/>
            </a:endParaRPr>
          </a:p>
        </p:txBody>
      </p:sp>
      <p:sp>
        <p:nvSpPr>
          <p:cNvPr id="200" name="CustomShape 3"/>
          <p:cNvSpPr/>
          <p:nvPr/>
        </p:nvSpPr>
        <p:spPr>
          <a:xfrm>
            <a:off x="7110000" y="6422760"/>
            <a:ext cx="3405240" cy="34344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@Pester</a:t>
            </a:r>
            <a:endParaRPr b="0" lang="en-US"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823320" y="1122840"/>
            <a:ext cx="10789200" cy="888480"/>
          </a:xfrm>
          <a:prstGeom prst="rect">
            <a:avLst/>
          </a:prstGeom>
          <a:noFill/>
          <a:ln>
            <a:noFill/>
          </a:ln>
        </p:spPr>
        <p:style>
          <a:lnRef idx="0"/>
          <a:fillRef idx="0"/>
          <a:effectRef idx="0"/>
          <a:fontRef idx="minor"/>
        </p:style>
        <p:txBody>
          <a:bodyPr lIns="90000" rIns="90000" tIns="45000" bIns="45000" anchor="b"/>
          <a:p>
            <a:pPr>
              <a:lnSpc>
                <a:spcPct val="100000"/>
              </a:lnSpc>
            </a:pPr>
            <a:r>
              <a:rPr b="0" lang="en-US" sz="4000" spc="-1" strike="noStrike">
                <a:solidFill>
                  <a:srgbClr val="000000"/>
                </a:solidFill>
                <a:latin typeface="Calibri Light"/>
              </a:rPr>
              <a:t>InvokeBuild – Build Automation</a:t>
            </a:r>
            <a:endParaRPr b="0" lang="en-US" sz="4000" spc="-1" strike="noStrike">
              <a:latin typeface="Arial"/>
            </a:endParaRPr>
          </a:p>
        </p:txBody>
      </p:sp>
      <p:pic>
        <p:nvPicPr>
          <p:cNvPr id="202" name="" descr=""/>
          <p:cNvPicPr/>
          <p:nvPr/>
        </p:nvPicPr>
        <p:blipFill>
          <a:blip r:embed="rId1"/>
          <a:stretch/>
        </p:blipFill>
        <p:spPr>
          <a:xfrm>
            <a:off x="1645920" y="1879920"/>
            <a:ext cx="5059800" cy="4794840"/>
          </a:xfrm>
          <a:prstGeom prst="rect">
            <a:avLst/>
          </a:prstGeom>
          <a:ln>
            <a:noFill/>
          </a:ln>
        </p:spPr>
      </p:pic>
      <p:sp>
        <p:nvSpPr>
          <p:cNvPr id="203" name="CustomShape 2"/>
          <p:cNvSpPr/>
          <p:nvPr/>
        </p:nvSpPr>
        <p:spPr>
          <a:xfrm>
            <a:off x="7680960" y="6057000"/>
            <a:ext cx="4505400" cy="34344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https://github.com/nightroman/Invoke-Build</a:t>
            </a:r>
            <a:endParaRPr b="0" lang="en-US" sz="1800" spc="-1" strike="noStrike">
              <a:latin typeface="Arial"/>
            </a:endParaRPr>
          </a:p>
        </p:txBody>
      </p:sp>
      <p:sp>
        <p:nvSpPr>
          <p:cNvPr id="204" name="CustomShape 3"/>
          <p:cNvSpPr/>
          <p:nvPr/>
        </p:nvSpPr>
        <p:spPr>
          <a:xfrm>
            <a:off x="6757560" y="6408720"/>
            <a:ext cx="2310480" cy="34308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@romkuzmin</a:t>
            </a:r>
            <a:endParaRPr b="0" lang="en-US"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6" name="CustomShape 1"/>
          <p:cNvSpPr/>
          <p:nvPr/>
        </p:nvSpPr>
        <p:spPr>
          <a:xfrm>
            <a:off x="2086560" y="365040"/>
            <a:ext cx="926640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Sharing</a:t>
            </a:r>
            <a:endParaRPr b="0" lang="en-US" sz="4400" spc="-1" strike="noStrike">
              <a:latin typeface="Arial"/>
            </a:endParaRPr>
          </a:p>
        </p:txBody>
      </p:sp>
      <p:sp>
        <p:nvSpPr>
          <p:cNvPr id="167" name="CustomShape 2"/>
          <p:cNvSpPr/>
          <p:nvPr/>
        </p:nvSpPr>
        <p:spPr>
          <a:xfrm>
            <a:off x="2086560" y="1911240"/>
            <a:ext cx="9266400" cy="3585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are responsible for sharing your deck, your code, or anything else you like.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use Sched.com, or you can use another location. It’s entirely up to you.</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suggest including a shortened URL at the end of the presentation.</a:t>
            </a:r>
            <a:endParaRPr b="0" lang="en-US" sz="2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823320" y="1122840"/>
            <a:ext cx="10789200" cy="888480"/>
          </a:xfrm>
          <a:prstGeom prst="rect">
            <a:avLst/>
          </a:prstGeom>
          <a:noFill/>
          <a:ln>
            <a:noFill/>
          </a:ln>
        </p:spPr>
        <p:style>
          <a:lnRef idx="0"/>
          <a:fillRef idx="0"/>
          <a:effectRef idx="0"/>
          <a:fontRef idx="minor"/>
        </p:style>
        <p:txBody>
          <a:bodyPr lIns="90000" rIns="90000" tIns="45000" bIns="45000" anchor="b"/>
          <a:p>
            <a:pPr>
              <a:lnSpc>
                <a:spcPct val="100000"/>
              </a:lnSpc>
            </a:pPr>
            <a:r>
              <a:rPr b="0" lang="en-US" sz="4000" spc="-1" strike="noStrike">
                <a:solidFill>
                  <a:srgbClr val="000000"/>
                </a:solidFill>
                <a:latin typeface="Calibri Light"/>
              </a:rPr>
              <a:t>PSGraph – Node/Edge Graph DSL</a:t>
            </a:r>
            <a:endParaRPr b="0" lang="en-US" sz="4000" spc="-1" strike="noStrike">
              <a:latin typeface="Arial"/>
            </a:endParaRPr>
          </a:p>
        </p:txBody>
      </p:sp>
      <p:pic>
        <p:nvPicPr>
          <p:cNvPr id="206" name="" descr=""/>
          <p:cNvPicPr/>
          <p:nvPr/>
        </p:nvPicPr>
        <p:blipFill>
          <a:blip r:embed="rId1"/>
          <a:stretch/>
        </p:blipFill>
        <p:spPr>
          <a:xfrm rot="21597000">
            <a:off x="641520" y="2198880"/>
            <a:ext cx="10430640" cy="3652200"/>
          </a:xfrm>
          <a:prstGeom prst="rect">
            <a:avLst/>
          </a:prstGeom>
          <a:ln>
            <a:noFill/>
          </a:ln>
        </p:spPr>
      </p:pic>
      <p:sp>
        <p:nvSpPr>
          <p:cNvPr id="207" name="CustomShape 2"/>
          <p:cNvSpPr/>
          <p:nvPr/>
        </p:nvSpPr>
        <p:spPr>
          <a:xfrm>
            <a:off x="7544520" y="6126480"/>
            <a:ext cx="4647240" cy="34344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https://github.com/KevinMarquette/PSGraph</a:t>
            </a:r>
            <a:endParaRPr b="0" lang="en-US" sz="1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823320" y="1122840"/>
            <a:ext cx="10789200" cy="888480"/>
          </a:xfrm>
          <a:prstGeom prst="rect">
            <a:avLst/>
          </a:prstGeom>
          <a:noFill/>
          <a:ln>
            <a:noFill/>
          </a:ln>
        </p:spPr>
        <p:style>
          <a:lnRef idx="0"/>
          <a:fillRef idx="0"/>
          <a:effectRef idx="0"/>
          <a:fontRef idx="minor"/>
        </p:style>
        <p:txBody>
          <a:bodyPr lIns="90000" rIns="90000" tIns="45000" bIns="45000" anchor="b"/>
          <a:p>
            <a:pPr>
              <a:lnSpc>
                <a:spcPct val="100000"/>
              </a:lnSpc>
            </a:pPr>
            <a:r>
              <a:rPr b="0" lang="en-US" sz="4000" spc="-1" strike="noStrike">
                <a:solidFill>
                  <a:srgbClr val="000000"/>
                </a:solidFill>
                <a:latin typeface="Calibri Light"/>
              </a:rPr>
              <a:t>PlasterDSL - Plaster Manifest DSL</a:t>
            </a:r>
            <a:endParaRPr b="0" lang="en-US" sz="4000" spc="-1" strike="noStrike">
              <a:latin typeface="Arial"/>
            </a:endParaRPr>
          </a:p>
        </p:txBody>
      </p:sp>
      <p:sp>
        <p:nvSpPr>
          <p:cNvPr id="209" name="CustomShape 2"/>
          <p:cNvSpPr/>
          <p:nvPr/>
        </p:nvSpPr>
        <p:spPr>
          <a:xfrm>
            <a:off x="6643800" y="6148440"/>
            <a:ext cx="5608800" cy="34344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https://github.com/dchristian3188/PlasterManifestDSL</a:t>
            </a:r>
            <a:endParaRPr b="0" lang="en-US" sz="1800" spc="-1" strike="noStrike">
              <a:latin typeface="Arial"/>
            </a:endParaRPr>
          </a:p>
        </p:txBody>
      </p:sp>
      <p:sp>
        <p:nvSpPr>
          <p:cNvPr id="210" name="CustomShape 3"/>
          <p:cNvSpPr/>
          <p:nvPr/>
        </p:nvSpPr>
        <p:spPr>
          <a:xfrm>
            <a:off x="6384600" y="6431040"/>
            <a:ext cx="1951200" cy="34344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@dchristian3188</a:t>
            </a:r>
            <a:endParaRPr b="0" lang="en-US" sz="1800" spc="-1" strike="noStrike">
              <a:latin typeface="Arial"/>
            </a:endParaRPr>
          </a:p>
        </p:txBody>
      </p:sp>
      <p:pic>
        <p:nvPicPr>
          <p:cNvPr id="211" name="" descr=""/>
          <p:cNvPicPr/>
          <p:nvPr/>
        </p:nvPicPr>
        <p:blipFill>
          <a:blip r:embed="rId1"/>
          <a:stretch/>
        </p:blipFill>
        <p:spPr>
          <a:xfrm>
            <a:off x="331920" y="1920240"/>
            <a:ext cx="11109960" cy="42058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609480" y="273600"/>
            <a:ext cx="10972080" cy="1144440"/>
          </a:xfrm>
          <a:prstGeom prst="rect">
            <a:avLst/>
          </a:prstGeom>
          <a:noFill/>
          <a:ln>
            <a:noFill/>
          </a:ln>
        </p:spPr>
        <p:txBody>
          <a:bodyPr lIns="0" rIns="0" tIns="0" bIns="0" anchor="ctr"/>
          <a:p>
            <a:pPr algn="ctr"/>
            <a:endParaRPr b="0" lang="en-US" sz="4400" spc="-1" strike="noStrike">
              <a:latin typeface="Arial"/>
            </a:endParaRPr>
          </a:p>
        </p:txBody>
      </p:sp>
      <p:sp>
        <p:nvSpPr>
          <p:cNvPr id="213" name="TextShape 2"/>
          <p:cNvSpPr txBox="1"/>
          <p:nvPr/>
        </p:nvSpPr>
        <p:spPr>
          <a:xfrm>
            <a:off x="609480" y="1604520"/>
            <a:ext cx="1097208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Others</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psake - </a:t>
            </a:r>
            <a:r>
              <a:rPr b="0" lang="en-US" sz="2800" spc="-1" strike="noStrike">
                <a:latin typeface="Arial"/>
                <a:hlinkClick r:id="rId1"/>
              </a:rPr>
              <a:t>https://github.com/psake/psake</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PSHTML - </a:t>
            </a:r>
            <a:r>
              <a:rPr b="0" lang="en-US" sz="2800" spc="-1" strike="noStrike">
                <a:latin typeface="Arial"/>
                <a:hlinkClick r:id="rId2"/>
              </a:rPr>
              <a:t>https://github.com/Stephanevg/PSHTML</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New-XmlDocument - Bruce Payette PowerShell In Action</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XML - </a:t>
            </a:r>
            <a:r>
              <a:rPr b="0" lang="en-US" sz="2800" spc="-1" strike="noStrike">
                <a:latin typeface="Arial"/>
                <a:hlinkClick r:id="rId3"/>
              </a:rPr>
              <a:t>https://github.com/Jaykul/Xml</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ShowUI - </a:t>
            </a:r>
            <a:r>
              <a:rPr b="0" lang="en-US" sz="2800" spc="-1" strike="noStrike">
                <a:latin typeface="Arial"/>
                <a:hlinkClick r:id="rId4"/>
              </a:rPr>
              <a:t>https://github.com/ShowUI/ShowUI</a:t>
            </a:r>
            <a:endParaRPr b="0" lang="en-US" sz="28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 descr=""/>
          <p:cNvPicPr/>
          <p:nvPr/>
        </p:nvPicPr>
        <p:blipFill>
          <a:blip r:embed="rId1"/>
          <a:stretch/>
        </p:blipFill>
        <p:spPr>
          <a:xfrm>
            <a:off x="65520" y="1188720"/>
            <a:ext cx="12095640" cy="4937400"/>
          </a:xfrm>
          <a:prstGeom prst="rect">
            <a:avLst/>
          </a:prstGeom>
          <a:ln>
            <a:noFill/>
          </a:ln>
        </p:spPr>
      </p:pic>
      <p:sp>
        <p:nvSpPr>
          <p:cNvPr id="215" name="CustomShape 1"/>
          <p:cNvSpPr/>
          <p:nvPr/>
        </p:nvSpPr>
        <p:spPr>
          <a:xfrm>
            <a:off x="8755920" y="6148440"/>
            <a:ext cx="3405240" cy="34344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https://github.com/pester/Pester</a:t>
            </a:r>
            <a:endParaRPr b="0" lang="en-US" sz="1800" spc="-1" strike="noStrike">
              <a:latin typeface="Arial"/>
            </a:endParaRPr>
          </a:p>
        </p:txBody>
      </p:sp>
      <p:sp>
        <p:nvSpPr>
          <p:cNvPr id="216" name="CustomShape 2"/>
          <p:cNvSpPr/>
          <p:nvPr/>
        </p:nvSpPr>
        <p:spPr>
          <a:xfrm>
            <a:off x="7110000" y="6422760"/>
            <a:ext cx="3405240" cy="34344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@Pester</a:t>
            </a:r>
            <a:endParaRPr b="0" lang="en-US" sz="1800" spc="-1" strike="noStrike">
              <a:latin typeface="Arial"/>
            </a:endParaRPr>
          </a:p>
        </p:txBody>
      </p:sp>
      <p:sp>
        <p:nvSpPr>
          <p:cNvPr id="217" name="CustomShape 3"/>
          <p:cNvSpPr/>
          <p:nvPr/>
        </p:nvSpPr>
        <p:spPr>
          <a:xfrm>
            <a:off x="1077840" y="2338560"/>
            <a:ext cx="1883880" cy="476280"/>
          </a:xfrm>
          <a:prstGeom prst="rect">
            <a:avLst/>
          </a:prstGeom>
          <a:noFill/>
          <a:ln w="38160">
            <a:solidFill>
              <a:srgbClr val="21409a"/>
            </a:solidFill>
            <a:round/>
          </a:ln>
        </p:spPr>
        <p:style>
          <a:lnRef idx="0"/>
          <a:fillRef idx="0"/>
          <a:effectRef idx="0"/>
          <a:fontRef idx="minor"/>
        </p:style>
      </p:sp>
      <p:sp>
        <p:nvSpPr>
          <p:cNvPr id="218" name="CustomShape 4"/>
          <p:cNvSpPr/>
          <p:nvPr/>
        </p:nvSpPr>
        <p:spPr>
          <a:xfrm>
            <a:off x="1005840" y="1828800"/>
            <a:ext cx="2102760" cy="429840"/>
          </a:xfrm>
          <a:prstGeom prst="rect">
            <a:avLst/>
          </a:prstGeom>
          <a:noFill/>
          <a:ln>
            <a:noFill/>
          </a:ln>
        </p:spPr>
        <p:style>
          <a:lnRef idx="0"/>
          <a:fillRef idx="0"/>
          <a:effectRef idx="0"/>
          <a:fontRef idx="minor"/>
        </p:style>
        <p:txBody>
          <a:bodyPr lIns="90000" rIns="90000" tIns="45000" bIns="45000"/>
          <a:p>
            <a:r>
              <a:rPr b="0" lang="en-US" sz="2400" spc="-1" strike="noStrike">
                <a:latin typeface="Arial"/>
              </a:rPr>
              <a:t>Function</a:t>
            </a:r>
            <a:endParaRPr b="0" lang="en-US" sz="2400" spc="-1" strike="noStrike">
              <a:latin typeface="Arial"/>
            </a:endParaRPr>
          </a:p>
        </p:txBody>
      </p:sp>
      <p:sp>
        <p:nvSpPr>
          <p:cNvPr id="219" name="CustomShape 5"/>
          <p:cNvSpPr/>
          <p:nvPr/>
        </p:nvSpPr>
        <p:spPr>
          <a:xfrm>
            <a:off x="3093840" y="2338560"/>
            <a:ext cx="2392200" cy="476280"/>
          </a:xfrm>
          <a:prstGeom prst="rect">
            <a:avLst/>
          </a:prstGeom>
          <a:noFill/>
          <a:ln w="38160">
            <a:solidFill>
              <a:srgbClr val="8f187c"/>
            </a:solidFill>
            <a:round/>
          </a:ln>
        </p:spPr>
        <p:style>
          <a:lnRef idx="0"/>
          <a:fillRef idx="0"/>
          <a:effectRef idx="0"/>
          <a:fontRef idx="minor"/>
        </p:style>
      </p:sp>
      <p:sp>
        <p:nvSpPr>
          <p:cNvPr id="220" name="CustomShape 6"/>
          <p:cNvSpPr/>
          <p:nvPr/>
        </p:nvSpPr>
        <p:spPr>
          <a:xfrm>
            <a:off x="2985840" y="1829160"/>
            <a:ext cx="2575080" cy="429840"/>
          </a:xfrm>
          <a:prstGeom prst="rect">
            <a:avLst/>
          </a:prstGeom>
          <a:noFill/>
          <a:ln>
            <a:noFill/>
          </a:ln>
        </p:spPr>
        <p:style>
          <a:lnRef idx="0"/>
          <a:fillRef idx="0"/>
          <a:effectRef idx="0"/>
          <a:fontRef idx="minor"/>
        </p:style>
        <p:txBody>
          <a:bodyPr lIns="90000" rIns="90000" tIns="45000" bIns="45000"/>
          <a:p>
            <a:r>
              <a:rPr b="0" lang="en-US" sz="2400" spc="-1" strike="noStrike">
                <a:latin typeface="Arial"/>
              </a:rPr>
              <a:t>Parameter</a:t>
            </a:r>
            <a:endParaRPr b="0" lang="en-US" sz="2400" spc="-1" strike="noStrike">
              <a:latin typeface="Arial"/>
            </a:endParaRPr>
          </a:p>
        </p:txBody>
      </p:sp>
      <p:sp>
        <p:nvSpPr>
          <p:cNvPr id="221" name="CustomShape 7"/>
          <p:cNvSpPr/>
          <p:nvPr/>
        </p:nvSpPr>
        <p:spPr>
          <a:xfrm>
            <a:off x="5577840" y="2338560"/>
            <a:ext cx="456840" cy="476280"/>
          </a:xfrm>
          <a:prstGeom prst="rect">
            <a:avLst/>
          </a:prstGeom>
          <a:noFill/>
          <a:ln w="38160">
            <a:solidFill>
              <a:srgbClr val="009353"/>
            </a:solidFill>
            <a:round/>
          </a:ln>
        </p:spPr>
        <p:style>
          <a:lnRef idx="0"/>
          <a:fillRef idx="0"/>
          <a:effectRef idx="0"/>
          <a:fontRef idx="minor"/>
        </p:style>
      </p:sp>
      <p:sp>
        <p:nvSpPr>
          <p:cNvPr id="222" name="CustomShape 8"/>
          <p:cNvSpPr/>
          <p:nvPr/>
        </p:nvSpPr>
        <p:spPr>
          <a:xfrm>
            <a:off x="1077840" y="4426560"/>
            <a:ext cx="456840" cy="476280"/>
          </a:xfrm>
          <a:prstGeom prst="rect">
            <a:avLst/>
          </a:prstGeom>
          <a:noFill/>
          <a:ln w="38160">
            <a:solidFill>
              <a:srgbClr val="009353"/>
            </a:solidFill>
            <a:round/>
          </a:ln>
        </p:spPr>
        <p:style>
          <a:lnRef idx="0"/>
          <a:fillRef idx="0"/>
          <a:effectRef idx="0"/>
          <a:fontRef idx="minor"/>
        </p:style>
      </p:sp>
      <p:sp>
        <p:nvSpPr>
          <p:cNvPr id="223" name="CustomShape 9"/>
          <p:cNvSpPr/>
          <p:nvPr/>
        </p:nvSpPr>
        <p:spPr>
          <a:xfrm>
            <a:off x="5505840" y="1828800"/>
            <a:ext cx="2575080" cy="429840"/>
          </a:xfrm>
          <a:prstGeom prst="rect">
            <a:avLst/>
          </a:prstGeom>
          <a:noFill/>
          <a:ln>
            <a:noFill/>
          </a:ln>
        </p:spPr>
        <p:style>
          <a:lnRef idx="0"/>
          <a:fillRef idx="0"/>
          <a:effectRef idx="0"/>
          <a:fontRef idx="minor"/>
        </p:style>
        <p:txBody>
          <a:bodyPr lIns="90000" rIns="90000" tIns="45000" bIns="45000"/>
          <a:p>
            <a:r>
              <a:rPr b="0" lang="en-US" sz="2400" spc="-1" strike="noStrike">
                <a:latin typeface="Arial"/>
              </a:rPr>
              <a:t>ScriptBlock</a:t>
            </a:r>
            <a:endParaRPr b="0" lang="en-US" sz="2400" spc="-1" strike="noStrike">
              <a:latin typeface="Arial"/>
            </a:endParaRPr>
          </a:p>
        </p:txBody>
      </p:sp>
      <p:sp>
        <p:nvSpPr>
          <p:cNvPr id="224" name="CustomShape 10"/>
          <p:cNvSpPr/>
          <p:nvPr/>
        </p:nvSpPr>
        <p:spPr>
          <a:xfrm>
            <a:off x="1977840" y="2842560"/>
            <a:ext cx="490680" cy="476280"/>
          </a:xfrm>
          <a:prstGeom prst="rect">
            <a:avLst/>
          </a:prstGeom>
          <a:noFill/>
          <a:ln w="38160">
            <a:solidFill>
              <a:srgbClr val="21409a"/>
            </a:solidFill>
            <a:round/>
          </a:ln>
        </p:spPr>
        <p:style>
          <a:lnRef idx="0"/>
          <a:fillRef idx="0"/>
          <a:effectRef idx="0"/>
          <a:fontRef idx="minor"/>
        </p:style>
      </p:sp>
      <p:sp>
        <p:nvSpPr>
          <p:cNvPr id="225" name="CustomShape 11"/>
          <p:cNvSpPr/>
          <p:nvPr/>
        </p:nvSpPr>
        <p:spPr>
          <a:xfrm>
            <a:off x="2625840" y="2842560"/>
            <a:ext cx="3500280" cy="476280"/>
          </a:xfrm>
          <a:prstGeom prst="rect">
            <a:avLst/>
          </a:prstGeom>
          <a:noFill/>
          <a:ln w="38160">
            <a:solidFill>
              <a:srgbClr val="8f187c"/>
            </a:solidFill>
            <a:round/>
          </a:ln>
        </p:spPr>
        <p:style>
          <a:lnRef idx="0"/>
          <a:fillRef idx="0"/>
          <a:effectRef idx="0"/>
          <a:fontRef idx="minor"/>
        </p:style>
      </p:sp>
      <p:sp>
        <p:nvSpPr>
          <p:cNvPr id="226" name="CustomShape 12"/>
          <p:cNvSpPr/>
          <p:nvPr/>
        </p:nvSpPr>
        <p:spPr>
          <a:xfrm>
            <a:off x="6261840" y="2842560"/>
            <a:ext cx="456840" cy="476280"/>
          </a:xfrm>
          <a:prstGeom prst="rect">
            <a:avLst/>
          </a:prstGeom>
          <a:noFill/>
          <a:ln w="38160">
            <a:solidFill>
              <a:srgbClr val="009353"/>
            </a:solidFill>
            <a:round/>
          </a:ln>
        </p:spPr>
        <p:style>
          <a:lnRef idx="0"/>
          <a:fillRef idx="0"/>
          <a:effectRef idx="0"/>
          <a:fontRef idx="minor"/>
        </p:style>
      </p:sp>
      <p:sp>
        <p:nvSpPr>
          <p:cNvPr id="227" name="CustomShape 13"/>
          <p:cNvSpPr/>
          <p:nvPr/>
        </p:nvSpPr>
        <p:spPr>
          <a:xfrm>
            <a:off x="1941840" y="3886560"/>
            <a:ext cx="456840" cy="476280"/>
          </a:xfrm>
          <a:prstGeom prst="rect">
            <a:avLst/>
          </a:prstGeom>
          <a:noFill/>
          <a:ln w="38160">
            <a:solidFill>
              <a:srgbClr val="009353"/>
            </a:solidFill>
            <a:round/>
          </a:ln>
        </p:spPr>
        <p:style>
          <a:lnRef idx="0"/>
          <a:fillRef idx="0"/>
          <a:effectRef idx="0"/>
          <a:fontRef idx="minor"/>
        </p:style>
      </p:sp>
      <p:sp>
        <p:nvSpPr>
          <p:cNvPr id="228" name="CustomShape 14"/>
          <p:cNvSpPr/>
          <p:nvPr/>
        </p:nvSpPr>
        <p:spPr>
          <a:xfrm rot="21589200">
            <a:off x="5830560" y="3379680"/>
            <a:ext cx="1393560" cy="476280"/>
          </a:xfrm>
          <a:prstGeom prst="rect">
            <a:avLst/>
          </a:prstGeom>
          <a:noFill/>
          <a:ln w="38160">
            <a:solidFill>
              <a:srgbClr val="21409a"/>
            </a:solidFill>
            <a:round/>
          </a:ln>
        </p:spPr>
        <p:style>
          <a:lnRef idx="0"/>
          <a:fillRef idx="0"/>
          <a:effectRef idx="0"/>
          <a:fontRef idx="minor"/>
        </p:style>
      </p:sp>
      <p:sp>
        <p:nvSpPr>
          <p:cNvPr id="229" name="CustomShape 15"/>
          <p:cNvSpPr/>
          <p:nvPr/>
        </p:nvSpPr>
        <p:spPr>
          <a:xfrm>
            <a:off x="7341840" y="3382560"/>
            <a:ext cx="795960" cy="476280"/>
          </a:xfrm>
          <a:prstGeom prst="rect">
            <a:avLst/>
          </a:prstGeom>
          <a:noFill/>
          <a:ln w="38160">
            <a:solidFill>
              <a:srgbClr val="8f187c"/>
            </a:solidFill>
            <a:round/>
          </a:ln>
        </p:spPr>
        <p:style>
          <a:lnRef idx="0"/>
          <a:fillRef idx="0"/>
          <a:effectRef idx="0"/>
          <a:fontRef idx="minor"/>
        </p:style>
      </p:sp>
      <p:sp>
        <p:nvSpPr>
          <p:cNvPr id="230" name="TextShape 16"/>
          <p:cNvSpPr txBox="1"/>
          <p:nvPr/>
        </p:nvSpPr>
        <p:spPr>
          <a:xfrm>
            <a:off x="609480" y="1316880"/>
            <a:ext cx="1097208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Syntax breakdown of Pester as a DSL</a:t>
            </a:r>
            <a:endParaRPr b="0" lang="en-US" sz="3200" spc="-1" strike="noStrike">
              <a:latin typeface="Arial"/>
            </a:endParaRPr>
          </a:p>
        </p:txBody>
      </p:sp>
    </p:spTree>
  </p:cSld>
  <p:timing>
    <p:tnLst>
      <p:par>
        <p:cTn id="45" dur="indefinite" restart="never" nodeType="tmRoot">
          <p:childTnLst>
            <p:seq>
              <p:cTn id="46" nodeType="mainSeq">
                <p:childTnLst>
                  <p:par>
                    <p:cTn id="47" fill="freeze">
                      <p:stCondLst>
                        <p:cond delay="indefinite"/>
                      </p:stCondLst>
                      <p:childTnLst>
                        <p:par>
                          <p:cTn id="48" fill="freeze">
                            <p:stCondLst>
                              <p:cond delay="0"/>
                            </p:stCondLst>
                            <p:childTnLst>
                              <p:par>
                                <p:cTn id="49" nodeType="clickEffect" fill="hold" presetClass="entr" presetID="1">
                                  <p:stCondLst>
                                    <p:cond delay="0"/>
                                  </p:stCondLst>
                                  <p:childTnLst>
                                    <p:set>
                                      <p:cBhvr>
                                        <p:cTn id="50" dur="1" fill="hold">
                                          <p:stCondLst>
                                            <p:cond delay="0"/>
                                          </p:stCondLst>
                                        </p:cTn>
                                        <p:tgtEl>
                                          <p:spTgt spid="217"/>
                                        </p:tgtEl>
                                        <p:attrNameLst>
                                          <p:attrName>style.visibility</p:attrName>
                                        </p:attrNameLst>
                                      </p:cBhvr>
                                      <p:to>
                                        <p:strVal val="visible"/>
                                      </p:to>
                                    </p:set>
                                  </p:childTnLst>
                                </p:cTn>
                              </p:par>
                              <p:par>
                                <p:cTn id="51" nodeType="withEffect" fill="hold" presetClass="entr" presetID="1">
                                  <p:stCondLst>
                                    <p:cond delay="1000"/>
                                  </p:stCondLst>
                                  <p:childTnLst>
                                    <p:set>
                                      <p:cBhvr>
                                        <p:cTn id="52" dur="1" fill="hold">
                                          <p:stCondLst>
                                            <p:cond delay="0"/>
                                          </p:stCondLst>
                                        </p:cTn>
                                        <p:tgtEl>
                                          <p:spTgt spid="218">
                                            <p:txEl>
                                              <p:pRg st="0" end="9"/>
                                            </p:txEl>
                                          </p:spTgt>
                                        </p:tgtEl>
                                        <p:attrNameLst>
                                          <p:attrName>style.visibility</p:attrName>
                                        </p:attrNameLst>
                                      </p:cBhvr>
                                      <p:to>
                                        <p:strVal val="visible"/>
                                      </p:to>
                                    </p:set>
                                  </p:childTnLst>
                                </p:cTn>
                              </p:par>
                            </p:childTnLst>
                          </p:cTn>
                        </p:par>
                      </p:childTnLst>
                    </p:cTn>
                  </p:par>
                  <p:par>
                    <p:cTn id="53" fill="freeze">
                      <p:stCondLst>
                        <p:cond delay="indefinite"/>
                      </p:stCondLst>
                      <p:childTnLst>
                        <p:par>
                          <p:cTn id="54" fill="freeze">
                            <p:stCondLst>
                              <p:cond delay="0"/>
                            </p:stCondLst>
                            <p:childTnLst>
                              <p:par>
                                <p:cTn id="55" nodeType="clickEffect" fill="hold" presetClass="entr" presetID="1">
                                  <p:stCondLst>
                                    <p:cond delay="0"/>
                                  </p:stCondLst>
                                  <p:childTnLst>
                                    <p:set>
                                      <p:cBhvr>
                                        <p:cTn id="56" dur="1" fill="hold">
                                          <p:stCondLst>
                                            <p:cond delay="0"/>
                                          </p:stCondLst>
                                        </p:cTn>
                                        <p:tgtEl>
                                          <p:spTgt spid="219"/>
                                        </p:tgtEl>
                                        <p:attrNameLst>
                                          <p:attrName>style.visibility</p:attrName>
                                        </p:attrNameLst>
                                      </p:cBhvr>
                                      <p:to>
                                        <p:strVal val="visible"/>
                                      </p:to>
                                    </p:set>
                                  </p:childTnLst>
                                </p:cTn>
                              </p:par>
                              <p:par>
                                <p:cTn id="57" nodeType="withEffect" fill="hold" presetClass="entr" presetID="1">
                                  <p:stCondLst>
                                    <p:cond delay="1000"/>
                                  </p:stCondLst>
                                  <p:childTnLst>
                                    <p:set>
                                      <p:cBhvr>
                                        <p:cTn id="58" dur="1" fill="hold">
                                          <p:stCondLst>
                                            <p:cond delay="0"/>
                                          </p:stCondLst>
                                        </p:cTn>
                                        <p:tgtEl>
                                          <p:spTgt spid="220">
                                            <p:txEl>
                                              <p:pRg st="0" end="10"/>
                                            </p:txEl>
                                          </p:spTgt>
                                        </p:tgtEl>
                                        <p:attrNameLst>
                                          <p:attrName>style.visibility</p:attrName>
                                        </p:attrNameLst>
                                      </p:cBhvr>
                                      <p:to>
                                        <p:strVal val="visible"/>
                                      </p:to>
                                    </p:set>
                                  </p:childTnLst>
                                </p:cTn>
                              </p:par>
                            </p:childTnLst>
                          </p:cTn>
                        </p:par>
                      </p:childTnLst>
                    </p:cTn>
                  </p:par>
                  <p:par>
                    <p:cTn id="59" fill="freeze">
                      <p:stCondLst>
                        <p:cond delay="indefinite"/>
                      </p:stCondLst>
                      <p:childTnLst>
                        <p:par>
                          <p:cTn id="60" fill="freeze">
                            <p:stCondLst>
                              <p:cond delay="0"/>
                            </p:stCondLst>
                            <p:childTnLst>
                              <p:par>
                                <p:cTn id="61" nodeType="clickEffect" fill="hold" presetClass="entr" presetID="1">
                                  <p:stCondLst>
                                    <p:cond delay="0"/>
                                  </p:stCondLst>
                                  <p:childTnLst>
                                    <p:set>
                                      <p:cBhvr>
                                        <p:cTn id="62" dur="1" fill="hold">
                                          <p:stCondLst>
                                            <p:cond delay="0"/>
                                          </p:stCondLst>
                                        </p:cTn>
                                        <p:tgtEl>
                                          <p:spTgt spid="222"/>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221"/>
                                        </p:tgtEl>
                                        <p:attrNameLst>
                                          <p:attrName>style.visibility</p:attrName>
                                        </p:attrNameLst>
                                      </p:cBhvr>
                                      <p:to>
                                        <p:strVal val="visible"/>
                                      </p:to>
                                    </p:set>
                                  </p:childTnLst>
                                </p:cTn>
                              </p:par>
                              <p:par>
                                <p:cTn id="65" nodeType="withEffect" fill="hold" presetClass="entr" presetID="1">
                                  <p:stCondLst>
                                    <p:cond delay="1000"/>
                                  </p:stCondLst>
                                  <p:childTnLst>
                                    <p:set>
                                      <p:cBhvr>
                                        <p:cTn id="66" dur="1" fill="hold">
                                          <p:stCondLst>
                                            <p:cond delay="0"/>
                                          </p:stCondLst>
                                        </p:cTn>
                                        <p:tgtEl>
                                          <p:spTgt spid="223">
                                            <p:txEl>
                                              <p:pRg st="0" end="12"/>
                                            </p:txEl>
                                          </p:spTgt>
                                        </p:tgtEl>
                                        <p:attrNameLst>
                                          <p:attrName>style.visibility</p:attrName>
                                        </p:attrNameLst>
                                      </p:cBhvr>
                                      <p:to>
                                        <p:strVal val="visible"/>
                                      </p:to>
                                    </p:set>
                                  </p:childTnLst>
                                </p:cTn>
                              </p:par>
                            </p:childTnLst>
                          </p:cTn>
                        </p:par>
                      </p:childTnLst>
                    </p:cTn>
                  </p:par>
                  <p:par>
                    <p:cTn id="67" fill="freeze">
                      <p:stCondLst>
                        <p:cond delay="indefinite"/>
                      </p:stCondLst>
                      <p:childTnLst>
                        <p:par>
                          <p:cTn id="68" fill="freeze">
                            <p:stCondLst>
                              <p:cond delay="0"/>
                            </p:stCondLst>
                            <p:childTnLst>
                              <p:par>
                                <p:cTn id="69" nodeType="clickEffect" fill="hold" presetClass="entr" presetID="1">
                                  <p:stCondLst>
                                    <p:cond delay="0"/>
                                  </p:stCondLst>
                                  <p:childTnLst>
                                    <p:set>
                                      <p:cBhvr>
                                        <p:cTn id="70" dur="1" fill="hold">
                                          <p:stCondLst>
                                            <p:cond delay="0"/>
                                          </p:stCondLst>
                                        </p:cTn>
                                        <p:tgtEl>
                                          <p:spTgt spid="224"/>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225"/>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26"/>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227"/>
                                        </p:tgtEl>
                                        <p:attrNameLst>
                                          <p:attrName>style.visibility</p:attrName>
                                        </p:attrNameLst>
                                      </p:cBhvr>
                                      <p:to>
                                        <p:strVal val="visible"/>
                                      </p:to>
                                    </p:set>
                                  </p:childTnLst>
                                </p:cTn>
                              </p:par>
                            </p:childTnLst>
                          </p:cTn>
                        </p:par>
                      </p:childTnLst>
                    </p:cTn>
                  </p:par>
                  <p:par>
                    <p:cTn id="77" fill="freeze">
                      <p:stCondLst>
                        <p:cond delay="indefinite"/>
                      </p:stCondLst>
                      <p:childTnLst>
                        <p:par>
                          <p:cTn id="78" fill="freeze">
                            <p:stCondLst>
                              <p:cond delay="0"/>
                            </p:stCondLst>
                            <p:childTnLst>
                              <p:par>
                                <p:cTn id="79" nodeType="clickEffect" fill="hold" presetClass="entr" presetID="1">
                                  <p:stCondLst>
                                    <p:cond delay="0"/>
                                  </p:stCondLst>
                                  <p:childTnLst>
                                    <p:set>
                                      <p:cBhvr>
                                        <p:cTn id="80" dur="1" fill="hold">
                                          <p:stCondLst>
                                            <p:cond delay="0"/>
                                          </p:stCondLst>
                                        </p:cTn>
                                        <p:tgtEl>
                                          <p:spTgt spid="228"/>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672840" y="1828800"/>
            <a:ext cx="7373520" cy="709200"/>
          </a:xfrm>
          <a:prstGeom prst="rect">
            <a:avLst/>
          </a:prstGeom>
          <a:noFill/>
          <a:ln>
            <a:noFill/>
          </a:ln>
        </p:spPr>
        <p:style>
          <a:lnRef idx="0"/>
          <a:fillRef idx="0"/>
          <a:effectRef idx="0"/>
          <a:fontRef idx="minor"/>
        </p:style>
        <p:txBody>
          <a:bodyPr lIns="90000" rIns="90000" tIns="45000" bIns="45000"/>
          <a:p>
            <a:r>
              <a:rPr b="0" lang="en-US" sz="2200" spc="-1" strike="noStrike">
                <a:latin typeface="Arial"/>
              </a:rPr>
              <a:t>I would love to see your feedback. The good and the bad. </a:t>
            </a:r>
            <a:endParaRPr b="0" lang="en-US" sz="2200" spc="-1" strike="noStrike">
              <a:latin typeface="Arial"/>
            </a:endParaRPr>
          </a:p>
          <a:p>
            <a:r>
              <a:rPr b="0" lang="en-US" sz="2200" spc="-1" strike="noStrike">
                <a:latin typeface="Arial"/>
              </a:rPr>
              <a:t>@KevinMarquette</a:t>
            </a:r>
            <a:endParaRPr b="0" lang="en-US" sz="2200" spc="-1" strike="noStrike">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8" name="CustomShape 1"/>
          <p:cNvSpPr/>
          <p:nvPr/>
        </p:nvSpPr>
        <p:spPr>
          <a:xfrm>
            <a:off x="2086560" y="365040"/>
            <a:ext cx="926640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Demos</a:t>
            </a:r>
            <a:endParaRPr b="0" lang="en-US" sz="4400" spc="-1" strike="noStrike">
              <a:latin typeface="Arial"/>
            </a:endParaRPr>
          </a:p>
        </p:txBody>
      </p:sp>
      <p:sp>
        <p:nvSpPr>
          <p:cNvPr id="169" name="CustomShape 2"/>
          <p:cNvSpPr/>
          <p:nvPr/>
        </p:nvSpPr>
        <p:spPr>
          <a:xfrm>
            <a:off x="2086560" y="1911240"/>
            <a:ext cx="9266400" cy="3585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Please modify console, ISE, or VS Code colors to use a high-contrast color scheme.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Light” themes often work better, especially when combined with bold fonts and dark text colors.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Jack up the font size so your code is legible at the back of the room.</a:t>
            </a:r>
            <a:endParaRPr b="0" lang="en-US" sz="2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70" name="CustomShape 1"/>
          <p:cNvSpPr/>
          <p:nvPr/>
        </p:nvSpPr>
        <p:spPr>
          <a:xfrm>
            <a:off x="2086560" y="365040"/>
            <a:ext cx="926640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Demos</a:t>
            </a:r>
            <a:endParaRPr b="0" lang="en-US" sz="4400" spc="-1" strike="noStrike">
              <a:latin typeface="Arial"/>
            </a:endParaRPr>
          </a:p>
        </p:txBody>
      </p:sp>
      <p:sp>
        <p:nvSpPr>
          <p:cNvPr id="171" name="CustomShape 2"/>
          <p:cNvSpPr/>
          <p:nvPr/>
        </p:nvSpPr>
        <p:spPr>
          <a:xfrm>
            <a:off x="2086560" y="1911240"/>
            <a:ext cx="9266400" cy="3585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strongly recommend the use of VS Code – all attendees can get it, and we’d like them to get used to it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recommend the Light+ theme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 the Zoom feature to raise the font size consistently throughout the UI</a:t>
            </a:r>
            <a:endParaRPr b="0" lang="en-US" sz="2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72" name="CustomShape 1"/>
          <p:cNvSpPr/>
          <p:nvPr/>
        </p:nvSpPr>
        <p:spPr>
          <a:xfrm>
            <a:off x="2086560" y="365040"/>
            <a:ext cx="926640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Copyright</a:t>
            </a:r>
            <a:endParaRPr b="0" lang="en-US" sz="4400" spc="-1" strike="noStrike">
              <a:latin typeface="Arial"/>
            </a:endParaRPr>
          </a:p>
        </p:txBody>
      </p:sp>
      <p:sp>
        <p:nvSpPr>
          <p:cNvPr id="173" name="CustomShape 2"/>
          <p:cNvSpPr/>
          <p:nvPr/>
        </p:nvSpPr>
        <p:spPr>
          <a:xfrm>
            <a:off x="2086560" y="1911240"/>
            <a:ext cx="9266400" cy="3585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Please do not include graphics or videos you found on the Internet unless you have </a:t>
            </a:r>
            <a:r>
              <a:rPr b="1" lang="en-US" sz="2800" spc="-1" strike="noStrike">
                <a:solidFill>
                  <a:srgbClr val="000000"/>
                </a:solidFill>
                <a:latin typeface="Calibri"/>
              </a:rPr>
              <a:t>explicit permission from their owner</a:t>
            </a:r>
            <a:r>
              <a:rPr b="0" lang="en-US" sz="2800" spc="-1" strike="noStrike">
                <a:solidFill>
                  <a:srgbClr val="000000"/>
                </a:solidFill>
                <a:latin typeface="Calibri"/>
              </a:rPr>
              <a:t> to use them.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have had take-down notices in the past and would like to avoid this.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in doubt, skip the silly picture.</a:t>
            </a:r>
            <a:endParaRPr b="0" lang="en-US" sz="2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74" name="CustomShape 1"/>
          <p:cNvSpPr/>
          <p:nvPr/>
        </p:nvSpPr>
        <p:spPr>
          <a:xfrm>
            <a:off x="2086560" y="365040"/>
            <a:ext cx="926640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Copyright</a:t>
            </a:r>
            <a:endParaRPr b="0" lang="en-US" sz="4400" spc="-1" strike="noStrike">
              <a:latin typeface="Arial"/>
            </a:endParaRPr>
          </a:p>
        </p:txBody>
      </p:sp>
      <p:sp>
        <p:nvSpPr>
          <p:cNvPr id="175" name="CustomShape 2"/>
          <p:cNvSpPr/>
          <p:nvPr/>
        </p:nvSpPr>
        <p:spPr>
          <a:xfrm>
            <a:off x="2086560" y="1911240"/>
            <a:ext cx="9266400" cy="3585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default slides to a Creative Commons attribution, sharealike, noncommercial license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You’re welcome to state a different copyright policy. If you do, please remove the CC logos. </a:t>
            </a:r>
            <a:endParaRPr b="0" lang="en-US" sz="2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76" name="CustomShape 1"/>
          <p:cNvSpPr/>
          <p:nvPr/>
        </p:nvSpPr>
        <p:spPr>
          <a:xfrm>
            <a:off x="2086560" y="365040"/>
            <a:ext cx="926640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Lastly</a:t>
            </a:r>
            <a:endParaRPr b="0" lang="en-US" sz="4400" spc="-1" strike="noStrike">
              <a:latin typeface="Arial"/>
            </a:endParaRPr>
          </a:p>
        </p:txBody>
      </p:sp>
      <p:sp>
        <p:nvSpPr>
          <p:cNvPr id="177" name="CustomShape 2"/>
          <p:cNvSpPr/>
          <p:nvPr/>
        </p:nvSpPr>
        <p:spPr>
          <a:xfrm>
            <a:off x="2086560" y="1911240"/>
            <a:ext cx="9266400" cy="3585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Please leave the boilerplate slide at the end of the presentation, and leave it on-screen as you end.</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During your “Final Q&amp;A” is a good time to bring that slide up.</a:t>
            </a:r>
            <a:endParaRPr b="0" lang="en-US" sz="2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6000" spc="-1" strike="noStrike">
                <a:solidFill>
                  <a:srgbClr val="000000"/>
                </a:solidFill>
                <a:latin typeface="Calibri Light"/>
              </a:rPr>
              <a:t>Writing a DSL for PowerShell</a:t>
            </a:r>
            <a:br/>
            <a:r>
              <a:rPr b="0" lang="en-US" sz="6000" spc="-1" strike="noStrike">
                <a:solidFill>
                  <a:srgbClr val="000000"/>
                </a:solidFill>
                <a:latin typeface="Calibri Light"/>
              </a:rPr>
              <a:t>(Domain Specific Languages)</a:t>
            </a:r>
            <a:endParaRPr b="0" lang="en-US" sz="6000" spc="-1" strike="noStrike">
              <a:latin typeface="Arial"/>
            </a:endParaRPr>
          </a:p>
        </p:txBody>
      </p:sp>
      <p:sp>
        <p:nvSpPr>
          <p:cNvPr id="179"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p>
            <a:pPr algn="ctr">
              <a:lnSpc>
                <a:spcPct val="100000"/>
              </a:lnSpc>
              <a:spcBef>
                <a:spcPts val="1001"/>
              </a:spcBef>
            </a:pPr>
            <a:r>
              <a:rPr b="0" lang="en-US" sz="2400" spc="-1" strike="noStrike">
                <a:solidFill>
                  <a:srgbClr val="000000"/>
                </a:solidFill>
                <a:latin typeface="Calibri"/>
              </a:rPr>
              <a:t>Kevin Marquette</a:t>
            </a:r>
            <a:endParaRPr b="0" lang="en-US" sz="24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rPr>
              <a:t>About Kevin Marquette</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000" spc="-1" strike="noStrike">
                <a:solidFill>
                  <a:srgbClr val="000000"/>
                </a:solidFill>
                <a:latin typeface="Calibri"/>
              </a:rPr>
              <a:t>Sr. DevOps Engineer at loanDepot</a:t>
            </a:r>
            <a:endParaRPr b="0" lang="en-US" sz="2000" spc="-1" strike="noStrike">
              <a:latin typeface="Arial"/>
            </a:endParaRPr>
          </a:p>
          <a:p>
            <a:pPr lvl="1" marL="864000" indent="-323640">
              <a:lnSpc>
                <a:spcPct val="100000"/>
              </a:lnSpc>
              <a:spcBef>
                <a:spcPts val="1134"/>
              </a:spcBef>
              <a:buClr>
                <a:srgbClr val="000000"/>
              </a:buClr>
              <a:buSzPct val="75000"/>
              <a:buFont typeface="Symbol"/>
              <a:buChar char=""/>
            </a:pPr>
            <a:r>
              <a:rPr b="0" lang="en-US" sz="2000" spc="-1" strike="noStrike">
                <a:solidFill>
                  <a:srgbClr val="000000"/>
                </a:solidFill>
                <a:latin typeface="Calibri"/>
              </a:rPr>
              <a:t>SoCal PowerShell User Group Organizer @SoCalPowerShell</a:t>
            </a:r>
            <a:endParaRPr b="0" lang="en-US" sz="2000" spc="-1" strike="noStrike">
              <a:latin typeface="Arial"/>
            </a:endParaRPr>
          </a:p>
          <a:p>
            <a:pPr lvl="1" marL="864000" indent="-323640">
              <a:lnSpc>
                <a:spcPct val="100000"/>
              </a:lnSpc>
              <a:spcBef>
                <a:spcPts val="1134"/>
              </a:spcBef>
              <a:buClr>
                <a:srgbClr val="000000"/>
              </a:buClr>
              <a:buSzPct val="75000"/>
              <a:buFont typeface="Symbol"/>
              <a:buChar char=""/>
            </a:pPr>
            <a:r>
              <a:rPr b="0" lang="en-US" sz="2000" spc="-1" strike="noStrike">
                <a:solidFill>
                  <a:srgbClr val="000000"/>
                </a:solidFill>
                <a:latin typeface="Calibri"/>
              </a:rPr>
              <a:t>Community Modules: </a:t>
            </a:r>
            <a:r>
              <a:rPr b="0" lang="en-US" sz="2000" spc="-1" strike="noStrike" u="sng">
                <a:solidFill>
                  <a:srgbClr val="0000ff"/>
                </a:solidFill>
                <a:uFillTx/>
                <a:latin typeface="Calibri"/>
                <a:hlinkClick r:id="rId1"/>
              </a:rPr>
              <a:t>https://github.com/kevinmarquette</a:t>
            </a:r>
            <a:endParaRPr b="0" lang="en-US" sz="2000" spc="-1" strike="noStrike">
              <a:latin typeface="Arial"/>
            </a:endParaRPr>
          </a:p>
          <a:p>
            <a:pPr lvl="2" marL="1296000" indent="-287640">
              <a:lnSpc>
                <a:spcPct val="100000"/>
              </a:lnSpc>
              <a:spcBef>
                <a:spcPts val="850"/>
              </a:spcBef>
              <a:buClr>
                <a:srgbClr val="000000"/>
              </a:buClr>
              <a:buSzPct val="45000"/>
              <a:buFont typeface="Wingdings" charset="2"/>
              <a:buChar char=""/>
            </a:pPr>
            <a:r>
              <a:rPr b="0" lang="en-US" sz="1800" spc="-1" strike="noStrike">
                <a:solidFill>
                  <a:srgbClr val="000000"/>
                </a:solidFill>
                <a:latin typeface="Calibri"/>
              </a:rPr>
              <a:t>PSGraph</a:t>
            </a:r>
            <a:endParaRPr b="0" lang="en-US" sz="1800" spc="-1" strike="noStrike">
              <a:latin typeface="Arial"/>
            </a:endParaRPr>
          </a:p>
          <a:p>
            <a:pPr lvl="2" marL="1296000" indent="-287640">
              <a:lnSpc>
                <a:spcPct val="100000"/>
              </a:lnSpc>
              <a:spcBef>
                <a:spcPts val="850"/>
              </a:spcBef>
              <a:buClr>
                <a:srgbClr val="000000"/>
              </a:buClr>
              <a:buSzPct val="45000"/>
              <a:buFont typeface="Wingdings" charset="2"/>
              <a:buChar char=""/>
            </a:pPr>
            <a:r>
              <a:rPr b="0" lang="en-US" sz="1800" spc="-1" strike="noStrike">
                <a:solidFill>
                  <a:srgbClr val="000000"/>
                </a:solidFill>
                <a:latin typeface="Calibri"/>
              </a:rPr>
              <a:t>PSGraphPlus</a:t>
            </a:r>
            <a:endParaRPr b="0" lang="en-US" sz="1800" spc="-1" strike="noStrike">
              <a:latin typeface="Arial"/>
            </a:endParaRPr>
          </a:p>
          <a:p>
            <a:pPr lvl="2" marL="1296000" indent="-287640">
              <a:lnSpc>
                <a:spcPct val="100000"/>
              </a:lnSpc>
              <a:spcBef>
                <a:spcPts val="850"/>
              </a:spcBef>
              <a:buClr>
                <a:srgbClr val="000000"/>
              </a:buClr>
              <a:buSzPct val="45000"/>
              <a:buFont typeface="Wingdings" charset="2"/>
              <a:buChar char=""/>
            </a:pPr>
            <a:r>
              <a:rPr b="0" lang="en-US" sz="1800" spc="-1" strike="noStrike">
                <a:solidFill>
                  <a:srgbClr val="000000"/>
                </a:solidFill>
                <a:latin typeface="Calibri"/>
              </a:rPr>
              <a:t>Chronometer</a:t>
            </a:r>
            <a:endParaRPr b="0" lang="en-US" sz="1800" spc="-1" strike="noStrike">
              <a:latin typeface="Arial"/>
            </a:endParaRPr>
          </a:p>
          <a:p>
            <a:pPr lvl="2" marL="1296000" indent="-287640">
              <a:lnSpc>
                <a:spcPct val="100000"/>
              </a:lnSpc>
              <a:spcBef>
                <a:spcPts val="850"/>
              </a:spcBef>
              <a:buClr>
                <a:srgbClr val="000000"/>
              </a:buClr>
              <a:buSzPct val="45000"/>
              <a:buFont typeface="Wingdings" charset="2"/>
              <a:buChar char=""/>
            </a:pPr>
            <a:r>
              <a:rPr b="0" lang="en-US" sz="1800" spc="-1" strike="noStrike">
                <a:solidFill>
                  <a:srgbClr val="000000"/>
                </a:solidFill>
                <a:latin typeface="Calibri"/>
              </a:rPr>
              <a:t>PSHonolulu</a:t>
            </a:r>
            <a:endParaRPr b="0" lang="en-US" sz="1800" spc="-1" strike="noStrike">
              <a:latin typeface="Arial"/>
            </a:endParaRPr>
          </a:p>
          <a:p>
            <a:pPr lvl="2" marL="1296000" indent="-287640">
              <a:lnSpc>
                <a:spcPct val="100000"/>
              </a:lnSpc>
              <a:spcBef>
                <a:spcPts val="850"/>
              </a:spcBef>
              <a:buClr>
                <a:srgbClr val="000000"/>
              </a:buClr>
              <a:buSzPct val="45000"/>
              <a:buFont typeface="Wingdings" charset="2"/>
              <a:buChar char=""/>
            </a:pPr>
            <a:r>
              <a:rPr b="0" lang="en-US" sz="1800" spc="-1" strike="noStrike">
                <a:solidFill>
                  <a:srgbClr val="000000"/>
                </a:solidFill>
                <a:latin typeface="Calibri"/>
              </a:rPr>
              <a:t>Select-AST</a:t>
            </a:r>
            <a:endParaRPr b="0" lang="en-US" sz="1800" spc="-1" strike="noStrike">
              <a:latin typeface="Arial"/>
            </a:endParaRPr>
          </a:p>
          <a:p>
            <a:pPr lvl="1" marL="864000" indent="-323640">
              <a:lnSpc>
                <a:spcPct val="100000"/>
              </a:lnSpc>
              <a:spcBef>
                <a:spcPts val="1134"/>
              </a:spcBef>
              <a:buClr>
                <a:srgbClr val="000000"/>
              </a:buClr>
              <a:buSzPct val="75000"/>
              <a:buFont typeface="Symbol"/>
              <a:buChar char=""/>
            </a:pPr>
            <a:r>
              <a:rPr b="0" lang="en-US" sz="2000" spc="-1" strike="noStrike">
                <a:solidFill>
                  <a:srgbClr val="000000"/>
                </a:solidFill>
                <a:latin typeface="Calibri"/>
              </a:rPr>
              <a:t>PowerShell Blog: kevinmarquette.github.io/blog</a:t>
            </a:r>
            <a:endParaRPr b="0" lang="en-US" sz="2000" spc="-1" strike="noStrike">
              <a:latin typeface="Arial"/>
            </a:endParaRPr>
          </a:p>
          <a:p>
            <a:pPr lvl="1" marL="864000" indent="-323640">
              <a:lnSpc>
                <a:spcPct val="100000"/>
              </a:lnSpc>
              <a:spcBef>
                <a:spcPts val="1134"/>
              </a:spcBef>
              <a:buClr>
                <a:srgbClr val="000000"/>
              </a:buClr>
              <a:buSzPct val="75000"/>
              <a:buFont typeface="Symbol"/>
              <a:buChar char=""/>
            </a:pPr>
            <a:r>
              <a:rPr b="0" lang="en-US" sz="2000" spc="-1" strike="noStrike">
                <a:solidFill>
                  <a:srgbClr val="000000"/>
                </a:solidFill>
                <a:latin typeface="Calibri"/>
              </a:rPr>
              <a:t>Twitter: @KevinMarquette</a:t>
            </a:r>
            <a:endParaRPr b="0" lang="en-US" sz="2000" spc="-1" strike="noStrike">
              <a:latin typeface="Arial"/>
            </a:endParaRPr>
          </a:p>
          <a:p>
            <a:pPr lvl="1" marL="864000" indent="-323640">
              <a:lnSpc>
                <a:spcPct val="100000"/>
              </a:lnSpc>
              <a:spcBef>
                <a:spcPts val="1134"/>
              </a:spcBef>
              <a:buClr>
                <a:srgbClr val="000000"/>
              </a:buClr>
              <a:buSzPct val="75000"/>
              <a:buFont typeface="Symbol"/>
              <a:buChar char=""/>
            </a:pPr>
            <a:r>
              <a:rPr b="0" lang="en-US" sz="2000" spc="-1" strike="noStrike">
                <a:solidFill>
                  <a:srgbClr val="000000"/>
                </a:solidFill>
                <a:latin typeface="Calibri"/>
              </a:rPr>
              <a:t>/u/KevMar @ reddit.com/r/PowerShell</a:t>
            </a:r>
            <a:endParaRPr b="0" lang="en-US" sz="20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TotalTime>
  <Application>LibreOffice/5.4.1.2$Windows_X86_64 LibreOffice_project/ea7cb86e6eeb2bf3a5af73a8f7777ac570321527</Application>
  <Words>301</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2017-08-03T21:53:21Z</dcterms:created>
  <dc:creator>Donald Jones</dc:creator>
  <dc:description/>
  <dc:language>en-US</dc:language>
  <cp:lastModifiedBy/>
  <dcterms:modified xsi:type="dcterms:W3CDTF">2018-04-06T02:05:10Z</dcterms:modified>
  <cp:revision>15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7</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