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7" r:id="rId2"/>
    <p:sldId id="277" r:id="rId3"/>
    <p:sldId id="278" r:id="rId4"/>
    <p:sldId id="280" r:id="rId5"/>
    <p:sldId id="266" r:id="rId6"/>
    <p:sldId id="282" r:id="rId7"/>
    <p:sldId id="296" r:id="rId8"/>
    <p:sldId id="274" r:id="rId9"/>
    <p:sldId id="295" r:id="rId10"/>
    <p:sldId id="264" r:id="rId11"/>
    <p:sldId id="281" r:id="rId12"/>
    <p:sldId id="285" r:id="rId13"/>
    <p:sldId id="287" r:id="rId14"/>
    <p:sldId id="288" r:id="rId15"/>
    <p:sldId id="289" r:id="rId16"/>
    <p:sldId id="290" r:id="rId17"/>
    <p:sldId id="291" r:id="rId18"/>
    <p:sldId id="294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7"/>
            <p14:sldId id="278"/>
            <p14:sldId id="280"/>
            <p14:sldId id="266"/>
            <p14:sldId id="282"/>
            <p14:sldId id="296"/>
            <p14:sldId id="274"/>
            <p14:sldId id="295"/>
            <p14:sldId id="264"/>
            <p14:sldId id="281"/>
            <p14:sldId id="285"/>
            <p14:sldId id="287"/>
            <p14:sldId id="288"/>
            <p14:sldId id="289"/>
            <p14:sldId id="290"/>
            <p14:sldId id="291"/>
            <p14:sldId id="294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8EF0-277E-4A1A-B62C-6E490FE608D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BDD8-C59A-4802-8EE1-0E1D1FDF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BDD8-C59A-4802-8EE1-0E1D1FDF4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EBDD8-C59A-4802-8EE1-0E1D1FDF4D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D856-A495-47B8-817B-8CBF03FDE7FA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10998" y="1594338"/>
            <a:ext cx="8127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Show me the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77936" y="3141663"/>
            <a:ext cx="6883727" cy="2039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994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bit.ly/summit2019app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65125"/>
            <a:ext cx="803772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74648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2237-3B84-4AC3-A613-A17944D67163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4DE-4CD9-47A3-BAF0-2F3F37405E48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3DA-12F3-4700-8C2B-A5B82CCD9FDF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3C9-2460-49F4-AB70-CE6F6904F4A2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856-59E5-4A76-8B7F-91DF0A5F9175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7983-9B06-4C15-9A3D-B83C2053871F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6E94-07BA-4493-8472-4171109EB88D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425-7962-477B-B9B1-DD65387D6F76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5060" y="365125"/>
            <a:ext cx="8048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936" y="1825625"/>
            <a:ext cx="7475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1E37-54FE-4ED1-AA63-3577663042E0}" type="datetime1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7-01-30-Powershell-PSGraph/?utm_source=pshsummit2019&amp;utm_medium=ppt&amp;utm_content=related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shellexplained.com/2018-02-17-Powershell-PSGraph-2.1.17-the-record-release/?utm_source=pshsummit2019&amp;utm_medium=ppt&amp;utm_content=related" TargetMode="External"/><Relationship Id="rId5" Type="http://schemas.openxmlformats.org/officeDocument/2006/relationships/hyperlink" Target="https://powershellexplained.com/2017-10-22-Powershell-PSGraph-1.2-the-subgraph/?utm_source=pshsummit2019&amp;utm_medium=ppt&amp;utm_content=related" TargetMode="External"/><Relationship Id="rId4" Type="http://schemas.openxmlformats.org/officeDocument/2006/relationships/hyperlink" Target="https://powershellexplained.com/2017-05-08-Powershell-PSGraph-get-help-related-links/?utm_source=pshsummit2019&amp;utm_medium=ppt&amp;utm_content=relat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622971" cy="1620837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err="1"/>
              <a:t>PSGraph</a:t>
            </a:r>
            <a:r>
              <a:rPr lang="en-US" dirty="0"/>
              <a:t>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1655762"/>
          </a:xfrm>
        </p:spPr>
        <p:txBody>
          <a:bodyPr/>
          <a:lstStyle/>
          <a:p>
            <a:r>
              <a:rPr lang="en-US" dirty="0"/>
              <a:t>Kevin Marquette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088" y="365125"/>
            <a:ext cx="8123712" cy="1325563"/>
          </a:xfrm>
        </p:spPr>
        <p:txBody>
          <a:bodyPr/>
          <a:lstStyle/>
          <a:p>
            <a:r>
              <a:rPr lang="en-US" dirty="0"/>
              <a:t>About Kevin Marquette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1825625"/>
            <a:ext cx="7446818" cy="4351338"/>
          </a:xfrm>
        </p:spPr>
        <p:txBody>
          <a:bodyPr>
            <a:normAutofit/>
          </a:bodyPr>
          <a:lstStyle/>
          <a:p>
            <a:r>
              <a:rPr lang="en-US" dirty="0"/>
              <a:t>Principal DevOps Engineer at </a:t>
            </a:r>
            <a:r>
              <a:rPr lang="en-US" dirty="0" err="1"/>
              <a:t>loanDepot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Organizer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/>
              <a:t>Module Author: </a:t>
            </a:r>
            <a:r>
              <a:rPr lang="en-US" sz="2000" dirty="0" err="1"/>
              <a:t>PSGraph</a:t>
            </a:r>
            <a:r>
              <a:rPr lang="en-US" sz="2000" dirty="0"/>
              <a:t>, </a:t>
            </a:r>
            <a:r>
              <a:rPr lang="en-US" sz="2000" dirty="0" err="1"/>
              <a:t>VsoLoggingCommands</a:t>
            </a:r>
            <a:r>
              <a:rPr lang="en-US" sz="2000" dirty="0"/>
              <a:t>, TFVC, Chronometer, Jira, </a:t>
            </a:r>
            <a:r>
              <a:rPr lang="en-US" sz="2000" dirty="0" err="1"/>
              <a:t>DependsOn</a:t>
            </a:r>
            <a:r>
              <a:rPr lang="en-US" sz="2000" dirty="0"/>
              <a:t>, Watch-Command, Select-</a:t>
            </a:r>
            <a:r>
              <a:rPr lang="en-US" sz="2000" dirty="0" err="1"/>
              <a:t>Ast</a:t>
            </a:r>
            <a:endParaRPr lang="en-US" dirty="0"/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5805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60" y="1873125"/>
            <a:ext cx="1882150" cy="3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Graphviz</a:t>
            </a:r>
            <a:r>
              <a:rPr lang="en-US" dirty="0"/>
              <a:t>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6" y="1392975"/>
            <a:ext cx="9086850" cy="4448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51" y="1392975"/>
            <a:ext cx="9153525" cy="45053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43" y="1392975"/>
            <a:ext cx="9086850" cy="4476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678" y="1392975"/>
            <a:ext cx="9096375" cy="4495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697" y="1392975"/>
            <a:ext cx="9144000" cy="4381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305" y="1392975"/>
            <a:ext cx="9039225" cy="4495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4143" y="1392975"/>
            <a:ext cx="9096375" cy="452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824" y="2181853"/>
            <a:ext cx="8943975" cy="4171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2341" y="2181853"/>
            <a:ext cx="9039225" cy="4295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1737" y="2181853"/>
            <a:ext cx="9077325" cy="4219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170" y="2181853"/>
            <a:ext cx="8953500" cy="4248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0555" y="2181853"/>
            <a:ext cx="8963025" cy="430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8619" y="2181853"/>
            <a:ext cx="8867775" cy="3305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1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9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7459"/>
            <a:ext cx="10515600" cy="776141"/>
          </a:xfrm>
        </p:spPr>
        <p:txBody>
          <a:bodyPr>
            <a:normAutofit fontScale="90000"/>
          </a:bodyPr>
          <a:lstStyle/>
          <a:p>
            <a:r>
              <a:rPr lang="en-US" dirty="0"/>
              <a:t>Parent and child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0" y="2265940"/>
            <a:ext cx="11039475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ction Button: Return 8">
            <a:hlinkClick r:id="rId3" action="ppaction://hlinksldjump" highlightClick="1"/>
          </p:cNvPr>
          <p:cNvSpPr/>
          <p:nvPr/>
        </p:nvSpPr>
        <p:spPr>
          <a:xfrm>
            <a:off x="11028556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" y="2217368"/>
            <a:ext cx="3276600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5" y="2217368"/>
            <a:ext cx="8020050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16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99" y="1309687"/>
            <a:ext cx="8591550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26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2" y="-743841"/>
            <a:ext cx="1895420" cy="793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74" b="29706"/>
          <a:stretch/>
        </p:blipFill>
        <p:spPr>
          <a:xfrm>
            <a:off x="4568231" y="1341621"/>
            <a:ext cx="3946005" cy="487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8050221" y="6366830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NetworkConnectionGraph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28612"/>
            <a:ext cx="9191625" cy="620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76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818796"/>
            <a:ext cx="1895391" cy="541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52" y="1339034"/>
            <a:ext cx="5414963" cy="4531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76" y="4084173"/>
            <a:ext cx="4632888" cy="245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362" y="1180162"/>
            <a:ext cx="4997220" cy="163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050221" y="6329170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ProcessConnectionGraph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175" y="1455454"/>
            <a:ext cx="131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GitGraph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ShowCommitMessage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Direction 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TopToBottom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Path .\</a:t>
            </a:r>
            <a:r>
              <a:rPr lang="en-US" dirty="0" err="1">
                <a:solidFill>
                  <a:srgbClr val="333333"/>
                </a:solidFill>
                <a:latin typeface="Fira Code" panose="020B0509050000020004" pitchFamily="49" charset="0"/>
              </a:rPr>
              <a:t>PSGraph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299"/>
          <a:stretch/>
        </p:blipFill>
        <p:spPr>
          <a:xfrm>
            <a:off x="4270914" y="2146805"/>
            <a:ext cx="7593980" cy="424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5" y="2215344"/>
            <a:ext cx="3708369" cy="3759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9141" y="4482790"/>
            <a:ext cx="2955074" cy="149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34215" y="2155596"/>
            <a:ext cx="936699" cy="2327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4215" y="6034331"/>
            <a:ext cx="936699" cy="356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4" action="ppaction://hlinksldjump" highlightClick="1"/>
          </p:cNvPr>
          <p:cNvSpPr/>
          <p:nvPr/>
        </p:nvSpPr>
        <p:spPr>
          <a:xfrm>
            <a:off x="137415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4175" y="1455454"/>
            <a:ext cx="1319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Fira Code" panose="020B0509050000020004" pitchFamily="49" charset="0"/>
              </a:rPr>
              <a:t>AstCommandGraph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Fira Code" panose="020B05090500000200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Fira Code" panose="020B0509050000020004" pitchFamily="49" charset="0"/>
              </a:rPr>
              <a:t>Path C:\ldx\LDF5\Output\LDF5\LDF5.psm1</a:t>
            </a:r>
            <a:endParaRPr lang="en-US" b="0" dirty="0">
              <a:solidFill>
                <a:srgbClr val="333333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2" name="Action Button: Return 21">
            <a:hlinkClick r:id="rId2" action="ppaction://hlinksldjump" highlightClick="1"/>
          </p:cNvPr>
          <p:cNvSpPr/>
          <p:nvPr/>
        </p:nvSpPr>
        <p:spPr>
          <a:xfrm>
            <a:off x="137415" y="6088566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BDD93-5FCD-4E66-8BD5-601DFB2B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22" y="1937795"/>
            <a:ext cx="902017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0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am I talking about </a:t>
            </a:r>
            <a:r>
              <a:rPr lang="en-US" dirty="0" err="1"/>
              <a:t>PSGraph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62570"/>
            <a:ext cx="746484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Author and Maintainer</a:t>
            </a:r>
          </a:p>
          <a:p>
            <a:pPr lvl="1"/>
            <a:r>
              <a:rPr lang="en-US" sz="3200" dirty="0" err="1"/>
              <a:t>PSGraph</a:t>
            </a:r>
            <a:endParaRPr lang="en-US" sz="3200" dirty="0"/>
          </a:p>
          <a:p>
            <a:pPr lvl="1"/>
            <a:r>
              <a:rPr lang="en-US" sz="3200" dirty="0" err="1"/>
              <a:t>PSGraphPlus</a:t>
            </a:r>
            <a:endParaRPr lang="en-US" sz="3200" dirty="0"/>
          </a:p>
          <a:p>
            <a:r>
              <a:rPr lang="en-US" sz="3600" dirty="0"/>
              <a:t>Community Speaker on </a:t>
            </a:r>
            <a:r>
              <a:rPr lang="en-US" sz="3600" dirty="0" err="1"/>
              <a:t>PSGraph</a:t>
            </a:r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dirty="0" err="1"/>
              <a:t>PSGraph</a:t>
            </a:r>
            <a:r>
              <a:rPr lang="en-US" sz="3600" dirty="0"/>
              <a:t> in Production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452" y="-135906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9822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C903-D6E1-4777-A294-6A3F2459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1274017"/>
            <a:ext cx="103727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853B9-CBD6-4063-9997-EBC8C8616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9" t="3422" r="3112" b="4948"/>
          <a:stretch/>
        </p:blipFill>
        <p:spPr>
          <a:xfrm>
            <a:off x="569167" y="1480146"/>
            <a:ext cx="11485418" cy="514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sp>
        <p:nvSpPr>
          <p:cNvPr id="22" name="Action Button: Return 21">
            <a:hlinkClick r:id="rId3" action="ppaction://hlinksldjump" highlightClick="1"/>
          </p:cNvPr>
          <p:cNvSpPr/>
          <p:nvPr/>
        </p:nvSpPr>
        <p:spPr>
          <a:xfrm>
            <a:off x="605766" y="5906003"/>
            <a:ext cx="936703" cy="632909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28180"/>
            <a:ext cx="8037723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What kind of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4" y="1825625"/>
            <a:ext cx="80444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Node to Node based graphs</a:t>
            </a:r>
          </a:p>
          <a:p>
            <a:pPr lvl="1"/>
            <a:r>
              <a:rPr lang="en-US" sz="2800" dirty="0"/>
              <a:t>Relationships, Dependencies, Structure</a:t>
            </a:r>
          </a:p>
          <a:p>
            <a:r>
              <a:rPr lang="en-US" sz="3200" dirty="0"/>
              <a:t>Tools like Visio are easy to use, hard to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pic>
        <p:nvPicPr>
          <p:cNvPr id="1030" name="Picture 6" descr="Sour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0" t="32917" r="24514" b="21518"/>
          <a:stretch/>
        </p:blipFill>
        <p:spPr bwMode="auto">
          <a:xfrm>
            <a:off x="369654" y="3395738"/>
            <a:ext cx="4392726" cy="2637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urc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b="41731"/>
          <a:stretch/>
        </p:blipFill>
        <p:spPr bwMode="auto">
          <a:xfrm>
            <a:off x="5297495" y="3395738"/>
            <a:ext cx="6567791" cy="2624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076" y="328179"/>
            <a:ext cx="8037723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PSGraph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96671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DSL implemented as a PowerShell Module</a:t>
            </a:r>
          </a:p>
          <a:p>
            <a:r>
              <a:rPr lang="en-US" sz="3200" dirty="0"/>
              <a:t>Uses </a:t>
            </a:r>
            <a:r>
              <a:rPr lang="en-US" sz="3200" dirty="0" err="1"/>
              <a:t>graphviz</a:t>
            </a:r>
            <a:r>
              <a:rPr lang="en-US" sz="3200" dirty="0"/>
              <a:t> layout and rendering engine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@KevinMarquette #PSHSummit #KM401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0373" y="3005891"/>
            <a:ext cx="5634200" cy="3306009"/>
            <a:chOff x="831273" y="3005891"/>
            <a:chExt cx="5634200" cy="33060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3400447"/>
              <a:ext cx="5634200" cy="291145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831273" y="3005891"/>
              <a:ext cx="5634200" cy="394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PowerShell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6493164" y="3842328"/>
            <a:ext cx="3435927" cy="1625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GRAPHVIZ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166397" y="3005891"/>
            <a:ext cx="1187402" cy="3306009"/>
            <a:chOff x="10166397" y="2678545"/>
            <a:chExt cx="1369820" cy="36333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397" y="3005891"/>
              <a:ext cx="1369820" cy="33060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10166397" y="2678545"/>
              <a:ext cx="1369820" cy="327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7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Demo: </a:t>
            </a:r>
            <a:r>
              <a:rPr lang="en-US" dirty="0" err="1"/>
              <a:t>PSGraph</a:t>
            </a:r>
            <a:r>
              <a:rPr lang="en-US"/>
              <a:t> </a:t>
            </a:r>
            <a:r>
              <a:rPr lang="en-US" dirty="0"/>
              <a:t>f</a:t>
            </a:r>
            <a:r>
              <a:rPr lang="en-US"/>
              <a:t>eatures</a:t>
            </a:r>
            <a:endParaRPr lang="en-US" dirty="0"/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Rank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Entity</a:t>
            </a:r>
          </a:p>
          <a:p>
            <a:pPr lvl="1"/>
            <a:r>
              <a:rPr lang="en-US" dirty="0"/>
              <a:t>Subgraph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Show-</a:t>
            </a:r>
            <a:r>
              <a:rPr lang="en-US" sz="72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PSGraph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/>
              <a:t>Demo: Server Diagram</a:t>
            </a:r>
          </a:p>
          <a:p>
            <a:r>
              <a:rPr lang="en-US" dirty="0"/>
              <a:t>Demo: Org 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Graph {…}</a:t>
            </a:r>
          </a:p>
        </p:txBody>
      </p:sp>
    </p:spTree>
    <p:extLst>
      <p:ext uri="{BB962C8B-B14F-4D97-AF65-F5344CB8AC3E}">
        <p14:creationId xmlns:p14="http://schemas.microsoft.com/office/powerpoint/2010/main" val="33658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95106" y="3141663"/>
            <a:ext cx="6866558" cy="2039937"/>
          </a:xfrm>
        </p:spPr>
        <p:txBody>
          <a:bodyPr/>
          <a:lstStyle/>
          <a:p>
            <a:r>
              <a:rPr lang="en-US" dirty="0"/>
              <a:t>Lightning Demos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82" y="4942800"/>
            <a:ext cx="10820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Import-Module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PSGraphPlus</a:t>
            </a:r>
            <a:endParaRPr lang="en-US" sz="7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KevinMarquette</a:t>
            </a:r>
            <a:r>
              <a:rPr lang="en-US" dirty="0"/>
              <a:t> 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53" y="1825625"/>
            <a:ext cx="77013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hlinkClick r:id="rId2"/>
            </a:endParaRPr>
          </a:p>
          <a:p>
            <a:r>
              <a:rPr lang="en-US" dirty="0" err="1">
                <a:hlinkClick r:id="rId3"/>
              </a:rPr>
              <a:t>PSGraph</a:t>
            </a:r>
            <a:r>
              <a:rPr lang="en-US" dirty="0">
                <a:hlinkClick r:id="rId3"/>
              </a:rPr>
              <a:t>, A graph module built on </a:t>
            </a:r>
            <a:r>
              <a:rPr lang="en-US" dirty="0" err="1">
                <a:hlinkClick r:id="rId3"/>
              </a:rPr>
              <a:t>GraphViz</a:t>
            </a:r>
            <a:endParaRPr lang="en-US" dirty="0"/>
          </a:p>
          <a:p>
            <a:r>
              <a:rPr lang="en-US" dirty="0" err="1">
                <a:hlinkClick r:id="rId4"/>
              </a:rPr>
              <a:t>PSGraph</a:t>
            </a:r>
            <a:r>
              <a:rPr lang="en-US" dirty="0">
                <a:hlinkClick r:id="rId4"/>
              </a:rPr>
              <a:t> the Get-Help related links</a:t>
            </a:r>
            <a:endParaRPr lang="en-US" dirty="0"/>
          </a:p>
          <a:p>
            <a:r>
              <a:rPr lang="en-US" dirty="0" err="1">
                <a:hlinkClick r:id="rId5"/>
              </a:rPr>
              <a:t>PSGraph</a:t>
            </a:r>
            <a:r>
              <a:rPr lang="en-US" dirty="0">
                <a:hlinkClick r:id="rId5"/>
              </a:rPr>
              <a:t> 1.2, The </a:t>
            </a:r>
            <a:r>
              <a:rPr lang="en-US" dirty="0" err="1">
                <a:hlinkClick r:id="rId5"/>
              </a:rPr>
              <a:t>SubGraph</a:t>
            </a:r>
            <a:r>
              <a:rPr lang="en-US" dirty="0">
                <a:hlinkClick r:id="rId5"/>
              </a:rPr>
              <a:t> Release</a:t>
            </a:r>
            <a:endParaRPr lang="en-US" dirty="0"/>
          </a:p>
          <a:p>
            <a:r>
              <a:rPr lang="en-US" dirty="0" err="1">
                <a:hlinkClick r:id="rId6"/>
              </a:rPr>
              <a:t>PSGraph</a:t>
            </a:r>
            <a:r>
              <a:rPr lang="en-US" dirty="0">
                <a:hlinkClick r:id="rId6"/>
              </a:rPr>
              <a:t> 2.1 the record release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582" y="58057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164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112" y="19731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Kevin Marquette</a:t>
            </a:r>
          </a:p>
          <a:p>
            <a:r>
              <a:rPr lang="en-US" dirty="0"/>
              <a:t>PowerShellExplained.com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KevinMarquette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4" y="1973152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https://powershellexplained.com/img/MVP_Logo_Horizontal_Preferred_Cyan300_CMYK_72p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93" y="5585546"/>
            <a:ext cx="1839480" cy="7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B6D80E-CA6B-42CA-A79A-431823F8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PSHSummit</a:t>
            </a:r>
            <a:r>
              <a:rPr lang="en-US" dirty="0"/>
              <a:t> #KM401</a:t>
            </a:r>
          </a:p>
        </p:txBody>
      </p:sp>
    </p:spTree>
    <p:extLst>
      <p:ext uri="{BB962C8B-B14F-4D97-AF65-F5344CB8AC3E}">
        <p14:creationId xmlns:p14="http://schemas.microsoft.com/office/powerpoint/2010/main" val="232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337</Words>
  <Application>Microsoft Office PowerPoint</Application>
  <PresentationFormat>Widescreen</PresentationFormat>
  <Paragraphs>78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Fira Code</vt:lpstr>
      <vt:lpstr>Office Theme</vt:lpstr>
      <vt:lpstr>Working with PSGraph 2.1</vt:lpstr>
      <vt:lpstr>Why am I talking about PSGraph?</vt:lpstr>
      <vt:lpstr>What kind of graphs?</vt:lpstr>
      <vt:lpstr>PSGraph</vt:lpstr>
      <vt:lpstr>PowerPoint Presentation</vt:lpstr>
      <vt:lpstr>PowerPoint Presentation</vt:lpstr>
      <vt:lpstr>PowerPoint Presentation</vt:lpstr>
      <vt:lpstr>PowerShellExplained.com</vt:lpstr>
      <vt:lpstr>PowerPoint Presentation</vt:lpstr>
      <vt:lpstr>About Kevin Marquette</vt:lpstr>
      <vt:lpstr>Graphviz Attributes</vt:lpstr>
      <vt:lpstr>Parent and child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97</cp:revision>
  <dcterms:created xsi:type="dcterms:W3CDTF">2017-08-03T21:53:21Z</dcterms:created>
  <dcterms:modified xsi:type="dcterms:W3CDTF">2019-04-24T07:28:31Z</dcterms:modified>
</cp:coreProperties>
</file>