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5" r:id="rId4"/>
    <p:sldId id="274" r:id="rId5"/>
    <p:sldId id="258" r:id="rId6"/>
    <p:sldId id="268" r:id="rId7"/>
    <p:sldId id="266" r:id="rId8"/>
    <p:sldId id="271" r:id="rId9"/>
    <p:sldId id="272" r:id="rId10"/>
    <p:sldId id="267" r:id="rId11"/>
    <p:sldId id="276" r:id="rId12"/>
    <p:sldId id="277" r:id="rId13"/>
    <p:sldId id="278" r:id="rId14"/>
    <p:sldId id="265" r:id="rId15"/>
    <p:sldId id="273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252"/>
    <a:srgbClr val="BF9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16" autoAdjust="0"/>
  </p:normalViewPr>
  <p:slideViewPr>
    <p:cSldViewPr snapToGrid="0" snapToObjects="1">
      <p:cViewPr>
        <p:scale>
          <a:sx n="75" d="100"/>
          <a:sy n="75" d="100"/>
        </p:scale>
        <p:origin x="-2032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EF7AC-08BE-6049-B1E0-96D8861771B7}" type="datetimeFigureOut">
              <a:rPr lang="en-US" smtClean="0"/>
              <a:t>12/3/14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2BD4E-70EF-7F46-AD93-DF70AEC0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D4E-70EF-7F46-AD93-DF70AEC0F4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60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EAD252"/>
                </a:solidFill>
              </a:rPr>
              <a:t>Mother</a:t>
            </a:r>
            <a:r>
              <a:rPr lang="en-US" sz="1200" baseline="0" dirty="0" smtClean="0">
                <a:solidFill>
                  <a:srgbClr val="EAD252"/>
                </a:solidFill>
              </a:rPr>
              <a:t> passed away,</a:t>
            </a:r>
            <a:r>
              <a:rPr lang="en-US" sz="1200" dirty="0" smtClean="0"/>
              <a:t> sentimental</a:t>
            </a:r>
            <a:r>
              <a:rPr lang="en-US" sz="1200" baseline="0" dirty="0" smtClean="0"/>
              <a:t> album </a:t>
            </a:r>
            <a:endParaRPr lang="en-US" sz="24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And throughout</a:t>
            </a:r>
            <a:r>
              <a:rPr lang="en-US" sz="2400" baseline="0" dirty="0" smtClean="0"/>
              <a:t> his albums subtle references distrust of </a:t>
            </a:r>
            <a:r>
              <a:rPr lang="en-US" sz="2400" baseline="0" dirty="0" smtClean="0"/>
              <a:t>government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aseline="0" dirty="0" smtClean="0"/>
              <a:t>This blows up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D4E-70EF-7F46-AD93-DF70AEC0F4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27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/>
              <a:buChar char="•"/>
            </a:pPr>
            <a:r>
              <a:rPr lang="en-US" sz="1200" dirty="0" smtClean="0"/>
              <a:t>In his 2008 album</a:t>
            </a:r>
            <a:r>
              <a:rPr lang="en-US" sz="1200" baseline="0" dirty="0" smtClean="0"/>
              <a:t> called untitled</a:t>
            </a:r>
            <a:endParaRPr lang="en-US" sz="1200" dirty="0" smtClean="0"/>
          </a:p>
          <a:p>
            <a:pPr marL="171450" indent="-171450" algn="l">
              <a:buFont typeface="Arial"/>
              <a:buChar char="•"/>
            </a:pPr>
            <a:r>
              <a:rPr lang="en-US" sz="1200" dirty="0" smtClean="0"/>
              <a:t>Focus </a:t>
            </a:r>
            <a:r>
              <a:rPr lang="en-US" sz="1200" dirty="0" smtClean="0"/>
              <a:t>on problems that affect the poor, black communities </a:t>
            </a:r>
            <a:endParaRPr lang="en-US" sz="1200" dirty="0" smtClean="0"/>
          </a:p>
          <a:p>
            <a:pPr marL="171450" indent="-171450" algn="l">
              <a:buFont typeface="Arial"/>
              <a:buChar char="•"/>
            </a:pPr>
            <a:r>
              <a:rPr lang="en-US" sz="1200" dirty="0" smtClean="0"/>
              <a:t>His lyricism has improved </a:t>
            </a:r>
            <a:endParaRPr lang="en-US" sz="1200" dirty="0" smtClean="0"/>
          </a:p>
          <a:p>
            <a:pPr marL="171450" indent="-171450" algn="l">
              <a:buFont typeface="Arial"/>
              <a:buChar char="•"/>
            </a:pPr>
            <a:r>
              <a:rPr lang="en-US" sz="1200" i="1" dirty="0" smtClean="0"/>
              <a:t>A</a:t>
            </a:r>
            <a:r>
              <a:rPr lang="en-US" sz="1200" i="1" baseline="0" dirty="0" smtClean="0"/>
              <a:t> </a:t>
            </a:r>
            <a:r>
              <a:rPr lang="en-US" sz="1200" i="1" baseline="0" dirty="0" smtClean="0"/>
              <a:t>lot of </a:t>
            </a:r>
            <a:r>
              <a:rPr lang="en-US" sz="1200" i="1" dirty="0" smtClean="0"/>
              <a:t>Historical references and How it came about </a:t>
            </a:r>
            <a:r>
              <a:rPr lang="en-US" sz="1200" i="1" dirty="0" smtClean="0"/>
              <a:t>to </a:t>
            </a:r>
            <a:r>
              <a:rPr lang="en-US" sz="1200" i="1" dirty="0" smtClean="0"/>
              <a:t>this point </a:t>
            </a:r>
            <a:endParaRPr lang="en-US" sz="1200" i="1" dirty="0" smtClean="0"/>
          </a:p>
          <a:p>
            <a:pPr marL="628650" lvl="1" indent="-171450" algn="l">
              <a:buFont typeface="Arial"/>
              <a:buChar char="•"/>
            </a:pPr>
            <a:r>
              <a:rPr lang="en-US" sz="1200" i="1" dirty="0" smtClean="0"/>
              <a:t>We get this from the annotations</a:t>
            </a:r>
            <a:endParaRPr lang="en-US" sz="1200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D4E-70EF-7F46-AD93-DF70AEC0F4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10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Reminiscent of Life in the 80’s, Divorce</a:t>
            </a:r>
          </a:p>
          <a:p>
            <a:endParaRPr lang="en-US" dirty="0" smtClean="0"/>
          </a:p>
          <a:p>
            <a:r>
              <a:rPr lang="en-US" dirty="0" smtClean="0"/>
              <a:t>I was able to understand a story from his keywords. SO the next thing I did was</a:t>
            </a:r>
            <a:r>
              <a:rPr lang="en-US" baseline="0" dirty="0" smtClean="0"/>
              <a:t> put similar keywords together into topics and gain a picture understanding of his growth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D4E-70EF-7F46-AD93-DF70AEC0F4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33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thie</a:t>
            </a:r>
            <a:r>
              <a:rPr lang="en-US" dirty="0" smtClean="0"/>
              <a:t> graph I made a couple of topics based on his </a:t>
            </a:r>
            <a:r>
              <a:rPr lang="en-US" baseline="0" dirty="0" smtClean="0"/>
              <a:t>use of </a:t>
            </a:r>
            <a:r>
              <a:rPr lang="en-US" baseline="0" dirty="0" smtClean="0"/>
              <a:t>similar words/synonyms </a:t>
            </a:r>
            <a:r>
              <a:rPr lang="en-US" baseline="0" dirty="0" err="1" smtClean="0"/>
              <a:t>refering</a:t>
            </a:r>
            <a:r>
              <a:rPr lang="en-US" baseline="0" dirty="0" smtClean="0"/>
              <a:t> to cannabis, money and government</a:t>
            </a:r>
          </a:p>
          <a:p>
            <a:r>
              <a:rPr lang="en-US" baseline="0" dirty="0" smtClean="0"/>
              <a:t>We can see slight upward and downward trend in his use of topics over time</a:t>
            </a:r>
          </a:p>
          <a:p>
            <a:r>
              <a:rPr lang="en-US" baseline="0" dirty="0" smtClean="0"/>
              <a:t>And I think this is very important in understanding How does talking about certain topics affect sales and reviews?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D4E-70EF-7F46-AD93-DF70AEC0F4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45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moving forward from there</a:t>
            </a:r>
          </a:p>
          <a:p>
            <a:r>
              <a:rPr lang="en-US" dirty="0" smtClean="0"/>
              <a:t>Expand</a:t>
            </a:r>
            <a:r>
              <a:rPr lang="en-US" baseline="0" dirty="0" smtClean="0"/>
              <a:t> corpus so I can add other artists and compare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D4E-70EF-7F46-AD93-DF70AEC0F4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36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can take into account what people want to listen </a:t>
            </a:r>
            <a:r>
              <a:rPr lang="en-US" baseline="0" dirty="0" smtClean="0"/>
              <a:t>to and build better music recommender systems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that would would also help us in other areas of literature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For example if someone listen to </a:t>
            </a:r>
            <a:r>
              <a:rPr lang="en-US" baseline="0" dirty="0" err="1" smtClean="0"/>
              <a:t>nas’</a:t>
            </a:r>
            <a:r>
              <a:rPr lang="en-US" baseline="0" dirty="0" smtClean="0"/>
              <a:t> untitled album they might be interested in his historical references and we </a:t>
            </a:r>
            <a:r>
              <a:rPr lang="en-US" baseline="0" dirty="0" smtClean="0"/>
              <a:t>can recommend </a:t>
            </a:r>
            <a:r>
              <a:rPr lang="en-US" baseline="0" dirty="0" smtClean="0"/>
              <a:t>them </a:t>
            </a:r>
            <a:r>
              <a:rPr lang="en-US" baseline="0" dirty="0" smtClean="0"/>
              <a:t>historical reading </a:t>
            </a:r>
            <a:r>
              <a:rPr lang="en-US" baseline="0" dirty="0" smtClean="0"/>
              <a:t>on that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Also we can use our insights </a:t>
            </a:r>
            <a:r>
              <a:rPr lang="en-US" baseline="0" dirty="0" smtClean="0"/>
              <a:t>of correlation between </a:t>
            </a:r>
            <a:r>
              <a:rPr lang="en-US" baseline="0" dirty="0" smtClean="0"/>
              <a:t>topics and album sales to predict </a:t>
            </a:r>
            <a:r>
              <a:rPr lang="en-US" baseline="0" dirty="0" smtClean="0"/>
              <a:t>future popularity </a:t>
            </a:r>
            <a:endParaRPr lang="en-US" baseline="0" dirty="0" smtClean="0"/>
          </a:p>
          <a:p>
            <a:r>
              <a:rPr lang="en-US" baseline="0" dirty="0" smtClean="0"/>
              <a:t>I think user generated content and websites are becoming more popular and giving us new tools to use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D4E-70EF-7F46-AD93-DF70AEC0F4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38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err="1" smtClean="0"/>
              <a:t>didn</a:t>
            </a:r>
            <a:r>
              <a:rPr lang="fr-FR" dirty="0" smtClean="0"/>
              <a:t>’</a:t>
            </a:r>
            <a:r>
              <a:rPr lang="en-US" dirty="0" smtClean="0"/>
              <a:t>t like it but it gave me </a:t>
            </a:r>
            <a:r>
              <a:rPr lang="en-US" dirty="0" smtClean="0"/>
              <a:t>the </a:t>
            </a:r>
            <a:r>
              <a:rPr lang="en-US" dirty="0" err="1" smtClean="0"/>
              <a:t>intiative</a:t>
            </a:r>
            <a:r>
              <a:rPr lang="en-US" dirty="0" smtClean="0"/>
              <a:t> </a:t>
            </a:r>
            <a:r>
              <a:rPr lang="en-US" dirty="0" smtClean="0"/>
              <a:t>I needed to ran a company a year later and then end up at metis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indepenedent</a:t>
            </a:r>
            <a:r>
              <a:rPr lang="en-US" dirty="0" smtClean="0"/>
              <a:t> nature of </a:t>
            </a:r>
            <a:r>
              <a:rPr lang="en-US" dirty="0" err="1" smtClean="0"/>
              <a:t>runnnig</a:t>
            </a:r>
            <a:r>
              <a:rPr lang="en-US" dirty="0" smtClean="0"/>
              <a:t> my</a:t>
            </a:r>
            <a:r>
              <a:rPr lang="en-US" baseline="0" dirty="0" smtClean="0"/>
              <a:t> </a:t>
            </a:r>
            <a:r>
              <a:rPr lang="en-US" dirty="0" smtClean="0"/>
              <a:t>own company and the </a:t>
            </a:r>
            <a:r>
              <a:rPr lang="en-US" baseline="0" dirty="0" smtClean="0"/>
              <a:t>skills I learned parallel what I used Metis as Data Scientist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D4E-70EF-7F46-AD93-DF70AEC0F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23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love music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D4E-70EF-7F46-AD93-DF70AEC0F4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69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Users have the ability to annotate any line of the</a:t>
            </a:r>
            <a:r>
              <a:rPr lang="en-US" baseline="0" dirty="0" smtClean="0"/>
              <a:t> song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D4E-70EF-7F46-AD93-DF70AEC0F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32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 is very prolific on </a:t>
            </a:r>
            <a:r>
              <a:rPr lang="en-US" dirty="0" err="1" smtClean="0"/>
              <a:t>rapgenius</a:t>
            </a:r>
            <a:r>
              <a:rPr lang="en-US" dirty="0" smtClean="0"/>
              <a:t>, where he annotates a lot of his own lyrics and that give us</a:t>
            </a:r>
            <a:r>
              <a:rPr lang="en-US" baseline="0" dirty="0" smtClean="0"/>
              <a:t> more text to analyze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D4E-70EF-7F46-AD93-DF70AEC0F4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24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What is </a:t>
            </a:r>
            <a:r>
              <a:rPr lang="en-US" dirty="0" err="1" smtClean="0"/>
              <a:t>Themely</a:t>
            </a:r>
            <a:r>
              <a:rPr lang="en-US" dirty="0" smtClean="0"/>
              <a:t>?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 scraped genius for all </a:t>
            </a:r>
            <a:r>
              <a:rPr lang="en-US" dirty="0" err="1" smtClean="0"/>
              <a:t>nas’</a:t>
            </a:r>
            <a:r>
              <a:rPr lang="en-US" dirty="0" smtClean="0"/>
              <a:t> albums over a 18 year career </a:t>
            </a:r>
            <a:r>
              <a:rPr lang="en-US" dirty="0" smtClean="0"/>
              <a:t>span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For</a:t>
            </a:r>
            <a:r>
              <a:rPr lang="en-US" baseline="0" dirty="0" smtClean="0"/>
              <a:t> each song in the album I took the unique set of words, so that a song with a lot of repetitive words wouldn’t end up representing  the whole </a:t>
            </a:r>
            <a:r>
              <a:rPr lang="en-US" baseline="0" dirty="0" smtClean="0"/>
              <a:t>album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Now I am going to briefly show you some of my findings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D4E-70EF-7F46-AD93-DF70AEC0F4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93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Starts off with love of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marijuana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day problems in his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neighborhood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philosophical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outlook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D4E-70EF-7F46-AD93-DF70AEC0F4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08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selling drugs and criminal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activities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 proclaimed “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pablo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escobar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(after the Columbian drug lord)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D4E-70EF-7F46-AD93-DF70AEC0F4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08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years after that we see the shift has turned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focused on religion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Jewelry now that he has more wealth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Stops calling women derogatory names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D4E-70EF-7F46-AD93-DF70AEC0F4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0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1.jpg"/><Relationship Id="rId7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1.jpg"/><Relationship Id="rId7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1.jpg"/><Relationship Id="rId7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3685"/>
            <a:ext cx="7772400" cy="1470025"/>
          </a:xfrm>
        </p:spPr>
        <p:txBody>
          <a:bodyPr/>
          <a:lstStyle/>
          <a:p>
            <a:r>
              <a:rPr lang="en-US" sz="6600" dirty="0" smtClean="0">
                <a:solidFill>
                  <a:srgbClr val="EAD252"/>
                </a:solidFill>
                <a:latin typeface="Chalkduster"/>
                <a:cs typeface="Chalkduster"/>
              </a:rPr>
              <a:t>Themely</a:t>
            </a:r>
            <a:endParaRPr lang="en-US" sz="6600" dirty="0">
              <a:solidFill>
                <a:srgbClr val="EAD252"/>
              </a:solidFill>
              <a:latin typeface="Chalkduster"/>
              <a:cs typeface="Chalkdust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1737" y="6060979"/>
            <a:ext cx="5265076" cy="4968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EAD252"/>
                </a:solidFill>
              </a:rPr>
              <a:t>           By Kevin Mardakhayev</a:t>
            </a:r>
            <a:endParaRPr lang="en-US" dirty="0">
              <a:solidFill>
                <a:srgbClr val="EAD252"/>
              </a:solidFill>
            </a:endParaRPr>
          </a:p>
        </p:txBody>
      </p:sp>
      <p:pic>
        <p:nvPicPr>
          <p:cNvPr id="4" name="Picture 3" descr="lifeisgoo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83134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4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iphopisdead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960" y="456551"/>
            <a:ext cx="1645920" cy="1645920"/>
          </a:xfrm>
          <a:prstGeom prst="rect">
            <a:avLst/>
          </a:prstGeom>
        </p:spPr>
      </p:pic>
      <p:pic>
        <p:nvPicPr>
          <p:cNvPr id="5" name="Picture 4" descr="godson.jp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20" y="456551"/>
            <a:ext cx="1645920" cy="1645920"/>
          </a:xfrm>
          <a:prstGeom prst="rect">
            <a:avLst/>
          </a:prstGeom>
        </p:spPr>
      </p:pic>
      <p:pic>
        <p:nvPicPr>
          <p:cNvPr id="6" name="Picture 5" descr="untitle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831" y="456551"/>
            <a:ext cx="1645920" cy="1645920"/>
          </a:xfrm>
          <a:prstGeom prst="rect">
            <a:avLst/>
          </a:prstGeom>
        </p:spPr>
      </p:pic>
      <p:pic>
        <p:nvPicPr>
          <p:cNvPr id="7" name="Picture 6" descr="lifeisgoo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751" y="456551"/>
            <a:ext cx="1645920" cy="1645920"/>
          </a:xfrm>
          <a:prstGeom prst="rect">
            <a:avLst/>
          </a:prstGeom>
        </p:spPr>
      </p:pic>
      <p:pic>
        <p:nvPicPr>
          <p:cNvPr id="8" name="Picture 7" descr="streetsdisciple.jpg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040" y="456551"/>
            <a:ext cx="1645920" cy="1645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0275" y="2134346"/>
            <a:ext cx="8225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 </a:t>
            </a:r>
            <a:r>
              <a:rPr lang="en-US" sz="2000" i="1" dirty="0" smtClean="0"/>
              <a:t>       </a:t>
            </a:r>
            <a:r>
              <a:rPr lang="en-US" sz="2000" i="1" dirty="0" smtClean="0">
                <a:solidFill>
                  <a:srgbClr val="EAD252"/>
                </a:solidFill>
              </a:rPr>
              <a:t>2002</a:t>
            </a:r>
            <a:r>
              <a:rPr lang="en-US" sz="2000" i="1" dirty="0" smtClean="0"/>
              <a:t>	    2004		  2006		2008	             2012</a:t>
            </a:r>
            <a:endParaRPr lang="en-US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62812" y="2777400"/>
            <a:ext cx="8791917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Keywords</a:t>
            </a:r>
            <a:endParaRPr lang="en-US" sz="2400" u="sng" dirty="0"/>
          </a:p>
          <a:p>
            <a:pPr algn="ctr">
              <a:lnSpc>
                <a:spcPct val="60000"/>
              </a:lnSpc>
            </a:pPr>
            <a:endParaRPr lang="en-US" sz="2400" dirty="0"/>
          </a:p>
          <a:p>
            <a:pPr algn="ctr"/>
            <a:r>
              <a:rPr lang="en-US" sz="2400" dirty="0" smtClean="0">
                <a:solidFill>
                  <a:srgbClr val="EAD252"/>
                </a:solidFill>
              </a:rPr>
              <a:t>Mommy, master, trust, daughter, royalty, curse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African, racism, KKK, government, rights, slave, Jackson</a:t>
            </a:r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Divorce, 80s, </a:t>
            </a:r>
            <a:r>
              <a:rPr lang="en-US" sz="2400" dirty="0" err="1" smtClean="0"/>
              <a:t>Kelis</a:t>
            </a:r>
            <a:r>
              <a:rPr lang="en-US" sz="2400" dirty="0" smtClean="0"/>
              <a:t>, legend, graffiti , age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2" name="Down Arrow 11"/>
          <p:cNvSpPr/>
          <p:nvPr/>
        </p:nvSpPr>
        <p:spPr>
          <a:xfrm>
            <a:off x="4430425" y="3876003"/>
            <a:ext cx="323723" cy="57060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430425" y="4983959"/>
            <a:ext cx="323723" cy="57060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49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iphopisdead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960" y="456551"/>
            <a:ext cx="1645920" cy="1645920"/>
          </a:xfrm>
          <a:prstGeom prst="rect">
            <a:avLst/>
          </a:prstGeom>
        </p:spPr>
      </p:pic>
      <p:pic>
        <p:nvPicPr>
          <p:cNvPr id="5" name="Picture 4" descr="godson.jp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20" y="456551"/>
            <a:ext cx="1645920" cy="1645920"/>
          </a:xfrm>
          <a:prstGeom prst="rect">
            <a:avLst/>
          </a:prstGeom>
        </p:spPr>
      </p:pic>
      <p:pic>
        <p:nvPicPr>
          <p:cNvPr id="6" name="Picture 5" descr="untitle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831" y="456551"/>
            <a:ext cx="1645920" cy="1645920"/>
          </a:xfrm>
          <a:prstGeom prst="rect">
            <a:avLst/>
          </a:prstGeom>
        </p:spPr>
      </p:pic>
      <p:pic>
        <p:nvPicPr>
          <p:cNvPr id="7" name="Picture 6" descr="lifeisgoo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751" y="456551"/>
            <a:ext cx="1645920" cy="1645920"/>
          </a:xfrm>
          <a:prstGeom prst="rect">
            <a:avLst/>
          </a:prstGeom>
        </p:spPr>
      </p:pic>
      <p:pic>
        <p:nvPicPr>
          <p:cNvPr id="8" name="Picture 7" descr="streetsdisciple.jpg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040" y="456551"/>
            <a:ext cx="1645920" cy="1645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0275" y="2134346"/>
            <a:ext cx="8225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 </a:t>
            </a:r>
            <a:r>
              <a:rPr lang="en-US" sz="2000" i="1" dirty="0" smtClean="0"/>
              <a:t>       2002	    2004		  2006		</a:t>
            </a:r>
            <a:r>
              <a:rPr lang="en-US" sz="2000" i="1" dirty="0" smtClean="0">
                <a:solidFill>
                  <a:srgbClr val="EAD252"/>
                </a:solidFill>
              </a:rPr>
              <a:t>2008</a:t>
            </a:r>
            <a:r>
              <a:rPr lang="en-US" sz="2000" i="1" dirty="0" smtClean="0"/>
              <a:t>	             2012</a:t>
            </a:r>
            <a:endParaRPr lang="en-US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62812" y="2777400"/>
            <a:ext cx="8791917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Keywords</a:t>
            </a:r>
          </a:p>
          <a:p>
            <a:pPr algn="ctr">
              <a:lnSpc>
                <a:spcPct val="60000"/>
              </a:lnSpc>
            </a:pPr>
            <a:endParaRPr lang="en-US" sz="2400" dirty="0"/>
          </a:p>
          <a:p>
            <a:pPr algn="ctr"/>
            <a:r>
              <a:rPr lang="en-US" sz="2400" dirty="0"/>
              <a:t>Mommy, master, trust, daughter, royalty, curse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>
                <a:solidFill>
                  <a:srgbClr val="EAD252"/>
                </a:solidFill>
              </a:rPr>
              <a:t>African, racism, KKK, government, rights, slave, Jackson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Divorce, 80s, </a:t>
            </a:r>
            <a:r>
              <a:rPr lang="en-US" sz="2400" dirty="0" err="1"/>
              <a:t>Kelis</a:t>
            </a:r>
            <a:r>
              <a:rPr lang="en-US" sz="2400" dirty="0"/>
              <a:t>, legend, graffiti , age</a:t>
            </a:r>
          </a:p>
          <a:p>
            <a:pPr algn="ctr"/>
            <a:endParaRPr lang="en-US" sz="2400" dirty="0"/>
          </a:p>
        </p:txBody>
      </p:sp>
      <p:sp>
        <p:nvSpPr>
          <p:cNvPr id="12" name="Down Arrow 11"/>
          <p:cNvSpPr/>
          <p:nvPr/>
        </p:nvSpPr>
        <p:spPr>
          <a:xfrm>
            <a:off x="4430425" y="3869367"/>
            <a:ext cx="323723" cy="57060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430425" y="4980914"/>
            <a:ext cx="323723" cy="57060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9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iphopisdead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960" y="456551"/>
            <a:ext cx="1645920" cy="1645920"/>
          </a:xfrm>
          <a:prstGeom prst="rect">
            <a:avLst/>
          </a:prstGeom>
        </p:spPr>
      </p:pic>
      <p:pic>
        <p:nvPicPr>
          <p:cNvPr id="5" name="Picture 4" descr="godson.jp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20" y="456551"/>
            <a:ext cx="1645920" cy="1645920"/>
          </a:xfrm>
          <a:prstGeom prst="rect">
            <a:avLst/>
          </a:prstGeom>
        </p:spPr>
      </p:pic>
      <p:pic>
        <p:nvPicPr>
          <p:cNvPr id="6" name="Picture 5" descr="untitle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831" y="456551"/>
            <a:ext cx="1645920" cy="1645920"/>
          </a:xfrm>
          <a:prstGeom prst="rect">
            <a:avLst/>
          </a:prstGeom>
        </p:spPr>
      </p:pic>
      <p:pic>
        <p:nvPicPr>
          <p:cNvPr id="7" name="Picture 6" descr="lifeisgoo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751" y="456551"/>
            <a:ext cx="1645920" cy="1645920"/>
          </a:xfrm>
          <a:prstGeom prst="rect">
            <a:avLst/>
          </a:prstGeom>
        </p:spPr>
      </p:pic>
      <p:pic>
        <p:nvPicPr>
          <p:cNvPr id="8" name="Picture 7" descr="streetsdisciple.jpg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040" y="456551"/>
            <a:ext cx="1645920" cy="1645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0275" y="2134346"/>
            <a:ext cx="8225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 </a:t>
            </a:r>
            <a:r>
              <a:rPr lang="en-US" sz="2000" i="1" dirty="0" smtClean="0"/>
              <a:t>       2002	    2004		  2006		2008	             </a:t>
            </a:r>
            <a:r>
              <a:rPr lang="en-US" sz="2000" i="1" dirty="0" smtClean="0">
                <a:solidFill>
                  <a:srgbClr val="EAD252"/>
                </a:solidFill>
              </a:rPr>
              <a:t>2012</a:t>
            </a:r>
            <a:endParaRPr lang="en-US" sz="2000" i="1" dirty="0">
              <a:solidFill>
                <a:srgbClr val="EAD25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2812" y="2777400"/>
            <a:ext cx="8791917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Keywords</a:t>
            </a:r>
          </a:p>
          <a:p>
            <a:pPr algn="ctr">
              <a:lnSpc>
                <a:spcPct val="60000"/>
              </a:lnSpc>
            </a:pPr>
            <a:endParaRPr lang="en-US" sz="2400" dirty="0"/>
          </a:p>
          <a:p>
            <a:pPr algn="ctr"/>
            <a:r>
              <a:rPr lang="en-US" sz="2400" dirty="0"/>
              <a:t>Mommy, master, trust, daughter, royalty, curse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African, racism, KKK, government, rights, slave, Jackson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>
                <a:solidFill>
                  <a:srgbClr val="EAD252"/>
                </a:solidFill>
              </a:rPr>
              <a:t>Divorce, 80s, </a:t>
            </a:r>
            <a:r>
              <a:rPr lang="en-US" sz="2400" dirty="0" err="1">
                <a:solidFill>
                  <a:srgbClr val="EAD252"/>
                </a:solidFill>
              </a:rPr>
              <a:t>Kelis</a:t>
            </a:r>
            <a:r>
              <a:rPr lang="en-US" sz="2400" dirty="0">
                <a:solidFill>
                  <a:srgbClr val="EAD252"/>
                </a:solidFill>
              </a:rPr>
              <a:t>, legend, graffiti , age</a:t>
            </a:r>
          </a:p>
          <a:p>
            <a:pPr algn="ctr"/>
            <a:endParaRPr lang="en-US" sz="2400" dirty="0"/>
          </a:p>
        </p:txBody>
      </p:sp>
      <p:sp>
        <p:nvSpPr>
          <p:cNvPr id="12" name="Down Arrow 11"/>
          <p:cNvSpPr/>
          <p:nvPr/>
        </p:nvSpPr>
        <p:spPr>
          <a:xfrm>
            <a:off x="4430425" y="3877835"/>
            <a:ext cx="323723" cy="57060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430425" y="4986817"/>
            <a:ext cx="323723" cy="57060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5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ic_analysis (5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" y="643465"/>
            <a:ext cx="9140511" cy="536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59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4000" dirty="0" smtClean="0"/>
          </a:p>
          <a:p>
            <a:r>
              <a:rPr lang="en-US" sz="4000" dirty="0" smtClean="0"/>
              <a:t>Expand the corpus of topics</a:t>
            </a:r>
          </a:p>
          <a:p>
            <a:pPr marL="0" indent="0">
              <a:buNone/>
            </a:pPr>
            <a:endParaRPr lang="en-US" sz="4000" dirty="0" smtClean="0"/>
          </a:p>
          <a:p>
            <a:r>
              <a:rPr lang="en-US" sz="4000" dirty="0" smtClean="0"/>
              <a:t>Recommend artists based on topics, lyrics, and annotations</a:t>
            </a:r>
          </a:p>
        </p:txBody>
      </p:sp>
    </p:spTree>
    <p:extLst>
      <p:ext uri="{BB962C8B-B14F-4D97-AF65-F5344CB8AC3E}">
        <p14:creationId xmlns:p14="http://schemas.microsoft.com/office/powerpoint/2010/main" val="3067602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Build a Music Recommender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Literature</a:t>
            </a:r>
            <a:r>
              <a:rPr lang="en-US" dirty="0" smtClean="0"/>
              <a:t>, History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Predicting popularity of new artists based on vocabulary/slang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814" y="5924978"/>
            <a:ext cx="88638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Lops</a:t>
            </a:r>
            <a:r>
              <a:rPr lang="en-US" sz="1600" dirty="0"/>
              <a:t>, </a:t>
            </a:r>
            <a:r>
              <a:rPr lang="en-US" sz="1600" dirty="0" err="1"/>
              <a:t>Gemmis</a:t>
            </a:r>
            <a:r>
              <a:rPr lang="en-US" sz="1600" dirty="0"/>
              <a:t>, and </a:t>
            </a:r>
            <a:r>
              <a:rPr lang="en-US" sz="1600" dirty="0" err="1"/>
              <a:t>Semeraro</a:t>
            </a:r>
            <a:r>
              <a:rPr lang="en-US" sz="1600" dirty="0"/>
              <a:t> (2011) </a:t>
            </a:r>
            <a:r>
              <a:rPr lang="en-US" sz="1600" dirty="0" smtClean="0"/>
              <a:t> </a:t>
            </a:r>
            <a:r>
              <a:rPr lang="en-US" sz="1600" i="1" dirty="0" smtClean="0"/>
              <a:t>Content</a:t>
            </a:r>
            <a:r>
              <a:rPr lang="en-US" sz="1600" i="1" dirty="0"/>
              <a:t>-based Recommender Systems: State of the Art and Trends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649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14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EAD252"/>
                </a:solidFill>
              </a:rPr>
              <a:t>Project Kojak </a:t>
            </a:r>
            <a:r>
              <a:rPr lang="en-US" dirty="0">
                <a:solidFill>
                  <a:srgbClr val="EAD252"/>
                </a:solidFill>
              </a:rPr>
              <a:t>at Metis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79371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70000"/>
              </a:lnSpc>
              <a:buNone/>
            </a:pPr>
            <a:endParaRPr lang="en-US" sz="6000" dirty="0"/>
          </a:p>
          <a:p>
            <a:pPr marL="0" indent="0" algn="ctr">
              <a:lnSpc>
                <a:spcPct val="50000"/>
              </a:lnSpc>
              <a:buNone/>
            </a:pPr>
            <a:endParaRPr lang="en-US" sz="6000" dirty="0" smtClean="0"/>
          </a:p>
          <a:p>
            <a:pPr marL="0" indent="0" algn="ctr">
              <a:lnSpc>
                <a:spcPct val="70000"/>
              </a:lnSpc>
              <a:buNone/>
            </a:pPr>
            <a:r>
              <a:rPr lang="en-US" sz="6000" dirty="0" smtClean="0"/>
              <a:t>Saving  Crime </a:t>
            </a:r>
          </a:p>
          <a:p>
            <a:pPr marL="0" indent="0" algn="ctr">
              <a:lnSpc>
                <a:spcPct val="70000"/>
              </a:lnSpc>
              <a:buNone/>
            </a:pPr>
            <a:r>
              <a:rPr lang="en-US" sz="6000" dirty="0" smtClean="0"/>
              <a:t>One Cluster </a:t>
            </a:r>
            <a:r>
              <a:rPr lang="en-US" sz="6000" dirty="0"/>
              <a:t>a</a:t>
            </a:r>
            <a:r>
              <a:rPr lang="en-US" sz="6000" dirty="0" smtClean="0"/>
              <a:t>t a Time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248" y="1253141"/>
            <a:ext cx="2495720" cy="332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52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9281"/>
            <a:ext cx="8229600" cy="4525963"/>
          </a:xfrm>
        </p:spPr>
        <p:txBody>
          <a:bodyPr/>
          <a:lstStyle/>
          <a:p>
            <a:r>
              <a:rPr lang="en-US" dirty="0" smtClean="0"/>
              <a:t>Brooklyn Tech High School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Worked </a:t>
            </a:r>
            <a:r>
              <a:rPr lang="en-US" dirty="0"/>
              <a:t>in Real Estate</a:t>
            </a:r>
          </a:p>
          <a:p>
            <a:endParaRPr lang="en-US" dirty="0"/>
          </a:p>
          <a:p>
            <a:r>
              <a:rPr lang="en-US" dirty="0" smtClean="0"/>
              <a:t>Ran a staffing company</a:t>
            </a:r>
          </a:p>
          <a:p>
            <a:endParaRPr lang="en-US" dirty="0"/>
          </a:p>
          <a:p>
            <a:r>
              <a:rPr lang="en-US" dirty="0"/>
              <a:t>Graduated from Baruch College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73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8754"/>
            <a:ext cx="8229600" cy="55142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does an artist’s growth as a person reflect in their music lyrics?</a:t>
            </a:r>
          </a:p>
          <a:p>
            <a:pPr marL="0" indent="0">
              <a:lnSpc>
                <a:spcPct val="13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U</a:t>
            </a:r>
            <a:r>
              <a:rPr lang="en-US" dirty="0" smtClean="0"/>
              <a:t>nderstand other artists</a:t>
            </a:r>
          </a:p>
          <a:p>
            <a:pPr>
              <a:lnSpc>
                <a:spcPct val="150000"/>
              </a:lnSpc>
            </a:pPr>
            <a:r>
              <a:rPr lang="en-US" dirty="0"/>
              <a:t>F</a:t>
            </a:r>
            <a:r>
              <a:rPr lang="en-US" dirty="0" smtClean="0"/>
              <a:t>uture </a:t>
            </a:r>
            <a:r>
              <a:rPr lang="en-US" dirty="0"/>
              <a:t>success of new </a:t>
            </a:r>
            <a:r>
              <a:rPr lang="en-US" dirty="0" smtClean="0"/>
              <a:t>artists</a:t>
            </a:r>
          </a:p>
          <a:p>
            <a:pPr>
              <a:lnSpc>
                <a:spcPct val="150000"/>
              </a:lnSpc>
            </a:pPr>
            <a:r>
              <a:rPr lang="en-US" dirty="0"/>
              <a:t>P</a:t>
            </a:r>
            <a:r>
              <a:rPr lang="en-US" dirty="0" smtClean="0"/>
              <a:t>eople’s taste in music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0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.tif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" b="603"/>
          <a:stretch>
            <a:fillRect/>
          </a:stretch>
        </p:blipFill>
        <p:spPr>
          <a:xfrm>
            <a:off x="113969" y="814008"/>
            <a:ext cx="8893926" cy="4891316"/>
          </a:xfrm>
        </p:spPr>
      </p:pic>
    </p:spTree>
    <p:extLst>
      <p:ext uri="{BB962C8B-B14F-4D97-AF65-F5344CB8AC3E}">
        <p14:creationId xmlns:p14="http://schemas.microsoft.com/office/powerpoint/2010/main" val="341513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From Queens, NY</a:t>
            </a:r>
          </a:p>
          <a:p>
            <a:endParaRPr lang="en-US" dirty="0" smtClean="0"/>
          </a:p>
          <a:p>
            <a:r>
              <a:rPr lang="en-US" dirty="0" smtClean="0"/>
              <a:t>Released </a:t>
            </a:r>
            <a:r>
              <a:rPr lang="en-US" dirty="0" err="1" smtClean="0"/>
              <a:t>Illmatic</a:t>
            </a:r>
            <a:r>
              <a:rPr lang="en-US" dirty="0" smtClean="0"/>
              <a:t> in 1994</a:t>
            </a:r>
          </a:p>
          <a:p>
            <a:endParaRPr lang="en-US" dirty="0"/>
          </a:p>
          <a:p>
            <a:r>
              <a:rPr lang="en-US" dirty="0" smtClean="0"/>
              <a:t>Prolific on </a:t>
            </a:r>
            <a:r>
              <a:rPr lang="en-US" dirty="0" err="1" smtClean="0"/>
              <a:t>RapGenius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076"/>
            <a:ext cx="8229600" cy="1143000"/>
          </a:xfrm>
        </p:spPr>
        <p:txBody>
          <a:bodyPr/>
          <a:lstStyle/>
          <a:p>
            <a:r>
              <a:rPr lang="en-US" dirty="0" err="1">
                <a:solidFill>
                  <a:srgbClr val="EAD252"/>
                </a:solidFill>
                <a:latin typeface="Chalkduster"/>
                <a:cs typeface="Chalkduster"/>
              </a:rPr>
              <a:t>Themely</a:t>
            </a:r>
            <a:endParaRPr lang="en-US" dirty="0">
              <a:solidFill>
                <a:srgbClr val="EAD25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Scraped </a:t>
            </a:r>
            <a:r>
              <a:rPr lang="en-US" dirty="0" err="1" smtClean="0"/>
              <a:t>RapGenius</a:t>
            </a:r>
            <a:endParaRPr lang="en-US" dirty="0" smtClean="0"/>
          </a:p>
          <a:p>
            <a:pPr lvl="1"/>
            <a:r>
              <a:rPr lang="en-US" i="1" dirty="0" smtClean="0"/>
              <a:t>Lyrics + Annotations </a:t>
            </a:r>
          </a:p>
          <a:p>
            <a:endParaRPr lang="en-US" dirty="0"/>
          </a:p>
          <a:p>
            <a:r>
              <a:rPr lang="en-US" dirty="0" smtClean="0"/>
              <a:t>Found keywords of each album</a:t>
            </a:r>
          </a:p>
          <a:p>
            <a:pPr lvl="1"/>
            <a:r>
              <a:rPr lang="en-US" dirty="0"/>
              <a:t>TFIDF </a:t>
            </a:r>
            <a:r>
              <a:rPr lang="en-US" dirty="0" err="1" smtClean="0"/>
              <a:t>Vectorizer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Topic Analysis with custom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9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a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100" y="455865"/>
            <a:ext cx="1644411" cy="1644411"/>
          </a:xfrm>
          <a:prstGeom prst="rect">
            <a:avLst/>
          </a:prstGeom>
        </p:spPr>
      </p:pic>
      <p:pic>
        <p:nvPicPr>
          <p:cNvPr id="9" name="Picture 8" descr="NasIllmati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75" y="455863"/>
            <a:ext cx="1644413" cy="1644413"/>
          </a:xfrm>
          <a:prstGeom prst="rect">
            <a:avLst/>
          </a:prstGeom>
        </p:spPr>
      </p:pic>
      <p:pic>
        <p:nvPicPr>
          <p:cNvPr id="10" name="Picture 9" descr="itwaswritte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88" y="457374"/>
            <a:ext cx="1644412" cy="1644412"/>
          </a:xfrm>
          <a:prstGeom prst="rect">
            <a:avLst/>
          </a:prstGeom>
        </p:spPr>
      </p:pic>
      <p:pic>
        <p:nvPicPr>
          <p:cNvPr id="11" name="Picture 10" descr="nastradamus.jpg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511" y="455865"/>
            <a:ext cx="1645920" cy="1645920"/>
          </a:xfrm>
          <a:prstGeom prst="rect">
            <a:avLst/>
          </a:prstGeom>
        </p:spPr>
      </p:pic>
      <p:pic>
        <p:nvPicPr>
          <p:cNvPr id="14" name="Picture 13" descr="stillmatic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431" y="455866"/>
            <a:ext cx="1645920" cy="16459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0275" y="2134346"/>
            <a:ext cx="8225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 </a:t>
            </a:r>
            <a:r>
              <a:rPr lang="en-US" sz="2000" i="1" dirty="0" smtClean="0"/>
              <a:t>      </a:t>
            </a:r>
            <a:r>
              <a:rPr lang="en-US" sz="2000" i="1" dirty="0" smtClean="0">
                <a:solidFill>
                  <a:srgbClr val="31859C"/>
                </a:solidFill>
              </a:rPr>
              <a:t> </a:t>
            </a:r>
            <a:r>
              <a:rPr lang="en-US" sz="2000" i="1" dirty="0" smtClean="0">
                <a:solidFill>
                  <a:srgbClr val="EAD252"/>
                </a:solidFill>
              </a:rPr>
              <a:t>1994</a:t>
            </a:r>
            <a:r>
              <a:rPr lang="en-US" sz="2000" i="1" dirty="0" smtClean="0"/>
              <a:t>	    1996		  1999		1999	             2001</a:t>
            </a:r>
            <a:endParaRPr lang="en-US" sz="20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90275" y="2826253"/>
            <a:ext cx="8161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Keywords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>
                <a:solidFill>
                  <a:srgbClr val="EAD252"/>
                </a:solidFill>
              </a:rPr>
              <a:t>H</a:t>
            </a:r>
            <a:r>
              <a:rPr lang="hr-HR" sz="2400" dirty="0" smtClean="0">
                <a:solidFill>
                  <a:srgbClr val="EAD252"/>
                </a:solidFill>
              </a:rPr>
              <a:t>erb</a:t>
            </a:r>
            <a:r>
              <a:rPr lang="hr-HR" sz="2400" dirty="0">
                <a:solidFill>
                  <a:srgbClr val="EAD252"/>
                </a:solidFill>
              </a:rPr>
              <a:t>, ganja, cannabis, buddha, heroin, coke, cigars, </a:t>
            </a:r>
            <a:r>
              <a:rPr lang="hr-HR" sz="2400" dirty="0" smtClean="0">
                <a:solidFill>
                  <a:srgbClr val="EAD252"/>
                </a:solidFill>
              </a:rPr>
              <a:t>inhale</a:t>
            </a:r>
          </a:p>
          <a:p>
            <a:pPr algn="ctr"/>
            <a:endParaRPr lang="hr-HR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hr-HR" sz="2400" dirty="0"/>
          </a:p>
          <a:p>
            <a:pPr algn="ctr"/>
            <a:r>
              <a:rPr lang="en-US" sz="2400" dirty="0"/>
              <a:t>Escobar, dealers, ounce, snitches, </a:t>
            </a:r>
            <a:r>
              <a:rPr lang="en-US" sz="2400" dirty="0" smtClean="0"/>
              <a:t>connections, </a:t>
            </a:r>
            <a:r>
              <a:rPr lang="en-US" sz="2400" dirty="0"/>
              <a:t>law, </a:t>
            </a:r>
            <a:r>
              <a:rPr lang="en-US" sz="2400" dirty="0" smtClean="0"/>
              <a:t>cognac</a:t>
            </a:r>
            <a:endParaRPr lang="en-US" sz="2400" dirty="0"/>
          </a:p>
          <a:p>
            <a:pPr algn="ctr"/>
            <a:endParaRPr lang="hr-HR" sz="2400" dirty="0" smtClean="0"/>
          </a:p>
          <a:p>
            <a:pPr algn="ctr"/>
            <a:endParaRPr lang="hr-HR" sz="2400" dirty="0" smtClean="0"/>
          </a:p>
          <a:p>
            <a:pPr algn="ctr"/>
            <a:r>
              <a:rPr lang="en-US" sz="2400" dirty="0" smtClean="0"/>
              <a:t>J</a:t>
            </a:r>
            <a:r>
              <a:rPr lang="hr-HR" sz="2400" dirty="0" smtClean="0"/>
              <a:t>ewelry, Allah, problems, Religion, ladies</a:t>
            </a:r>
            <a:endParaRPr lang="hr-HR" sz="2400" dirty="0"/>
          </a:p>
        </p:txBody>
      </p:sp>
      <p:sp>
        <p:nvSpPr>
          <p:cNvPr id="5" name="Down Arrow 4"/>
          <p:cNvSpPr/>
          <p:nvPr/>
        </p:nvSpPr>
        <p:spPr>
          <a:xfrm>
            <a:off x="4430425" y="4126609"/>
            <a:ext cx="323723" cy="57060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430425" y="5223255"/>
            <a:ext cx="323723" cy="57060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67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a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100" y="455865"/>
            <a:ext cx="1644411" cy="1644411"/>
          </a:xfrm>
          <a:prstGeom prst="rect">
            <a:avLst/>
          </a:prstGeom>
        </p:spPr>
      </p:pic>
      <p:pic>
        <p:nvPicPr>
          <p:cNvPr id="9" name="Picture 8" descr="NasIllmati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75" y="455863"/>
            <a:ext cx="1644413" cy="1644413"/>
          </a:xfrm>
          <a:prstGeom prst="rect">
            <a:avLst/>
          </a:prstGeom>
        </p:spPr>
      </p:pic>
      <p:pic>
        <p:nvPicPr>
          <p:cNvPr id="10" name="Picture 9" descr="itwaswritte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88" y="457374"/>
            <a:ext cx="1644412" cy="1644412"/>
          </a:xfrm>
          <a:prstGeom prst="rect">
            <a:avLst/>
          </a:prstGeom>
        </p:spPr>
      </p:pic>
      <p:pic>
        <p:nvPicPr>
          <p:cNvPr id="11" name="Picture 10" descr="nastradamus.jpg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511" y="455865"/>
            <a:ext cx="1645920" cy="1645920"/>
          </a:xfrm>
          <a:prstGeom prst="rect">
            <a:avLst/>
          </a:prstGeom>
        </p:spPr>
      </p:pic>
      <p:pic>
        <p:nvPicPr>
          <p:cNvPr id="14" name="Picture 13" descr="stillmatic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431" y="455866"/>
            <a:ext cx="1645920" cy="16459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0275" y="2134346"/>
            <a:ext cx="8225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 </a:t>
            </a:r>
            <a:r>
              <a:rPr lang="en-US" sz="2000" i="1" dirty="0" smtClean="0"/>
              <a:t>       1994	    </a:t>
            </a:r>
            <a:r>
              <a:rPr lang="en-US" sz="2000" i="1" dirty="0" smtClean="0">
                <a:solidFill>
                  <a:srgbClr val="EAD252"/>
                </a:solidFill>
              </a:rPr>
              <a:t>1996</a:t>
            </a:r>
            <a:r>
              <a:rPr lang="en-US" sz="2000" i="1" dirty="0" smtClean="0"/>
              <a:t>		 </a:t>
            </a:r>
            <a:r>
              <a:rPr lang="en-US" sz="2000" i="1" dirty="0" smtClean="0">
                <a:solidFill>
                  <a:srgbClr val="31859C"/>
                </a:solidFill>
              </a:rPr>
              <a:t> </a:t>
            </a:r>
            <a:r>
              <a:rPr lang="en-US" sz="2000" i="1" dirty="0" smtClean="0"/>
              <a:t>1999</a:t>
            </a:r>
            <a:r>
              <a:rPr lang="en-US" sz="2000" i="1" dirty="0" smtClean="0">
                <a:solidFill>
                  <a:srgbClr val="31859C"/>
                </a:solidFill>
              </a:rPr>
              <a:t>	</a:t>
            </a:r>
            <a:r>
              <a:rPr lang="en-US" sz="2000" i="1" dirty="0" smtClean="0"/>
              <a:t>	1999	             2001</a:t>
            </a:r>
            <a:endParaRPr lang="en-US" sz="20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90275" y="2826253"/>
            <a:ext cx="8161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Keywords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H</a:t>
            </a:r>
            <a:r>
              <a:rPr lang="hr-HR" sz="2400" dirty="0" smtClean="0"/>
              <a:t>erb</a:t>
            </a:r>
            <a:r>
              <a:rPr lang="hr-HR" sz="2400" dirty="0"/>
              <a:t>, ganja, cannabis, buddha, heroin, coke, cigars, </a:t>
            </a:r>
            <a:r>
              <a:rPr lang="hr-HR" sz="2400" dirty="0" smtClean="0"/>
              <a:t>inhale</a:t>
            </a:r>
          </a:p>
          <a:p>
            <a:pPr algn="ctr"/>
            <a:endParaRPr lang="hr-HR" sz="2400" dirty="0" smtClean="0"/>
          </a:p>
          <a:p>
            <a:pPr algn="ctr"/>
            <a:endParaRPr lang="hr-HR" sz="2400" dirty="0"/>
          </a:p>
          <a:p>
            <a:pPr algn="ctr"/>
            <a:r>
              <a:rPr lang="en-US" sz="2400" dirty="0">
                <a:solidFill>
                  <a:srgbClr val="EAD252"/>
                </a:solidFill>
              </a:rPr>
              <a:t>Escobar, dealers, ounce, snitches, </a:t>
            </a:r>
            <a:r>
              <a:rPr lang="en-US" sz="2400" dirty="0" smtClean="0">
                <a:solidFill>
                  <a:srgbClr val="EAD252"/>
                </a:solidFill>
              </a:rPr>
              <a:t>connections, </a:t>
            </a:r>
            <a:r>
              <a:rPr lang="en-US" sz="2400" dirty="0">
                <a:solidFill>
                  <a:srgbClr val="EAD252"/>
                </a:solidFill>
              </a:rPr>
              <a:t>law, </a:t>
            </a:r>
            <a:r>
              <a:rPr lang="en-US" sz="2400" dirty="0" smtClean="0">
                <a:solidFill>
                  <a:srgbClr val="EAD252"/>
                </a:solidFill>
              </a:rPr>
              <a:t>cognac</a:t>
            </a:r>
            <a:endParaRPr lang="en-US" sz="2400" dirty="0">
              <a:solidFill>
                <a:srgbClr val="EAD252"/>
              </a:solidFill>
            </a:endParaRPr>
          </a:p>
          <a:p>
            <a:pPr algn="ctr"/>
            <a:endParaRPr lang="hr-HR" sz="2400" dirty="0" smtClean="0"/>
          </a:p>
          <a:p>
            <a:pPr algn="ctr"/>
            <a:endParaRPr lang="hr-HR" sz="2400" dirty="0" smtClean="0"/>
          </a:p>
          <a:p>
            <a:pPr algn="ctr"/>
            <a:r>
              <a:rPr lang="en-US" sz="2400" dirty="0" smtClean="0"/>
              <a:t>J</a:t>
            </a:r>
            <a:r>
              <a:rPr lang="hr-HR" sz="2400" dirty="0" smtClean="0"/>
              <a:t>ewelry, Allah, problems, Religion, ladies</a:t>
            </a:r>
            <a:endParaRPr lang="hr-HR" sz="2400" dirty="0"/>
          </a:p>
        </p:txBody>
      </p:sp>
      <p:sp>
        <p:nvSpPr>
          <p:cNvPr id="5" name="Down Arrow 4"/>
          <p:cNvSpPr/>
          <p:nvPr/>
        </p:nvSpPr>
        <p:spPr>
          <a:xfrm>
            <a:off x="4430425" y="4126609"/>
            <a:ext cx="323723" cy="57060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430425" y="5223255"/>
            <a:ext cx="323723" cy="57060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51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a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100" y="455865"/>
            <a:ext cx="1644411" cy="1644411"/>
          </a:xfrm>
          <a:prstGeom prst="rect">
            <a:avLst/>
          </a:prstGeom>
        </p:spPr>
      </p:pic>
      <p:pic>
        <p:nvPicPr>
          <p:cNvPr id="9" name="Picture 8" descr="NasIllmati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75" y="455863"/>
            <a:ext cx="1644413" cy="1644413"/>
          </a:xfrm>
          <a:prstGeom prst="rect">
            <a:avLst/>
          </a:prstGeom>
        </p:spPr>
      </p:pic>
      <p:pic>
        <p:nvPicPr>
          <p:cNvPr id="10" name="Picture 9" descr="itwaswritte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88" y="457374"/>
            <a:ext cx="1644412" cy="1644412"/>
          </a:xfrm>
          <a:prstGeom prst="rect">
            <a:avLst/>
          </a:prstGeom>
        </p:spPr>
      </p:pic>
      <p:pic>
        <p:nvPicPr>
          <p:cNvPr id="11" name="Picture 10" descr="nastradamus.jpg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511" y="455865"/>
            <a:ext cx="1645920" cy="1645920"/>
          </a:xfrm>
          <a:prstGeom prst="rect">
            <a:avLst/>
          </a:prstGeom>
        </p:spPr>
      </p:pic>
      <p:pic>
        <p:nvPicPr>
          <p:cNvPr id="14" name="Picture 13" descr="stillmatic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431" y="455866"/>
            <a:ext cx="1645920" cy="16459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0275" y="2134346"/>
            <a:ext cx="8225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 </a:t>
            </a:r>
            <a:r>
              <a:rPr lang="en-US" sz="2000" i="1" dirty="0" smtClean="0"/>
              <a:t>       1994	    1996		  1999		1999	             </a:t>
            </a:r>
            <a:r>
              <a:rPr lang="en-US" sz="2000" i="1" dirty="0" smtClean="0">
                <a:solidFill>
                  <a:srgbClr val="EAD252"/>
                </a:solidFill>
              </a:rPr>
              <a:t>2001</a:t>
            </a:r>
            <a:endParaRPr lang="en-US" sz="2000" i="1" dirty="0">
              <a:solidFill>
                <a:srgbClr val="EAD25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0275" y="2826253"/>
            <a:ext cx="8161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Keywords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H</a:t>
            </a:r>
            <a:r>
              <a:rPr lang="hr-HR" sz="2400" dirty="0" smtClean="0"/>
              <a:t>erb</a:t>
            </a:r>
            <a:r>
              <a:rPr lang="hr-HR" sz="2400" dirty="0"/>
              <a:t>, ganja, cannabis, buddha, heroin, coke, cigars, </a:t>
            </a:r>
            <a:r>
              <a:rPr lang="hr-HR" sz="2400" dirty="0" smtClean="0"/>
              <a:t>inhale</a:t>
            </a:r>
          </a:p>
          <a:p>
            <a:pPr algn="ctr"/>
            <a:endParaRPr lang="hr-HR" sz="2400" dirty="0" smtClean="0"/>
          </a:p>
          <a:p>
            <a:pPr algn="ctr"/>
            <a:endParaRPr lang="hr-HR" sz="2400" dirty="0"/>
          </a:p>
          <a:p>
            <a:pPr algn="ctr"/>
            <a:r>
              <a:rPr lang="en-US" sz="2400" dirty="0"/>
              <a:t>Escobar, dealers, ounce, snitches, </a:t>
            </a:r>
            <a:r>
              <a:rPr lang="en-US" sz="2400" dirty="0" smtClean="0"/>
              <a:t>connections, </a:t>
            </a:r>
            <a:r>
              <a:rPr lang="en-US" sz="2400" dirty="0"/>
              <a:t>law, </a:t>
            </a:r>
            <a:r>
              <a:rPr lang="en-US" sz="2400" dirty="0" smtClean="0"/>
              <a:t>cognac</a:t>
            </a:r>
            <a:endParaRPr lang="en-US" sz="2400" dirty="0"/>
          </a:p>
          <a:p>
            <a:pPr algn="ctr"/>
            <a:endParaRPr lang="hr-HR" sz="2400" dirty="0" smtClean="0"/>
          </a:p>
          <a:p>
            <a:pPr algn="ctr"/>
            <a:endParaRPr lang="hr-HR" sz="2400" dirty="0" smtClean="0"/>
          </a:p>
          <a:p>
            <a:pPr algn="ctr"/>
            <a:r>
              <a:rPr lang="en-US" sz="2400" dirty="0" smtClean="0">
                <a:solidFill>
                  <a:srgbClr val="EAD252"/>
                </a:solidFill>
              </a:rPr>
              <a:t>J</a:t>
            </a:r>
            <a:r>
              <a:rPr lang="hr-HR" sz="2400" dirty="0" smtClean="0">
                <a:solidFill>
                  <a:srgbClr val="EAD252"/>
                </a:solidFill>
              </a:rPr>
              <a:t>ewelry, Allah, problems, Religion, ladies</a:t>
            </a:r>
            <a:endParaRPr lang="hr-HR" sz="2400" dirty="0">
              <a:solidFill>
                <a:srgbClr val="EAD252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430425" y="4126609"/>
            <a:ext cx="323723" cy="57060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430425" y="5223255"/>
            <a:ext cx="323723" cy="57060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51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1037</TotalTime>
  <Words>871</Words>
  <Application>Microsoft Macintosh PowerPoint</Application>
  <PresentationFormat>On-screen Show (4:3)</PresentationFormat>
  <Paragraphs>164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 Black </vt:lpstr>
      <vt:lpstr>Themely</vt:lpstr>
      <vt:lpstr>About Me</vt:lpstr>
      <vt:lpstr>PowerPoint Presentation</vt:lpstr>
      <vt:lpstr>PowerPoint Presentation</vt:lpstr>
      <vt:lpstr>Nas</vt:lpstr>
      <vt:lpstr>Themely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Next?</vt:lpstr>
      <vt:lpstr>Future Implications</vt:lpstr>
      <vt:lpstr>Project Kojak at Metis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Themely</dc:title>
  <dc:creator>Kevin</dc:creator>
  <cp:lastModifiedBy>Kevin</cp:lastModifiedBy>
  <cp:revision>39</cp:revision>
  <dcterms:created xsi:type="dcterms:W3CDTF">2014-11-21T15:47:14Z</dcterms:created>
  <dcterms:modified xsi:type="dcterms:W3CDTF">2014-12-03T20:55:37Z</dcterms:modified>
</cp:coreProperties>
</file>