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6" r:id="rId1"/>
  </p:sldMasterIdLst>
  <p:notesMasterIdLst>
    <p:notesMasterId r:id="rId19"/>
  </p:notesMasterIdLst>
  <p:sldIdLst>
    <p:sldId id="260" r:id="rId2"/>
    <p:sldId id="257" r:id="rId3"/>
    <p:sldId id="293" r:id="rId4"/>
    <p:sldId id="295" r:id="rId5"/>
    <p:sldId id="297" r:id="rId6"/>
    <p:sldId id="298" r:id="rId7"/>
    <p:sldId id="302" r:id="rId8"/>
    <p:sldId id="300" r:id="rId9"/>
    <p:sldId id="301" r:id="rId10"/>
    <p:sldId id="303" r:id="rId11"/>
    <p:sldId id="296" r:id="rId12"/>
    <p:sldId id="304" r:id="rId13"/>
    <p:sldId id="305" r:id="rId14"/>
    <p:sldId id="306" r:id="rId15"/>
    <p:sldId id="308" r:id="rId16"/>
    <p:sldId id="294" r:id="rId17"/>
    <p:sldId id="307" r:id="rId18"/>
  </p:sldIdLst>
  <p:sldSz cx="9144000" cy="5143500" type="screen16x9"/>
  <p:notesSz cx="6858000" cy="9144000"/>
  <p:embeddedFontLst>
    <p:embeddedFont>
      <p:font typeface="Raleway" panose="020B0003030101060003" pitchFamily="34" charset="0"/>
      <p:regular r:id="rId20"/>
      <p:bold r:id="rId21"/>
      <p:italic r:id="rId22"/>
      <p:boldItalic r:id="rId23"/>
    </p:embeddedFont>
    <p:embeddedFont>
      <p:font typeface="Raleway Thin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D9C33-E345-4D28-A3F8-3423EB0E2096}">
  <a:tblStyle styleId="{E2ED9C33-E345-4D28-A3F8-3423EB0E2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4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6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61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6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13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4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4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1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29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8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7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3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3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86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7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SECTION_HEADER_2_1_1_1_1_2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076725" y="955200"/>
            <a:ext cx="55587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6996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reports/2017/pdfs/81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vinMathewT/HTR-Pytorch" TargetMode="External"/><Relationship Id="rId5" Type="http://schemas.openxmlformats.org/officeDocument/2006/relationships/hyperlink" Target="https://distill.pub/2017/ctc/" TargetMode="External"/><Relationship Id="rId4" Type="http://schemas.openxmlformats.org/officeDocument/2006/relationships/hyperlink" Target="https://www.cs.toronto.edu/~graves/icml_2006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63130" y="506728"/>
            <a:ext cx="8017740" cy="4130039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860045" y="1120139"/>
            <a:ext cx="5423910" cy="3722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2800" b="1" dirty="0">
                <a:latin typeface="Raleway" panose="020B0003030101060003" pitchFamily="34" charset="0"/>
                <a:ea typeface="Roboto" panose="02000000000000000000" pitchFamily="2" charset="0"/>
              </a:rPr>
              <a:t>Handwritten Text Recognition</a:t>
            </a:r>
            <a:br>
              <a:rPr lang="en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br>
              <a:rPr lang="en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r>
              <a:rPr lang="en" sz="2000" dirty="0">
                <a:latin typeface="Raleway" panose="020B0003030101060003" pitchFamily="34" charset="0"/>
                <a:ea typeface="Roboto" panose="02000000000000000000" pitchFamily="2" charset="0"/>
              </a:rPr>
              <a:t>Guide: </a:t>
            </a:r>
            <a: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</a:rPr>
              <a:t>Dr. Sujan Kumar Saha</a:t>
            </a: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</a:rPr>
              <a:t>Kevin Mathew T </a:t>
            </a:r>
            <a: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  <a:t>(BE/10085/17) </a:t>
            </a: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</a:rPr>
              <a:t>Aman Kumar </a:t>
            </a:r>
            <a: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  <a:t>(BE/10042/17) </a:t>
            </a: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</a:rPr>
              <a:t>Mayank Padia </a:t>
            </a:r>
            <a: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  <a:t>(BE/10298/17)</a:t>
            </a: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br>
              <a:rPr lang="en-US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  <a:sym typeface="Raleway Thin"/>
              </a:rPr>
              <a:t>Birla Institute of Technology, Mesra</a:t>
            </a:r>
            <a:br>
              <a:rPr lang="en-US" sz="2000" b="1" dirty="0">
                <a:latin typeface="Raleway" panose="020B0003030101060003" pitchFamily="34" charset="0"/>
                <a:ea typeface="Roboto" panose="02000000000000000000" pitchFamily="2" charset="0"/>
                <a:sym typeface="Raleway Thin"/>
              </a:rPr>
            </a:br>
            <a:br>
              <a:rPr lang="en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br>
              <a:rPr lang="en" sz="2000" dirty="0">
                <a:latin typeface="Raleway" panose="020B0003030101060003" pitchFamily="34" charset="0"/>
                <a:ea typeface="Roboto" panose="02000000000000000000" pitchFamily="2" charset="0"/>
              </a:rPr>
            </a:br>
            <a:endParaRPr sz="2000" dirty="0"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</a:t>
            </a:r>
            <a:endParaRPr dirty="0"/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1482090" y="1461645"/>
            <a:ext cx="6179820" cy="536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1800" dirty="0">
                <a:latin typeface="Raleway Thin"/>
                <a:sym typeface="Raleway Thin"/>
              </a:rPr>
              <a:t>Convolutional Recurrent Neural Network</a:t>
            </a:r>
          </a:p>
        </p:txBody>
      </p:sp>
      <p:sp>
        <p:nvSpPr>
          <p:cNvPr id="6" name="Google Shape;406;p34">
            <a:extLst>
              <a:ext uri="{FF2B5EF4-FFF2-40B4-BE49-F238E27FC236}">
                <a16:creationId xmlns:a16="http://schemas.microsoft.com/office/drawing/2014/main" id="{AABAA1C5-75B0-405D-9731-ED67A657C3CB}"/>
              </a:ext>
            </a:extLst>
          </p:cNvPr>
          <p:cNvSpPr txBox="1">
            <a:spLocks/>
          </p:cNvSpPr>
          <p:nvPr/>
        </p:nvSpPr>
        <p:spPr>
          <a:xfrm>
            <a:off x="2291537" y="649376"/>
            <a:ext cx="4560925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800" dirty="0">
                <a:latin typeface="Raleway Thin"/>
                <a:sym typeface="Raleway Thin"/>
              </a:rPr>
              <a:t>Deep Learning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95C37-AD22-43C6-A1E6-2119C02F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5" y="2047306"/>
            <a:ext cx="8449455" cy="21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CONVOLUTIONAL NEURAL NETWORK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309407" y="496800"/>
            <a:ext cx="5018021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Convolutional Neural Network</a:t>
            </a: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397893" y="4308706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D54C9ED-A744-4CEA-8BC3-397B7866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44" y="1228005"/>
            <a:ext cx="3468775" cy="1508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DC86-349F-4577-8FAF-EA09A9D5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27" y="3111417"/>
            <a:ext cx="2173605" cy="1504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A8C24-BDB1-4B01-809E-E3AD960565A6}"/>
              </a:ext>
            </a:extLst>
          </p:cNvPr>
          <p:cNvSpPr txBox="1"/>
          <p:nvPr/>
        </p:nvSpPr>
        <p:spPr>
          <a:xfrm>
            <a:off x="5896374" y="2887478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anose="020B0003030101060003" pitchFamily="34" charset="0"/>
              </a:rPr>
              <a:t>Convolutional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A1275-4BE5-4DE8-9190-81E658AD9816}"/>
              </a:ext>
            </a:extLst>
          </p:cNvPr>
          <p:cNvSpPr txBox="1"/>
          <p:nvPr/>
        </p:nvSpPr>
        <p:spPr>
          <a:xfrm>
            <a:off x="5896372" y="4522846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anose="020B0003030101060003" pitchFamily="34" charset="0"/>
              </a:rPr>
              <a:t>Max Pooling Layer</a:t>
            </a:r>
          </a:p>
        </p:txBody>
      </p:sp>
      <p:sp>
        <p:nvSpPr>
          <p:cNvPr id="16" name="Google Shape;405;p34">
            <a:extLst>
              <a:ext uri="{FF2B5EF4-FFF2-40B4-BE49-F238E27FC236}">
                <a16:creationId xmlns:a16="http://schemas.microsoft.com/office/drawing/2014/main" id="{D982851E-BC98-4B67-82E9-F025004F9835}"/>
              </a:ext>
            </a:extLst>
          </p:cNvPr>
          <p:cNvSpPr txBox="1">
            <a:spLocks/>
          </p:cNvSpPr>
          <p:nvPr/>
        </p:nvSpPr>
        <p:spPr>
          <a:xfrm>
            <a:off x="1211784" y="1381747"/>
            <a:ext cx="4071685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00"/>
            </a:pPr>
            <a:r>
              <a:rPr lang="en-US" sz="1600" dirty="0">
                <a:latin typeface="Raleway Thin"/>
                <a:sym typeface="Raleway Thin"/>
              </a:rPr>
              <a:t>CNN Architecture: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20 Layers.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Convolutional Layers with decreasing kernel size.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Batch Normalization after each Convolutional Layer.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ReLU Activation Used.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MaxPooling of 2x2 after activation is applied.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Dropout did not improve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79836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RECURRENT NEURAL NETWORK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309407" y="496800"/>
            <a:ext cx="5018021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Recurrent Neural Network</a:t>
            </a: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397893" y="4308706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405;p34">
            <a:extLst>
              <a:ext uri="{FF2B5EF4-FFF2-40B4-BE49-F238E27FC236}">
                <a16:creationId xmlns:a16="http://schemas.microsoft.com/office/drawing/2014/main" id="{D982851E-BC98-4B67-82E9-F025004F9835}"/>
              </a:ext>
            </a:extLst>
          </p:cNvPr>
          <p:cNvSpPr txBox="1">
            <a:spLocks/>
          </p:cNvSpPr>
          <p:nvPr/>
        </p:nvSpPr>
        <p:spPr>
          <a:xfrm>
            <a:off x="1211784" y="1758824"/>
            <a:ext cx="4071685" cy="195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00"/>
            </a:pPr>
            <a:r>
              <a:rPr lang="en-US" sz="1600" dirty="0">
                <a:latin typeface="Raleway Thin"/>
                <a:sym typeface="Raleway Thin"/>
              </a:rPr>
              <a:t>RNN Architecture: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Bi-LSTM Layer.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2 Layers Deep LSTM. 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Softmax Activation.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600" dirty="0">
                <a:latin typeface="Raleway Thin"/>
                <a:sym typeface="Raleway Thin"/>
              </a:rPr>
              <a:t>Again, dropout did not improve the training process.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C8A07-3AFB-49E8-BB82-5852A578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44" y="1472223"/>
            <a:ext cx="3077436" cy="2461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BFFB3E-8F84-4A19-AE8E-402A3D41854C}"/>
              </a:ext>
            </a:extLst>
          </p:cNvPr>
          <p:cNvSpPr txBox="1"/>
          <p:nvPr/>
        </p:nvSpPr>
        <p:spPr>
          <a:xfrm>
            <a:off x="6242992" y="4176572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anose="020B0003030101060003" pitchFamily="34" charset="0"/>
              </a:rPr>
              <a:t>Bidirectional RNN</a:t>
            </a:r>
          </a:p>
        </p:txBody>
      </p:sp>
    </p:spTree>
    <p:extLst>
      <p:ext uri="{BB962C8B-B14F-4D97-AF65-F5344CB8AC3E}">
        <p14:creationId xmlns:p14="http://schemas.microsoft.com/office/powerpoint/2010/main" val="261072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LOSS FUNCTION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62849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062989" y="634581"/>
            <a:ext cx="5018021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Loss Function</a:t>
            </a: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397893" y="4529686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405;p34">
            <a:extLst>
              <a:ext uri="{FF2B5EF4-FFF2-40B4-BE49-F238E27FC236}">
                <a16:creationId xmlns:a16="http://schemas.microsoft.com/office/drawing/2014/main" id="{D982851E-BC98-4B67-82E9-F025004F9835}"/>
              </a:ext>
            </a:extLst>
          </p:cNvPr>
          <p:cNvSpPr txBox="1">
            <a:spLocks/>
          </p:cNvSpPr>
          <p:nvPr/>
        </p:nvSpPr>
        <p:spPr>
          <a:xfrm>
            <a:off x="1707906" y="1348669"/>
            <a:ext cx="5728185" cy="456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1800" dirty="0">
                <a:latin typeface="Raleway Thin"/>
                <a:sym typeface="Raleway Thin"/>
              </a:rPr>
              <a:t>Connectionist Temporal Classification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2EF76-1A82-420B-9032-AE2634EF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" y="2172257"/>
            <a:ext cx="3959007" cy="189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43A0A-82AF-4D15-9D22-949E0467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21" y="2244669"/>
            <a:ext cx="4225578" cy="18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PROCESS</a:t>
            </a: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062989" y="634581"/>
            <a:ext cx="5018021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Training Process</a:t>
            </a:r>
          </a:p>
        </p:txBody>
      </p:sp>
      <p:sp>
        <p:nvSpPr>
          <p:cNvPr id="9" name="Google Shape;405;p34">
            <a:extLst>
              <a:ext uri="{FF2B5EF4-FFF2-40B4-BE49-F238E27FC236}">
                <a16:creationId xmlns:a16="http://schemas.microsoft.com/office/drawing/2014/main" id="{75F21505-A725-490B-990A-157D442A2C9E}"/>
              </a:ext>
            </a:extLst>
          </p:cNvPr>
          <p:cNvSpPr txBox="1">
            <a:spLocks/>
          </p:cNvSpPr>
          <p:nvPr/>
        </p:nvSpPr>
        <p:spPr>
          <a:xfrm>
            <a:off x="1482090" y="1225424"/>
            <a:ext cx="7029450" cy="357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IAM Dataset – </a:t>
            </a:r>
            <a:r>
              <a:rPr lang="en-US" sz="1800" dirty="0">
                <a:latin typeface="Raleway Thin"/>
              </a:rPr>
              <a:t>Handwriting Database containing forms of Handwritten English text.</a:t>
            </a:r>
            <a:endParaRPr lang="en-US" sz="1800" dirty="0">
              <a:latin typeface="Raleway Thin"/>
              <a:sym typeface="Raleway Thin"/>
            </a:endParaRP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We trained on 92,000 examples (~95%), and we had 4,000 test examples (~5%).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For the word extraction we used OpenCV.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Deep Learning Model was built on PyTorch.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Adam Optimizer with Learning Rate 1e-2.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Learning Rate Scheduler ReduceLROnPlateau.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Batch Size of 32.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Trained for 40 Epochs.</a:t>
            </a:r>
          </a:p>
          <a:p>
            <a:pPr marL="285750" indent="-28575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Training took up to 1.5 days, for 40 Epochs, we trained on a NVIDIA GTX-1050 GPU.</a:t>
            </a:r>
          </a:p>
        </p:txBody>
      </p:sp>
    </p:spTree>
    <p:extLst>
      <p:ext uri="{BB962C8B-B14F-4D97-AF65-F5344CB8AC3E}">
        <p14:creationId xmlns:p14="http://schemas.microsoft.com/office/powerpoint/2010/main" val="93167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804890" y="1288840"/>
            <a:ext cx="7534220" cy="2108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4400" dirty="0">
                <a:latin typeface="Raleway Thin"/>
                <a:sym typeface="Raleway Thin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245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1482090" y="1225425"/>
            <a:ext cx="3745230" cy="305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Web based application which can help users to write and extract data in read time.</a:t>
            </a:r>
          </a:p>
          <a:p>
            <a:pPr marL="342900" indent="-34290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Use Pretrained Models for the CNN.</a:t>
            </a:r>
          </a:p>
          <a:p>
            <a:pPr marL="342900" indent="-34290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Use Image Augmentations for training.</a:t>
            </a:r>
          </a:p>
          <a:p>
            <a:pPr marL="342900" indent="-342900">
              <a:buSzPts val="900"/>
              <a:buFont typeface="Arial" panose="020B0604020202020204" pitchFamily="34" charset="0"/>
              <a:buChar char="•"/>
            </a:pPr>
            <a:r>
              <a:rPr lang="en-US" sz="1800" dirty="0">
                <a:latin typeface="Raleway Thin"/>
                <a:sym typeface="Raleway Thin"/>
              </a:rPr>
              <a:t>Use Deep Learning for word segmentation.</a:t>
            </a:r>
          </a:p>
          <a:p>
            <a:pPr marL="457200" indent="-457200">
              <a:buSzPts val="900"/>
              <a:buAutoNum type="arabicPeriod"/>
            </a:pPr>
            <a:endParaRPr lang="en-US" sz="18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011680" y="490680"/>
            <a:ext cx="512064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Future Scope &amp;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1FF60-EEC8-4F33-8291-E2524A26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12" y="990599"/>
            <a:ext cx="2225928" cy="3596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8D557-BDD5-429B-A0C9-45F93AA301C2}"/>
              </a:ext>
            </a:extLst>
          </p:cNvPr>
          <p:cNvSpPr txBox="1"/>
          <p:nvPr/>
        </p:nvSpPr>
        <p:spPr>
          <a:xfrm>
            <a:off x="6122253" y="4645211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anose="020B0003030101060003" pitchFamily="34" charset="0"/>
              </a:rPr>
              <a:t>Image Augmentations</a:t>
            </a:r>
          </a:p>
        </p:txBody>
      </p:sp>
    </p:spTree>
    <p:extLst>
      <p:ext uri="{BB962C8B-B14F-4D97-AF65-F5344CB8AC3E}">
        <p14:creationId xmlns:p14="http://schemas.microsoft.com/office/powerpoint/2010/main" val="402680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1482090" y="1225425"/>
            <a:ext cx="6968490" cy="187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anose="020B0003030101060003" pitchFamily="34" charset="0"/>
              </a:rPr>
              <a:t>Handwritten Text Recognition using Deep Learning - Batuhan Balci, Dan Saadati, Dan Shiferaw (</a:t>
            </a:r>
            <a:r>
              <a:rPr lang="en-US" sz="1800" b="1" dirty="0">
                <a:latin typeface="Raleway" panose="020B0003030101060003" pitchFamily="34" charset="0"/>
                <a:hlinkClick r:id="rId3"/>
              </a:rPr>
              <a:t>link to paper</a:t>
            </a:r>
            <a:r>
              <a:rPr lang="en-US" sz="1800" b="1" dirty="0">
                <a:latin typeface="Raleway" panose="020B0003030101060003" pitchFamily="34" charset="0"/>
              </a:rPr>
              <a:t>)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anose="020B0003030101060003" pitchFamily="34" charset="0"/>
              </a:rPr>
              <a:t>Connectionist Temporal Classification: Labelling Unsegmented Sequence Data with Recurrent Neural Networks – Graves et al. (</a:t>
            </a:r>
            <a:r>
              <a:rPr lang="en-US" sz="1800" b="1" dirty="0">
                <a:latin typeface="Raleway" panose="020B0003030101060003" pitchFamily="34" charset="0"/>
                <a:hlinkClick r:id="rId4"/>
              </a:rPr>
              <a:t>link to paper</a:t>
            </a:r>
            <a:r>
              <a:rPr lang="en-US" sz="1800" b="1" dirty="0">
                <a:latin typeface="Raleway" panose="020B0003030101060003" pitchFamily="34" charset="0"/>
              </a:rPr>
              <a:t>)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anose="020B0003030101060003" pitchFamily="34" charset="0"/>
                <a:sym typeface="Raleway Thin"/>
              </a:rPr>
              <a:t>CTC Loss Explanation (</a:t>
            </a:r>
            <a:r>
              <a:rPr lang="en-US" sz="1800" b="1" dirty="0">
                <a:latin typeface="Raleway" panose="020B0003030101060003" pitchFamily="34" charset="0"/>
                <a:sym typeface="Raleway Thin"/>
                <a:hlinkClick r:id="rId5"/>
              </a:rPr>
              <a:t>link</a:t>
            </a:r>
            <a:r>
              <a:rPr lang="en-US" sz="1800" b="1" dirty="0">
                <a:latin typeface="Raleway" panose="020B0003030101060003" pitchFamily="34" charset="0"/>
                <a:sym typeface="Raleway Thin"/>
              </a:rPr>
              <a:t>)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endParaRPr lang="en-US" sz="1800" b="1" dirty="0">
              <a:latin typeface="Raleway" panose="020B0003030101060003" pitchFamily="34" charset="0"/>
              <a:sym typeface="Raleway Thin"/>
            </a:endParaRP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endParaRPr lang="en-US" sz="1800" b="1" dirty="0">
              <a:latin typeface="Raleway" panose="020B0003030101060003" pitchFamily="34" charset="0"/>
              <a:sym typeface="Raleway Thin"/>
            </a:endParaRP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anose="020B0003030101060003" pitchFamily="34" charset="0"/>
                <a:sym typeface="Raleway Thin"/>
              </a:rPr>
              <a:t>GitHub link to our project: </a:t>
            </a:r>
            <a:r>
              <a:rPr lang="en-US" sz="1800" b="1" dirty="0">
                <a:latin typeface="Raleway" panose="020B0003030101060003" pitchFamily="34" charset="0"/>
                <a:sym typeface="Raleway Thin"/>
                <a:hlinkClick r:id="rId6"/>
              </a:rPr>
              <a:t>https://github.com/KevinMathewT/HTR-Pytorch</a:t>
            </a:r>
            <a:endParaRPr lang="en-US" sz="1800" b="1" dirty="0">
              <a:latin typeface="Raleway" panose="020B0003030101060003" pitchFamily="34" charset="0"/>
              <a:sym typeface="Raleway Thin"/>
            </a:endParaRPr>
          </a:p>
          <a:p>
            <a:pPr marL="457200" indent="-457200">
              <a:buSzPts val="900"/>
              <a:buAutoNum type="arabicPeriod"/>
            </a:pPr>
            <a:endParaRPr lang="en-US" b="1" dirty="0">
              <a:latin typeface="Raleway" panose="020B0003030101060003" pitchFamily="34" charset="0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011680" y="490680"/>
            <a:ext cx="512064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34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1072514" y="1156845"/>
            <a:ext cx="6998970" cy="377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00"/>
            </a:pPr>
            <a:r>
              <a:rPr lang="en-US" sz="2400" dirty="0">
                <a:latin typeface="Raleway Thin"/>
                <a:sym typeface="Raleway Thin"/>
              </a:rPr>
              <a:t>Some of the Applications of this project are: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2400" dirty="0">
                <a:latin typeface="Raleway Thin"/>
                <a:sym typeface="Raleway Thin"/>
              </a:rPr>
              <a:t>Notes Extraction from Online Class.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2400" dirty="0">
                <a:latin typeface="Raleway Thin"/>
                <a:sym typeface="Raleway Thin"/>
              </a:rPr>
              <a:t>Plagiarism Detection.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2400" dirty="0">
                <a:latin typeface="Raleway Thin"/>
              </a:rPr>
              <a:t>Data entry for business documents, e.g. Cheque, passport, invoice, bank statement and receipt.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r>
              <a:rPr lang="en-US" sz="2400" dirty="0">
                <a:latin typeface="Raleway Thin"/>
              </a:rPr>
              <a:t>Make electronic images of printed documents searchable, e.g. Google Books.</a:t>
            </a: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endParaRPr lang="en-US" sz="2400" dirty="0">
              <a:latin typeface="Raleway Thin"/>
            </a:endParaRP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endParaRPr lang="en-US" sz="2400" dirty="0">
              <a:latin typeface="Raleway Thin"/>
              <a:sym typeface="Raleway Thin"/>
            </a:endParaRPr>
          </a:p>
          <a:p>
            <a:pPr marL="457200" indent="-457200">
              <a:buSzPts val="900"/>
              <a:buFont typeface="Arial" panose="020B0604020202020204" pitchFamily="34" charset="0"/>
              <a:buChar char="•"/>
            </a:pPr>
            <a:endParaRPr lang="en-US" sz="2400" dirty="0">
              <a:latin typeface="Raleway Thin"/>
              <a:sym typeface="Raleway Thin"/>
            </a:endParaRPr>
          </a:p>
          <a:p>
            <a:pPr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2459317" y="496800"/>
            <a:ext cx="4225365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2400" dirty="0">
                <a:latin typeface="Raleway Thin"/>
                <a:sym typeface="Raleway Thin"/>
              </a:rPr>
              <a:t>Recognizing the text in an image has two parts:</a:t>
            </a: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3186152" y="491788"/>
            <a:ext cx="3264533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3600" dirty="0">
                <a:latin typeface="Raleway Thin"/>
                <a:sym typeface="Raleway Thin"/>
              </a:rPr>
              <a:t>Introduction</a:t>
            </a:r>
          </a:p>
        </p:txBody>
      </p:sp>
      <p:sp>
        <p:nvSpPr>
          <p:cNvPr id="5" name="Google Shape;143;p23">
            <a:extLst>
              <a:ext uri="{FF2B5EF4-FFF2-40B4-BE49-F238E27FC236}">
                <a16:creationId xmlns:a16="http://schemas.microsoft.com/office/drawing/2014/main" id="{AF9E8C6B-490F-4408-8762-46D5BDB4B208}"/>
              </a:ext>
            </a:extLst>
          </p:cNvPr>
          <p:cNvSpPr txBox="1">
            <a:spLocks/>
          </p:cNvSpPr>
          <p:nvPr/>
        </p:nvSpPr>
        <p:spPr>
          <a:xfrm>
            <a:off x="1661727" y="3367792"/>
            <a:ext cx="2989496" cy="64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●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■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●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■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●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Raleway"/>
              <a:buChar char="■"/>
              <a:defRPr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Computer Vision Techniques used</a:t>
            </a:r>
            <a:endParaRPr lang="en-US" sz="1600" dirty="0"/>
          </a:p>
        </p:txBody>
      </p:sp>
      <p:sp>
        <p:nvSpPr>
          <p:cNvPr id="6" name="Google Shape;144;p23">
            <a:extLst>
              <a:ext uri="{FF2B5EF4-FFF2-40B4-BE49-F238E27FC236}">
                <a16:creationId xmlns:a16="http://schemas.microsoft.com/office/drawing/2014/main" id="{AC4C6939-CF3B-4B35-9FF7-8BA8380913B5}"/>
              </a:ext>
            </a:extLst>
          </p:cNvPr>
          <p:cNvSpPr txBox="1">
            <a:spLocks/>
          </p:cNvSpPr>
          <p:nvPr/>
        </p:nvSpPr>
        <p:spPr>
          <a:xfrm>
            <a:off x="1482090" y="3061122"/>
            <a:ext cx="333633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400" dirty="0"/>
              <a:t>Segmenting the words in the image</a:t>
            </a:r>
          </a:p>
        </p:txBody>
      </p:sp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B897B1CF-F64D-48E6-BCE3-5D9EF1B76C1E}"/>
              </a:ext>
            </a:extLst>
          </p:cNvPr>
          <p:cNvSpPr txBox="1">
            <a:spLocks/>
          </p:cNvSpPr>
          <p:nvPr/>
        </p:nvSpPr>
        <p:spPr>
          <a:xfrm>
            <a:off x="2826352" y="268484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ADCDC"/>
              </a:buClr>
              <a:buSzPts val="1400"/>
            </a:pPr>
            <a:r>
              <a:rPr lang="en" sz="2400" dirty="0">
                <a:solidFill>
                  <a:srgbClr val="CADCDC"/>
                </a:solidFill>
                <a:latin typeface="Raleway Thin"/>
                <a:sym typeface="Raleway Thin"/>
              </a:rPr>
              <a:t>01</a:t>
            </a:r>
          </a:p>
        </p:txBody>
      </p:sp>
      <p:sp>
        <p:nvSpPr>
          <p:cNvPr id="10" name="Google Shape;153;p23">
            <a:extLst>
              <a:ext uri="{FF2B5EF4-FFF2-40B4-BE49-F238E27FC236}">
                <a16:creationId xmlns:a16="http://schemas.microsoft.com/office/drawing/2014/main" id="{52E5A55C-89DC-4040-B412-483EC554EFA8}"/>
              </a:ext>
            </a:extLst>
          </p:cNvPr>
          <p:cNvSpPr txBox="1">
            <a:spLocks/>
          </p:cNvSpPr>
          <p:nvPr/>
        </p:nvSpPr>
        <p:spPr>
          <a:xfrm>
            <a:off x="4998058" y="3367792"/>
            <a:ext cx="3254402" cy="64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aleway"/>
                <a:sym typeface="Raleway"/>
              </a:rPr>
              <a:t>Convolutional-Recurrent Neural Network with CTC Loss used</a:t>
            </a:r>
          </a:p>
        </p:txBody>
      </p:sp>
      <p:sp>
        <p:nvSpPr>
          <p:cNvPr id="11" name="Google Shape;154;p23">
            <a:extLst>
              <a:ext uri="{FF2B5EF4-FFF2-40B4-BE49-F238E27FC236}">
                <a16:creationId xmlns:a16="http://schemas.microsoft.com/office/drawing/2014/main" id="{E8B03B0D-DB89-4F49-97B6-373F8B92E8C1}"/>
              </a:ext>
            </a:extLst>
          </p:cNvPr>
          <p:cNvSpPr txBox="1">
            <a:spLocks/>
          </p:cNvSpPr>
          <p:nvPr/>
        </p:nvSpPr>
        <p:spPr>
          <a:xfrm>
            <a:off x="4985640" y="3061122"/>
            <a:ext cx="333633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dirty="0">
                <a:latin typeface="Raleway Thin"/>
                <a:sym typeface="Raleway Thin"/>
              </a:rPr>
              <a:t>Recognition of word in each image</a:t>
            </a:r>
          </a:p>
        </p:txBody>
      </p:sp>
      <p:sp>
        <p:nvSpPr>
          <p:cNvPr id="12" name="Google Shape;155;p23">
            <a:extLst>
              <a:ext uri="{FF2B5EF4-FFF2-40B4-BE49-F238E27FC236}">
                <a16:creationId xmlns:a16="http://schemas.microsoft.com/office/drawing/2014/main" id="{EEEDBE5F-9CD5-4E97-97BB-38E22ACED122}"/>
              </a:ext>
            </a:extLst>
          </p:cNvPr>
          <p:cNvSpPr txBox="1">
            <a:spLocks/>
          </p:cNvSpPr>
          <p:nvPr/>
        </p:nvSpPr>
        <p:spPr>
          <a:xfrm>
            <a:off x="6329903" y="268484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ADCDC"/>
              </a:buClr>
              <a:buSzPts val="1400"/>
            </a:pPr>
            <a:r>
              <a:rPr lang="en" sz="2400" dirty="0">
                <a:solidFill>
                  <a:srgbClr val="CADCDC"/>
                </a:solidFill>
                <a:latin typeface="Raleway Thin"/>
                <a:sym typeface="Raleway Thin"/>
              </a:rPr>
              <a:t>02</a:t>
            </a:r>
          </a:p>
        </p:txBody>
      </p:sp>
      <p:cxnSp>
        <p:nvCxnSpPr>
          <p:cNvPr id="13" name="Google Shape;162;p23">
            <a:extLst>
              <a:ext uri="{FF2B5EF4-FFF2-40B4-BE49-F238E27FC236}">
                <a16:creationId xmlns:a16="http://schemas.microsoft.com/office/drawing/2014/main" id="{3B316ABC-64B7-49AE-9643-1A9410ECA900}"/>
              </a:ext>
            </a:extLst>
          </p:cNvPr>
          <p:cNvCxnSpPr/>
          <p:nvPr/>
        </p:nvCxnSpPr>
        <p:spPr>
          <a:xfrm>
            <a:off x="1661727" y="2476435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397893" y="4308706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54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5599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ED0BB699-743F-4A20-BF60-59B12464FE62}"/>
              </a:ext>
            </a:extLst>
          </p:cNvPr>
          <p:cNvSpPr txBox="1">
            <a:spLocks/>
          </p:cNvSpPr>
          <p:nvPr/>
        </p:nvSpPr>
        <p:spPr>
          <a:xfrm>
            <a:off x="811282" y="566002"/>
            <a:ext cx="8014271" cy="53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r>
              <a:rPr lang="en-US" sz="3600" dirty="0">
                <a:latin typeface="Raleway Thin"/>
                <a:sym typeface="Raleway Thin"/>
              </a:rPr>
              <a:t>Word Segmentation Pipeline</a:t>
            </a: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397893" y="4461106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2B2D19-8223-4E12-A55E-7E8F32FA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06" y="1463722"/>
            <a:ext cx="5097824" cy="29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285589" y="4628020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2B2D19-8223-4E12-A55E-7E8F32FA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2" y="1726828"/>
            <a:ext cx="2873994" cy="1689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74A6D-0FC6-423F-82D8-4A2E043D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253" y="1726840"/>
            <a:ext cx="2873974" cy="16898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02C41F-39C6-4877-9D82-D4FD2C10353C}"/>
              </a:ext>
            </a:extLst>
          </p:cNvPr>
          <p:cNvCxnSpPr>
            <a:cxnSpLocks/>
          </p:cNvCxnSpPr>
          <p:nvPr/>
        </p:nvCxnSpPr>
        <p:spPr>
          <a:xfrm>
            <a:off x="4253934" y="2647944"/>
            <a:ext cx="98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02E1BC-F260-4C62-8C05-81E730F38CAC}"/>
              </a:ext>
            </a:extLst>
          </p:cNvPr>
          <p:cNvSpPr txBox="1"/>
          <p:nvPr/>
        </p:nvSpPr>
        <p:spPr>
          <a:xfrm>
            <a:off x="3854796" y="2171555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aleway" panose="020B0003030101060003" pitchFamily="34" charset="0"/>
              </a:rPr>
              <a:t>Gaussian Kernel</a:t>
            </a:r>
          </a:p>
        </p:txBody>
      </p:sp>
    </p:spTree>
    <p:extLst>
      <p:ext uri="{BB962C8B-B14F-4D97-AF65-F5344CB8AC3E}">
        <p14:creationId xmlns:p14="http://schemas.microsoft.com/office/powerpoint/2010/main" val="24575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285589" y="4628020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2B2D19-8223-4E12-A55E-7E8F32FA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2" y="1726828"/>
            <a:ext cx="2873994" cy="1689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74A6D-0FC6-423F-82D8-4A2E043D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2" y="1726840"/>
            <a:ext cx="2873974" cy="16898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02C41F-39C6-4877-9D82-D4FD2C10353C}"/>
              </a:ext>
            </a:extLst>
          </p:cNvPr>
          <p:cNvCxnSpPr>
            <a:cxnSpLocks/>
          </p:cNvCxnSpPr>
          <p:nvPr/>
        </p:nvCxnSpPr>
        <p:spPr>
          <a:xfrm>
            <a:off x="4253934" y="2647944"/>
            <a:ext cx="98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02E1BC-F260-4C62-8C05-81E730F38CAC}"/>
              </a:ext>
            </a:extLst>
          </p:cNvPr>
          <p:cNvSpPr txBox="1"/>
          <p:nvPr/>
        </p:nvSpPr>
        <p:spPr>
          <a:xfrm>
            <a:off x="3854796" y="2171555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aleway" panose="020B0003030101060003" pitchFamily="34" charset="0"/>
              </a:rPr>
              <a:t>Image Binarization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A8E12-270A-428B-B597-3EC232F54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826" y="1726828"/>
            <a:ext cx="2873974" cy="16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285589" y="4628020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2B2D19-8223-4E12-A55E-7E8F32FA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2" y="1726828"/>
            <a:ext cx="2873994" cy="1689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74A6D-0FC6-423F-82D8-4A2E043D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2" y="1726840"/>
            <a:ext cx="2873974" cy="1689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02E1BC-F260-4C62-8C05-81E730F38CAC}"/>
              </a:ext>
            </a:extLst>
          </p:cNvPr>
          <p:cNvSpPr txBox="1"/>
          <p:nvPr/>
        </p:nvSpPr>
        <p:spPr>
          <a:xfrm>
            <a:off x="3783519" y="1986969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Raleway" panose="020B0003030101060003" pitchFamily="34" charset="0"/>
              </a:rPr>
              <a:t>Extract Connected </a:t>
            </a:r>
          </a:p>
          <a:p>
            <a:pPr algn="ctr"/>
            <a:r>
              <a:rPr lang="en-US" sz="1600" b="1" dirty="0">
                <a:latin typeface="Raleway" panose="020B0003030101060003" pitchFamily="34" charset="0"/>
              </a:rPr>
              <a:t>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A8E12-270A-428B-B597-3EC232F54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22" y="1726840"/>
            <a:ext cx="2873974" cy="1689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B166D-862D-4130-A51E-9BCE88B1F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895" y="1726828"/>
            <a:ext cx="2873994" cy="16898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BD68A-C90E-4693-8829-7F776C6E4F6A}"/>
              </a:ext>
            </a:extLst>
          </p:cNvPr>
          <p:cNvCxnSpPr>
            <a:cxnSpLocks/>
          </p:cNvCxnSpPr>
          <p:nvPr/>
        </p:nvCxnSpPr>
        <p:spPr>
          <a:xfrm>
            <a:off x="4253934" y="2647944"/>
            <a:ext cx="98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285589" y="4628020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09B3148-60F0-4DA4-BC81-90925F55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14" y="904147"/>
            <a:ext cx="5931572" cy="34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A347D69B-E168-4D9D-B76A-7BE71F2E4DF6}"/>
              </a:ext>
            </a:extLst>
          </p:cNvPr>
          <p:cNvSpPr txBox="1">
            <a:spLocks/>
          </p:cNvSpPr>
          <p:nvPr/>
        </p:nvSpPr>
        <p:spPr>
          <a:xfrm>
            <a:off x="931609" y="1407514"/>
            <a:ext cx="7773618" cy="362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00"/>
            </a:pPr>
            <a:endParaRPr lang="en-US" sz="2400" dirty="0">
              <a:latin typeface="Raleway Thin"/>
              <a:sym typeface="Raleway Thin"/>
            </a:endParaRPr>
          </a:p>
        </p:txBody>
      </p:sp>
      <p:cxnSp>
        <p:nvCxnSpPr>
          <p:cNvPr id="14" name="Google Shape;163;p23">
            <a:extLst>
              <a:ext uri="{FF2B5EF4-FFF2-40B4-BE49-F238E27FC236}">
                <a16:creationId xmlns:a16="http://schemas.microsoft.com/office/drawing/2014/main" id="{CE976EA8-FA7D-42FD-AA36-BA71C991A0C1}"/>
              </a:ext>
            </a:extLst>
          </p:cNvPr>
          <p:cNvCxnSpPr>
            <a:cxnSpLocks/>
          </p:cNvCxnSpPr>
          <p:nvPr/>
        </p:nvCxnSpPr>
        <p:spPr>
          <a:xfrm>
            <a:off x="1285589" y="4628020"/>
            <a:ext cx="6275389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EFE3672-1C20-4AA7-A3BE-778600BA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9" y="1197964"/>
            <a:ext cx="2200275" cy="419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69EAB-FA38-4221-8E3C-B11A47FE6B32}"/>
              </a:ext>
            </a:extLst>
          </p:cNvPr>
          <p:cNvCxnSpPr>
            <a:cxnSpLocks/>
          </p:cNvCxnSpPr>
          <p:nvPr/>
        </p:nvCxnSpPr>
        <p:spPr>
          <a:xfrm>
            <a:off x="2031747" y="2366004"/>
            <a:ext cx="110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F99460-8164-4EB2-97D5-A7E17A8352FA}"/>
              </a:ext>
            </a:extLst>
          </p:cNvPr>
          <p:cNvSpPr/>
          <p:nvPr/>
        </p:nvSpPr>
        <p:spPr>
          <a:xfrm>
            <a:off x="3131884" y="1844040"/>
            <a:ext cx="3078416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003030101060003" pitchFamily="34" charset="0"/>
              </a:rPr>
              <a:t>Deep Learning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8777D1-8F45-402C-BF89-0B9E8372D0D3}"/>
              </a:ext>
            </a:extLst>
          </p:cNvPr>
          <p:cNvCxnSpPr>
            <a:endCxn id="5" idx="2"/>
          </p:cNvCxnSpPr>
          <p:nvPr/>
        </p:nvCxnSpPr>
        <p:spPr>
          <a:xfrm flipV="1">
            <a:off x="2031747" y="1617064"/>
            <a:ext cx="0" cy="748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7262D-E4F7-425C-B0E3-37E2290FE40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210300" y="2396490"/>
            <a:ext cx="1041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C80D0E-4093-44C4-B2B7-0BAF19A10E3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251351" y="2396490"/>
            <a:ext cx="2793" cy="114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C11AD0-C47E-4F89-9E1E-1C23B0E82B58}"/>
              </a:ext>
            </a:extLst>
          </p:cNvPr>
          <p:cNvSpPr txBox="1"/>
          <p:nvPr/>
        </p:nvSpPr>
        <p:spPr>
          <a:xfrm>
            <a:off x="6256114" y="354211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aleway" panose="020B0003030101060003" pitchFamily="34" charset="0"/>
              </a:rPr>
              <a:t>“Gaitskell”</a:t>
            </a:r>
          </a:p>
        </p:txBody>
      </p:sp>
    </p:spTree>
    <p:extLst>
      <p:ext uri="{BB962C8B-B14F-4D97-AF65-F5344CB8AC3E}">
        <p14:creationId xmlns:p14="http://schemas.microsoft.com/office/powerpoint/2010/main" val="225970761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465</Words>
  <Application>Microsoft Office PowerPoint</Application>
  <PresentationFormat>On-screen Show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Raleway Thin</vt:lpstr>
      <vt:lpstr>Arial</vt:lpstr>
      <vt:lpstr>MINIMALIST DISEASE </vt:lpstr>
      <vt:lpstr>Handwritten Text Recognition  Guide: Dr. Sujan Kumar Saha  Kevin Mathew T (BE/10085/17)  Aman Kumar (BE/10042/17)  Mayank Padia (BE/10298/17)  Birla Institute of Technology, Mesra   </vt:lpstr>
      <vt:lpstr>APPLICATION</vt:lpstr>
      <vt:lpstr>INTRODUCTION</vt:lpstr>
      <vt:lpstr>PIPELINE</vt:lpstr>
      <vt:lpstr>PIPELINE</vt:lpstr>
      <vt:lpstr>PIPELINE</vt:lpstr>
      <vt:lpstr>PIPELINE</vt:lpstr>
      <vt:lpstr>PIPELINE</vt:lpstr>
      <vt:lpstr>PIPELINE</vt:lpstr>
      <vt:lpstr>DEEP LEARNING MODEL</vt:lpstr>
      <vt:lpstr>CONVOLUTIONAL NEURAL NETWORK</vt:lpstr>
      <vt:lpstr>RECURRENT NEURAL NETWORK</vt:lpstr>
      <vt:lpstr>LOSS FUNCTION</vt:lpstr>
      <vt:lpstr>TRAINING PROCESS</vt:lpstr>
      <vt:lpstr>DEMONSTRATION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DISEASE</dc:title>
  <dc:creator>Kevin Mathew T</dc:creator>
  <cp:lastModifiedBy>Kevin Mathew T</cp:lastModifiedBy>
  <cp:revision>34</cp:revision>
  <dcterms:modified xsi:type="dcterms:W3CDTF">2020-12-28T07:03:32Z</dcterms:modified>
</cp:coreProperties>
</file>