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67" r:id="rId2"/>
    <p:sldId id="257" r:id="rId3"/>
    <p:sldId id="268" r:id="rId4"/>
    <p:sldId id="264" r:id="rId5"/>
    <p:sldId id="256" r:id="rId6"/>
    <p:sldId id="258" r:id="rId7"/>
    <p:sldId id="262" r:id="rId8"/>
    <p:sldId id="269" r:id="rId9"/>
    <p:sldId id="263" r:id="rId10"/>
    <p:sldId id="266" r:id="rId11"/>
    <p:sldId id="270" r:id="rId12"/>
    <p:sldId id="260" r:id="rId13"/>
    <p:sldId id="261" r:id="rId14"/>
  </p:sldIdLst>
  <p:sldSz cx="9906000" cy="6858000" type="A4"/>
  <p:notesSz cx="6799263" cy="9929813"/>
  <p:embeddedFontLst>
    <p:embeddedFont>
      <p:font typeface="Bookman Old Style" panose="02050604050505020204" pitchFamily="18" charset="0"/>
      <p:regular r:id="rId16"/>
      <p:bold r:id="rId17"/>
      <p:italic r:id="rId18"/>
      <p:boldItalic r:id="rId19"/>
    </p:embeddedFont>
    <p:embeddedFont>
      <p:font typeface="Century Gothic" panose="020B0502020202020204" pitchFamily="34" charset="0"/>
      <p:regular r:id="rId20"/>
      <p:bold r:id="rId21"/>
      <p:italic r:id="rId22"/>
      <p:boldItalic r:id="rId23"/>
    </p:embeddedFont>
    <p:embeddedFont>
      <p:font typeface="Rockwell" panose="02060603020205020403" pitchFamily="18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121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000000"/>
          </p15:clr>
        </p15:guide>
        <p15:guide id="2" pos="2142">
          <p15:clr>
            <a:srgbClr val="000000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j85RJ/SdpNXJN3nH1jkld459Cu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96" y="62"/>
      </p:cViewPr>
      <p:guideLst>
        <p:guide orient="horz" pos="2160"/>
        <p:guide pos="312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8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75" tIns="47775" rIns="95575" bIns="477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1275" y="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75" tIns="47775" rIns="95575" bIns="477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11200" y="744537"/>
            <a:ext cx="5376862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16462"/>
            <a:ext cx="5440362" cy="446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75" tIns="47775" rIns="95575" bIns="4777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2925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75" tIns="47775" rIns="95575" bIns="477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1275" y="9432925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75" tIns="47775" rIns="95575" bIns="477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6863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79450" y="4716462"/>
            <a:ext cx="5440362" cy="446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75" tIns="47775" rIns="95575" bIns="47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6:notes"/>
          <p:cNvSpPr txBox="1"/>
          <p:nvPr/>
        </p:nvSpPr>
        <p:spPr>
          <a:xfrm>
            <a:off x="3851275" y="9432925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75" tIns="47775" rIns="95575" bIns="477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652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a450ad7c2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6863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9" name="Google Shape;199;g1a450ad7c2a_0_18:notes"/>
          <p:cNvSpPr txBox="1">
            <a:spLocks noGrp="1"/>
          </p:cNvSpPr>
          <p:nvPr>
            <p:ph type="body" idx="1"/>
          </p:nvPr>
        </p:nvSpPr>
        <p:spPr>
          <a:xfrm>
            <a:off x="679450" y="4716462"/>
            <a:ext cx="5440500" cy="4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75" tIns="47775" rIns="95575" bIns="47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1a450ad7c2a_0_18:notes"/>
          <p:cNvSpPr txBox="1"/>
          <p:nvPr/>
        </p:nvSpPr>
        <p:spPr>
          <a:xfrm>
            <a:off x="3851275" y="9432925"/>
            <a:ext cx="29463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75" tIns="47775" rIns="95575" bIns="477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8287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6863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" name="Google Shape;130;p1:notes"/>
          <p:cNvSpPr txBox="1">
            <a:spLocks noGrp="1"/>
          </p:cNvSpPr>
          <p:nvPr>
            <p:ph type="body" idx="1"/>
          </p:nvPr>
        </p:nvSpPr>
        <p:spPr>
          <a:xfrm>
            <a:off x="679450" y="4716462"/>
            <a:ext cx="5440362" cy="446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75" tIns="47775" rIns="95575" bIns="47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:notes"/>
          <p:cNvSpPr txBox="1"/>
          <p:nvPr/>
        </p:nvSpPr>
        <p:spPr>
          <a:xfrm>
            <a:off x="3851275" y="9432925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75" tIns="47775" rIns="95575" bIns="477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0936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6863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9" name="Google Shape;169;p5:notes"/>
          <p:cNvSpPr txBox="1">
            <a:spLocks noGrp="1"/>
          </p:cNvSpPr>
          <p:nvPr>
            <p:ph type="body" idx="1"/>
          </p:nvPr>
        </p:nvSpPr>
        <p:spPr>
          <a:xfrm>
            <a:off x="679450" y="4716462"/>
            <a:ext cx="5440362" cy="446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75" tIns="47775" rIns="95575" bIns="47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5:notes"/>
          <p:cNvSpPr txBox="1"/>
          <p:nvPr/>
        </p:nvSpPr>
        <p:spPr>
          <a:xfrm>
            <a:off x="3851275" y="9432925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75" tIns="47775" rIns="95575" bIns="477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6863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79450" y="4716462"/>
            <a:ext cx="5440362" cy="446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75" tIns="47775" rIns="95575" bIns="47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6:notes"/>
          <p:cNvSpPr txBox="1"/>
          <p:nvPr/>
        </p:nvSpPr>
        <p:spPr>
          <a:xfrm>
            <a:off x="3851275" y="9432925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75" tIns="47775" rIns="95575" bIns="477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6863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2:notes"/>
          <p:cNvSpPr txBox="1">
            <a:spLocks noGrp="1"/>
          </p:cNvSpPr>
          <p:nvPr>
            <p:ph type="body" idx="1"/>
          </p:nvPr>
        </p:nvSpPr>
        <p:spPr>
          <a:xfrm>
            <a:off x="679450" y="4716462"/>
            <a:ext cx="5440362" cy="446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75" tIns="47775" rIns="95575" bIns="47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:notes"/>
          <p:cNvSpPr txBox="1"/>
          <p:nvPr/>
        </p:nvSpPr>
        <p:spPr>
          <a:xfrm>
            <a:off x="3851275" y="9432925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75" tIns="47775" rIns="95575" bIns="477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6863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" name="Google Shape;130;p1:notes"/>
          <p:cNvSpPr txBox="1">
            <a:spLocks noGrp="1"/>
          </p:cNvSpPr>
          <p:nvPr>
            <p:ph type="body" idx="1"/>
          </p:nvPr>
        </p:nvSpPr>
        <p:spPr>
          <a:xfrm>
            <a:off x="679450" y="4716462"/>
            <a:ext cx="5440362" cy="446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75" tIns="47775" rIns="95575" bIns="47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:notes"/>
          <p:cNvSpPr txBox="1"/>
          <p:nvPr/>
        </p:nvSpPr>
        <p:spPr>
          <a:xfrm>
            <a:off x="3851275" y="9432925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75" tIns="47775" rIns="95575" bIns="477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5410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6863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9" name="Google Shape;149;p3:notes"/>
          <p:cNvSpPr txBox="1">
            <a:spLocks noGrp="1"/>
          </p:cNvSpPr>
          <p:nvPr>
            <p:ph type="body" idx="1"/>
          </p:nvPr>
        </p:nvSpPr>
        <p:spPr>
          <a:xfrm>
            <a:off x="679450" y="4716462"/>
            <a:ext cx="5440362" cy="446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75" tIns="47775" rIns="95575" bIns="47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3:notes"/>
          <p:cNvSpPr txBox="1"/>
          <p:nvPr/>
        </p:nvSpPr>
        <p:spPr>
          <a:xfrm>
            <a:off x="3851275" y="9432925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75" tIns="47775" rIns="95575" bIns="477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7600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6863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" name="Google Shape;130;p1:notes"/>
          <p:cNvSpPr txBox="1">
            <a:spLocks noGrp="1"/>
          </p:cNvSpPr>
          <p:nvPr>
            <p:ph type="body" idx="1"/>
          </p:nvPr>
        </p:nvSpPr>
        <p:spPr>
          <a:xfrm>
            <a:off x="679450" y="4716462"/>
            <a:ext cx="5440362" cy="446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75" tIns="47775" rIns="95575" bIns="47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:notes"/>
          <p:cNvSpPr txBox="1"/>
          <p:nvPr/>
        </p:nvSpPr>
        <p:spPr>
          <a:xfrm>
            <a:off x="3851275" y="9432925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75" tIns="47775" rIns="95575" bIns="477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6863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9" name="Google Shape;149;p3:notes"/>
          <p:cNvSpPr txBox="1">
            <a:spLocks noGrp="1"/>
          </p:cNvSpPr>
          <p:nvPr>
            <p:ph type="body" idx="1"/>
          </p:nvPr>
        </p:nvSpPr>
        <p:spPr>
          <a:xfrm>
            <a:off x="679450" y="4716462"/>
            <a:ext cx="5440362" cy="446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75" tIns="47775" rIns="95575" bIns="47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3:notes"/>
          <p:cNvSpPr txBox="1"/>
          <p:nvPr/>
        </p:nvSpPr>
        <p:spPr>
          <a:xfrm>
            <a:off x="3851275" y="9432925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75" tIns="47775" rIns="95575" bIns="477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a450ad7c2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6863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9" name="Google Shape;189;g1a450ad7c2a_0_9:notes"/>
          <p:cNvSpPr txBox="1">
            <a:spLocks noGrp="1"/>
          </p:cNvSpPr>
          <p:nvPr>
            <p:ph type="body" idx="1"/>
          </p:nvPr>
        </p:nvSpPr>
        <p:spPr>
          <a:xfrm>
            <a:off x="679450" y="4716462"/>
            <a:ext cx="5440500" cy="4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75" tIns="47775" rIns="95575" bIns="47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1a450ad7c2a_0_9:notes"/>
          <p:cNvSpPr txBox="1"/>
          <p:nvPr/>
        </p:nvSpPr>
        <p:spPr>
          <a:xfrm>
            <a:off x="3851275" y="9432925"/>
            <a:ext cx="29463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75" tIns="47775" rIns="95575" bIns="477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6863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" name="Google Shape;130;p1:notes"/>
          <p:cNvSpPr txBox="1">
            <a:spLocks noGrp="1"/>
          </p:cNvSpPr>
          <p:nvPr>
            <p:ph type="body" idx="1"/>
          </p:nvPr>
        </p:nvSpPr>
        <p:spPr>
          <a:xfrm>
            <a:off x="679450" y="4716462"/>
            <a:ext cx="5440362" cy="446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75" tIns="47775" rIns="95575" bIns="47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:notes"/>
          <p:cNvSpPr txBox="1"/>
          <p:nvPr/>
        </p:nvSpPr>
        <p:spPr>
          <a:xfrm>
            <a:off x="3851275" y="9432925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75" tIns="47775" rIns="95575" bIns="477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4899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a450ad7c2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6863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9" name="Google Shape;199;g1a450ad7c2a_0_18:notes"/>
          <p:cNvSpPr txBox="1">
            <a:spLocks noGrp="1"/>
          </p:cNvSpPr>
          <p:nvPr>
            <p:ph type="body" idx="1"/>
          </p:nvPr>
        </p:nvSpPr>
        <p:spPr>
          <a:xfrm>
            <a:off x="679450" y="4716462"/>
            <a:ext cx="5440500" cy="4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75" tIns="47775" rIns="95575" bIns="47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1a450ad7c2a_0_18:notes"/>
          <p:cNvSpPr txBox="1"/>
          <p:nvPr/>
        </p:nvSpPr>
        <p:spPr>
          <a:xfrm>
            <a:off x="3851275" y="9432925"/>
            <a:ext cx="29463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575" tIns="47775" rIns="95575" bIns="477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dt" idx="10"/>
          </p:nvPr>
        </p:nvSpPr>
        <p:spPr>
          <a:xfrm>
            <a:off x="6238875" y="5883275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ftr" idx="11"/>
          </p:nvPr>
        </p:nvSpPr>
        <p:spPr>
          <a:xfrm>
            <a:off x="742950" y="5883275"/>
            <a:ext cx="54213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sldNum" idx="12"/>
          </p:nvPr>
        </p:nvSpPr>
        <p:spPr>
          <a:xfrm>
            <a:off x="8542337" y="5883275"/>
            <a:ext cx="6127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745248" y="609600"/>
            <a:ext cx="3194943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4125928" y="609600"/>
            <a:ext cx="5028962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2"/>
          </p:nvPr>
        </p:nvSpPr>
        <p:spPr>
          <a:xfrm>
            <a:off x="745248" y="2971802"/>
            <a:ext cx="3194943" cy="2819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dt" idx="10"/>
          </p:nvPr>
        </p:nvSpPr>
        <p:spPr>
          <a:xfrm>
            <a:off x="6238875" y="5883275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ftr" idx="11"/>
          </p:nvPr>
        </p:nvSpPr>
        <p:spPr>
          <a:xfrm>
            <a:off x="742950" y="5883275"/>
            <a:ext cx="54213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ldNum" idx="12"/>
          </p:nvPr>
        </p:nvSpPr>
        <p:spPr>
          <a:xfrm>
            <a:off x="8542337" y="5883275"/>
            <a:ext cx="6127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742950" y="609600"/>
            <a:ext cx="8412162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dt" idx="10"/>
          </p:nvPr>
        </p:nvSpPr>
        <p:spPr>
          <a:xfrm>
            <a:off x="6238875" y="5883275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ftr" idx="11"/>
          </p:nvPr>
        </p:nvSpPr>
        <p:spPr>
          <a:xfrm>
            <a:off x="742950" y="5883275"/>
            <a:ext cx="54213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8542337" y="5883275"/>
            <a:ext cx="6127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742460" y="609602"/>
            <a:ext cx="841243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991713" y="2088320"/>
            <a:ext cx="390035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2"/>
          </p:nvPr>
        </p:nvSpPr>
        <p:spPr>
          <a:xfrm>
            <a:off x="742458" y="2912232"/>
            <a:ext cx="4149607" cy="287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3"/>
          </p:nvPr>
        </p:nvSpPr>
        <p:spPr>
          <a:xfrm>
            <a:off x="5264167" y="2088320"/>
            <a:ext cx="389072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4"/>
          </p:nvPr>
        </p:nvSpPr>
        <p:spPr>
          <a:xfrm>
            <a:off x="5014912" y="2912232"/>
            <a:ext cx="4139978" cy="287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dt" idx="10"/>
          </p:nvPr>
        </p:nvSpPr>
        <p:spPr>
          <a:xfrm>
            <a:off x="6238875" y="5883275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ftr" idx="11"/>
          </p:nvPr>
        </p:nvSpPr>
        <p:spPr>
          <a:xfrm>
            <a:off x="742950" y="5883275"/>
            <a:ext cx="54213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ldNum" idx="12"/>
          </p:nvPr>
        </p:nvSpPr>
        <p:spPr>
          <a:xfrm>
            <a:off x="8542337" y="5883275"/>
            <a:ext cx="6127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742460" y="609602"/>
            <a:ext cx="8412431" cy="132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742459" y="2088321"/>
            <a:ext cx="4148628" cy="3702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2"/>
          </p:nvPr>
        </p:nvSpPr>
        <p:spPr>
          <a:xfrm>
            <a:off x="5015890" y="2088321"/>
            <a:ext cx="4139001" cy="3702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dt" idx="10"/>
          </p:nvPr>
        </p:nvSpPr>
        <p:spPr>
          <a:xfrm>
            <a:off x="6238875" y="5883275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ftr" idx="11"/>
          </p:nvPr>
        </p:nvSpPr>
        <p:spPr>
          <a:xfrm>
            <a:off x="742950" y="5883275"/>
            <a:ext cx="54213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ldNum" idx="12"/>
          </p:nvPr>
        </p:nvSpPr>
        <p:spPr>
          <a:xfrm>
            <a:off x="8542337" y="5883275"/>
            <a:ext cx="6127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998761" y="657228"/>
            <a:ext cx="790847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998761" y="3602040"/>
            <a:ext cx="790847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dt" idx="10"/>
          </p:nvPr>
        </p:nvSpPr>
        <p:spPr>
          <a:xfrm>
            <a:off x="6238875" y="5883275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ftr" idx="11"/>
          </p:nvPr>
        </p:nvSpPr>
        <p:spPr>
          <a:xfrm>
            <a:off x="742950" y="5883275"/>
            <a:ext cx="54213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sldNum" idx="12"/>
          </p:nvPr>
        </p:nvSpPr>
        <p:spPr>
          <a:xfrm>
            <a:off x="8542337" y="5883275"/>
            <a:ext cx="6127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742950" y="609600"/>
            <a:ext cx="8412162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1"/>
          </p:nvPr>
        </p:nvSpPr>
        <p:spPr>
          <a:xfrm>
            <a:off x="742950" y="2095500"/>
            <a:ext cx="8412162" cy="3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dt" idx="10"/>
          </p:nvPr>
        </p:nvSpPr>
        <p:spPr>
          <a:xfrm>
            <a:off x="6238875" y="5883275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ftr" idx="11"/>
          </p:nvPr>
        </p:nvSpPr>
        <p:spPr>
          <a:xfrm>
            <a:off x="742950" y="5883275"/>
            <a:ext cx="54213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sldNum" idx="12"/>
          </p:nvPr>
        </p:nvSpPr>
        <p:spPr>
          <a:xfrm>
            <a:off x="8542337" y="5883275"/>
            <a:ext cx="6127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ctrTitle"/>
          </p:nvPr>
        </p:nvSpPr>
        <p:spPr>
          <a:xfrm>
            <a:off x="742459" y="1122363"/>
            <a:ext cx="842108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subTitle" idx="1"/>
          </p:nvPr>
        </p:nvSpPr>
        <p:spPr>
          <a:xfrm>
            <a:off x="742459" y="3602038"/>
            <a:ext cx="8421084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dt" idx="10"/>
          </p:nvPr>
        </p:nvSpPr>
        <p:spPr>
          <a:xfrm>
            <a:off x="6238875" y="5883275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ftr" idx="11"/>
          </p:nvPr>
        </p:nvSpPr>
        <p:spPr>
          <a:xfrm>
            <a:off x="742950" y="5883275"/>
            <a:ext cx="54213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sldNum" idx="12"/>
          </p:nvPr>
        </p:nvSpPr>
        <p:spPr>
          <a:xfrm>
            <a:off x="8542337" y="5883275"/>
            <a:ext cx="6127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"/>
          <p:cNvSpPr txBox="1">
            <a:spLocks noGrp="1"/>
          </p:cNvSpPr>
          <p:nvPr>
            <p:ph type="title"/>
          </p:nvPr>
        </p:nvSpPr>
        <p:spPr>
          <a:xfrm rot="5400000">
            <a:off x="5531136" y="2167447"/>
            <a:ext cx="5181601" cy="2065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body" idx="1"/>
          </p:nvPr>
        </p:nvSpPr>
        <p:spPr>
          <a:xfrm rot="5400000">
            <a:off x="1263007" y="89053"/>
            <a:ext cx="5181601" cy="6222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dt" idx="10"/>
          </p:nvPr>
        </p:nvSpPr>
        <p:spPr>
          <a:xfrm>
            <a:off x="6238875" y="5883275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ftr" idx="11"/>
          </p:nvPr>
        </p:nvSpPr>
        <p:spPr>
          <a:xfrm>
            <a:off x="742950" y="5883275"/>
            <a:ext cx="54213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sldNum" idx="12"/>
          </p:nvPr>
        </p:nvSpPr>
        <p:spPr>
          <a:xfrm>
            <a:off x="8542337" y="5883275"/>
            <a:ext cx="6127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title"/>
          </p:nvPr>
        </p:nvSpPr>
        <p:spPr>
          <a:xfrm>
            <a:off x="742950" y="609600"/>
            <a:ext cx="8412162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body" idx="1"/>
          </p:nvPr>
        </p:nvSpPr>
        <p:spPr>
          <a:xfrm rot="5400000">
            <a:off x="3101181" y="-262731"/>
            <a:ext cx="3695700" cy="841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dt" idx="10"/>
          </p:nvPr>
        </p:nvSpPr>
        <p:spPr>
          <a:xfrm>
            <a:off x="6238875" y="5883275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ftr" idx="11"/>
          </p:nvPr>
        </p:nvSpPr>
        <p:spPr>
          <a:xfrm>
            <a:off x="742950" y="5883275"/>
            <a:ext cx="54213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8542337" y="5883275"/>
            <a:ext cx="6127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>
            <a:spLocks noGrp="1"/>
          </p:cNvSpPr>
          <p:nvPr>
            <p:ph type="title"/>
          </p:nvPr>
        </p:nvSpPr>
        <p:spPr>
          <a:xfrm>
            <a:off x="742458" y="609602"/>
            <a:ext cx="841243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body" idx="1"/>
          </p:nvPr>
        </p:nvSpPr>
        <p:spPr>
          <a:xfrm>
            <a:off x="742459" y="3989147"/>
            <a:ext cx="26804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4" name="Google Shape;34;p11"/>
          <p:cNvSpPr>
            <a:spLocks noGrp="1"/>
          </p:cNvSpPr>
          <p:nvPr>
            <p:ph type="pic" idx="2"/>
          </p:nvPr>
        </p:nvSpPr>
        <p:spPr>
          <a:xfrm>
            <a:off x="887266" y="2092235"/>
            <a:ext cx="2388791" cy="1524000"/>
          </a:xfrm>
          <a:prstGeom prst="roundRect">
            <a:avLst>
              <a:gd name="adj" fmla="val 0"/>
            </a:avLst>
          </a:prstGeom>
          <a:noFill/>
          <a:ln w="14605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sp>
      <p:sp>
        <p:nvSpPr>
          <p:cNvPr id="35" name="Google Shape;35;p11"/>
          <p:cNvSpPr txBox="1">
            <a:spLocks noGrp="1"/>
          </p:cNvSpPr>
          <p:nvPr>
            <p:ph type="body" idx="3"/>
          </p:nvPr>
        </p:nvSpPr>
        <p:spPr>
          <a:xfrm>
            <a:off x="742459" y="4565409"/>
            <a:ext cx="2680401" cy="1225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4"/>
          </p:nvPr>
        </p:nvSpPr>
        <p:spPr>
          <a:xfrm>
            <a:off x="3609696" y="3989147"/>
            <a:ext cx="26804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p11"/>
          <p:cNvSpPr>
            <a:spLocks noGrp="1"/>
          </p:cNvSpPr>
          <p:nvPr>
            <p:ph type="pic" idx="5"/>
          </p:nvPr>
        </p:nvSpPr>
        <p:spPr>
          <a:xfrm>
            <a:off x="3712309" y="2092235"/>
            <a:ext cx="2381052" cy="1524000"/>
          </a:xfrm>
          <a:prstGeom prst="roundRect">
            <a:avLst>
              <a:gd name="adj" fmla="val 0"/>
            </a:avLst>
          </a:prstGeom>
          <a:noFill/>
          <a:ln w="14605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sp>
      <p:sp>
        <p:nvSpPr>
          <p:cNvPr id="38" name="Google Shape;38;p11"/>
          <p:cNvSpPr txBox="1">
            <a:spLocks noGrp="1"/>
          </p:cNvSpPr>
          <p:nvPr>
            <p:ph type="body" idx="6"/>
          </p:nvPr>
        </p:nvSpPr>
        <p:spPr>
          <a:xfrm>
            <a:off x="3608595" y="4565408"/>
            <a:ext cx="2681523" cy="1225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7"/>
          </p:nvPr>
        </p:nvSpPr>
        <p:spPr>
          <a:xfrm>
            <a:off x="6478406" y="3989147"/>
            <a:ext cx="267304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11"/>
          <p:cNvSpPr>
            <a:spLocks noGrp="1"/>
          </p:cNvSpPr>
          <p:nvPr>
            <p:ph type="pic" idx="8"/>
          </p:nvPr>
        </p:nvSpPr>
        <p:spPr>
          <a:xfrm>
            <a:off x="6624154" y="2092235"/>
            <a:ext cx="2382342" cy="1524000"/>
          </a:xfrm>
          <a:prstGeom prst="roundRect">
            <a:avLst>
              <a:gd name="adj" fmla="val 0"/>
            </a:avLst>
          </a:prstGeom>
          <a:noFill/>
          <a:ln w="14605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sp>
      <p:sp>
        <p:nvSpPr>
          <p:cNvPr id="41" name="Google Shape;41;p11"/>
          <p:cNvSpPr txBox="1">
            <a:spLocks noGrp="1"/>
          </p:cNvSpPr>
          <p:nvPr>
            <p:ph type="body" idx="9"/>
          </p:nvPr>
        </p:nvSpPr>
        <p:spPr>
          <a:xfrm>
            <a:off x="6478304" y="4565410"/>
            <a:ext cx="2676585" cy="1225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6238875" y="5883275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742950" y="5883275"/>
            <a:ext cx="54213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542337" y="5883275"/>
            <a:ext cx="6127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742457" y="609602"/>
            <a:ext cx="841243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>
            <a:off x="742459" y="2088321"/>
            <a:ext cx="2680402" cy="823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2"/>
          </p:nvPr>
        </p:nvSpPr>
        <p:spPr>
          <a:xfrm>
            <a:off x="742459" y="2911624"/>
            <a:ext cx="2680402" cy="28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3"/>
          </p:nvPr>
        </p:nvSpPr>
        <p:spPr>
          <a:xfrm>
            <a:off x="3611463" y="2088320"/>
            <a:ext cx="2680079" cy="823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4"/>
          </p:nvPr>
        </p:nvSpPr>
        <p:spPr>
          <a:xfrm>
            <a:off x="3611464" y="2911624"/>
            <a:ext cx="2681105" cy="28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5"/>
          </p:nvPr>
        </p:nvSpPr>
        <p:spPr>
          <a:xfrm>
            <a:off x="6478305" y="2088320"/>
            <a:ext cx="2674109" cy="823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6"/>
          </p:nvPr>
        </p:nvSpPr>
        <p:spPr>
          <a:xfrm>
            <a:off x="6480782" y="2911624"/>
            <a:ext cx="2674109" cy="28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dt" idx="10"/>
          </p:nvPr>
        </p:nvSpPr>
        <p:spPr>
          <a:xfrm>
            <a:off x="6238875" y="5883275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ftr" idx="11"/>
          </p:nvPr>
        </p:nvSpPr>
        <p:spPr>
          <a:xfrm>
            <a:off x="742950" y="5883275"/>
            <a:ext cx="54213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542337" y="5883275"/>
            <a:ext cx="6127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742468" y="2126944"/>
            <a:ext cx="8413703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1"/>
          </p:nvPr>
        </p:nvSpPr>
        <p:spPr>
          <a:xfrm>
            <a:off x="742458" y="4650556"/>
            <a:ext cx="8412432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dt" idx="10"/>
          </p:nvPr>
        </p:nvSpPr>
        <p:spPr>
          <a:xfrm>
            <a:off x="6238875" y="5883275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ftr" idx="11"/>
          </p:nvPr>
        </p:nvSpPr>
        <p:spPr>
          <a:xfrm>
            <a:off x="742950" y="5883275"/>
            <a:ext cx="54213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ldNum" idx="12"/>
          </p:nvPr>
        </p:nvSpPr>
        <p:spPr>
          <a:xfrm>
            <a:off x="8542337" y="5883275"/>
            <a:ext cx="6127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742458" y="609602"/>
            <a:ext cx="8412432" cy="3424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742460" y="4204820"/>
            <a:ext cx="8412431" cy="1592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6238875" y="5883275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742950" y="5883275"/>
            <a:ext cx="54213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542337" y="5883275"/>
            <a:ext cx="6127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742468" y="4289374"/>
            <a:ext cx="8423646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>
            <a:spLocks noGrp="1"/>
          </p:cNvSpPr>
          <p:nvPr>
            <p:ph type="pic" idx="2"/>
          </p:nvPr>
        </p:nvSpPr>
        <p:spPr>
          <a:xfrm>
            <a:off x="742468" y="621323"/>
            <a:ext cx="8423646" cy="3379735"/>
          </a:xfrm>
          <a:prstGeom prst="rect">
            <a:avLst/>
          </a:prstGeom>
          <a:noFill/>
          <a:ln w="1905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742459" y="5108728"/>
            <a:ext cx="8422374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dt" idx="10"/>
          </p:nvPr>
        </p:nvSpPr>
        <p:spPr>
          <a:xfrm>
            <a:off x="6238875" y="5883275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ftr" idx="11"/>
          </p:nvPr>
        </p:nvSpPr>
        <p:spPr>
          <a:xfrm>
            <a:off x="742950" y="5883275"/>
            <a:ext cx="54213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542337" y="5883275"/>
            <a:ext cx="6127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745248" y="609600"/>
            <a:ext cx="4514903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>
            <a:spLocks noGrp="1"/>
          </p:cNvSpPr>
          <p:nvPr>
            <p:ph type="pic" idx="2"/>
          </p:nvPr>
        </p:nvSpPr>
        <p:spPr>
          <a:xfrm>
            <a:off x="5687426" y="758881"/>
            <a:ext cx="3214183" cy="4883038"/>
          </a:xfrm>
          <a:prstGeom prst="rect">
            <a:avLst/>
          </a:prstGeom>
          <a:noFill/>
          <a:ln w="1905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742458" y="2971800"/>
            <a:ext cx="4518846" cy="28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dt" idx="10"/>
          </p:nvPr>
        </p:nvSpPr>
        <p:spPr>
          <a:xfrm>
            <a:off x="6238875" y="5883275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ftr" idx="11"/>
          </p:nvPr>
        </p:nvSpPr>
        <p:spPr>
          <a:xfrm>
            <a:off x="742950" y="5883275"/>
            <a:ext cx="54213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8542337" y="5883275"/>
            <a:ext cx="6127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742950" y="609600"/>
            <a:ext cx="8412162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742950" y="2095500"/>
            <a:ext cx="8412162" cy="3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6238875" y="5883275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742950" y="5883275"/>
            <a:ext cx="54213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8542337" y="5883275"/>
            <a:ext cx="6127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6" descr="Jockeys racing horses on a trac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75" y="1087437"/>
            <a:ext cx="9874250" cy="5341937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6"/>
          <p:cNvSpPr txBox="1"/>
          <p:nvPr/>
        </p:nvSpPr>
        <p:spPr>
          <a:xfrm flipH="1">
            <a:off x="-519112" y="336550"/>
            <a:ext cx="6048375" cy="83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</a:pPr>
            <a:r>
              <a:rPr lang="en-US" sz="2400" b="0" i="0" u="none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Quant Sports Trading Limited</a:t>
            </a:r>
            <a:endParaRPr dirty="0">
              <a:solidFill>
                <a:srgbClr val="00B05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</a:pPr>
            <a:r>
              <a:rPr lang="en-US" sz="2400" b="0" i="0" u="none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`		  </a:t>
            </a:r>
            <a:endParaRPr dirty="0">
              <a:solidFill>
                <a:srgbClr val="00B050"/>
              </a:solidFill>
            </a:endParaRPr>
          </a:p>
        </p:txBody>
      </p:sp>
      <p:cxnSp>
        <p:nvCxnSpPr>
          <p:cNvPr id="185" name="Google Shape;185;p6"/>
          <p:cNvCxnSpPr/>
          <p:nvPr/>
        </p:nvCxnSpPr>
        <p:spPr>
          <a:xfrm>
            <a:off x="0" y="6429375"/>
            <a:ext cx="9906000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86" name="Google Shape;186;p6"/>
          <p:cNvCxnSpPr/>
          <p:nvPr/>
        </p:nvCxnSpPr>
        <p:spPr>
          <a:xfrm>
            <a:off x="-15875" y="1087437"/>
            <a:ext cx="9906000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26852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g1a450ad7c2a_0_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87437"/>
            <a:ext cx="9888537" cy="53419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3" name="Google Shape;203;g1a450ad7c2a_0_18"/>
          <p:cNvCxnSpPr/>
          <p:nvPr/>
        </p:nvCxnSpPr>
        <p:spPr>
          <a:xfrm>
            <a:off x="0" y="6429375"/>
            <a:ext cx="9906000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4" name="Google Shape;204;g1a450ad7c2a_0_18"/>
          <p:cNvCxnSpPr/>
          <p:nvPr/>
        </p:nvCxnSpPr>
        <p:spPr>
          <a:xfrm>
            <a:off x="-15875" y="1087437"/>
            <a:ext cx="9906000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05" name="Google Shape;205;g1a450ad7c2a_0_18"/>
          <p:cNvSpPr txBox="1"/>
          <p:nvPr/>
        </p:nvSpPr>
        <p:spPr>
          <a:xfrm>
            <a:off x="344487" y="401637"/>
            <a:ext cx="723618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</a:pPr>
            <a:r>
              <a:rPr lang="en-US" sz="2400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QST Advantages: Current &amp; Sought (Cont’d)</a:t>
            </a:r>
            <a:endParaRPr dirty="0">
              <a:solidFill>
                <a:srgbClr val="00B050"/>
              </a:solidFill>
            </a:endParaRPr>
          </a:p>
        </p:txBody>
      </p:sp>
      <p:sp>
        <p:nvSpPr>
          <p:cNvPr id="206" name="Google Shape;206;g1a450ad7c2a_0_18"/>
          <p:cNvSpPr txBox="1"/>
          <p:nvPr/>
        </p:nvSpPr>
        <p:spPr>
          <a:xfrm>
            <a:off x="344474" y="1087425"/>
            <a:ext cx="9561525" cy="370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lvl="0" indent="-26035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⮚"/>
            </a:pP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Network Effect – The genesis of a trading platform from an algorithmic trading </a:t>
            </a:r>
            <a:r>
              <a:rPr lang="en-GB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dawn:</a:t>
            </a:r>
          </a:p>
          <a:p>
            <a:pPr marL="914400" lvl="1" indent="-3175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Char char="⮚"/>
            </a:pPr>
            <a:r>
              <a:rPr lang="en-GB" sz="16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enable users to exchange views, trade and test strategies</a:t>
            </a:r>
          </a:p>
          <a:p>
            <a:pPr marL="914400" lvl="1" indent="-3175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Char char="⮚"/>
            </a:pPr>
            <a:r>
              <a:rPr lang="en-US" sz="16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access funds to unlock the best timely data and expand our suite of strategies</a:t>
            </a:r>
            <a:endParaRPr sz="16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0" lvl="1" indent="-3175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Char char="⮚"/>
            </a:pPr>
            <a:r>
              <a:rPr lang="en-US" sz="16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offer lower commissions on competitor exchanges or our own - cost advantage through scale.</a:t>
            </a:r>
          </a:p>
          <a:p>
            <a:pPr marL="914400" lvl="1" indent="-3175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Char char="⮚"/>
            </a:pPr>
            <a:r>
              <a:rPr lang="en-US" sz="16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be the ‘early-movers’ as the sports trading market transitions towards a closer rendition of the financial trading market</a:t>
            </a:r>
            <a:endParaRPr sz="16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8812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/>
          <p:nvPr/>
        </p:nvSpPr>
        <p:spPr>
          <a:xfrm flipH="1">
            <a:off x="-519112" y="336550"/>
            <a:ext cx="6048375" cy="83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</a:pPr>
            <a:r>
              <a:rPr lang="en-US" sz="2400" b="0" i="0" u="none" strike="noStrike" cap="none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Quant Sports Trading Limited</a:t>
            </a:r>
            <a:endParaRPr dirty="0">
              <a:solidFill>
                <a:srgbClr val="00B05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</a:pPr>
            <a:r>
              <a:rPr lang="en-US" sz="2400" b="0" i="0" u="none" strike="noStrike" cap="none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`		  </a:t>
            </a:r>
            <a:endParaRPr dirty="0">
              <a:solidFill>
                <a:srgbClr val="00B050"/>
              </a:solidFill>
            </a:endParaRPr>
          </a:p>
        </p:txBody>
      </p:sp>
      <p:cxnSp>
        <p:nvCxnSpPr>
          <p:cNvPr id="135" name="Google Shape;135;p1"/>
          <p:cNvCxnSpPr/>
          <p:nvPr/>
        </p:nvCxnSpPr>
        <p:spPr>
          <a:xfrm>
            <a:off x="0" y="6429375"/>
            <a:ext cx="9906000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36" name="Google Shape;136;p1"/>
          <p:cNvCxnSpPr/>
          <p:nvPr/>
        </p:nvCxnSpPr>
        <p:spPr>
          <a:xfrm>
            <a:off x="-15875" y="1087437"/>
            <a:ext cx="9906000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" name="AutoShape 2">
            <a:extLst>
              <a:ext uri="{FF2B5EF4-FFF2-40B4-BE49-F238E27FC236}">
                <a16:creationId xmlns:a16="http://schemas.microsoft.com/office/drawing/2014/main" id="{C59E546C-6FE0-7EE5-46D4-F2EE4E4969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" name="Picture 3" descr="A picture containing text, person, player, sport&#10;&#10;Description automatically generated">
            <a:extLst>
              <a:ext uri="{FF2B5EF4-FFF2-40B4-BE49-F238E27FC236}">
                <a16:creationId xmlns:a16="http://schemas.microsoft.com/office/drawing/2014/main" id="{DABC991A-0B85-1C8B-C5A9-E9840277A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125538"/>
            <a:ext cx="9890125" cy="530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281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87437"/>
            <a:ext cx="9888537" cy="53419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p5"/>
          <p:cNvCxnSpPr/>
          <p:nvPr/>
        </p:nvCxnSpPr>
        <p:spPr>
          <a:xfrm>
            <a:off x="0" y="6429375"/>
            <a:ext cx="9906000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74" name="Google Shape;174;p5"/>
          <p:cNvCxnSpPr/>
          <p:nvPr/>
        </p:nvCxnSpPr>
        <p:spPr>
          <a:xfrm>
            <a:off x="-15875" y="1087437"/>
            <a:ext cx="9906000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75" name="Google Shape;175;p5"/>
          <p:cNvSpPr txBox="1"/>
          <p:nvPr/>
        </p:nvSpPr>
        <p:spPr>
          <a:xfrm>
            <a:off x="427037" y="1196975"/>
            <a:ext cx="9205912" cy="521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17145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endParaRPr sz="1800" b="0" i="0" u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28575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⮚"/>
            </a:pPr>
            <a:r>
              <a:rPr lang="en-US" sz="1800" b="0" i="0" u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 contrast to the highly regulated equities market the sports exchange </a:t>
            </a:r>
            <a:endParaRPr dirty="0"/>
          </a:p>
          <a:p>
            <a:pPr marL="285750" marR="0" lvl="0" indent="-28575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rPr lang="en-US" sz="1800" b="0" i="0" u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market exhibits:</a:t>
            </a:r>
            <a:endParaRPr dirty="0"/>
          </a:p>
          <a:p>
            <a:pPr marL="742950" marR="0" lvl="1" indent="-28575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⮚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l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arge proportion of retail customers</a:t>
            </a:r>
            <a:endParaRPr dirty="0"/>
          </a:p>
          <a:p>
            <a:pPr marL="742950" marR="0" lvl="1" indent="-28575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small proportion of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computerised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traders</a:t>
            </a:r>
            <a:endParaRPr dirty="0"/>
          </a:p>
          <a:p>
            <a:pPr marL="742950" marR="0" lvl="1" indent="-28575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typical trading strategy of one-per-event rather than multiple adjustments</a:t>
            </a:r>
            <a:endParaRPr dirty="0"/>
          </a:p>
          <a:p>
            <a:pPr marL="742950" marR="0" lvl="1" indent="-28575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lack of hedge fund involvement</a:t>
            </a:r>
            <a:endParaRPr dirty="0"/>
          </a:p>
          <a:p>
            <a:pPr marL="742950" marR="0" lvl="1" indent="-28575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An average ‘punter’ who is price insensitive</a:t>
            </a:r>
            <a:endParaRPr dirty="0"/>
          </a:p>
          <a:p>
            <a:pPr marL="742950" marR="0" lvl="1" indent="-28575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An immature, low-regulation market</a:t>
            </a:r>
            <a:endParaRPr dirty="0"/>
          </a:p>
          <a:p>
            <a:pPr marL="742950" marR="0" lvl="1" indent="-28575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market where sports exchanges have increased the market liquidity</a:t>
            </a:r>
            <a:endParaRPr dirty="0"/>
          </a:p>
          <a:p>
            <a:pPr marL="742950" marR="0" lvl="1" indent="-28575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growth market from increased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legalisation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particularly in the US</a:t>
            </a:r>
            <a:endParaRPr dirty="0"/>
          </a:p>
          <a:p>
            <a:pPr marL="742950" marR="0" lvl="1" indent="-17145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endParaRPr sz="1800" b="1" i="1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ctr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rPr lang="en-US" sz="1800" i="1" u="none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 early-mover advantage therefore exists in what preliminary investigations have identified as a softer and therefore very fertile market</a:t>
            </a:r>
            <a:endParaRPr dirty="0">
              <a:solidFill>
                <a:srgbClr val="00B050"/>
              </a:solidFill>
            </a:endParaRPr>
          </a:p>
        </p:txBody>
      </p:sp>
      <p:sp>
        <p:nvSpPr>
          <p:cNvPr id="176" name="Google Shape;176;p5"/>
          <p:cNvSpPr txBox="1"/>
          <p:nvPr/>
        </p:nvSpPr>
        <p:spPr>
          <a:xfrm>
            <a:off x="415925" y="6488112"/>
            <a:ext cx="108267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800"/>
              <a:buFont typeface="Century Gothic"/>
              <a:buNone/>
            </a:pPr>
            <a:r>
              <a:rPr lang="en-US" sz="800" b="0" i="0" u="non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SportsNewCo0922</a:t>
            </a:r>
            <a:endParaRPr/>
          </a:p>
        </p:txBody>
      </p:sp>
      <p:sp>
        <p:nvSpPr>
          <p:cNvPr id="177" name="Google Shape;177;p5"/>
          <p:cNvSpPr txBox="1"/>
          <p:nvPr/>
        </p:nvSpPr>
        <p:spPr>
          <a:xfrm>
            <a:off x="344487" y="401637"/>
            <a:ext cx="679373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</a:pPr>
            <a:r>
              <a:rPr lang="en-US" sz="2400" b="0" i="0" u="none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QST: Why The Sports Market?</a:t>
            </a:r>
            <a:endParaRPr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6" descr="Jockeys racing horses on a trac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75" y="1087437"/>
            <a:ext cx="9874250" cy="5341937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6"/>
          <p:cNvSpPr txBox="1"/>
          <p:nvPr/>
        </p:nvSpPr>
        <p:spPr>
          <a:xfrm flipH="1">
            <a:off x="-519112" y="336550"/>
            <a:ext cx="6048375" cy="83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</a:pPr>
            <a:r>
              <a:rPr lang="en-US" sz="2400" b="0" i="0" u="none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Quant Sports Trading Limited</a:t>
            </a:r>
            <a:endParaRPr dirty="0">
              <a:solidFill>
                <a:srgbClr val="00B05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</a:pPr>
            <a:r>
              <a:rPr lang="en-US" sz="2400" b="0" i="0" u="none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`		  </a:t>
            </a:r>
            <a:endParaRPr dirty="0">
              <a:solidFill>
                <a:srgbClr val="00B050"/>
              </a:solidFill>
            </a:endParaRPr>
          </a:p>
        </p:txBody>
      </p:sp>
      <p:cxnSp>
        <p:nvCxnSpPr>
          <p:cNvPr id="185" name="Google Shape;185;p6"/>
          <p:cNvCxnSpPr/>
          <p:nvPr/>
        </p:nvCxnSpPr>
        <p:spPr>
          <a:xfrm>
            <a:off x="0" y="6429375"/>
            <a:ext cx="9906000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86" name="Google Shape;186;p6"/>
          <p:cNvCxnSpPr/>
          <p:nvPr/>
        </p:nvCxnSpPr>
        <p:spPr>
          <a:xfrm>
            <a:off x="-15875" y="1087437"/>
            <a:ext cx="9906000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87437"/>
            <a:ext cx="9888537" cy="53419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Google Shape;143;p2"/>
          <p:cNvCxnSpPr/>
          <p:nvPr/>
        </p:nvCxnSpPr>
        <p:spPr>
          <a:xfrm>
            <a:off x="0" y="6429375"/>
            <a:ext cx="9906000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44" name="Google Shape;144;p2"/>
          <p:cNvCxnSpPr/>
          <p:nvPr/>
        </p:nvCxnSpPr>
        <p:spPr>
          <a:xfrm>
            <a:off x="-15875" y="1087437"/>
            <a:ext cx="9906000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45" name="Google Shape;145;p2"/>
          <p:cNvSpPr txBox="1"/>
          <p:nvPr/>
        </p:nvSpPr>
        <p:spPr>
          <a:xfrm>
            <a:off x="344487" y="401637"/>
            <a:ext cx="813583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</a:pPr>
            <a:r>
              <a:rPr lang="en-US" sz="2400" b="0" i="0" u="none" strike="noStrike" cap="none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QST Concept: Algorithmic Trading of Sports Events</a:t>
            </a:r>
            <a:endParaRPr dirty="0">
              <a:solidFill>
                <a:srgbClr val="00B050"/>
              </a:solidFill>
            </a:endParaRPr>
          </a:p>
        </p:txBody>
      </p:sp>
      <p:sp>
        <p:nvSpPr>
          <p:cNvPr id="146" name="Google Shape;146;p2"/>
          <p:cNvSpPr txBox="1"/>
          <p:nvPr/>
        </p:nvSpPr>
        <p:spPr>
          <a:xfrm>
            <a:off x="380250" y="1722437"/>
            <a:ext cx="8631015" cy="365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⮚"/>
            </a:pP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application of hedge fund expertise to the sports trading market</a:t>
            </a:r>
            <a:endParaRPr dirty="0"/>
          </a:p>
          <a:p>
            <a:pPr marL="285750" marR="0" lvl="0" indent="-28575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⮚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state-of-the-art tool set focused on propriet</a:t>
            </a: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ry machine learning models</a:t>
            </a:r>
            <a:endParaRPr dirty="0"/>
          </a:p>
          <a:p>
            <a:pPr marL="285750" marR="0" lvl="0" indent="-28575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⮚"/>
            </a:pP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 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exceptional ROI </a:t>
            </a: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anticipated 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</a:t>
            </a: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exclusive investment partners</a:t>
            </a:r>
            <a:endParaRPr dirty="0"/>
          </a:p>
          <a:p>
            <a:pPr marL="285750" marR="0" lvl="0" indent="-28575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⮚"/>
            </a:pP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Significant f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inancial reward to be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realised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through 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relative immaturity of the sports trading market</a:t>
            </a:r>
            <a:endParaRPr dirty="0"/>
          </a:p>
          <a:p>
            <a:pPr marL="285750" marR="0" lvl="0" indent="-28575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⮚"/>
            </a:pP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opportunity to serve 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 both liquidity provider </a:t>
            </a: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 / or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liquidity taker dependent upon employed strategy</a:t>
            </a:r>
            <a:endParaRPr dirty="0"/>
          </a:p>
          <a:p>
            <a:pPr marL="285750" marR="0" lvl="0" indent="-28575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⮚"/>
            </a:pP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p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roof of concept currently active in the financial markets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/>
          <p:nvPr/>
        </p:nvSpPr>
        <p:spPr>
          <a:xfrm flipH="1">
            <a:off x="-519112" y="336550"/>
            <a:ext cx="6048375" cy="83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</a:pPr>
            <a:r>
              <a:rPr lang="en-US" sz="2400" b="0" i="0" u="none" strike="noStrike" cap="none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Quant Sports Trading Limited</a:t>
            </a:r>
            <a:endParaRPr dirty="0">
              <a:solidFill>
                <a:srgbClr val="00B05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</a:pPr>
            <a:r>
              <a:rPr lang="en-US" sz="2400" b="0" i="0" u="none" strike="noStrike" cap="none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`		  </a:t>
            </a:r>
            <a:endParaRPr dirty="0">
              <a:solidFill>
                <a:srgbClr val="00B050"/>
              </a:solidFill>
            </a:endParaRPr>
          </a:p>
        </p:txBody>
      </p:sp>
      <p:cxnSp>
        <p:nvCxnSpPr>
          <p:cNvPr id="135" name="Google Shape;135;p1"/>
          <p:cNvCxnSpPr/>
          <p:nvPr/>
        </p:nvCxnSpPr>
        <p:spPr>
          <a:xfrm>
            <a:off x="0" y="6429375"/>
            <a:ext cx="9906000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36" name="Google Shape;136;p1"/>
          <p:cNvCxnSpPr/>
          <p:nvPr/>
        </p:nvCxnSpPr>
        <p:spPr>
          <a:xfrm>
            <a:off x="-15875" y="1087437"/>
            <a:ext cx="9906000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" name="AutoShape 2">
            <a:extLst>
              <a:ext uri="{FF2B5EF4-FFF2-40B4-BE49-F238E27FC236}">
                <a16:creationId xmlns:a16="http://schemas.microsoft.com/office/drawing/2014/main" id="{C59E546C-6FE0-7EE5-46D4-F2EE4E4969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D2BC8FE-8122-8F91-C607-379DED8B8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" y="1087437"/>
            <a:ext cx="9874250" cy="5341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302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75" y="1142591"/>
            <a:ext cx="9888537" cy="53419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3"/>
          <p:cNvCxnSpPr/>
          <p:nvPr/>
        </p:nvCxnSpPr>
        <p:spPr>
          <a:xfrm>
            <a:off x="0" y="6429375"/>
            <a:ext cx="9906000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54" name="Google Shape;154;p3"/>
          <p:cNvCxnSpPr/>
          <p:nvPr/>
        </p:nvCxnSpPr>
        <p:spPr>
          <a:xfrm>
            <a:off x="-15875" y="1087437"/>
            <a:ext cx="9906000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55" name="Google Shape;155;p3"/>
          <p:cNvSpPr txBox="1"/>
          <p:nvPr/>
        </p:nvSpPr>
        <p:spPr>
          <a:xfrm>
            <a:off x="344487" y="1768475"/>
            <a:ext cx="9305925" cy="4180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⮚"/>
            </a:pP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</a:t>
            </a:r>
            <a:r>
              <a:rPr lang="en-US" sz="1800" b="0" i="0" u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ighly disciplined process based purely upon statistical analysis </a:t>
            </a:r>
            <a:endParaRPr dirty="0"/>
          </a:p>
          <a:p>
            <a:pPr marL="285750" marR="0" lvl="0" indent="-28575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⮚"/>
            </a:pPr>
            <a:r>
              <a:rPr lang="en-US" sz="1800" b="0" i="0" u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Automated </a:t>
            </a: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</a:t>
            </a:r>
            <a:r>
              <a:rPr lang="en-US" sz="1800" b="0" i="0" u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rocess requiring zero human input </a:t>
            </a:r>
            <a:endParaRPr dirty="0"/>
          </a:p>
          <a:p>
            <a:pPr marL="285750" marR="0" lvl="0" indent="-28575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⮚"/>
            </a:pP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Automated </a:t>
            </a:r>
            <a:r>
              <a:rPr lang="en-US" sz="1800" b="0" i="0" u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execution of thousands of trades in any given sports event</a:t>
            </a:r>
            <a:endParaRPr dirty="0"/>
          </a:p>
          <a:p>
            <a:pPr marL="285750" marR="0" lvl="0" indent="-28575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⮚"/>
            </a:pPr>
            <a:r>
              <a:rPr lang="en-US" sz="1800" b="0" i="0" u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driven processes providing greater certainty for deployed strategies:</a:t>
            </a:r>
            <a:endParaRPr dirty="0"/>
          </a:p>
          <a:p>
            <a:pPr marL="742950" marR="0" lvl="1" indent="-28575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Raw data: 		  Millions of millisecond updates received via the data pipeline</a:t>
            </a:r>
            <a:endParaRPr dirty="0"/>
          </a:p>
          <a:p>
            <a:pPr marL="742950" marR="0" lvl="1" indent="-28575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Feature engineering: </a:t>
            </a:r>
            <a:r>
              <a:rPr lang="en-US" sz="16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Predictive signal identification a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nd noise elimination</a:t>
            </a:r>
            <a:endParaRPr dirty="0"/>
          </a:p>
          <a:p>
            <a:pPr marL="742950" marR="0" lvl="1" indent="-28575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Building: 	  Signal combination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utilising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state-of-the-art machine learning.</a:t>
            </a:r>
            <a:endParaRPr dirty="0"/>
          </a:p>
          <a:p>
            <a:pPr marL="742950" marR="0" lvl="1" indent="-28575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Validation:      Outputs are tested on unseen data for predictive quality</a:t>
            </a:r>
            <a:endParaRPr dirty="0"/>
          </a:p>
          <a:p>
            <a:pPr marL="742950" marR="0" lvl="1" indent="-28575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Paper Trading:	  Pipeline convergence tested prior to real money trading</a:t>
            </a:r>
            <a:endParaRPr dirty="0"/>
          </a:p>
          <a:p>
            <a:pPr marL="742950" marR="0" lvl="1" indent="-28575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⮚"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Live Trading: 	  Strategy deployed</a:t>
            </a:r>
            <a:endParaRPr dirty="0"/>
          </a:p>
          <a:p>
            <a:pPr marL="285750" marR="0" lvl="0" indent="-28575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⮚"/>
            </a:pPr>
            <a:r>
              <a:rPr lang="en-US" sz="1800" b="0" i="0" u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Multiple models &amp; strategies employed over multiple events</a:t>
            </a:r>
            <a:endParaRPr dirty="0"/>
          </a:p>
        </p:txBody>
      </p:sp>
      <p:sp>
        <p:nvSpPr>
          <p:cNvPr id="156" name="Google Shape;156;p3"/>
          <p:cNvSpPr txBox="1"/>
          <p:nvPr/>
        </p:nvSpPr>
        <p:spPr>
          <a:xfrm>
            <a:off x="344487" y="401637"/>
            <a:ext cx="438974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</a:pPr>
            <a:r>
              <a:rPr lang="en-US" sz="2400" i="0" u="none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QST: Disciplined Process</a:t>
            </a:r>
            <a:endParaRPr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404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/>
          <p:nvPr/>
        </p:nvSpPr>
        <p:spPr>
          <a:xfrm flipH="1">
            <a:off x="-519112" y="336550"/>
            <a:ext cx="6048375" cy="83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</a:pPr>
            <a:r>
              <a:rPr lang="en-US" sz="2400" b="0" i="0" u="none" strike="noStrike" cap="none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Quant Sports Trading </a:t>
            </a:r>
            <a:r>
              <a:rPr lang="en-US" sz="2400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Limited</a:t>
            </a:r>
            <a:endParaRPr dirty="0">
              <a:solidFill>
                <a:srgbClr val="00B05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</a:pPr>
            <a:r>
              <a:rPr lang="en-US" sz="2400" b="0" i="0" u="none" strike="noStrike" cap="none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`		  </a:t>
            </a:r>
            <a:endParaRPr dirty="0">
              <a:solidFill>
                <a:srgbClr val="00B050"/>
              </a:solidFill>
            </a:endParaRPr>
          </a:p>
        </p:txBody>
      </p:sp>
      <p:cxnSp>
        <p:nvCxnSpPr>
          <p:cNvPr id="135" name="Google Shape;135;p1"/>
          <p:cNvCxnSpPr/>
          <p:nvPr/>
        </p:nvCxnSpPr>
        <p:spPr>
          <a:xfrm>
            <a:off x="0" y="6429375"/>
            <a:ext cx="9906000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36" name="Google Shape;136;p1"/>
          <p:cNvCxnSpPr/>
          <p:nvPr/>
        </p:nvCxnSpPr>
        <p:spPr>
          <a:xfrm>
            <a:off x="-15875" y="1087437"/>
            <a:ext cx="9906000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EBC2983E-A0DA-F4EC-1582-C5C6F0BB8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7437"/>
            <a:ext cx="9896168" cy="532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87437"/>
            <a:ext cx="9888537" cy="53419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3"/>
          <p:cNvCxnSpPr/>
          <p:nvPr/>
        </p:nvCxnSpPr>
        <p:spPr>
          <a:xfrm>
            <a:off x="0" y="6429375"/>
            <a:ext cx="9906000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54" name="Google Shape;154;p3"/>
          <p:cNvCxnSpPr/>
          <p:nvPr/>
        </p:nvCxnSpPr>
        <p:spPr>
          <a:xfrm>
            <a:off x="-15875" y="1087437"/>
            <a:ext cx="9906000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5AE60D7-BFCE-64BF-A9F2-6EF4FF8A73CA}"/>
              </a:ext>
            </a:extLst>
          </p:cNvPr>
          <p:cNvSpPr txBox="1"/>
          <p:nvPr/>
        </p:nvSpPr>
        <p:spPr>
          <a:xfrm>
            <a:off x="344486" y="1731067"/>
            <a:ext cx="9232902" cy="1832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11150" marR="0" lvl="0" indent="-28575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ingdings" panose="05000000000000000000" pitchFamily="2" charset="2"/>
              <a:buChar char="Ø"/>
            </a:pPr>
            <a:r>
              <a:rPr lang="en-GB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Algorithmic Sports Trading Company:</a:t>
            </a:r>
          </a:p>
          <a:p>
            <a:pPr marL="914400" marR="0" lvl="1" indent="-3175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Char char="⮚"/>
            </a:pPr>
            <a:r>
              <a:rPr lang="en-GB" sz="16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pre-game trading environment</a:t>
            </a:r>
          </a:p>
          <a:p>
            <a:pPr marL="914400" marR="0" lvl="1" indent="-3175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Char char="⮚"/>
            </a:pPr>
            <a:r>
              <a:rPr lang="en-GB" sz="16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 in-play trading environment</a:t>
            </a:r>
          </a:p>
          <a:p>
            <a:pPr marL="914400" lvl="1" indent="-317500">
              <a:lnSpc>
                <a:spcPct val="107000"/>
              </a:lnSpc>
              <a:spcBef>
                <a:spcPts val="800"/>
              </a:spcBef>
              <a:buClr>
                <a:schemeClr val="lt1"/>
              </a:buClr>
              <a:buSzPts val="1400"/>
              <a:buFont typeface="Century Gothic"/>
              <a:buChar char="⮚"/>
            </a:pPr>
            <a:r>
              <a:rPr lang="en-GB" sz="16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suite of multi-sport  strategies; market-making, trading &amp; hedging</a:t>
            </a:r>
          </a:p>
          <a:p>
            <a:pPr marL="914400" lvl="1" indent="-317500">
              <a:lnSpc>
                <a:spcPct val="107000"/>
              </a:lnSpc>
              <a:spcBef>
                <a:spcPts val="800"/>
              </a:spcBef>
              <a:buClr>
                <a:schemeClr val="lt1"/>
              </a:buClr>
              <a:buSzPts val="1400"/>
              <a:buFont typeface="Century Gothic"/>
              <a:buChar char="⮚"/>
            </a:pPr>
            <a:r>
              <a:rPr lang="en-GB" sz="16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suite of predictive trading models based on ML (Machine Learning)</a:t>
            </a:r>
          </a:p>
        </p:txBody>
      </p:sp>
      <p:sp>
        <p:nvSpPr>
          <p:cNvPr id="4" name="Google Shape;195;g1a450ad7c2a_0_9">
            <a:extLst>
              <a:ext uri="{FF2B5EF4-FFF2-40B4-BE49-F238E27FC236}">
                <a16:creationId xmlns:a16="http://schemas.microsoft.com/office/drawing/2014/main" id="{AADD401C-4FB1-B003-E7EB-974A52741711}"/>
              </a:ext>
            </a:extLst>
          </p:cNvPr>
          <p:cNvSpPr txBox="1"/>
          <p:nvPr/>
        </p:nvSpPr>
        <p:spPr>
          <a:xfrm>
            <a:off x="344486" y="401637"/>
            <a:ext cx="810895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</a:pPr>
            <a:r>
              <a:rPr lang="en-US" sz="2400" b="0" i="0" u="none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QST: Potential Business Strategies &amp; Products</a:t>
            </a:r>
            <a:endParaRPr dirty="0">
              <a:solidFill>
                <a:srgbClr val="00B050"/>
              </a:solidFill>
            </a:endParaRPr>
          </a:p>
        </p:txBody>
      </p:sp>
      <p:sp>
        <p:nvSpPr>
          <p:cNvPr id="5" name="Google Shape;196;g1a450ad7c2a_0_9">
            <a:extLst>
              <a:ext uri="{FF2B5EF4-FFF2-40B4-BE49-F238E27FC236}">
                <a16:creationId xmlns:a16="http://schemas.microsoft.com/office/drawing/2014/main" id="{6EFA09E4-39D6-0894-8B36-C4E775B34381}"/>
              </a:ext>
            </a:extLst>
          </p:cNvPr>
          <p:cNvSpPr txBox="1"/>
          <p:nvPr/>
        </p:nvSpPr>
        <p:spPr>
          <a:xfrm>
            <a:off x="327022" y="3281513"/>
            <a:ext cx="9234491" cy="2679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11150" marR="0" lvl="0" indent="-28575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Subscriber web-based front-end (GUI) for more sophisticated betters:</a:t>
            </a:r>
            <a:endParaRPr sz="18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0" marR="0" lvl="1" indent="-3175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Char char="⮚"/>
            </a:pPr>
            <a:r>
              <a:rPr lang="en-US" sz="16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Provision of analytics and subscription data (Can also be used for our own strategies or as a resell).</a:t>
            </a:r>
            <a:endParaRPr sz="16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0" marR="0" lvl="1" indent="-3175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Char char="⮚"/>
            </a:pPr>
            <a:r>
              <a:rPr lang="en-US" sz="16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Provision of predictive models and strategy development</a:t>
            </a:r>
            <a:endParaRPr sz="16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0" marR="0" lvl="1" indent="-3175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Char char="⮚"/>
            </a:pPr>
            <a:r>
              <a:rPr lang="en-US" sz="16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Provision of extensive data </a:t>
            </a:r>
            <a:r>
              <a:rPr lang="en-US" sz="1600" dirty="0">
                <a:solidFill>
                  <a:schemeClr val="lt1"/>
                </a:solidFill>
                <a:latin typeface="Century Gothic"/>
                <a:sym typeface="Century Gothic"/>
              </a:rPr>
              <a:t>sourcing</a:t>
            </a:r>
            <a:r>
              <a:rPr lang="en-US" sz="16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and intelligent analysis of historic sports events</a:t>
            </a:r>
            <a:endParaRPr sz="16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0" marR="0" lvl="1" indent="-3175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Char char="⮚"/>
            </a:pPr>
            <a:r>
              <a:rPr lang="en-US" sz="16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Provision of a back-testing engine for client strategies</a:t>
            </a:r>
            <a:endParaRPr sz="16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g1a450ad7c2a_0_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87437"/>
            <a:ext cx="9888537" cy="53419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3" name="Google Shape;193;g1a450ad7c2a_0_9"/>
          <p:cNvCxnSpPr/>
          <p:nvPr/>
        </p:nvCxnSpPr>
        <p:spPr>
          <a:xfrm>
            <a:off x="0" y="6429375"/>
            <a:ext cx="9906000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94" name="Google Shape;194;g1a450ad7c2a_0_9"/>
          <p:cNvCxnSpPr/>
          <p:nvPr/>
        </p:nvCxnSpPr>
        <p:spPr>
          <a:xfrm>
            <a:off x="-15875" y="1087437"/>
            <a:ext cx="9906000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95" name="Google Shape;195;g1a450ad7c2a_0_9"/>
          <p:cNvSpPr txBox="1"/>
          <p:nvPr/>
        </p:nvSpPr>
        <p:spPr>
          <a:xfrm>
            <a:off x="344486" y="401637"/>
            <a:ext cx="835706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</a:pPr>
            <a:r>
              <a:rPr lang="en-US" sz="2400" b="0" i="0" u="none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QST: Potential Business Strategies &amp; Products (Cont’d)</a:t>
            </a:r>
          </a:p>
        </p:txBody>
      </p:sp>
      <p:sp>
        <p:nvSpPr>
          <p:cNvPr id="196" name="Google Shape;196;g1a450ad7c2a_0_9"/>
          <p:cNvSpPr txBox="1"/>
          <p:nvPr/>
        </p:nvSpPr>
        <p:spPr>
          <a:xfrm>
            <a:off x="344485" y="1311614"/>
            <a:ext cx="9227217" cy="2951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0" marR="0" lvl="1" indent="-3175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Char char="⮚"/>
            </a:pPr>
            <a:r>
              <a:rPr lang="en-GB" sz="16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Provision of a forum for latest news and views</a:t>
            </a:r>
          </a:p>
          <a:p>
            <a:pPr marL="914400" marR="0" lvl="1" indent="-3175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Char char="⮚"/>
            </a:pPr>
            <a:r>
              <a:rPr lang="en-US" sz="16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Provision of crowd-sourced predictions</a:t>
            </a:r>
            <a:endParaRPr sz="16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371600" marR="0" lvl="2" indent="-3175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Char char="■"/>
            </a:pPr>
            <a:r>
              <a:rPr lang="en-US" sz="16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Best strategies for profit; owners receive a percentage of gain</a:t>
            </a:r>
            <a:endParaRPr sz="16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371600" marR="0" lvl="2" indent="-3175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Char char="■"/>
            </a:pPr>
            <a:r>
              <a:rPr lang="en-US" sz="16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Gamification and exploration of Blockchain advantages</a:t>
            </a:r>
            <a:endParaRPr sz="16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0" marR="0" lvl="1" indent="-3175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Char char="⮚"/>
            </a:pPr>
            <a:r>
              <a:rPr lang="en-US" sz="16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Proprietary exchange: Sufficient scale would enable bookies to hedge with QST</a:t>
            </a:r>
          </a:p>
          <a:p>
            <a:pPr marL="914400" marR="0" lvl="1" indent="-3175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Char char="⮚"/>
            </a:pPr>
            <a:endParaRPr sz="18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11150" marR="0" lvl="0" indent="-28575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sz="1800" i="0" u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Sports betting consultancy services and published tips</a:t>
            </a: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ter content</a:t>
            </a:r>
            <a:endParaRPr sz="180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/>
          <p:nvPr/>
        </p:nvSpPr>
        <p:spPr>
          <a:xfrm flipH="1">
            <a:off x="-519112" y="336550"/>
            <a:ext cx="6048375" cy="83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</a:pPr>
            <a:r>
              <a:rPr lang="en-US" sz="2400" b="0" i="0" u="none" strike="noStrike" cap="none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Quant Sports Trading Limited</a:t>
            </a:r>
            <a:endParaRPr dirty="0">
              <a:solidFill>
                <a:srgbClr val="00B05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</a:pPr>
            <a:r>
              <a:rPr lang="en-US" sz="2400" b="0" i="0" u="none" strike="noStrike" cap="none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`		  </a:t>
            </a:r>
            <a:endParaRPr dirty="0">
              <a:solidFill>
                <a:srgbClr val="00B050"/>
              </a:solidFill>
            </a:endParaRPr>
          </a:p>
        </p:txBody>
      </p:sp>
      <p:cxnSp>
        <p:nvCxnSpPr>
          <p:cNvPr id="135" name="Google Shape;135;p1"/>
          <p:cNvCxnSpPr/>
          <p:nvPr/>
        </p:nvCxnSpPr>
        <p:spPr>
          <a:xfrm>
            <a:off x="0" y="6429375"/>
            <a:ext cx="9906000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36" name="Google Shape;136;p1"/>
          <p:cNvCxnSpPr/>
          <p:nvPr/>
        </p:nvCxnSpPr>
        <p:spPr>
          <a:xfrm>
            <a:off x="-15875" y="1087437"/>
            <a:ext cx="9906000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" name="AutoShape 2">
            <a:extLst>
              <a:ext uri="{FF2B5EF4-FFF2-40B4-BE49-F238E27FC236}">
                <a16:creationId xmlns:a16="http://schemas.microsoft.com/office/drawing/2014/main" id="{C59E546C-6FE0-7EE5-46D4-F2EE4E4969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098" name="Picture 2" descr="Roar of a champion: England captain Martin Johson lifts the William Webb Ellis trophy in 2003">
            <a:extLst>
              <a:ext uri="{FF2B5EF4-FFF2-40B4-BE49-F238E27FC236}">
                <a16:creationId xmlns:a16="http://schemas.microsoft.com/office/drawing/2014/main" id="{6947AA45-3055-4E62-87B4-3CCD334E6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3958"/>
            <a:ext cx="9890125" cy="533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175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g1a450ad7c2a_0_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87437"/>
            <a:ext cx="9888537" cy="53419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3" name="Google Shape;203;g1a450ad7c2a_0_18"/>
          <p:cNvCxnSpPr/>
          <p:nvPr/>
        </p:nvCxnSpPr>
        <p:spPr>
          <a:xfrm>
            <a:off x="0" y="6429375"/>
            <a:ext cx="9906000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4" name="Google Shape;204;g1a450ad7c2a_0_18"/>
          <p:cNvCxnSpPr/>
          <p:nvPr/>
        </p:nvCxnSpPr>
        <p:spPr>
          <a:xfrm>
            <a:off x="-15875" y="1087437"/>
            <a:ext cx="9906000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05" name="Google Shape;205;g1a450ad7c2a_0_18"/>
          <p:cNvSpPr txBox="1"/>
          <p:nvPr/>
        </p:nvSpPr>
        <p:spPr>
          <a:xfrm>
            <a:off x="344487" y="401637"/>
            <a:ext cx="60246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</a:pPr>
            <a:r>
              <a:rPr lang="en-US" sz="2400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QST Advantages: Current &amp; Sought</a:t>
            </a:r>
            <a:endParaRPr dirty="0">
              <a:solidFill>
                <a:srgbClr val="00B050"/>
              </a:solidFill>
            </a:endParaRPr>
          </a:p>
        </p:txBody>
      </p:sp>
      <p:sp>
        <p:nvSpPr>
          <p:cNvPr id="206" name="Google Shape;206;g1a450ad7c2a_0_18"/>
          <p:cNvSpPr txBox="1"/>
          <p:nvPr/>
        </p:nvSpPr>
        <p:spPr>
          <a:xfrm>
            <a:off x="344475" y="1087425"/>
            <a:ext cx="9147300" cy="5443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26035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⮚"/>
            </a:pPr>
            <a:r>
              <a:rPr lang="en-GB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Knowledge</a:t>
            </a:r>
          </a:p>
          <a:p>
            <a:pPr marL="914400" marR="0" lvl="1" indent="-3175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Char char="⮚"/>
            </a:pPr>
            <a:r>
              <a:rPr lang="en-GB" sz="16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Algorithmic trading strategies sourced from hedge fund expertise</a:t>
            </a:r>
          </a:p>
          <a:p>
            <a:pPr marL="914400" marR="0" lvl="1" indent="-3175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Char char="⮚"/>
            </a:pPr>
            <a:r>
              <a:rPr lang="en-GB" sz="16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Machine Learning: Robust research element allied to University College London</a:t>
            </a:r>
          </a:p>
          <a:p>
            <a:pPr marL="914400" marR="0" lvl="1" indent="-3175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Char char="⮚"/>
            </a:pPr>
            <a:r>
              <a:rPr lang="en-GB" sz="16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 aspiration and </a:t>
            </a:r>
            <a:r>
              <a:rPr lang="en-GB" sz="16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expection</a:t>
            </a:r>
            <a:r>
              <a:rPr lang="en-GB" sz="16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to be state-of-the-art in this field</a:t>
            </a:r>
          </a:p>
          <a:p>
            <a:pPr marL="285750" marR="0" lvl="0" indent="-26035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⮚"/>
            </a:pP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(Sought)</a:t>
            </a:r>
            <a:endParaRPr sz="18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0" marR="0" lvl="1" indent="-3175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Char char="⮚"/>
            </a:pPr>
            <a:r>
              <a:rPr lang="en-US" sz="16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 acceleration of development, strategy quality and research with paid data</a:t>
            </a:r>
            <a:endParaRPr sz="16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0" marR="0" lvl="1" indent="-3175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Char char="⮚"/>
            </a:pPr>
            <a:r>
              <a:rPr lang="en-US" sz="16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requirement for quality, volume &amp; timeliness (high quality, high speed) of data</a:t>
            </a:r>
            <a:endParaRPr sz="16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0" marR="0" lvl="1" indent="-3175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Char char="⮚"/>
            </a:pPr>
            <a:r>
              <a:rPr lang="en-US" sz="16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 opportunity, over time, to resell the data</a:t>
            </a:r>
            <a:endParaRPr sz="16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26035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⮚"/>
            </a:pP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Process</a:t>
            </a:r>
            <a:endParaRPr sz="18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0" marR="0" lvl="1" indent="-3175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Char char="⮚"/>
            </a:pPr>
            <a:r>
              <a:rPr lang="en-US" sz="16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Algorithmic processes back-testing to establish a robust statistical advantage</a:t>
            </a:r>
            <a:endParaRPr sz="16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0" marR="0" lvl="1" indent="-3175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Char char="⮚"/>
            </a:pPr>
            <a:r>
              <a:rPr lang="en-US" sz="16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application of the dominant and successful methodology utilized in financial markets</a:t>
            </a:r>
            <a:endParaRPr sz="16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0" marR="0" lvl="1" indent="-3175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Char char="⮚"/>
            </a:pPr>
            <a:r>
              <a:rPr lang="en-US" sz="16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Risk management as an integral &amp; critical element of the platform.</a:t>
            </a:r>
            <a:endParaRPr sz="16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mask">
  <a:themeElements>
    <a:clrScheme name="Damask">
      <a:dk1>
        <a:srgbClr val="000000"/>
      </a:dk1>
      <a:lt1>
        <a:srgbClr val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736</Words>
  <Application>Microsoft Office PowerPoint</Application>
  <PresentationFormat>A4 Paper (210x297 mm)</PresentationFormat>
  <Paragraphs>102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Noto Sans Symbols</vt:lpstr>
      <vt:lpstr>Bookman Old Style</vt:lpstr>
      <vt:lpstr>Century Gothic</vt:lpstr>
      <vt:lpstr>Rockwell</vt:lpstr>
      <vt:lpstr>Wingdings</vt:lpstr>
      <vt:lpstr>Arial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McLean</dc:creator>
  <cp:lastModifiedBy>Kevin McLean</cp:lastModifiedBy>
  <cp:revision>12</cp:revision>
  <dcterms:created xsi:type="dcterms:W3CDTF">2014-07-21T10:05:26Z</dcterms:created>
  <dcterms:modified xsi:type="dcterms:W3CDTF">2025-05-04T16:14:20Z</dcterms:modified>
</cp:coreProperties>
</file>