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553" r:id="rId3"/>
    <p:sldId id="535" r:id="rId4"/>
    <p:sldId id="539" r:id="rId5"/>
    <p:sldId id="552" r:id="rId6"/>
    <p:sldId id="533" r:id="rId7"/>
    <p:sldId id="542" r:id="rId8"/>
    <p:sldId id="547" r:id="rId9"/>
    <p:sldId id="550" r:id="rId10"/>
    <p:sldId id="548" r:id="rId11"/>
    <p:sldId id="557" r:id="rId12"/>
    <p:sldId id="55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E02D0-BF2E-46F1-BA65-2EE13AE5D2AF}" type="doc">
      <dgm:prSet loTypeId="urn:microsoft.com/office/officeart/2005/8/layout/radial1" loCatId="cycle" qsTypeId="urn:microsoft.com/office/officeart/2005/8/quickstyle/3d2#1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C150777-050C-4C1A-A046-C5D5F3EF3250}">
      <dgm:prSet phldrT="[文本]"/>
      <dgm:spPr/>
      <dgm:t>
        <a:bodyPr/>
        <a:lstStyle/>
        <a:p>
          <a:r>
            <a:rPr lang="zh-CN" altLang="en-US" dirty="0"/>
            <a:t>方法</a:t>
          </a:r>
        </a:p>
      </dgm:t>
    </dgm:pt>
    <dgm:pt modelId="{8C61C66F-E88C-48A9-BE46-70D9E271566F}" type="par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48AE9FED-1DD0-4CD4-BF1B-4D4AC29276F6}" type="sibTrans" cxnId="{2E39AC15-4A30-461F-AB2F-818D45B7C86D}">
      <dgm:prSet/>
      <dgm:spPr/>
      <dgm:t>
        <a:bodyPr/>
        <a:lstStyle/>
        <a:p>
          <a:endParaRPr lang="zh-CN" altLang="en-US"/>
        </a:p>
      </dgm:t>
    </dgm:pt>
    <dgm:pt modelId="{758ABAA9-8CEF-4889-BC2D-78A47E80BA9E}">
      <dgm:prSet phldrT="[文本]"/>
      <dgm:spPr/>
      <dgm:t>
        <a:bodyPr/>
        <a:lstStyle/>
        <a:p>
          <a:pPr rtl="0"/>
          <a:r>
            <a:rPr lang="zh-CN" altLang="en-US" b="1" dirty="0"/>
            <a:t>查看框架官方文档和源码</a:t>
          </a:r>
          <a:endParaRPr lang="zh-CN" altLang="en-US" dirty="0"/>
        </a:p>
      </dgm:t>
    </dgm:pt>
    <dgm:pt modelId="{06040516-DE20-4399-B700-8677827AD279}" type="par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B5F03A3F-4D9B-4359-9613-493158AB36CC}" type="sibTrans" cxnId="{00689025-D57E-4612-80FE-2A312E5DC7DC}">
      <dgm:prSet/>
      <dgm:spPr/>
      <dgm:t>
        <a:bodyPr/>
        <a:lstStyle/>
        <a:p>
          <a:endParaRPr lang="zh-CN" altLang="en-US"/>
        </a:p>
      </dgm:t>
    </dgm:pt>
    <dgm:pt modelId="{82E16DD6-A60B-4192-B74F-DF6BD6319BF9}">
      <dgm:prSet/>
      <dgm:spPr/>
      <dgm:t>
        <a:bodyPr/>
        <a:lstStyle/>
        <a:p>
          <a:pPr rtl="0"/>
          <a:r>
            <a:rPr lang="zh-CN" altLang="en-US" b="1" dirty="0"/>
            <a:t>多动手</a:t>
          </a:r>
          <a:endParaRPr lang="en-US" b="1" dirty="0"/>
        </a:p>
      </dgm:t>
    </dgm:pt>
    <dgm:pt modelId="{71B26884-7CED-4905-B402-58B000CE47EA}" type="par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1985646C-93AE-4CE0-B97F-AE47CBAE33D7}" type="sibTrans" cxnId="{BBF84D65-3852-4A57-8E8C-394301C7D252}">
      <dgm:prSet/>
      <dgm:spPr/>
      <dgm:t>
        <a:bodyPr/>
        <a:lstStyle/>
        <a:p>
          <a:endParaRPr lang="zh-CN" altLang="en-US"/>
        </a:p>
      </dgm:t>
    </dgm:pt>
    <dgm:pt modelId="{95052D77-2B4C-480B-BD9C-6B5363B56E98}">
      <dgm:prSet/>
      <dgm:spPr/>
      <dgm:t>
        <a:bodyPr/>
        <a:lstStyle/>
        <a:p>
          <a:r>
            <a:rPr lang="zh-CN" altLang="en-US" dirty="0"/>
            <a:t>多思考</a:t>
          </a:r>
        </a:p>
      </dgm:t>
    </dgm:pt>
    <dgm:pt modelId="{5FB46AE4-7C34-4679-A9F1-940BA4DEB4DD}" type="parTrans" cxnId="{C2E571C5-E337-4852-82FB-19BCF629D5DA}">
      <dgm:prSet/>
      <dgm:spPr/>
      <dgm:t>
        <a:bodyPr/>
        <a:lstStyle/>
        <a:p>
          <a:endParaRPr lang="zh-CN" altLang="en-US"/>
        </a:p>
      </dgm:t>
    </dgm:pt>
    <dgm:pt modelId="{EBB2321D-BCE1-484C-AB43-261C38DD3FFE}" type="sibTrans" cxnId="{C2E571C5-E337-4852-82FB-19BCF629D5DA}">
      <dgm:prSet/>
      <dgm:spPr/>
      <dgm:t>
        <a:bodyPr/>
        <a:lstStyle/>
        <a:p>
          <a:endParaRPr lang="zh-CN" altLang="en-US"/>
        </a:p>
      </dgm:t>
    </dgm:pt>
    <dgm:pt modelId="{B58A1E64-B161-4502-B9EE-ECBF21095F03}" type="pres">
      <dgm:prSet presAssocID="{BC6E02D0-BF2E-46F1-BA65-2EE13AE5D2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A5FEEC-205D-43FD-A300-BD3F7FD91B38}" type="pres">
      <dgm:prSet presAssocID="{7C150777-050C-4C1A-A046-C5D5F3EF3250}" presName="centerShape" presStyleLbl="node0" presStyleIdx="0" presStyleCnt="1" custLinFactNeighborY="516"/>
      <dgm:spPr/>
    </dgm:pt>
    <dgm:pt modelId="{A681D7DF-9538-4873-B693-C8E447A60960}" type="pres">
      <dgm:prSet presAssocID="{06040516-DE20-4399-B700-8677827AD279}" presName="Name9" presStyleLbl="parChTrans1D2" presStyleIdx="0" presStyleCnt="3"/>
      <dgm:spPr/>
    </dgm:pt>
    <dgm:pt modelId="{B6FF9D54-4365-4B5E-9971-5E378C30EA25}" type="pres">
      <dgm:prSet presAssocID="{06040516-DE20-4399-B700-8677827AD279}" presName="connTx" presStyleLbl="parChTrans1D2" presStyleIdx="0" presStyleCnt="3"/>
      <dgm:spPr/>
    </dgm:pt>
    <dgm:pt modelId="{C17A5207-C7DB-4BBE-A4D9-3327AE276958}" type="pres">
      <dgm:prSet presAssocID="{758ABAA9-8CEF-4889-BC2D-78A47E80BA9E}" presName="node" presStyleLbl="node1" presStyleIdx="0" presStyleCnt="3" custScaleX="138270" custScaleY="138270">
        <dgm:presLayoutVars>
          <dgm:bulletEnabled val="1"/>
        </dgm:presLayoutVars>
      </dgm:prSet>
      <dgm:spPr/>
    </dgm:pt>
    <dgm:pt modelId="{A4B1E40B-5D8F-48B5-AEC2-44BF9BC95952}" type="pres">
      <dgm:prSet presAssocID="{71B26884-7CED-4905-B402-58B000CE47EA}" presName="Name9" presStyleLbl="parChTrans1D2" presStyleIdx="1" presStyleCnt="3"/>
      <dgm:spPr/>
    </dgm:pt>
    <dgm:pt modelId="{41A2FE79-C165-481D-9FF7-F038C758F2D3}" type="pres">
      <dgm:prSet presAssocID="{71B26884-7CED-4905-B402-58B000CE47EA}" presName="connTx" presStyleLbl="parChTrans1D2" presStyleIdx="1" presStyleCnt="3"/>
      <dgm:spPr/>
    </dgm:pt>
    <dgm:pt modelId="{089B36FB-7428-428C-9EB9-DB8642D28EFC}" type="pres">
      <dgm:prSet presAssocID="{82E16DD6-A60B-4192-B74F-DF6BD6319BF9}" presName="node" presStyleLbl="node1" presStyleIdx="1" presStyleCnt="3" custScaleX="138270" custScaleY="138270">
        <dgm:presLayoutVars>
          <dgm:bulletEnabled val="1"/>
        </dgm:presLayoutVars>
      </dgm:prSet>
      <dgm:spPr/>
    </dgm:pt>
    <dgm:pt modelId="{0CFE3211-2287-44F4-A0CD-30B88C060492}" type="pres">
      <dgm:prSet presAssocID="{5FB46AE4-7C34-4679-A9F1-940BA4DEB4DD}" presName="Name9" presStyleLbl="parChTrans1D2" presStyleIdx="2" presStyleCnt="3"/>
      <dgm:spPr/>
    </dgm:pt>
    <dgm:pt modelId="{7527C42B-8B99-4724-8331-77F40E1C5E1B}" type="pres">
      <dgm:prSet presAssocID="{5FB46AE4-7C34-4679-A9F1-940BA4DEB4DD}" presName="connTx" presStyleLbl="parChTrans1D2" presStyleIdx="2" presStyleCnt="3"/>
      <dgm:spPr/>
    </dgm:pt>
    <dgm:pt modelId="{9CD9D65E-4A13-490F-B3AC-0749BCEFE24E}" type="pres">
      <dgm:prSet presAssocID="{95052D77-2B4C-480B-BD9C-6B5363B56E98}" presName="node" presStyleLbl="node1" presStyleIdx="2" presStyleCnt="3" custScaleX="138270" custScaleY="138270">
        <dgm:presLayoutVars>
          <dgm:bulletEnabled val="1"/>
        </dgm:presLayoutVars>
      </dgm:prSet>
      <dgm:spPr/>
    </dgm:pt>
  </dgm:ptLst>
  <dgm:cxnLst>
    <dgm:cxn modelId="{D44D8312-8B89-4AE7-BFF2-42D728F78492}" type="presOf" srcId="{5FB46AE4-7C34-4679-A9F1-940BA4DEB4DD}" destId="{7527C42B-8B99-4724-8331-77F40E1C5E1B}" srcOrd="1" destOrd="0" presId="urn:microsoft.com/office/officeart/2005/8/layout/radial1"/>
    <dgm:cxn modelId="{2E39AC15-4A30-461F-AB2F-818D45B7C86D}" srcId="{BC6E02D0-BF2E-46F1-BA65-2EE13AE5D2AF}" destId="{7C150777-050C-4C1A-A046-C5D5F3EF3250}" srcOrd="0" destOrd="0" parTransId="{8C61C66F-E88C-48A9-BE46-70D9E271566F}" sibTransId="{48AE9FED-1DD0-4CD4-BF1B-4D4AC29276F6}"/>
    <dgm:cxn modelId="{F166DC17-63FE-4128-B949-D112C0D52FA7}" type="presOf" srcId="{5FB46AE4-7C34-4679-A9F1-940BA4DEB4DD}" destId="{0CFE3211-2287-44F4-A0CD-30B88C060492}" srcOrd="0" destOrd="0" presId="urn:microsoft.com/office/officeart/2005/8/layout/radial1"/>
    <dgm:cxn modelId="{671AD01A-1CCB-4811-B0FA-FD5C9CA9260C}" type="presOf" srcId="{06040516-DE20-4399-B700-8677827AD279}" destId="{A681D7DF-9538-4873-B693-C8E447A60960}" srcOrd="0" destOrd="0" presId="urn:microsoft.com/office/officeart/2005/8/layout/radial1"/>
    <dgm:cxn modelId="{00689025-D57E-4612-80FE-2A312E5DC7DC}" srcId="{7C150777-050C-4C1A-A046-C5D5F3EF3250}" destId="{758ABAA9-8CEF-4889-BC2D-78A47E80BA9E}" srcOrd="0" destOrd="0" parTransId="{06040516-DE20-4399-B700-8677827AD279}" sibTransId="{B5F03A3F-4D9B-4359-9613-493158AB36CC}"/>
    <dgm:cxn modelId="{BBF84D65-3852-4A57-8E8C-394301C7D252}" srcId="{7C150777-050C-4C1A-A046-C5D5F3EF3250}" destId="{82E16DD6-A60B-4192-B74F-DF6BD6319BF9}" srcOrd="1" destOrd="0" parTransId="{71B26884-7CED-4905-B402-58B000CE47EA}" sibTransId="{1985646C-93AE-4CE0-B97F-AE47CBAE33D7}"/>
    <dgm:cxn modelId="{9DF76884-9ECA-44B1-90CC-AED46C8A458F}" type="presOf" srcId="{95052D77-2B4C-480B-BD9C-6B5363B56E98}" destId="{9CD9D65E-4A13-490F-B3AC-0749BCEFE24E}" srcOrd="0" destOrd="0" presId="urn:microsoft.com/office/officeart/2005/8/layout/radial1"/>
    <dgm:cxn modelId="{312BCE95-637C-4D92-9C6F-F68F3DC8813C}" type="presOf" srcId="{06040516-DE20-4399-B700-8677827AD279}" destId="{B6FF9D54-4365-4B5E-9971-5E378C30EA25}" srcOrd="1" destOrd="0" presId="urn:microsoft.com/office/officeart/2005/8/layout/radial1"/>
    <dgm:cxn modelId="{9D0278B6-3152-4DAD-8B29-5249339CB796}" type="presOf" srcId="{BC6E02D0-BF2E-46F1-BA65-2EE13AE5D2AF}" destId="{B58A1E64-B161-4502-B9EE-ECBF21095F03}" srcOrd="0" destOrd="0" presId="urn:microsoft.com/office/officeart/2005/8/layout/radial1"/>
    <dgm:cxn modelId="{C2E571C5-E337-4852-82FB-19BCF629D5DA}" srcId="{7C150777-050C-4C1A-A046-C5D5F3EF3250}" destId="{95052D77-2B4C-480B-BD9C-6B5363B56E98}" srcOrd="2" destOrd="0" parTransId="{5FB46AE4-7C34-4679-A9F1-940BA4DEB4DD}" sibTransId="{EBB2321D-BCE1-484C-AB43-261C38DD3FFE}"/>
    <dgm:cxn modelId="{AA7B5BD1-B98C-4068-8A00-9C1E3CCE6986}" type="presOf" srcId="{71B26884-7CED-4905-B402-58B000CE47EA}" destId="{A4B1E40B-5D8F-48B5-AEC2-44BF9BC95952}" srcOrd="0" destOrd="0" presId="urn:microsoft.com/office/officeart/2005/8/layout/radial1"/>
    <dgm:cxn modelId="{318C86DC-7B62-46B1-8F85-80F41CE4A11F}" type="presOf" srcId="{71B26884-7CED-4905-B402-58B000CE47EA}" destId="{41A2FE79-C165-481D-9FF7-F038C758F2D3}" srcOrd="1" destOrd="0" presId="urn:microsoft.com/office/officeart/2005/8/layout/radial1"/>
    <dgm:cxn modelId="{562237E6-2313-4F71-8869-FD1B3C938458}" type="presOf" srcId="{758ABAA9-8CEF-4889-BC2D-78A47E80BA9E}" destId="{C17A5207-C7DB-4BBE-A4D9-3327AE276958}" srcOrd="0" destOrd="0" presId="urn:microsoft.com/office/officeart/2005/8/layout/radial1"/>
    <dgm:cxn modelId="{B324B1EC-7ECC-4E24-92B6-8400FDC20E00}" type="presOf" srcId="{82E16DD6-A60B-4192-B74F-DF6BD6319BF9}" destId="{089B36FB-7428-428C-9EB9-DB8642D28EFC}" srcOrd="0" destOrd="0" presId="urn:microsoft.com/office/officeart/2005/8/layout/radial1"/>
    <dgm:cxn modelId="{1EF5C1FB-6A7C-4309-B121-385846E3E481}" type="presOf" srcId="{7C150777-050C-4C1A-A046-C5D5F3EF3250}" destId="{58A5FEEC-205D-43FD-A300-BD3F7FD91B38}" srcOrd="0" destOrd="0" presId="urn:microsoft.com/office/officeart/2005/8/layout/radial1"/>
    <dgm:cxn modelId="{966FA763-DF38-4222-AC47-6D017A81F838}" type="presParOf" srcId="{B58A1E64-B161-4502-B9EE-ECBF21095F03}" destId="{58A5FEEC-205D-43FD-A300-BD3F7FD91B38}" srcOrd="0" destOrd="0" presId="urn:microsoft.com/office/officeart/2005/8/layout/radial1"/>
    <dgm:cxn modelId="{D578E6B1-5D88-413E-8560-181C175570AF}" type="presParOf" srcId="{B58A1E64-B161-4502-B9EE-ECBF21095F03}" destId="{A681D7DF-9538-4873-B693-C8E447A60960}" srcOrd="1" destOrd="0" presId="urn:microsoft.com/office/officeart/2005/8/layout/radial1"/>
    <dgm:cxn modelId="{946FF456-8613-4087-95E9-70C3041D74CE}" type="presParOf" srcId="{A681D7DF-9538-4873-B693-C8E447A60960}" destId="{B6FF9D54-4365-4B5E-9971-5E378C30EA25}" srcOrd="0" destOrd="0" presId="urn:microsoft.com/office/officeart/2005/8/layout/radial1"/>
    <dgm:cxn modelId="{527B1B5C-71BC-4A1F-BFB7-95F502074087}" type="presParOf" srcId="{B58A1E64-B161-4502-B9EE-ECBF21095F03}" destId="{C17A5207-C7DB-4BBE-A4D9-3327AE276958}" srcOrd="2" destOrd="0" presId="urn:microsoft.com/office/officeart/2005/8/layout/radial1"/>
    <dgm:cxn modelId="{C142B6B5-3954-4800-B0CD-4CE6B01962CD}" type="presParOf" srcId="{B58A1E64-B161-4502-B9EE-ECBF21095F03}" destId="{A4B1E40B-5D8F-48B5-AEC2-44BF9BC95952}" srcOrd="3" destOrd="0" presId="urn:microsoft.com/office/officeart/2005/8/layout/radial1"/>
    <dgm:cxn modelId="{48795480-8BAF-41FA-9902-4FB3405D039A}" type="presParOf" srcId="{A4B1E40B-5D8F-48B5-AEC2-44BF9BC95952}" destId="{41A2FE79-C165-481D-9FF7-F038C758F2D3}" srcOrd="0" destOrd="0" presId="urn:microsoft.com/office/officeart/2005/8/layout/radial1"/>
    <dgm:cxn modelId="{B12245C5-8C30-4FFB-888B-8B8F9169482D}" type="presParOf" srcId="{B58A1E64-B161-4502-B9EE-ECBF21095F03}" destId="{089B36FB-7428-428C-9EB9-DB8642D28EFC}" srcOrd="4" destOrd="0" presId="urn:microsoft.com/office/officeart/2005/8/layout/radial1"/>
    <dgm:cxn modelId="{0C1D3615-D4BA-42EC-B573-0B703274DA91}" type="presParOf" srcId="{B58A1E64-B161-4502-B9EE-ECBF21095F03}" destId="{0CFE3211-2287-44F4-A0CD-30B88C060492}" srcOrd="5" destOrd="0" presId="urn:microsoft.com/office/officeart/2005/8/layout/radial1"/>
    <dgm:cxn modelId="{8F9A8C88-CAAC-49C8-B007-373868ED4F04}" type="presParOf" srcId="{0CFE3211-2287-44F4-A0CD-30B88C060492}" destId="{7527C42B-8B99-4724-8331-77F40E1C5E1B}" srcOrd="0" destOrd="0" presId="urn:microsoft.com/office/officeart/2005/8/layout/radial1"/>
    <dgm:cxn modelId="{9773EAE7-2C6C-449D-B9DC-ECDE142DD37F}" type="presParOf" srcId="{B58A1E64-B161-4502-B9EE-ECBF21095F03}" destId="{9CD9D65E-4A13-490F-B3AC-0749BCEFE24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5FEEC-205D-43FD-A300-BD3F7FD91B38}">
      <dsp:nvSpPr>
        <dsp:cNvPr id="0" name=""/>
        <dsp:cNvSpPr/>
      </dsp:nvSpPr>
      <dsp:spPr>
        <a:xfrm>
          <a:off x="3008616" y="2172953"/>
          <a:ext cx="1639278" cy="163927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方法</a:t>
          </a:r>
        </a:p>
      </dsp:txBody>
      <dsp:txXfrm>
        <a:off x="3248683" y="2413020"/>
        <a:ext cx="1159144" cy="1159144"/>
      </dsp:txXfrm>
    </dsp:sp>
    <dsp:sp modelId="{A681D7DF-9538-4873-B693-C8E447A60960}">
      <dsp:nvSpPr>
        <dsp:cNvPr id="0" name=""/>
        <dsp:cNvSpPr/>
      </dsp:nvSpPr>
      <dsp:spPr>
        <a:xfrm rot="16200000">
          <a:off x="3728184" y="2053612"/>
          <a:ext cx="200143" cy="38538"/>
        </a:xfrm>
        <a:custGeom>
          <a:avLst/>
          <a:gdLst/>
          <a:ahLst/>
          <a:cxnLst/>
          <a:rect l="0" t="0" r="0" b="0"/>
          <a:pathLst>
            <a:path>
              <a:moveTo>
                <a:pt x="0" y="19269"/>
              </a:moveTo>
              <a:lnTo>
                <a:pt x="200143" y="192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23252" y="2067878"/>
        <a:ext cx="10007" cy="10007"/>
      </dsp:txXfrm>
    </dsp:sp>
    <dsp:sp modelId="{C17A5207-C7DB-4BBE-A4D9-3327AE276958}">
      <dsp:nvSpPr>
        <dsp:cNvPr id="0" name=""/>
        <dsp:cNvSpPr/>
      </dsp:nvSpPr>
      <dsp:spPr>
        <a:xfrm>
          <a:off x="2694940" y="-293820"/>
          <a:ext cx="2266630" cy="226663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/>
            <a:t>查看框架官方文档和源码</a:t>
          </a:r>
          <a:endParaRPr lang="zh-CN" altLang="en-US" sz="2900" kern="1200" dirty="0"/>
        </a:p>
      </dsp:txBody>
      <dsp:txXfrm>
        <a:off x="3026880" y="38120"/>
        <a:ext cx="1602750" cy="1602750"/>
      </dsp:txXfrm>
    </dsp:sp>
    <dsp:sp modelId="{A4B1E40B-5D8F-48B5-AEC2-44BF9BC95952}">
      <dsp:nvSpPr>
        <dsp:cNvPr id="0" name=""/>
        <dsp:cNvSpPr/>
      </dsp:nvSpPr>
      <dsp:spPr>
        <a:xfrm rot="1769117">
          <a:off x="4530907" y="3417907"/>
          <a:ext cx="167239" cy="38538"/>
        </a:xfrm>
        <a:custGeom>
          <a:avLst/>
          <a:gdLst/>
          <a:ahLst/>
          <a:cxnLst/>
          <a:rect l="0" t="0" r="0" b="0"/>
          <a:pathLst>
            <a:path>
              <a:moveTo>
                <a:pt x="0" y="19269"/>
              </a:moveTo>
              <a:lnTo>
                <a:pt x="167239" y="192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10345" y="3432995"/>
        <a:ext cx="8361" cy="8361"/>
      </dsp:txXfrm>
    </dsp:sp>
    <dsp:sp modelId="{089B36FB-7428-428C-9EB9-DB8642D28EFC}">
      <dsp:nvSpPr>
        <dsp:cNvPr id="0" name=""/>
        <dsp:cNvSpPr/>
      </dsp:nvSpPr>
      <dsp:spPr>
        <a:xfrm>
          <a:off x="4540531" y="2902836"/>
          <a:ext cx="2266630" cy="226663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/>
            <a:t>多动手</a:t>
          </a:r>
          <a:endParaRPr lang="en-US" sz="2900" b="1" kern="1200" dirty="0"/>
        </a:p>
      </dsp:txBody>
      <dsp:txXfrm>
        <a:off x="4872471" y="3234776"/>
        <a:ext cx="1602750" cy="1602750"/>
      </dsp:txXfrm>
    </dsp:sp>
    <dsp:sp modelId="{0CFE3211-2287-44F4-A0CD-30B88C060492}">
      <dsp:nvSpPr>
        <dsp:cNvPr id="0" name=""/>
        <dsp:cNvSpPr/>
      </dsp:nvSpPr>
      <dsp:spPr>
        <a:xfrm rot="9030883">
          <a:off x="2958365" y="3417907"/>
          <a:ext cx="167239" cy="38538"/>
        </a:xfrm>
        <a:custGeom>
          <a:avLst/>
          <a:gdLst/>
          <a:ahLst/>
          <a:cxnLst/>
          <a:rect l="0" t="0" r="0" b="0"/>
          <a:pathLst>
            <a:path>
              <a:moveTo>
                <a:pt x="0" y="19269"/>
              </a:moveTo>
              <a:lnTo>
                <a:pt x="167239" y="192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037804" y="3432995"/>
        <a:ext cx="8361" cy="8361"/>
      </dsp:txXfrm>
    </dsp:sp>
    <dsp:sp modelId="{9CD9D65E-4A13-490F-B3AC-0749BCEFE24E}">
      <dsp:nvSpPr>
        <dsp:cNvPr id="0" name=""/>
        <dsp:cNvSpPr/>
      </dsp:nvSpPr>
      <dsp:spPr>
        <a:xfrm>
          <a:off x="849350" y="2902836"/>
          <a:ext cx="2266630" cy="226663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多思考</a:t>
          </a:r>
        </a:p>
      </dsp:txBody>
      <dsp:txXfrm>
        <a:off x="1181290" y="3234776"/>
        <a:ext cx="1602750" cy="1602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4C4CF-A78A-4CE2-9615-8287BE06555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5356-673C-4E6E-9551-CEE08E3C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C75D36-F797-4C33-8E02-842F3B1B7B0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、学习框架技术，不仅仅在于会用，还明白其所以然，那么就需要多去查看相关的官方文档（最好为英文版），结合源码才能更好的去理解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、学习过程中，要多思考，结合之前学习的</a:t>
            </a:r>
            <a:r>
              <a:rPr lang="en-US" altLang="zh-CN"/>
              <a:t>java</a:t>
            </a:r>
            <a:r>
              <a:rPr lang="zh-CN" altLang="en-US"/>
              <a:t>基础，注重程序代码性能方面的调优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、无论什么时候，都需要多动手，多敲代码，才能熟能生巧，不能只看不练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2899A7-3D45-4112-A461-F98BF54D73B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769FD-E2BE-4142-B462-D2B82E3475C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32C53B-833A-4483-BA01-4181B57D9DB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4E168B-A85C-433D-8AAA-69D774E4BC2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836B65-FF66-4539-9D6D-565182C1207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D77065-9A77-4217-B06B-1742CE4BC6A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2F873-C1F0-2B63-27B9-6A44C942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4367D-E193-BEB4-797A-F0A6A106C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757A9-0CE0-5788-CEA5-20B6D4E1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BF060-9155-252E-2F9E-EDFC1742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CF231-A0D3-7838-E342-0930976D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5BB48-0EDC-FAEC-B77D-057C1BE2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D8A3-9992-38C8-DFBD-6DE1C5D32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EDDBC-7734-87F1-B18B-3A143C60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A7309-630F-EC41-8AF2-D8FB5F13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EFBC8-9FAB-A86B-6905-5B675049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D22EE9-F989-63A4-A392-2AB8671D9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5EC50-7048-6FEA-81F3-D5F496A0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C03E1-1244-C239-0119-E50CCE00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62EB8-BD17-90EA-BE0D-DDA860D7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D51EB-3021-BA1F-6572-7BECCC97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457189" indent="-457189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066773" indent="-457189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133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676358" indent="-457189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67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209745" indent="-38099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556869" indent="-380990">
              <a:buClr>
                <a:schemeClr val="tx2"/>
              </a:buClr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102109" indent="-38099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3"/>
            <a:ext cx="10657184" cy="60813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3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1087939" fontAlgn="auto">
              <a:spcBef>
                <a:spcPts val="0"/>
              </a:spcBef>
              <a:spcAft>
                <a:spcPts val="0"/>
              </a:spcAft>
              <a:defRPr sz="1333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3"/>
            <a:ext cx="10657184" cy="60813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3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1087939" fontAlgn="auto">
              <a:spcBef>
                <a:spcPts val="0"/>
              </a:spcBef>
              <a:spcAft>
                <a:spcPts val="0"/>
              </a:spcAft>
              <a:defRPr sz="1333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5816-09BD-58AA-1A05-294EF5AF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28E2E-AC4A-0FAE-C2DD-3492DD33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84E0B-5AFE-6E77-CA19-B6FD9503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824AE-FA9B-6C6D-DB4D-C4C64B6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3C9C2-0F53-A6BC-AD47-9F5B47CF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212F-C68D-6389-4CB2-7583D06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583BA-C025-E36F-5261-2F4D0F6E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D777F-399A-799C-EAD2-CD9E12F4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57808-796C-51A9-41BB-DADD53C8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E5E19-FE8F-295C-8BC8-6CBB82AA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8427-1A3F-5B7F-B770-CCEC98AD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9B26C-074A-0011-F990-29B2866D7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15EE86-BAF0-EF2C-FC90-5DFAB3F5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7FFCA-AE6F-1874-AE14-DD0EDB64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9B370-A1A3-5638-4B20-1C723FF0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837A7-43EF-7D83-DEAE-60D5DE82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4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2F00-0521-4744-9448-692BA223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E3141-F9E6-A502-785E-15CFFF72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7E8B1-64EC-34AC-2F16-36981B2AF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F6C3A7-F6C7-0342-3DC2-F01000124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D4ECA3-8B8E-2306-2BDF-8D016A720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EE108F-D4CD-C314-6C3C-994B1901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43FCA-5239-2ADA-53A7-A99666F3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EF63A-D2D2-1C32-EC08-6A6DFA7F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02F2E-81A9-DECE-7DCD-50707ED3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6FB0D7-3BC7-2023-BD17-EF5CCD06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1CC21D-B738-DCEC-214D-389E76C2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4F2C8F-E89B-C962-9884-83AE5CA2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5FED47-591F-C8B5-51DA-1D92A34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4E83B7-6B40-9066-83CF-4B915964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2BFBF0-3883-4BC4-2A5C-C2D28ABF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7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32B07-E26D-6C15-9E6A-D160AFB2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714DD-7A8A-713B-F1DE-15608A05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EECFB-CC58-809A-988B-8B5D93B8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75546-AA82-67B0-0C7E-44813FBF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B4C50-EDDF-CE62-C30E-6A4A95C7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932B5-B829-3C5D-DDBB-B6F8E15E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A2533-E93C-43E7-6AFA-2D73975D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6C98EF-6A2C-F1EA-FD4F-389C6507D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ABB5A-8DB7-025D-427B-925990A5C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CC420-8274-299D-1EAA-5388506E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782EB-DF55-D199-34A8-E2E06874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DD8DD-CFF5-668D-2E43-F05DDAF1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6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6D5AC1-5B40-0EC8-5C9D-310AE07F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17755-4BDE-CAAE-D700-CC878531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9EA03-79F2-071E-F9A6-DF5A677AE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B879D-1A7D-4216-81DB-7C255AF4912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A9545-2C50-6574-E9E5-283C160A4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E4921-A1A6-72FA-23D2-92C0CCB0B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8E3F8-08BA-45EE-A0DC-320BA9349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5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3585326" y="1679779"/>
            <a:ext cx="6927165" cy="99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5867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anose="02000500000000000000" pitchFamily="2" charset="-122"/>
                <a:ea typeface="华光大黑二_CNKI" panose="02000500000000000000" pitchFamily="2" charset="-122"/>
              </a:rPr>
              <a:t>J2EE</a:t>
            </a:r>
            <a:r>
              <a:rPr lang="zh-CN" altLang="en-US" sz="5867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anose="02000500000000000000" pitchFamily="2" charset="-122"/>
                <a:ea typeface="华光大黑二_CNKI" panose="02000500000000000000" pitchFamily="2" charset="-122"/>
              </a:rPr>
              <a:t>核心框架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DD3510-BAE9-31B9-240A-3B14FD5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091983"/>
            <a:ext cx="1920213" cy="1920213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FBF794C-86BC-EDFC-8F25-019B2A7A82B8}"/>
              </a:ext>
            </a:extLst>
          </p:cNvPr>
          <p:cNvCxnSpPr>
            <a:cxnSpLocks/>
          </p:cNvCxnSpPr>
          <p:nvPr/>
        </p:nvCxnSpPr>
        <p:spPr>
          <a:xfrm>
            <a:off x="1007435" y="3332989"/>
            <a:ext cx="9505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6950847-A2AA-0C6A-5A32-BE0FF47B5085}"/>
              </a:ext>
            </a:extLst>
          </p:cNvPr>
          <p:cNvSpPr/>
          <p:nvPr/>
        </p:nvSpPr>
        <p:spPr>
          <a:xfrm>
            <a:off x="4345918" y="5253203"/>
            <a:ext cx="3360373" cy="576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</a:rPr>
              <a:t>主讲：刘福新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7DF422-FFD0-B0DD-BDEC-3B9E5F50BF61}"/>
              </a:ext>
            </a:extLst>
          </p:cNvPr>
          <p:cNvSpPr/>
          <p:nvPr/>
        </p:nvSpPr>
        <p:spPr>
          <a:xfrm>
            <a:off x="3695733" y="3365648"/>
            <a:ext cx="4711472" cy="9601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267" b="1" dirty="0">
                <a:solidFill>
                  <a:schemeClr val="accent2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课程概述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9E100D-6530-4285-B871-4BDECAEE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endParaRPr lang="en-US" altLang="zh-CN" dirty="0"/>
          </a:p>
          <a:p>
            <a:pPr lvl="1"/>
            <a:r>
              <a:rPr lang="zh-CN" altLang="en-US" dirty="0"/>
              <a:t>半自动化的</a:t>
            </a:r>
            <a:r>
              <a:rPr lang="en-US" altLang="zh-CN" dirty="0"/>
              <a:t>ORM</a:t>
            </a:r>
            <a:r>
              <a:rPr lang="zh-CN" altLang="en-US" dirty="0"/>
              <a:t>实现</a:t>
            </a:r>
          </a:p>
          <a:p>
            <a:pPr lvl="1"/>
            <a:r>
              <a:rPr lang="en-US" altLang="zh-CN" dirty="0"/>
              <a:t>DAO</a:t>
            </a:r>
            <a:r>
              <a:rPr lang="zh-CN" altLang="en-US" dirty="0"/>
              <a:t>层</a:t>
            </a:r>
          </a:p>
          <a:p>
            <a:pPr lvl="1"/>
            <a:r>
              <a:rPr lang="zh-CN" altLang="en-US" dirty="0"/>
              <a:t>动态</a:t>
            </a:r>
            <a:r>
              <a:rPr lang="en-US" altLang="zh-CN" dirty="0"/>
              <a:t>SQL</a:t>
            </a:r>
          </a:p>
          <a:p>
            <a:pPr lvl="1"/>
            <a:r>
              <a:rPr lang="zh-CN" altLang="en-US" dirty="0"/>
              <a:t>小巧灵活、简单易学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 dirty="0"/>
              <a:t>主流框架介绍 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D2FFCD7-DE43-41FD-B967-DA60305C4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6" name="Picture 2" descr="E:\work\A8\mybatis-PPT\mybatis-logo.png">
            <a:extLst>
              <a:ext uri="{FF2B5EF4-FFF2-40B4-BE49-F238E27FC236}">
                <a16:creationId xmlns:a16="http://schemas.microsoft.com/office/drawing/2014/main" id="{637484D4-EC47-4B3E-9ED7-68C0DA9A4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81" y="3813043"/>
            <a:ext cx="5748639" cy="144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BE0347-F78F-4D98-5B55-6701E14F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09F549-03A7-51BE-B9E3-F42717F33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noProof="1">
                <a:sym typeface="+mn-ea"/>
              </a:rPr>
              <a:t>课程说明</a:t>
            </a:r>
            <a:r>
              <a:rPr kumimoji="1" lang="en-US" altLang="zh-CN" noProof="1">
                <a:sym typeface="+mn-ea"/>
              </a:rPr>
              <a:t>-</a:t>
            </a:r>
            <a:r>
              <a:rPr kumimoji="1" lang="zh-CN" altLang="en-US" dirty="0"/>
              <a:t>教学安排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D2ED89-3AFE-6B1A-1CCD-D9B286C45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51263"/>
              </p:ext>
            </p:extLst>
          </p:nvPr>
        </p:nvGraphicFramePr>
        <p:xfrm>
          <a:off x="1007435" y="899349"/>
          <a:ext cx="10657184" cy="5408607"/>
        </p:xfrm>
        <a:graphic>
          <a:graphicData uri="http://schemas.openxmlformats.org/drawingml/2006/table">
            <a:tbl>
              <a:tblPr/>
              <a:tblGrid>
                <a:gridCol w="397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模块</a:t>
                      </a:r>
                    </a:p>
                  </a:txBody>
                  <a:tcPr marL="15921" marR="15921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子模块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23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第一部分</a:t>
                      </a:r>
                      <a:r>
                        <a:rPr lang="en-US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mybatis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框架</a:t>
                      </a:r>
                    </a:p>
                  </a:txBody>
                  <a:tcPr marL="15921" marR="15921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第一部分</a:t>
                      </a:r>
                      <a:r>
                        <a:rPr lang="en-US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mybatis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框架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01mybatis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入门</a:t>
                      </a:r>
                      <a:r>
                        <a:rPr lang="zh-CN" alt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，第一个</a:t>
                      </a:r>
                      <a:r>
                        <a:rPr lang="en-US" altLang="zh-CN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mybatis</a:t>
                      </a:r>
                      <a:r>
                        <a:rPr lang="zh-CN" alt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程序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02 </a:t>
                      </a:r>
                      <a:r>
                        <a:rPr lang="en-US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MyBatis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基础操作：增删查改与事务处理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03MyBatis 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高级查询：关联查询（一对多）、集合查询、鉴别器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04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动态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SQL 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05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注解方式实现关联查询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295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第二部分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spring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框架</a:t>
                      </a:r>
                    </a:p>
                  </a:txBody>
                  <a:tcPr marL="15921" marR="15921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01 Spring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入门介绍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02 Spring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控制反转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03 DI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及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Spring DI 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04 Spring 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切面编程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51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第三部分</a:t>
                      </a:r>
                      <a:r>
                        <a:rPr lang="en-US" sz="14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Spring MVC 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5921" marR="15921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01 </a:t>
                      </a:r>
                      <a:r>
                        <a:rPr lang="en-US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springMVC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入门 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Spring MVC 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概述、创建第一个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Spring MVC 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程序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62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02 Spring MVC </a:t>
                      </a:r>
                      <a:r>
                        <a:rPr lang="en-US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RequestMapping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的基本设置、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Spring MVC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前后台数据交互（含</a:t>
                      </a:r>
                      <a:r>
                        <a:rPr lang="en-US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json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03 Spring MVC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文件上传下载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04 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表单的验证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05 Spring MVC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常用注解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862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第四部分 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Spring </a:t>
                      </a:r>
                      <a:r>
                        <a:rPr lang="en-US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SpringMVC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MyBatis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5921" marR="15921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01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依赖包的引入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02 Spring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与</a:t>
                      </a:r>
                      <a:r>
                        <a:rPr lang="en-US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MyBatis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的集成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03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集成</a:t>
                      </a:r>
                      <a:r>
                        <a:rPr lang="en-US" sz="1400" kern="100" dirty="0" err="1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SpringMVC</a:t>
                      </a: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76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第五部分：基于整合框架的项目应用</a:t>
                      </a:r>
                    </a:p>
                  </a:txBody>
                  <a:tcPr marL="15921" marR="15921" marT="7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  </a:t>
                      </a:r>
                      <a:r>
                        <a:rPr lang="zh-CN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需求分析、设计、编码实现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5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42C454-8D87-A23C-5EC8-E728AC6C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考勤与作业</a:t>
            </a:r>
            <a:r>
              <a:rPr lang="en-US" altLang="zh-CN" dirty="0"/>
              <a:t>(20%)</a:t>
            </a:r>
          </a:p>
          <a:p>
            <a:r>
              <a:rPr lang="zh-CN" altLang="en-US" dirty="0"/>
              <a:t>项目任务</a:t>
            </a:r>
            <a:r>
              <a:rPr lang="en-US" altLang="zh-CN" dirty="0"/>
              <a:t>(40%)</a:t>
            </a:r>
          </a:p>
          <a:p>
            <a:r>
              <a:rPr lang="zh-CN" altLang="en-US" dirty="0"/>
              <a:t>期末考核</a:t>
            </a:r>
            <a:r>
              <a:rPr lang="en-US" altLang="zh-CN" dirty="0"/>
              <a:t>(40%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A60BDF-E3F0-B09E-53EF-E901538B3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考核形式</a:t>
            </a:r>
          </a:p>
        </p:txBody>
      </p:sp>
    </p:spTree>
    <p:extLst>
      <p:ext uri="{BB962C8B-B14F-4D97-AF65-F5344CB8AC3E}">
        <p14:creationId xmlns:p14="http://schemas.microsoft.com/office/powerpoint/2010/main" val="26820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51141B-D47F-B51A-AE00-0513EA23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</a:pPr>
            <a:r>
              <a:rPr lang="zh-CN" altLang="en-US" sz="2800" dirty="0"/>
              <a:t>为什么要学这门课？</a:t>
            </a:r>
            <a:endParaRPr lang="en-US" altLang="zh-CN" sz="2800" dirty="0"/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</a:pPr>
            <a:r>
              <a:rPr lang="zh-CN" altLang="en-US" sz="2800" dirty="0"/>
              <a:t>简化开发。提供开发效率。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</a:pPr>
            <a:r>
              <a:rPr lang="zh-CN" altLang="en-US" sz="2800" dirty="0"/>
              <a:t>方</a:t>
            </a:r>
            <a:r>
              <a:rPr lang="zh-CN" altLang="en-US" sz="2800" dirty="0">
                <a:sym typeface="宋体" panose="02010600030101010101" pitchFamily="2" charset="-122"/>
              </a:rPr>
              <a:t>便解耦。可扩展，可插拔。</a:t>
            </a:r>
            <a:endParaRPr lang="zh-CN" altLang="en-US" sz="2800" dirty="0"/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Tx/>
              <a:buNone/>
            </a:pPr>
            <a:r>
              <a:rPr lang="zh-CN" altLang="en-US" sz="2800" dirty="0"/>
              <a:t>在实际开发中</a:t>
            </a:r>
            <a:r>
              <a:rPr lang="en-US" altLang="zh-CN" sz="2800" dirty="0"/>
              <a:t>99%</a:t>
            </a:r>
            <a:r>
              <a:rPr lang="zh-CN" altLang="en-US" sz="2800" dirty="0"/>
              <a:t>商业项目使用了框架进行快速开发</a:t>
            </a:r>
            <a:endParaRPr lang="en-US" altLang="zh-CN" sz="2800" dirty="0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</a:pPr>
            <a:r>
              <a:rPr lang="en-US" altLang="zh-CN" sz="2800" dirty="0"/>
              <a:t>Java EE </a:t>
            </a:r>
            <a:r>
              <a:rPr lang="zh-CN" altLang="en-US" sz="2800" dirty="0"/>
              <a:t>框架绝对领先者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</a:pPr>
            <a:r>
              <a:rPr lang="zh-CN" altLang="en-US" sz="2800" dirty="0"/>
              <a:t>Spring：开源</a:t>
            </a:r>
            <a:r>
              <a:rPr lang="en-US" altLang="zh-CN" sz="2800" dirty="0">
                <a:sym typeface="宋体" panose="02010600030101010101" pitchFamily="2" charset="-122"/>
              </a:rPr>
              <a:t>Java EE</a:t>
            </a:r>
            <a:r>
              <a:rPr lang="zh-CN" altLang="en-US" sz="2800" dirty="0">
                <a:sym typeface="宋体" panose="02010600030101010101" pitchFamily="2" charset="-122"/>
              </a:rPr>
              <a:t>开发简化者。</a:t>
            </a:r>
            <a:r>
              <a:rPr lang="zh-CN" altLang="en-US" sz="2800" dirty="0"/>
              <a:t>轻量级控制反转(IoC)和面向切面(AOP)的容器框架。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</a:pPr>
            <a:r>
              <a:rPr lang="zh-CN" altLang="en-US" sz="2800" dirty="0">
                <a:sym typeface="宋体" panose="02010600030101010101" pitchFamily="2" charset="-122"/>
              </a:rPr>
              <a:t>Spring </a:t>
            </a:r>
            <a:r>
              <a:rPr lang="en-US" altLang="zh-CN" sz="2800" dirty="0">
                <a:sym typeface="宋体" panose="02010600030101010101" pitchFamily="2" charset="-122"/>
              </a:rPr>
              <a:t>MVC</a:t>
            </a:r>
            <a:r>
              <a:rPr lang="zh-CN" altLang="en-US" sz="2800" dirty="0">
                <a:sym typeface="宋体" panose="02010600030101010101" pitchFamily="2" charset="-122"/>
              </a:rPr>
              <a:t>：开源</a:t>
            </a:r>
            <a:r>
              <a:rPr lang="en-US" altLang="zh-CN" sz="2800" dirty="0">
                <a:sym typeface="宋体" panose="02010600030101010101" pitchFamily="2" charset="-122"/>
              </a:rPr>
              <a:t>WEB MVC</a:t>
            </a:r>
            <a:r>
              <a:rPr lang="zh-CN" altLang="en-US" sz="2800" dirty="0">
                <a:sym typeface="宋体" panose="02010600030101010101" pitchFamily="2" charset="-122"/>
              </a:rPr>
              <a:t>框架，</a:t>
            </a:r>
            <a:r>
              <a:rPr lang="en-US" altLang="zh-CN" sz="2800" dirty="0">
                <a:sym typeface="宋体" panose="02010600030101010101" pitchFamily="2" charset="-122"/>
              </a:rPr>
              <a:t>Spring </a:t>
            </a:r>
            <a:r>
              <a:rPr lang="zh-CN" altLang="en-US" sz="2800" dirty="0">
                <a:sym typeface="宋体" panose="02010600030101010101" pitchFamily="2" charset="-122"/>
              </a:rPr>
              <a:t>无缝结合者。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</a:pPr>
            <a:r>
              <a:rPr lang="en-US" altLang="zh-CN" sz="2800" dirty="0" err="1"/>
              <a:t>MyBatis:ORM</a:t>
            </a:r>
            <a:r>
              <a:rPr lang="zh-CN" altLang="en-US" sz="2800" dirty="0"/>
              <a:t>数据库持久层框架。灵活，简单。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80808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B892E0-4C62-EE9F-F5F9-54A3F23F2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noProof="1"/>
              <a:t>课程说明</a:t>
            </a:r>
            <a:r>
              <a:rPr kumimoji="1" lang="en-US" altLang="zh-CN" noProof="1"/>
              <a:t>-</a:t>
            </a:r>
            <a:r>
              <a:rPr kumimoji="1" lang="zh-CN" altLang="en-US" noProof="1"/>
              <a:t>专业地位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AC5C3E-CDCF-F419-FD11-E425717C1A85}"/>
              </a:ext>
            </a:extLst>
          </p:cNvPr>
          <p:cNvSpPr txBox="1">
            <a:spLocks/>
          </p:cNvSpPr>
          <p:nvPr/>
        </p:nvSpPr>
        <p:spPr>
          <a:xfrm>
            <a:off x="1256044" y="586154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noProof="1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C5EEB6-7887-C874-1EC2-A9861FD3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044" y="1348154"/>
            <a:ext cx="8382000" cy="495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4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学完本门课程后，你能够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5F2549-8D44-447F-917F-42D38ED39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 dirty="0"/>
              <a:t>本课程目标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293467" y="2195368"/>
            <a:ext cx="7605064" cy="92392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32" lvl="1" indent="-285744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掌握</a:t>
            </a:r>
            <a:r>
              <a:rPr lang="en-US" altLang="zh-CN" sz="2400" b="1" kern="0" dirty="0" err="1">
                <a:solidFill>
                  <a:schemeClr val="bg1"/>
                </a:solidFill>
                <a:latin typeface="Arial"/>
                <a:ea typeface="黑体"/>
              </a:rPr>
              <a:t>MyBatis</a:t>
            </a: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r>
              <a:rPr lang="en-US" altLang="zh-CN" sz="2400" b="1" kern="0" dirty="0">
                <a:solidFill>
                  <a:schemeClr val="bg1"/>
                </a:solidFill>
                <a:latin typeface="Arial"/>
                <a:ea typeface="黑体"/>
              </a:rPr>
              <a:t>Spring</a:t>
            </a: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r>
              <a:rPr lang="en-US" altLang="zh-CN" sz="2400" b="1" kern="0" dirty="0">
                <a:solidFill>
                  <a:schemeClr val="bg1"/>
                </a:solidFill>
                <a:latin typeface="Arial"/>
                <a:ea typeface="黑体"/>
              </a:rPr>
              <a:t>Spring </a:t>
            </a:r>
            <a:r>
              <a:rPr lang="en-US" altLang="zh-CN" sz="2400" b="1" kern="0" dirty="0" err="1">
                <a:solidFill>
                  <a:schemeClr val="bg1"/>
                </a:solidFill>
                <a:latin typeface="Arial"/>
                <a:ea typeface="黑体"/>
              </a:rPr>
              <a:t>MVC</a:t>
            </a: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三大框架技术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293467" y="3507366"/>
            <a:ext cx="7605064" cy="110172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32" lvl="1" indent="-285744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搭建</a:t>
            </a:r>
            <a:r>
              <a:rPr lang="en-US" altLang="zh-CN" sz="2400" b="1" kern="0" dirty="0">
                <a:solidFill>
                  <a:schemeClr val="bg1"/>
                </a:solidFill>
                <a:latin typeface="Arial"/>
                <a:ea typeface="黑体"/>
              </a:rPr>
              <a:t>Spring </a:t>
            </a:r>
            <a:r>
              <a:rPr lang="en-US" altLang="zh-CN" sz="2400" b="1" kern="0" dirty="0" err="1">
                <a:solidFill>
                  <a:schemeClr val="bg1"/>
                </a:solidFill>
                <a:latin typeface="Arial"/>
                <a:ea typeface="黑体"/>
              </a:rPr>
              <a:t>MVC+Spring+MyBatis</a:t>
            </a: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框架，并在此框架上熟练进行项目开发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3FAEB-99C6-4C61-B0DA-891155F6E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/>
              <a:t>学习方法</a:t>
            </a:r>
          </a:p>
        </p:txBody>
      </p:sp>
      <p:graphicFrame>
        <p:nvGraphicFramePr>
          <p:cNvPr id="20" name="图示 19"/>
          <p:cNvGraphicFramePr/>
          <p:nvPr/>
        </p:nvGraphicFramePr>
        <p:xfrm>
          <a:off x="2639616" y="991177"/>
          <a:ext cx="7656512" cy="4875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6ACB3A-29B9-403E-95A8-C80BDFDC5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FE31F-4F0D-063A-F0B5-DFA1E9947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24DE7FD1-4256-8B38-C829-5B7D804F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1987" y="1336675"/>
            <a:ext cx="8328025" cy="5162550"/>
          </a:xfrm>
          <a:prstGeom prst="rect">
            <a:avLst/>
          </a:prstGeom>
        </p:spPr>
      </p:pic>
      <p:sp>
        <p:nvSpPr>
          <p:cNvPr id="4" name="文本框 5">
            <a:extLst>
              <a:ext uri="{FF2B5EF4-FFF2-40B4-BE49-F238E27FC236}">
                <a16:creationId xmlns:a16="http://schemas.microsoft.com/office/drawing/2014/main" id="{086A0E46-D547-BF5E-D624-B8295A282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35" y="876300"/>
            <a:ext cx="3016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、聆听</a:t>
            </a:r>
            <a:r>
              <a:rPr lang="en-US" altLang="zh-CN" dirty="0"/>
              <a:t>-&gt;</a:t>
            </a:r>
            <a:r>
              <a:rPr lang="zh-CN" altLang="zh-CN" dirty="0"/>
              <a:t>沉淀</a:t>
            </a:r>
            <a:r>
              <a:rPr lang="en-US" altLang="zh-CN" dirty="0"/>
              <a:t>-&gt;</a:t>
            </a:r>
            <a:r>
              <a:rPr lang="zh-CN" altLang="zh-CN" dirty="0"/>
              <a:t>传播</a:t>
            </a:r>
          </a:p>
        </p:txBody>
      </p:sp>
    </p:spTree>
    <p:extLst>
      <p:ext uri="{BB962C8B-B14F-4D97-AF65-F5344CB8AC3E}">
        <p14:creationId xmlns:p14="http://schemas.microsoft.com/office/powerpoint/2010/main" val="319367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如何更快更好完成某主题</a:t>
            </a:r>
            <a:r>
              <a:rPr lang="en-US" altLang="zh-CN" dirty="0"/>
              <a:t>PPT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思考</a:t>
            </a:r>
            <a:endParaRPr lang="en-US" altLang="zh-CN" dirty="0"/>
          </a:p>
          <a:p>
            <a:pPr lvl="1"/>
            <a:r>
              <a:rPr lang="zh-CN" altLang="en-US" dirty="0"/>
              <a:t>使用模板有什么好处呢？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 dirty="0"/>
              <a:t>为什么需要框架技术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1103446" y="3338349"/>
            <a:ext cx="3816351" cy="520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latin typeface="+mn-ea"/>
              </a:rPr>
              <a:t>不用考虑布局、排版等，提高效率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1103446" y="4016213"/>
            <a:ext cx="3816351" cy="520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latin typeface="+mn-ea"/>
              </a:rPr>
              <a:t>可专心在内容上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gray">
          <a:xfrm>
            <a:off x="1103446" y="4682962"/>
            <a:ext cx="3816351" cy="520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latin typeface="+mn-ea"/>
              </a:rPr>
              <a:t>结构统一，便于阅读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gray">
          <a:xfrm>
            <a:off x="1103446" y="5346537"/>
            <a:ext cx="3816351" cy="520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latin typeface="+mn-ea"/>
              </a:rPr>
              <a:t>新手也可以作出专业的</a:t>
            </a:r>
            <a:r>
              <a:rPr lang="en-US" altLang="zh-CN" sz="1400" b="1" dirty="0">
                <a:latin typeface="+mn-ea"/>
              </a:rPr>
              <a:t>PPT</a:t>
            </a:r>
            <a:endParaRPr lang="zh-CN" altLang="en-US" sz="1400" b="1" dirty="0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C09719-6B11-4131-B389-A63EE32CB4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8710" y="1748756"/>
            <a:ext cx="6577236" cy="3613819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05DC9D-6C62-41DB-926F-6F449EA7D0DA}"/>
              </a:ext>
            </a:extLst>
          </p:cNvPr>
          <p:cNvGrpSpPr/>
          <p:nvPr/>
        </p:nvGrpSpPr>
        <p:grpSpPr>
          <a:xfrm>
            <a:off x="938824" y="2171989"/>
            <a:ext cx="639921" cy="875727"/>
            <a:chOff x="1640221" y="1548839"/>
            <a:chExt cx="479941" cy="656795"/>
          </a:xfrm>
        </p:grpSpPr>
        <p:sp>
          <p:nvSpPr>
            <p:cNvPr id="19" name="TextBox 65">
              <a:extLst>
                <a:ext uri="{FF2B5EF4-FFF2-40B4-BE49-F238E27FC236}">
                  <a16:creationId xmlns:a16="http://schemas.microsoft.com/office/drawing/2014/main" id="{607FA560-7F2E-4DEC-B06E-8C0F2E45A1B6}"/>
                </a:ext>
              </a:extLst>
            </p:cNvPr>
            <p:cNvSpPr txBox="1"/>
            <p:nvPr/>
          </p:nvSpPr>
          <p:spPr>
            <a:xfrm>
              <a:off x="1640221" y="1982544"/>
              <a:ext cx="395782" cy="22309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提问</a:t>
              </a:r>
            </a:p>
          </p:txBody>
        </p:sp>
        <p:pic>
          <p:nvPicPr>
            <p:cNvPr id="20" name="图片 19" descr="C:\Users\Lenovo\Desktop\icon\疑问问题.png疑问问题">
              <a:extLst>
                <a:ext uri="{FF2B5EF4-FFF2-40B4-BE49-F238E27FC236}">
                  <a16:creationId xmlns:a16="http://schemas.microsoft.com/office/drawing/2014/main" id="{6F9678BA-4682-436B-900E-172A42113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1664867" y="1548839"/>
              <a:ext cx="455295" cy="456565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AA90FE-DFD6-4848-94B7-DED3A116F825}"/>
              </a:ext>
            </a:extLst>
          </p:cNvPr>
          <p:cNvGrpSpPr/>
          <p:nvPr/>
        </p:nvGrpSpPr>
        <p:grpSpPr>
          <a:xfrm>
            <a:off x="938823" y="1116170"/>
            <a:ext cx="527709" cy="735921"/>
            <a:chOff x="987317" y="880899"/>
            <a:chExt cx="395782" cy="551941"/>
          </a:xfrm>
        </p:grpSpPr>
        <p:sp>
          <p:nvSpPr>
            <p:cNvPr id="22" name="TextBox 65">
              <a:extLst>
                <a:ext uri="{FF2B5EF4-FFF2-40B4-BE49-F238E27FC236}">
                  <a16:creationId xmlns:a16="http://schemas.microsoft.com/office/drawing/2014/main" id="{4A7626F3-75CC-4F4C-80BD-121F01F0BEA8}"/>
                </a:ext>
              </a:extLst>
            </p:cNvPr>
            <p:cNvSpPr txBox="1"/>
            <p:nvPr/>
          </p:nvSpPr>
          <p:spPr>
            <a:xfrm>
              <a:off x="987317" y="1209749"/>
              <a:ext cx="395782" cy="22309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23" name="图片 22" descr="疑问 gray">
              <a:extLst>
                <a:ext uri="{FF2B5EF4-FFF2-40B4-BE49-F238E27FC236}">
                  <a16:creationId xmlns:a16="http://schemas.microsoft.com/office/drawing/2014/main" id="{14E52716-EF3D-4067-A1D8-D50D70ED4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27327" y="880899"/>
              <a:ext cx="314325" cy="314325"/>
            </a:xfrm>
            <a:prstGeom prst="rect">
              <a:avLst/>
            </a:prstGeom>
          </p:spPr>
        </p:pic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85019-C526-4253-8A9F-7FA792509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/>
          <a:p>
            <a:r>
              <a:rPr lang="zh-CN" altLang="en-US" dirty="0"/>
              <a:t>框架技术</a:t>
            </a:r>
            <a:endParaRPr lang="en-US" altLang="zh-CN" dirty="0"/>
          </a:p>
          <a:p>
            <a:pPr lvl="1"/>
            <a:r>
              <a:rPr lang="zh-CN" altLang="en-US" dirty="0"/>
              <a:t>是一个应用程序的半成品</a:t>
            </a:r>
            <a:endParaRPr lang="en-US" altLang="zh-CN" dirty="0"/>
          </a:p>
          <a:p>
            <a:pPr lvl="1"/>
            <a:r>
              <a:rPr lang="zh-CN" altLang="en-US" dirty="0"/>
              <a:t>提供可重用的公共结构</a:t>
            </a:r>
            <a:endParaRPr lang="en-US" altLang="zh-CN" dirty="0"/>
          </a:p>
          <a:p>
            <a:pPr lvl="1"/>
            <a:r>
              <a:rPr lang="zh-CN" altLang="en-US" dirty="0"/>
              <a:t>按一定规则组织的一组组件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分析优势</a:t>
            </a:r>
            <a:endParaRPr lang="en-US" altLang="zh-CN" dirty="0"/>
          </a:p>
          <a:p>
            <a:pPr lvl="1"/>
            <a:r>
              <a:rPr lang="zh-CN" altLang="en-US" dirty="0"/>
              <a:t>不用再考虑公共问题</a:t>
            </a:r>
            <a:endParaRPr lang="en-US" altLang="zh-CN" dirty="0"/>
          </a:p>
          <a:p>
            <a:pPr lvl="1"/>
            <a:r>
              <a:rPr lang="zh-CN" altLang="en-US" dirty="0"/>
              <a:t>专心在业务实现上</a:t>
            </a:r>
            <a:endParaRPr lang="en-US" altLang="zh-CN" dirty="0"/>
          </a:p>
          <a:p>
            <a:pPr lvl="1"/>
            <a:r>
              <a:rPr lang="zh-CN" altLang="en-US" dirty="0"/>
              <a:t>结构统一，易于学习、维护</a:t>
            </a:r>
            <a:endParaRPr lang="en-US" altLang="zh-CN" dirty="0"/>
          </a:p>
          <a:p>
            <a:pPr lvl="1"/>
            <a:r>
              <a:rPr lang="zh-CN" altLang="en-US" dirty="0"/>
              <a:t>新手也可写出好程序 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 dirty="0"/>
              <a:t>框架技术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1530F-50C2-46B5-8571-1866F0D03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2F8C45-780E-4941-B855-27CF09D70C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796819"/>
            <a:ext cx="4512501" cy="39700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861" y="1092201"/>
            <a:ext cx="6821323" cy="5194300"/>
          </a:xfrm>
        </p:spPr>
        <p:txBody>
          <a:bodyPr/>
          <a:lstStyle/>
          <a:p>
            <a:endParaRPr lang="en-US" altLang="zh-CN" dirty="0"/>
          </a:p>
          <a:p>
            <a:pPr lvl="1"/>
            <a:r>
              <a:rPr lang="en-US" altLang="zh-CN" dirty="0"/>
              <a:t>MVC</a:t>
            </a:r>
            <a:r>
              <a:rPr lang="zh-CN" altLang="en-US" dirty="0"/>
              <a:t>设计模式的实现</a:t>
            </a:r>
            <a:endParaRPr lang="en-US" altLang="zh-CN" dirty="0"/>
          </a:p>
          <a:p>
            <a:pPr lvl="1"/>
            <a:r>
              <a:rPr lang="zh-CN" altLang="en-US" dirty="0"/>
              <a:t>拦截器</a:t>
            </a:r>
            <a:endParaRPr lang="en-US" altLang="zh-CN" dirty="0"/>
          </a:p>
          <a:p>
            <a:pPr lvl="1"/>
            <a:r>
              <a:rPr lang="zh-CN" altLang="en-US" dirty="0"/>
              <a:t>可变和可重用的标签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ORM</a:t>
            </a:r>
            <a:r>
              <a:rPr lang="zh-CN" altLang="en-US" dirty="0"/>
              <a:t>，简化数据库操作</a:t>
            </a:r>
            <a:endParaRPr lang="en-US" altLang="zh-CN" dirty="0"/>
          </a:p>
          <a:p>
            <a:pPr lvl="1"/>
            <a:r>
              <a:rPr lang="en-US" altLang="zh-CN" dirty="0"/>
              <a:t>DAO</a:t>
            </a:r>
            <a:r>
              <a:rPr lang="zh-CN" altLang="en-US" dirty="0"/>
              <a:t>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 dirty="0" err="1"/>
              <a:t>主流框架介绍</a:t>
            </a:r>
            <a:r>
              <a:rPr lang="zh-CN" altLang="en-US" dirty="0"/>
              <a:t> 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88" y="1892829"/>
            <a:ext cx="282416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01_oben_logo"/>
          <p:cNvPicPr>
            <a:picLocks noChangeAspect="1" noChangeArrowheads="1"/>
          </p:cNvPicPr>
          <p:nvPr/>
        </p:nvPicPr>
        <p:blipFill>
          <a:blip r:embed="rId4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7" y="4326801"/>
            <a:ext cx="3770456" cy="122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38C48-0E19-48B1-A3BE-735E2AA7A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8A2DB83E-DBA3-48F2-8FD2-19F66B5E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</a:p>
          <a:p>
            <a:pPr lvl="1"/>
            <a:r>
              <a:rPr lang="zh-CN" altLang="en-US" dirty="0"/>
              <a:t>依赖注入容器 </a:t>
            </a:r>
            <a:r>
              <a:rPr lang="en-US" altLang="zh-CN" dirty="0"/>
              <a:t>/ AOP</a:t>
            </a:r>
            <a:r>
              <a:rPr lang="zh-CN" altLang="en-US" dirty="0"/>
              <a:t>实现</a:t>
            </a:r>
          </a:p>
          <a:p>
            <a:pPr lvl="1"/>
            <a:r>
              <a:rPr lang="zh-CN" altLang="en-US" dirty="0"/>
              <a:t>声明式事务</a:t>
            </a:r>
          </a:p>
          <a:p>
            <a:pPr lvl="1"/>
            <a:r>
              <a:rPr lang="zh-CN" altLang="en-US" dirty="0"/>
              <a:t>简化</a:t>
            </a:r>
            <a:r>
              <a:rPr lang="en-US" altLang="zh-CN" dirty="0"/>
              <a:t>Java EE</a:t>
            </a:r>
            <a:r>
              <a:rPr lang="zh-CN" altLang="en-US" dirty="0"/>
              <a:t>应用</a:t>
            </a:r>
          </a:p>
          <a:p>
            <a:pPr lvl="1"/>
            <a:r>
              <a:rPr lang="zh-CN" altLang="en-US" dirty="0"/>
              <a:t>黏合剂，将大家组装到一起</a:t>
            </a:r>
          </a:p>
          <a:p>
            <a:r>
              <a:rPr lang="en-US" altLang="zh-CN" dirty="0"/>
              <a:t>Spring MVC</a:t>
            </a:r>
          </a:p>
          <a:p>
            <a:pPr lvl="1"/>
            <a:r>
              <a:rPr lang="zh-CN" altLang="en-US" dirty="0"/>
              <a:t>结构最清晰的</a:t>
            </a:r>
            <a:r>
              <a:rPr lang="en-US" altLang="zh-CN" dirty="0"/>
              <a:t>MVC Model2</a:t>
            </a:r>
            <a:r>
              <a:rPr lang="zh-CN" altLang="en-US" dirty="0"/>
              <a:t>实现</a:t>
            </a:r>
          </a:p>
          <a:p>
            <a:pPr lvl="1"/>
            <a:r>
              <a:rPr lang="zh-CN" altLang="en-US" dirty="0"/>
              <a:t>高度可配置，支持多种视图技术</a:t>
            </a:r>
          </a:p>
          <a:p>
            <a:pPr lvl="1"/>
            <a:r>
              <a:rPr lang="zh-CN" altLang="en-US" dirty="0"/>
              <a:t>定制化开发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7435" y="216853"/>
            <a:ext cx="10657184" cy="608131"/>
          </a:xfrm>
        </p:spPr>
        <p:txBody>
          <a:bodyPr/>
          <a:lstStyle/>
          <a:p>
            <a:r>
              <a:rPr lang="zh-CN" altLang="en-US" dirty="0"/>
              <a:t>主流框架介绍 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pic>
        <p:nvPicPr>
          <p:cNvPr id="25604" name="Picture 5" descr="spri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t="23522" r="11853" b="22352"/>
          <a:stretch/>
        </p:blipFill>
        <p:spPr bwMode="auto">
          <a:xfrm>
            <a:off x="8592610" y="452670"/>
            <a:ext cx="3072341" cy="1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F6EB1A76-0C79-4830-BA9E-D6BC61BD9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681</Words>
  <Application>Microsoft Office PowerPoint</Application>
  <PresentationFormat>宽屏</PresentationFormat>
  <Paragraphs>124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华光大标宋_CNKI</vt:lpstr>
      <vt:lpstr>华光大黑二_CNKI</vt:lpstr>
      <vt:lpstr>华光美黑_CNKI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课程说明-专业地位</vt:lpstr>
      <vt:lpstr>本课程目标</vt:lpstr>
      <vt:lpstr>学习方法</vt:lpstr>
      <vt:lpstr>PowerPoint 演示文稿</vt:lpstr>
      <vt:lpstr>为什么需要框架技术</vt:lpstr>
      <vt:lpstr>框架技术</vt:lpstr>
      <vt:lpstr>主流框架介绍 3-1</vt:lpstr>
      <vt:lpstr>主流框架介绍 3-2</vt:lpstr>
      <vt:lpstr>主流框架介绍 3-3</vt:lpstr>
      <vt:lpstr>课程说明-教学安排</vt:lpstr>
      <vt:lpstr>考核形式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J2EE核心框架</dc:title>
  <dc:creator>Fuxin</dc:creator>
  <cp:lastModifiedBy>Fuxin</cp:lastModifiedBy>
  <cp:revision>8</cp:revision>
  <dcterms:created xsi:type="dcterms:W3CDTF">2022-11-09T04:41:55Z</dcterms:created>
  <dcterms:modified xsi:type="dcterms:W3CDTF">2022-11-09T11:27:36Z</dcterms:modified>
</cp:coreProperties>
</file>