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420" r:id="rId2"/>
    <p:sldId id="260" r:id="rId3"/>
    <p:sldId id="670" r:id="rId4"/>
    <p:sldId id="778" r:id="rId5"/>
    <p:sldId id="779" r:id="rId6"/>
    <p:sldId id="776" r:id="rId7"/>
    <p:sldId id="631" r:id="rId8"/>
    <p:sldId id="632" r:id="rId9"/>
    <p:sldId id="633" r:id="rId10"/>
    <p:sldId id="418" r:id="rId11"/>
    <p:sldId id="764" r:id="rId12"/>
    <p:sldId id="765" r:id="rId13"/>
    <p:sldId id="419" r:id="rId14"/>
    <p:sldId id="766" r:id="rId15"/>
    <p:sldId id="767" r:id="rId16"/>
    <p:sldId id="768" r:id="rId17"/>
    <p:sldId id="773" r:id="rId18"/>
    <p:sldId id="407" r:id="rId19"/>
    <p:sldId id="774" r:id="rId20"/>
    <p:sldId id="771" r:id="rId21"/>
    <p:sldId id="457" r:id="rId22"/>
    <p:sldId id="460" r:id="rId23"/>
    <p:sldId id="461" r:id="rId24"/>
    <p:sldId id="462" r:id="rId25"/>
    <p:sldId id="775" r:id="rId26"/>
    <p:sldId id="467" r:id="rId27"/>
    <p:sldId id="777" r:id="rId28"/>
    <p:sldId id="657" r:id="rId29"/>
    <p:sldId id="658" r:id="rId30"/>
    <p:sldId id="662" r:id="rId31"/>
    <p:sldId id="663" r:id="rId32"/>
    <p:sldId id="665" r:id="rId33"/>
    <p:sldId id="664" r:id="rId34"/>
    <p:sldId id="666" r:id="rId35"/>
    <p:sldId id="667" r:id="rId36"/>
    <p:sldId id="627" r:id="rId37"/>
  </p:sldIdLst>
  <p:sldSz cx="9144000" cy="5143500" type="screen16x9"/>
  <p:notesSz cx="6858000" cy="9144000"/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A62"/>
    <a:srgbClr val="1E3559"/>
    <a:srgbClr val="152437"/>
    <a:srgbClr val="5D78A0"/>
    <a:srgbClr val="13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210" autoAdjust="0"/>
  </p:normalViewPr>
  <p:slideViewPr>
    <p:cSldViewPr>
      <p:cViewPr varScale="1">
        <p:scale>
          <a:sx n="107" d="100"/>
          <a:sy n="107" d="100"/>
        </p:scale>
        <p:origin x="782" y="82"/>
      </p:cViewPr>
      <p:guideLst>
        <p:guide orient="horz" pos="171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017DB-6798-4D58-AE69-E93D5385C23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BA4D218-CE60-454D-8B19-1B4AAB7C209B}">
      <dgm:prSet phldrT="[文本]" custT="1"/>
      <dgm:spPr>
        <a:solidFill>
          <a:srgbClr val="0070C0"/>
        </a:solidFill>
      </dgm:spPr>
      <dgm:t>
        <a:bodyPr/>
        <a:lstStyle/>
        <a:p>
          <a:pPr algn="l"/>
          <a:r>
            <a:rPr lang="zh-CN" sz="1200" b="1" dirty="0">
              <a:latin typeface="微软雅黑" pitchFamily="34" charset="-122"/>
              <a:ea typeface="微软雅黑" pitchFamily="34" charset="-122"/>
            </a:rPr>
            <a:t>建立</a:t>
          </a:r>
          <a:r>
            <a:rPr lang="en-US" sz="1200" b="1" dirty="0">
              <a:latin typeface="微软雅黑" pitchFamily="34" charset="-122"/>
              <a:ea typeface="微软雅黑" pitchFamily="34" charset="-122"/>
            </a:rPr>
            <a:t>Web</a:t>
          </a:r>
          <a:r>
            <a:rPr lang="zh-CN" sz="1200" b="1" dirty="0">
              <a:latin typeface="微软雅黑" pitchFamily="34" charset="-122"/>
              <a:ea typeface="微软雅黑" pitchFamily="34" charset="-122"/>
            </a:rPr>
            <a:t>工程，加入</a:t>
          </a:r>
          <a:r>
            <a:rPr lang="en-US" sz="1200" b="1" dirty="0">
              <a:latin typeface="微软雅黑" pitchFamily="34" charset="-122"/>
              <a:ea typeface="微软雅黑" pitchFamily="34" charset="-122"/>
            </a:rPr>
            <a:t>Spring</a:t>
          </a:r>
          <a:r>
            <a:rPr lang="zh-CN" sz="1200" b="1" dirty="0">
              <a:latin typeface="微软雅黑" pitchFamily="34" charset="-122"/>
              <a:ea typeface="微软雅黑" pitchFamily="34" charset="-122"/>
            </a:rPr>
            <a:t>和</a:t>
          </a:r>
          <a:r>
            <a:rPr lang="en-US" sz="1200" b="1" dirty="0" err="1">
              <a:latin typeface="微软雅黑" pitchFamily="34" charset="-122"/>
              <a:ea typeface="微软雅黑" pitchFamily="34" charset="-122"/>
            </a:rPr>
            <a:t>MyBatis</a:t>
          </a:r>
          <a:r>
            <a:rPr lang="zh-CN" sz="1200" b="1" dirty="0">
              <a:latin typeface="微软雅黑" pitchFamily="34" charset="-122"/>
              <a:ea typeface="微软雅黑" pitchFamily="34" charset="-122"/>
            </a:rPr>
            <a:t>的有关</a:t>
          </a:r>
          <a:r>
            <a:rPr lang="en-US" sz="1200" b="1" dirty="0">
              <a:latin typeface="微软雅黑" pitchFamily="34" charset="-122"/>
              <a:ea typeface="微软雅黑" pitchFamily="34" charset="-122"/>
            </a:rPr>
            <a:t>JAR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C9E24DCE-1E35-45A3-B26A-9AB94FAA5585}" type="parTrans" cxnId="{9684BF2D-DD7E-4F2F-AC6E-3BE4843A56BF}">
      <dgm:prSet/>
      <dgm:spPr/>
      <dgm:t>
        <a:bodyPr/>
        <a:lstStyle/>
        <a:p>
          <a:endParaRPr lang="zh-CN" altLang="en-US" sz="1400"/>
        </a:p>
      </dgm:t>
    </dgm:pt>
    <dgm:pt modelId="{07348BC2-C40C-48E1-AC59-2CC1D2033776}" type="sibTrans" cxnId="{9684BF2D-DD7E-4F2F-AC6E-3BE4843A56BF}">
      <dgm:prSet custT="1"/>
      <dgm:spPr>
        <a:solidFill>
          <a:srgbClr val="00B0F0"/>
        </a:solidFill>
      </dgm:spPr>
      <dgm:t>
        <a:bodyPr/>
        <a:lstStyle/>
        <a:p>
          <a:pPr algn="l"/>
          <a:endParaRPr lang="zh-CN" altLang="en-US" sz="1000" b="1"/>
        </a:p>
      </dgm:t>
    </dgm:pt>
    <dgm:pt modelId="{45CF4A7A-FFB2-4DEB-B350-D84033467F2D}">
      <dgm:prSet phldrT="[文本]" custT="1"/>
      <dgm:spPr>
        <a:solidFill>
          <a:srgbClr val="0070C0"/>
        </a:solidFill>
      </dgm:spPr>
      <dgm:t>
        <a:bodyPr/>
        <a:lstStyle/>
        <a:p>
          <a:pPr algn="l"/>
          <a:r>
            <a:rPr lang="zh-CN" sz="1200" b="1" dirty="0">
              <a:latin typeface="微软雅黑" pitchFamily="34" charset="-122"/>
              <a:ea typeface="微软雅黑" pitchFamily="34" charset="-122"/>
            </a:rPr>
            <a:t>建立开发目录结构，创建实体类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D7DD13B8-9D6E-4064-8254-D88E3387023F}" type="parTrans" cxnId="{E6EF1A59-FBFF-4526-8E91-B2EDF0450C1B}">
      <dgm:prSet/>
      <dgm:spPr/>
      <dgm:t>
        <a:bodyPr/>
        <a:lstStyle/>
        <a:p>
          <a:endParaRPr lang="zh-CN" altLang="en-US" sz="1400"/>
        </a:p>
      </dgm:t>
    </dgm:pt>
    <dgm:pt modelId="{3EA8D1D3-4FDB-40E5-8C97-E200BB1AAEEA}" type="sibTrans" cxnId="{E6EF1A59-FBFF-4526-8E91-B2EDF0450C1B}">
      <dgm:prSet custT="1"/>
      <dgm:spPr>
        <a:solidFill>
          <a:srgbClr val="00B0F0"/>
        </a:solidFill>
      </dgm:spPr>
      <dgm:t>
        <a:bodyPr/>
        <a:lstStyle/>
        <a:p>
          <a:pPr algn="l"/>
          <a:endParaRPr lang="zh-CN" altLang="en-US" sz="1000" b="1"/>
        </a:p>
      </dgm:t>
    </dgm:pt>
    <dgm:pt modelId="{3CE0DC8D-F40B-442D-A1CE-132912915383}">
      <dgm:prSet phldrT="[文本]" custT="1"/>
      <dgm:spPr>
        <a:solidFill>
          <a:srgbClr val="0070C0"/>
        </a:solidFill>
      </dgm:spPr>
      <dgm:t>
        <a:bodyPr/>
        <a:lstStyle/>
        <a:p>
          <a:pPr algn="l"/>
          <a:r>
            <a:rPr lang="zh-CN" altLang="en-US" sz="1200" b="1" dirty="0">
              <a:latin typeface="微软雅黑" pitchFamily="34" charset="-122"/>
              <a:ea typeface="微软雅黑" pitchFamily="34" charset="-122"/>
            </a:rPr>
            <a:t>创建数据访问接口</a:t>
          </a:r>
        </a:p>
      </dgm:t>
    </dgm:pt>
    <dgm:pt modelId="{BBFF0001-B0B3-4112-A234-951DB9281853}" type="parTrans" cxnId="{EA53D087-6EB6-4570-A17A-BCB9099F6A96}">
      <dgm:prSet/>
      <dgm:spPr/>
      <dgm:t>
        <a:bodyPr/>
        <a:lstStyle/>
        <a:p>
          <a:endParaRPr lang="zh-CN" altLang="en-US" sz="1400"/>
        </a:p>
      </dgm:t>
    </dgm:pt>
    <dgm:pt modelId="{8AC92FE5-9301-46F5-A26C-86CE06E6C9E4}" type="sibTrans" cxnId="{EA53D087-6EB6-4570-A17A-BCB9099F6A96}">
      <dgm:prSet custT="1"/>
      <dgm:spPr>
        <a:solidFill>
          <a:srgbClr val="00B0F0"/>
        </a:solidFill>
      </dgm:spPr>
      <dgm:t>
        <a:bodyPr/>
        <a:lstStyle/>
        <a:p>
          <a:pPr algn="l"/>
          <a:endParaRPr lang="zh-CN" altLang="en-US" sz="1000" b="1"/>
        </a:p>
      </dgm:t>
    </dgm:pt>
    <dgm:pt modelId="{958023D9-D86C-4C88-ABB1-F0D35C6783CE}">
      <dgm:prSet phldrT="[文本]" custT="1"/>
      <dgm:spPr>
        <a:solidFill>
          <a:srgbClr val="0070C0"/>
        </a:solidFill>
      </dgm:spPr>
      <dgm:t>
        <a:bodyPr/>
        <a:lstStyle/>
        <a:p>
          <a:pPr algn="l"/>
          <a:r>
            <a:rPr lang="zh-CN" altLang="en-US" sz="1200" b="1" dirty="0">
              <a:latin typeface="微软雅黑" pitchFamily="34" charset="-122"/>
              <a:ea typeface="微软雅黑" pitchFamily="34" charset="-122"/>
            </a:rPr>
            <a:t>创建数据访问接口的实现类</a:t>
          </a:r>
        </a:p>
      </dgm:t>
    </dgm:pt>
    <dgm:pt modelId="{21FB4400-D384-48BB-9C36-D6E418F337CA}" type="parTrans" cxnId="{D2DB64B7-8471-4EE4-A9B2-8BF0409F18A2}">
      <dgm:prSet/>
      <dgm:spPr/>
      <dgm:t>
        <a:bodyPr/>
        <a:lstStyle/>
        <a:p>
          <a:endParaRPr lang="zh-CN" altLang="en-US" sz="1400"/>
        </a:p>
      </dgm:t>
    </dgm:pt>
    <dgm:pt modelId="{26EBD67B-7D0A-4076-B873-EA80339D5887}" type="sibTrans" cxnId="{D2DB64B7-8471-4EE4-A9B2-8BF0409F18A2}">
      <dgm:prSet custT="1"/>
      <dgm:spPr>
        <a:solidFill>
          <a:srgbClr val="00B0F0"/>
        </a:solidFill>
      </dgm:spPr>
      <dgm:t>
        <a:bodyPr/>
        <a:lstStyle/>
        <a:p>
          <a:pPr algn="l"/>
          <a:endParaRPr lang="zh-CN" altLang="en-US" sz="1000" b="1"/>
        </a:p>
      </dgm:t>
    </dgm:pt>
    <dgm:pt modelId="{1CF8C12D-5954-4BBD-8A74-0C6E3ED48B3F}">
      <dgm:prSet phldrT="[文本]" custT="1"/>
      <dgm:spPr>
        <a:solidFill>
          <a:srgbClr val="0070C0"/>
        </a:solidFill>
      </dgm:spPr>
      <dgm:t>
        <a:bodyPr/>
        <a:lstStyle/>
        <a:p>
          <a:pPr algn="l"/>
          <a:r>
            <a:rPr lang="zh-CN" sz="1200" b="1" dirty="0">
              <a:latin typeface="微软雅黑" pitchFamily="34" charset="-122"/>
              <a:ea typeface="微软雅黑" pitchFamily="34" charset="-122"/>
            </a:rPr>
            <a:t>配置</a:t>
          </a:r>
          <a:r>
            <a:rPr lang="en-US" sz="1200" b="1" dirty="0">
              <a:latin typeface="微软雅黑" pitchFamily="34" charset="-122"/>
              <a:ea typeface="微软雅黑" pitchFamily="34" charset="-122"/>
            </a:rPr>
            <a:t>SQL</a:t>
          </a:r>
          <a:r>
            <a:rPr lang="zh-CN" sz="1200" b="1" dirty="0">
              <a:latin typeface="微软雅黑" pitchFamily="34" charset="-122"/>
              <a:ea typeface="微软雅黑" pitchFamily="34" charset="-122"/>
            </a:rPr>
            <a:t>映射语句文件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1665FDA0-E5B2-4A21-951C-7B1FACCF6986}" type="parTrans" cxnId="{F02A54D8-C77E-4739-B8ED-9A44BFC2BD5F}">
      <dgm:prSet/>
      <dgm:spPr/>
      <dgm:t>
        <a:bodyPr/>
        <a:lstStyle/>
        <a:p>
          <a:endParaRPr lang="zh-CN" altLang="en-US" sz="1400"/>
        </a:p>
      </dgm:t>
    </dgm:pt>
    <dgm:pt modelId="{73CB4B20-C813-4A9F-A785-1324923202D4}" type="sibTrans" cxnId="{F02A54D8-C77E-4739-B8ED-9A44BFC2BD5F}">
      <dgm:prSet custT="1"/>
      <dgm:spPr>
        <a:solidFill>
          <a:srgbClr val="00B0F0"/>
        </a:solidFill>
      </dgm:spPr>
      <dgm:t>
        <a:bodyPr/>
        <a:lstStyle/>
        <a:p>
          <a:pPr algn="l"/>
          <a:endParaRPr lang="zh-CN" altLang="en-US" sz="1000" b="1"/>
        </a:p>
      </dgm:t>
    </dgm:pt>
    <dgm:pt modelId="{76C36057-ED15-446E-804B-BB5092731B44}">
      <dgm:prSet phldrT="[文本]" custT="1"/>
      <dgm:spPr>
        <a:solidFill>
          <a:srgbClr val="0070C0"/>
        </a:solidFill>
      </dgm:spPr>
      <dgm:t>
        <a:bodyPr/>
        <a:lstStyle/>
        <a:p>
          <a:pPr algn="l"/>
          <a:r>
            <a:rPr lang="zh-CN" sz="1200" b="1" dirty="0">
              <a:latin typeface="微软雅黑" pitchFamily="34" charset="-122"/>
              <a:ea typeface="微软雅黑" pitchFamily="34" charset="-122"/>
            </a:rPr>
            <a:t>配置</a:t>
          </a:r>
          <a:r>
            <a:rPr lang="en-US" sz="1200" b="1" dirty="0" err="1">
              <a:latin typeface="微软雅黑" pitchFamily="34" charset="-122"/>
              <a:ea typeface="微软雅黑" pitchFamily="34" charset="-122"/>
            </a:rPr>
            <a:t>MyBatis</a:t>
          </a:r>
          <a:r>
            <a:rPr lang="zh-CN" sz="1200" b="1" dirty="0">
              <a:latin typeface="微软雅黑" pitchFamily="34" charset="-122"/>
              <a:ea typeface="微软雅黑" pitchFamily="34" charset="-122"/>
            </a:rPr>
            <a:t>应用配置文件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40B17621-2942-47CF-B1B8-20778899D02A}" type="parTrans" cxnId="{F7FCEA46-FA67-4819-B65A-3B22BBBD2D0A}">
      <dgm:prSet/>
      <dgm:spPr/>
      <dgm:t>
        <a:bodyPr/>
        <a:lstStyle/>
        <a:p>
          <a:endParaRPr lang="zh-CN" altLang="en-US" sz="1400"/>
        </a:p>
      </dgm:t>
    </dgm:pt>
    <dgm:pt modelId="{84C5124A-1D7E-4965-84B6-FCF16EB0A8A8}" type="sibTrans" cxnId="{F7FCEA46-FA67-4819-B65A-3B22BBBD2D0A}">
      <dgm:prSet custT="1"/>
      <dgm:spPr>
        <a:solidFill>
          <a:srgbClr val="00B0F0"/>
        </a:solidFill>
      </dgm:spPr>
      <dgm:t>
        <a:bodyPr/>
        <a:lstStyle/>
        <a:p>
          <a:pPr algn="l"/>
          <a:endParaRPr lang="zh-CN" altLang="en-US" sz="1000" b="1"/>
        </a:p>
      </dgm:t>
    </dgm:pt>
    <dgm:pt modelId="{A8AA2DD2-E797-44FB-AB24-D0DD8812EFE3}">
      <dgm:prSet phldrT="[文本]" custT="1"/>
      <dgm:spPr>
        <a:solidFill>
          <a:srgbClr val="0070C0"/>
        </a:solidFill>
      </dgm:spPr>
      <dgm:t>
        <a:bodyPr/>
        <a:lstStyle/>
        <a:p>
          <a:pPr algn="l"/>
          <a:r>
            <a:rPr lang="zh-CN" sz="1200" b="1" dirty="0">
              <a:latin typeface="微软雅黑" pitchFamily="34" charset="-122"/>
              <a:ea typeface="微软雅黑" pitchFamily="34" charset="-122"/>
            </a:rPr>
            <a:t>配置</a:t>
          </a:r>
          <a:r>
            <a:rPr lang="en-US" sz="1200" b="1" dirty="0">
              <a:latin typeface="微软雅黑" pitchFamily="34" charset="-122"/>
              <a:ea typeface="微软雅黑" pitchFamily="34" charset="-122"/>
            </a:rPr>
            <a:t>Spring</a:t>
          </a:r>
          <a:r>
            <a:rPr lang="zh-CN" sz="1200" b="1" dirty="0">
              <a:latin typeface="微软雅黑" pitchFamily="34" charset="-122"/>
              <a:ea typeface="微软雅黑" pitchFamily="34" charset="-122"/>
            </a:rPr>
            <a:t>应用配置文件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1D791F2F-2896-4109-95CE-73D24A7B2C60}" type="parTrans" cxnId="{146D9D89-B2B4-4FF5-9BC3-449DC1C96535}">
      <dgm:prSet/>
      <dgm:spPr/>
      <dgm:t>
        <a:bodyPr/>
        <a:lstStyle/>
        <a:p>
          <a:endParaRPr lang="zh-CN" altLang="en-US" sz="1400"/>
        </a:p>
      </dgm:t>
    </dgm:pt>
    <dgm:pt modelId="{3472EF89-78FC-41F6-865F-B1A5E09DD70B}" type="sibTrans" cxnId="{146D9D89-B2B4-4FF5-9BC3-449DC1C96535}">
      <dgm:prSet/>
      <dgm:spPr/>
      <dgm:t>
        <a:bodyPr/>
        <a:lstStyle/>
        <a:p>
          <a:endParaRPr lang="zh-CN" altLang="en-US" sz="1400"/>
        </a:p>
      </dgm:t>
    </dgm:pt>
    <dgm:pt modelId="{2CF722A3-FA82-4DFC-93D4-D6426B3EA395}" type="pres">
      <dgm:prSet presAssocID="{73C017DB-6798-4D58-AE69-E93D5385C23A}" presName="linearFlow" presStyleCnt="0">
        <dgm:presLayoutVars>
          <dgm:resizeHandles val="exact"/>
        </dgm:presLayoutVars>
      </dgm:prSet>
      <dgm:spPr/>
    </dgm:pt>
    <dgm:pt modelId="{24217A91-F687-48F4-B25E-9EB7D8807C73}" type="pres">
      <dgm:prSet presAssocID="{FBA4D218-CE60-454D-8B19-1B4AAB7C209B}" presName="node" presStyleLbl="node1" presStyleIdx="0" presStyleCnt="7" custScaleX="259022">
        <dgm:presLayoutVars>
          <dgm:bulletEnabled val="1"/>
        </dgm:presLayoutVars>
      </dgm:prSet>
      <dgm:spPr/>
    </dgm:pt>
    <dgm:pt modelId="{DCD76C12-1E88-4CF9-9CFA-2DB04E0198D6}" type="pres">
      <dgm:prSet presAssocID="{07348BC2-C40C-48E1-AC59-2CC1D2033776}" presName="sibTrans" presStyleLbl="sibTrans2D1" presStyleIdx="0" presStyleCnt="6" custScaleX="143135" custScaleY="154841" custLinFactNeighborY="-1402"/>
      <dgm:spPr/>
    </dgm:pt>
    <dgm:pt modelId="{4D67A482-0831-4393-BB83-9C5BF82D62C8}" type="pres">
      <dgm:prSet presAssocID="{07348BC2-C40C-48E1-AC59-2CC1D2033776}" presName="connectorText" presStyleLbl="sibTrans2D1" presStyleIdx="0" presStyleCnt="6"/>
      <dgm:spPr/>
    </dgm:pt>
    <dgm:pt modelId="{28A2937E-3D48-4568-9BFF-7F6E2668AA86}" type="pres">
      <dgm:prSet presAssocID="{45CF4A7A-FFB2-4DEB-B350-D84033467F2D}" presName="node" presStyleLbl="node1" presStyleIdx="1" presStyleCnt="7" custScaleX="259022">
        <dgm:presLayoutVars>
          <dgm:bulletEnabled val="1"/>
        </dgm:presLayoutVars>
      </dgm:prSet>
      <dgm:spPr/>
    </dgm:pt>
    <dgm:pt modelId="{32CD9DA4-7D2F-42DD-A224-1A3681D38DAF}" type="pres">
      <dgm:prSet presAssocID="{3EA8D1D3-4FDB-40E5-8C97-E200BB1AAEEA}" presName="sibTrans" presStyleLbl="sibTrans2D1" presStyleIdx="1" presStyleCnt="6" custScaleX="143135" custScaleY="154841" custLinFactNeighborY="-1402"/>
      <dgm:spPr/>
    </dgm:pt>
    <dgm:pt modelId="{8AF3FC29-0A72-457F-9F82-7CC2084A85A9}" type="pres">
      <dgm:prSet presAssocID="{3EA8D1D3-4FDB-40E5-8C97-E200BB1AAEEA}" presName="connectorText" presStyleLbl="sibTrans2D1" presStyleIdx="1" presStyleCnt="6"/>
      <dgm:spPr/>
    </dgm:pt>
    <dgm:pt modelId="{F032A9A4-D376-4B5C-8CEF-9466A70554D9}" type="pres">
      <dgm:prSet presAssocID="{3CE0DC8D-F40B-442D-A1CE-132912915383}" presName="node" presStyleLbl="node1" presStyleIdx="2" presStyleCnt="7" custScaleX="259022">
        <dgm:presLayoutVars>
          <dgm:bulletEnabled val="1"/>
        </dgm:presLayoutVars>
      </dgm:prSet>
      <dgm:spPr/>
    </dgm:pt>
    <dgm:pt modelId="{3121E287-E30C-4024-88DD-DD01AABCCE11}" type="pres">
      <dgm:prSet presAssocID="{8AC92FE5-9301-46F5-A26C-86CE06E6C9E4}" presName="sibTrans" presStyleLbl="sibTrans2D1" presStyleIdx="2" presStyleCnt="6" custScaleX="143135" custScaleY="154841" custLinFactNeighborY="-1402"/>
      <dgm:spPr/>
    </dgm:pt>
    <dgm:pt modelId="{D6EDECA8-D583-4370-BE57-B356E7C64370}" type="pres">
      <dgm:prSet presAssocID="{8AC92FE5-9301-46F5-A26C-86CE06E6C9E4}" presName="connectorText" presStyleLbl="sibTrans2D1" presStyleIdx="2" presStyleCnt="6"/>
      <dgm:spPr/>
    </dgm:pt>
    <dgm:pt modelId="{3CF43D3B-B113-435A-9906-48D59DD89547}" type="pres">
      <dgm:prSet presAssocID="{958023D9-D86C-4C88-ABB1-F0D35C6783CE}" presName="node" presStyleLbl="node1" presStyleIdx="3" presStyleCnt="7" custScaleX="259022">
        <dgm:presLayoutVars>
          <dgm:bulletEnabled val="1"/>
        </dgm:presLayoutVars>
      </dgm:prSet>
      <dgm:spPr/>
    </dgm:pt>
    <dgm:pt modelId="{D6069E67-4D6B-4284-ADF7-99EDCD0EDFFB}" type="pres">
      <dgm:prSet presAssocID="{26EBD67B-7D0A-4076-B873-EA80339D5887}" presName="sibTrans" presStyleLbl="sibTrans2D1" presStyleIdx="3" presStyleCnt="6" custScaleX="143135" custScaleY="154841" custLinFactNeighborY="-1402"/>
      <dgm:spPr/>
    </dgm:pt>
    <dgm:pt modelId="{8E9023DD-78EB-4170-BD60-C16335A264D3}" type="pres">
      <dgm:prSet presAssocID="{26EBD67B-7D0A-4076-B873-EA80339D5887}" presName="connectorText" presStyleLbl="sibTrans2D1" presStyleIdx="3" presStyleCnt="6"/>
      <dgm:spPr/>
    </dgm:pt>
    <dgm:pt modelId="{FC290B5A-8884-4071-AE60-3B77556D4685}" type="pres">
      <dgm:prSet presAssocID="{1CF8C12D-5954-4BBD-8A74-0C6E3ED48B3F}" presName="node" presStyleLbl="node1" presStyleIdx="4" presStyleCnt="7" custScaleX="259022">
        <dgm:presLayoutVars>
          <dgm:bulletEnabled val="1"/>
        </dgm:presLayoutVars>
      </dgm:prSet>
      <dgm:spPr/>
    </dgm:pt>
    <dgm:pt modelId="{0130CA57-6087-4897-B485-9D388B63AC59}" type="pres">
      <dgm:prSet presAssocID="{73CB4B20-C813-4A9F-A785-1324923202D4}" presName="sibTrans" presStyleLbl="sibTrans2D1" presStyleIdx="4" presStyleCnt="6" custScaleX="143135" custScaleY="154841" custLinFactNeighborY="-1402"/>
      <dgm:spPr/>
    </dgm:pt>
    <dgm:pt modelId="{A26DFDB4-CD48-4BE9-BCD3-8CCC92919BF8}" type="pres">
      <dgm:prSet presAssocID="{73CB4B20-C813-4A9F-A785-1324923202D4}" presName="connectorText" presStyleLbl="sibTrans2D1" presStyleIdx="4" presStyleCnt="6"/>
      <dgm:spPr/>
    </dgm:pt>
    <dgm:pt modelId="{444AD4B0-CCB8-4B26-B167-933306AFBEF3}" type="pres">
      <dgm:prSet presAssocID="{76C36057-ED15-446E-804B-BB5092731B44}" presName="node" presStyleLbl="node1" presStyleIdx="5" presStyleCnt="7" custScaleX="259022">
        <dgm:presLayoutVars>
          <dgm:bulletEnabled val="1"/>
        </dgm:presLayoutVars>
      </dgm:prSet>
      <dgm:spPr/>
    </dgm:pt>
    <dgm:pt modelId="{281A03A2-3700-43AE-860E-C16DF1784A1D}" type="pres">
      <dgm:prSet presAssocID="{84C5124A-1D7E-4965-84B6-FCF16EB0A8A8}" presName="sibTrans" presStyleLbl="sibTrans2D1" presStyleIdx="5" presStyleCnt="6" custScaleX="143135" custScaleY="154841" custLinFactNeighborY="-1402"/>
      <dgm:spPr/>
    </dgm:pt>
    <dgm:pt modelId="{BF0E5A45-B25E-4C55-9239-2D02ACEC45AC}" type="pres">
      <dgm:prSet presAssocID="{84C5124A-1D7E-4965-84B6-FCF16EB0A8A8}" presName="connectorText" presStyleLbl="sibTrans2D1" presStyleIdx="5" presStyleCnt="6"/>
      <dgm:spPr/>
    </dgm:pt>
    <dgm:pt modelId="{210BCE23-8BF7-491B-BA58-F9CA25E8B45D}" type="pres">
      <dgm:prSet presAssocID="{A8AA2DD2-E797-44FB-AB24-D0DD8812EFE3}" presName="node" presStyleLbl="node1" presStyleIdx="6" presStyleCnt="7" custScaleX="259022">
        <dgm:presLayoutVars>
          <dgm:bulletEnabled val="1"/>
        </dgm:presLayoutVars>
      </dgm:prSet>
      <dgm:spPr/>
    </dgm:pt>
  </dgm:ptLst>
  <dgm:cxnLst>
    <dgm:cxn modelId="{EBD0D50F-CA19-462E-ADE3-7C6E54ABFE9A}" type="presOf" srcId="{84C5124A-1D7E-4965-84B6-FCF16EB0A8A8}" destId="{281A03A2-3700-43AE-860E-C16DF1784A1D}" srcOrd="0" destOrd="0" presId="urn:microsoft.com/office/officeart/2005/8/layout/process2"/>
    <dgm:cxn modelId="{BCD77915-4B5D-4FF3-AD0A-FB8A2C3E8024}" type="presOf" srcId="{3EA8D1D3-4FDB-40E5-8C97-E200BB1AAEEA}" destId="{32CD9DA4-7D2F-42DD-A224-1A3681D38DAF}" srcOrd="0" destOrd="0" presId="urn:microsoft.com/office/officeart/2005/8/layout/process2"/>
    <dgm:cxn modelId="{3E44D220-8195-4AE3-9E58-27317BC1CA6A}" type="presOf" srcId="{8AC92FE5-9301-46F5-A26C-86CE06E6C9E4}" destId="{D6EDECA8-D583-4370-BE57-B356E7C64370}" srcOrd="1" destOrd="0" presId="urn:microsoft.com/office/officeart/2005/8/layout/process2"/>
    <dgm:cxn modelId="{3CF26129-67C9-4A92-AD1E-A8254B764750}" type="presOf" srcId="{1CF8C12D-5954-4BBD-8A74-0C6E3ED48B3F}" destId="{FC290B5A-8884-4071-AE60-3B77556D4685}" srcOrd="0" destOrd="0" presId="urn:microsoft.com/office/officeart/2005/8/layout/process2"/>
    <dgm:cxn modelId="{9684BF2D-DD7E-4F2F-AC6E-3BE4843A56BF}" srcId="{73C017DB-6798-4D58-AE69-E93D5385C23A}" destId="{FBA4D218-CE60-454D-8B19-1B4AAB7C209B}" srcOrd="0" destOrd="0" parTransId="{C9E24DCE-1E35-45A3-B26A-9AB94FAA5585}" sibTransId="{07348BC2-C40C-48E1-AC59-2CC1D2033776}"/>
    <dgm:cxn modelId="{3E2CBD34-E706-4FC1-89C7-B6D0081A03ED}" type="presOf" srcId="{07348BC2-C40C-48E1-AC59-2CC1D2033776}" destId="{4D67A482-0831-4393-BB83-9C5BF82D62C8}" srcOrd="1" destOrd="0" presId="urn:microsoft.com/office/officeart/2005/8/layout/process2"/>
    <dgm:cxn modelId="{548DFA61-83D6-4215-BBC1-1C717DBBCF21}" type="presOf" srcId="{8AC92FE5-9301-46F5-A26C-86CE06E6C9E4}" destId="{3121E287-E30C-4024-88DD-DD01AABCCE11}" srcOrd="0" destOrd="0" presId="urn:microsoft.com/office/officeart/2005/8/layout/process2"/>
    <dgm:cxn modelId="{957CF663-D530-4C44-9853-30D0A0493A3A}" type="presOf" srcId="{76C36057-ED15-446E-804B-BB5092731B44}" destId="{444AD4B0-CCB8-4B26-B167-933306AFBEF3}" srcOrd="0" destOrd="0" presId="urn:microsoft.com/office/officeart/2005/8/layout/process2"/>
    <dgm:cxn modelId="{F7FCEA46-FA67-4819-B65A-3B22BBBD2D0A}" srcId="{73C017DB-6798-4D58-AE69-E93D5385C23A}" destId="{76C36057-ED15-446E-804B-BB5092731B44}" srcOrd="5" destOrd="0" parTransId="{40B17621-2942-47CF-B1B8-20778899D02A}" sibTransId="{84C5124A-1D7E-4965-84B6-FCF16EB0A8A8}"/>
    <dgm:cxn modelId="{B0327F4C-51D3-4889-913C-013F4DA3BBF4}" type="presOf" srcId="{73CB4B20-C813-4A9F-A785-1324923202D4}" destId="{0130CA57-6087-4897-B485-9D388B63AC59}" srcOrd="0" destOrd="0" presId="urn:microsoft.com/office/officeart/2005/8/layout/process2"/>
    <dgm:cxn modelId="{17B5374D-D940-4275-92A3-554460C6209E}" type="presOf" srcId="{26EBD67B-7D0A-4076-B873-EA80339D5887}" destId="{8E9023DD-78EB-4170-BD60-C16335A264D3}" srcOrd="1" destOrd="0" presId="urn:microsoft.com/office/officeart/2005/8/layout/process2"/>
    <dgm:cxn modelId="{5F88E277-CF54-4734-B815-4C007AEBA902}" type="presOf" srcId="{958023D9-D86C-4C88-ABB1-F0D35C6783CE}" destId="{3CF43D3B-B113-435A-9906-48D59DD89547}" srcOrd="0" destOrd="0" presId="urn:microsoft.com/office/officeart/2005/8/layout/process2"/>
    <dgm:cxn modelId="{E6EF1A59-FBFF-4526-8E91-B2EDF0450C1B}" srcId="{73C017DB-6798-4D58-AE69-E93D5385C23A}" destId="{45CF4A7A-FFB2-4DEB-B350-D84033467F2D}" srcOrd="1" destOrd="0" parTransId="{D7DD13B8-9D6E-4064-8254-D88E3387023F}" sibTransId="{3EA8D1D3-4FDB-40E5-8C97-E200BB1AAEEA}"/>
    <dgm:cxn modelId="{FC1ACD80-99C1-4F58-827C-2AF4CEE43E1F}" type="presOf" srcId="{73CB4B20-C813-4A9F-A785-1324923202D4}" destId="{A26DFDB4-CD48-4BE9-BCD3-8CCC92919BF8}" srcOrd="1" destOrd="0" presId="urn:microsoft.com/office/officeart/2005/8/layout/process2"/>
    <dgm:cxn modelId="{23125582-0720-499A-9CC2-9A1A0EC00C1F}" type="presOf" srcId="{3CE0DC8D-F40B-442D-A1CE-132912915383}" destId="{F032A9A4-D376-4B5C-8CEF-9466A70554D9}" srcOrd="0" destOrd="0" presId="urn:microsoft.com/office/officeart/2005/8/layout/process2"/>
    <dgm:cxn modelId="{EA53D087-6EB6-4570-A17A-BCB9099F6A96}" srcId="{73C017DB-6798-4D58-AE69-E93D5385C23A}" destId="{3CE0DC8D-F40B-442D-A1CE-132912915383}" srcOrd="2" destOrd="0" parTransId="{BBFF0001-B0B3-4112-A234-951DB9281853}" sibTransId="{8AC92FE5-9301-46F5-A26C-86CE06E6C9E4}"/>
    <dgm:cxn modelId="{146D9D89-B2B4-4FF5-9BC3-449DC1C96535}" srcId="{73C017DB-6798-4D58-AE69-E93D5385C23A}" destId="{A8AA2DD2-E797-44FB-AB24-D0DD8812EFE3}" srcOrd="6" destOrd="0" parTransId="{1D791F2F-2896-4109-95CE-73D24A7B2C60}" sibTransId="{3472EF89-78FC-41F6-865F-B1A5E09DD70B}"/>
    <dgm:cxn modelId="{0E2C5491-21DF-4609-8B69-1B2DDFD6FADF}" type="presOf" srcId="{45CF4A7A-FFB2-4DEB-B350-D84033467F2D}" destId="{28A2937E-3D48-4568-9BFF-7F6E2668AA86}" srcOrd="0" destOrd="0" presId="urn:microsoft.com/office/officeart/2005/8/layout/process2"/>
    <dgm:cxn modelId="{2EE22695-1307-470B-B2D3-4D7B69942C60}" type="presOf" srcId="{A8AA2DD2-E797-44FB-AB24-D0DD8812EFE3}" destId="{210BCE23-8BF7-491B-BA58-F9CA25E8B45D}" srcOrd="0" destOrd="0" presId="urn:microsoft.com/office/officeart/2005/8/layout/process2"/>
    <dgm:cxn modelId="{9D50CA9B-93B7-4E28-A24D-7087544A9FB0}" type="presOf" srcId="{84C5124A-1D7E-4965-84B6-FCF16EB0A8A8}" destId="{BF0E5A45-B25E-4C55-9239-2D02ACEC45AC}" srcOrd="1" destOrd="0" presId="urn:microsoft.com/office/officeart/2005/8/layout/process2"/>
    <dgm:cxn modelId="{004EF89B-A01F-4876-873B-B9991BC5A094}" type="presOf" srcId="{3EA8D1D3-4FDB-40E5-8C97-E200BB1AAEEA}" destId="{8AF3FC29-0A72-457F-9F82-7CC2084A85A9}" srcOrd="1" destOrd="0" presId="urn:microsoft.com/office/officeart/2005/8/layout/process2"/>
    <dgm:cxn modelId="{D2DB64B7-8471-4EE4-A9B2-8BF0409F18A2}" srcId="{73C017DB-6798-4D58-AE69-E93D5385C23A}" destId="{958023D9-D86C-4C88-ABB1-F0D35C6783CE}" srcOrd="3" destOrd="0" parTransId="{21FB4400-D384-48BB-9C36-D6E418F337CA}" sibTransId="{26EBD67B-7D0A-4076-B873-EA80339D5887}"/>
    <dgm:cxn modelId="{2131E3C8-F397-4E69-99EA-C3CFE841A151}" type="presOf" srcId="{26EBD67B-7D0A-4076-B873-EA80339D5887}" destId="{D6069E67-4D6B-4284-ADF7-99EDCD0EDFFB}" srcOrd="0" destOrd="0" presId="urn:microsoft.com/office/officeart/2005/8/layout/process2"/>
    <dgm:cxn modelId="{F02A54D8-C77E-4739-B8ED-9A44BFC2BD5F}" srcId="{73C017DB-6798-4D58-AE69-E93D5385C23A}" destId="{1CF8C12D-5954-4BBD-8A74-0C6E3ED48B3F}" srcOrd="4" destOrd="0" parTransId="{1665FDA0-E5B2-4A21-951C-7B1FACCF6986}" sibTransId="{73CB4B20-C813-4A9F-A785-1324923202D4}"/>
    <dgm:cxn modelId="{EFA51AF0-CC7E-471D-A289-A3248845357B}" type="presOf" srcId="{73C017DB-6798-4D58-AE69-E93D5385C23A}" destId="{2CF722A3-FA82-4DFC-93D4-D6426B3EA395}" srcOrd="0" destOrd="0" presId="urn:microsoft.com/office/officeart/2005/8/layout/process2"/>
    <dgm:cxn modelId="{24C28BF1-ED4D-4544-9785-FB8E9F04C042}" type="presOf" srcId="{FBA4D218-CE60-454D-8B19-1B4AAB7C209B}" destId="{24217A91-F687-48F4-B25E-9EB7D8807C73}" srcOrd="0" destOrd="0" presId="urn:microsoft.com/office/officeart/2005/8/layout/process2"/>
    <dgm:cxn modelId="{BD78FCF1-AEB3-4264-B396-BC786BB6C72D}" type="presOf" srcId="{07348BC2-C40C-48E1-AC59-2CC1D2033776}" destId="{DCD76C12-1E88-4CF9-9CFA-2DB04E0198D6}" srcOrd="0" destOrd="0" presId="urn:microsoft.com/office/officeart/2005/8/layout/process2"/>
    <dgm:cxn modelId="{F33F3F7D-FB28-4829-95BB-F1E2B6E067E6}" type="presParOf" srcId="{2CF722A3-FA82-4DFC-93D4-D6426B3EA395}" destId="{24217A91-F687-48F4-B25E-9EB7D8807C73}" srcOrd="0" destOrd="0" presId="urn:microsoft.com/office/officeart/2005/8/layout/process2"/>
    <dgm:cxn modelId="{F9395843-60B4-4431-A4D0-933C0B0195E4}" type="presParOf" srcId="{2CF722A3-FA82-4DFC-93D4-D6426B3EA395}" destId="{DCD76C12-1E88-4CF9-9CFA-2DB04E0198D6}" srcOrd="1" destOrd="0" presId="urn:microsoft.com/office/officeart/2005/8/layout/process2"/>
    <dgm:cxn modelId="{5743FA7A-F0FD-4DFE-9F16-4F66138C0BF1}" type="presParOf" srcId="{DCD76C12-1E88-4CF9-9CFA-2DB04E0198D6}" destId="{4D67A482-0831-4393-BB83-9C5BF82D62C8}" srcOrd="0" destOrd="0" presId="urn:microsoft.com/office/officeart/2005/8/layout/process2"/>
    <dgm:cxn modelId="{0A89B171-5A3C-42D5-900D-7B8A8EDE0BFB}" type="presParOf" srcId="{2CF722A3-FA82-4DFC-93D4-D6426B3EA395}" destId="{28A2937E-3D48-4568-9BFF-7F6E2668AA86}" srcOrd="2" destOrd="0" presId="urn:microsoft.com/office/officeart/2005/8/layout/process2"/>
    <dgm:cxn modelId="{FD868A6A-4814-4072-A40B-AB784F9F082D}" type="presParOf" srcId="{2CF722A3-FA82-4DFC-93D4-D6426B3EA395}" destId="{32CD9DA4-7D2F-42DD-A224-1A3681D38DAF}" srcOrd="3" destOrd="0" presId="urn:microsoft.com/office/officeart/2005/8/layout/process2"/>
    <dgm:cxn modelId="{A4F92800-7330-4728-A726-317169117006}" type="presParOf" srcId="{32CD9DA4-7D2F-42DD-A224-1A3681D38DAF}" destId="{8AF3FC29-0A72-457F-9F82-7CC2084A85A9}" srcOrd="0" destOrd="0" presId="urn:microsoft.com/office/officeart/2005/8/layout/process2"/>
    <dgm:cxn modelId="{6A2EAEDB-DC54-4BF3-A59E-281399023ACB}" type="presParOf" srcId="{2CF722A3-FA82-4DFC-93D4-D6426B3EA395}" destId="{F032A9A4-D376-4B5C-8CEF-9466A70554D9}" srcOrd="4" destOrd="0" presId="urn:microsoft.com/office/officeart/2005/8/layout/process2"/>
    <dgm:cxn modelId="{9594ED46-73CC-407C-B657-C3149B98855F}" type="presParOf" srcId="{2CF722A3-FA82-4DFC-93D4-D6426B3EA395}" destId="{3121E287-E30C-4024-88DD-DD01AABCCE11}" srcOrd="5" destOrd="0" presId="urn:microsoft.com/office/officeart/2005/8/layout/process2"/>
    <dgm:cxn modelId="{9685E29C-A422-4C8C-8E01-AF29509433F5}" type="presParOf" srcId="{3121E287-E30C-4024-88DD-DD01AABCCE11}" destId="{D6EDECA8-D583-4370-BE57-B356E7C64370}" srcOrd="0" destOrd="0" presId="urn:microsoft.com/office/officeart/2005/8/layout/process2"/>
    <dgm:cxn modelId="{AFB75161-901F-4370-B618-B7AD34B4F835}" type="presParOf" srcId="{2CF722A3-FA82-4DFC-93D4-D6426B3EA395}" destId="{3CF43D3B-B113-435A-9906-48D59DD89547}" srcOrd="6" destOrd="0" presId="urn:microsoft.com/office/officeart/2005/8/layout/process2"/>
    <dgm:cxn modelId="{17AEBC8E-8F18-43C0-A40F-E8746E268C8E}" type="presParOf" srcId="{2CF722A3-FA82-4DFC-93D4-D6426B3EA395}" destId="{D6069E67-4D6B-4284-ADF7-99EDCD0EDFFB}" srcOrd="7" destOrd="0" presId="urn:microsoft.com/office/officeart/2005/8/layout/process2"/>
    <dgm:cxn modelId="{323A06E2-AB3D-4633-B00E-F8C0F8E9EDA7}" type="presParOf" srcId="{D6069E67-4D6B-4284-ADF7-99EDCD0EDFFB}" destId="{8E9023DD-78EB-4170-BD60-C16335A264D3}" srcOrd="0" destOrd="0" presId="urn:microsoft.com/office/officeart/2005/8/layout/process2"/>
    <dgm:cxn modelId="{68EAE9E8-9CEF-40E4-A863-61CD6309E40C}" type="presParOf" srcId="{2CF722A3-FA82-4DFC-93D4-D6426B3EA395}" destId="{FC290B5A-8884-4071-AE60-3B77556D4685}" srcOrd="8" destOrd="0" presId="urn:microsoft.com/office/officeart/2005/8/layout/process2"/>
    <dgm:cxn modelId="{F15FC8AD-3F6A-4133-BE22-AD5CA73E8E58}" type="presParOf" srcId="{2CF722A3-FA82-4DFC-93D4-D6426B3EA395}" destId="{0130CA57-6087-4897-B485-9D388B63AC59}" srcOrd="9" destOrd="0" presId="urn:microsoft.com/office/officeart/2005/8/layout/process2"/>
    <dgm:cxn modelId="{6B1396EB-5031-4319-A441-6A2F0601DC61}" type="presParOf" srcId="{0130CA57-6087-4897-B485-9D388B63AC59}" destId="{A26DFDB4-CD48-4BE9-BCD3-8CCC92919BF8}" srcOrd="0" destOrd="0" presId="urn:microsoft.com/office/officeart/2005/8/layout/process2"/>
    <dgm:cxn modelId="{F4C5FCF5-8C57-4414-B178-32078FDA35DD}" type="presParOf" srcId="{2CF722A3-FA82-4DFC-93D4-D6426B3EA395}" destId="{444AD4B0-CCB8-4B26-B167-933306AFBEF3}" srcOrd="10" destOrd="0" presId="urn:microsoft.com/office/officeart/2005/8/layout/process2"/>
    <dgm:cxn modelId="{0739A175-FAC7-4573-9673-B754F07AABD3}" type="presParOf" srcId="{2CF722A3-FA82-4DFC-93D4-D6426B3EA395}" destId="{281A03A2-3700-43AE-860E-C16DF1784A1D}" srcOrd="11" destOrd="0" presId="urn:microsoft.com/office/officeart/2005/8/layout/process2"/>
    <dgm:cxn modelId="{00347625-138D-4D8E-8B41-1874F0E07837}" type="presParOf" srcId="{281A03A2-3700-43AE-860E-C16DF1784A1D}" destId="{BF0E5A45-B25E-4C55-9239-2D02ACEC45AC}" srcOrd="0" destOrd="0" presId="urn:microsoft.com/office/officeart/2005/8/layout/process2"/>
    <dgm:cxn modelId="{A975A625-27E0-4DEF-B9E0-79DE57080B3C}" type="presParOf" srcId="{2CF722A3-FA82-4DFC-93D4-D6426B3EA395}" destId="{210BCE23-8BF7-491B-BA58-F9CA25E8B45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17A91-F687-48F4-B25E-9EB7D8807C73}">
      <dsp:nvSpPr>
        <dsp:cNvPr id="0" name=""/>
        <dsp:cNvSpPr/>
      </dsp:nvSpPr>
      <dsp:spPr>
        <a:xfrm>
          <a:off x="428625" y="2190"/>
          <a:ext cx="3714749" cy="35853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建立</a:t>
          </a:r>
          <a:r>
            <a:rPr lang="en-US" sz="1200" b="1" kern="1200" dirty="0">
              <a:latin typeface="微软雅黑" pitchFamily="34" charset="-122"/>
              <a:ea typeface="微软雅黑" pitchFamily="34" charset="-122"/>
            </a:rPr>
            <a:t>Web</a:t>
          </a: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工程，加入</a:t>
          </a:r>
          <a:r>
            <a:rPr lang="en-US" sz="1200" b="1" kern="1200" dirty="0">
              <a:latin typeface="微软雅黑" pitchFamily="34" charset="-122"/>
              <a:ea typeface="微软雅黑" pitchFamily="34" charset="-122"/>
            </a:rPr>
            <a:t>Spring</a:t>
          </a: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和</a:t>
          </a:r>
          <a:r>
            <a:rPr lang="en-US" sz="1200" b="1" kern="1200" dirty="0" err="1">
              <a:latin typeface="微软雅黑" pitchFamily="34" charset="-122"/>
              <a:ea typeface="微软雅黑" pitchFamily="34" charset="-122"/>
            </a:rPr>
            <a:t>MyBatis</a:t>
          </a: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的有关</a:t>
          </a:r>
          <a:r>
            <a:rPr lang="en-US" sz="1200" b="1" kern="1200" dirty="0">
              <a:latin typeface="微软雅黑" pitchFamily="34" charset="-122"/>
              <a:ea typeface="微软雅黑" pitchFamily="34" charset="-122"/>
            </a:rPr>
            <a:t>JAR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9126" y="12691"/>
        <a:ext cx="3693747" cy="337534"/>
      </dsp:txXfrm>
    </dsp:sp>
    <dsp:sp modelId="{DCD76C12-1E88-4CF9-9CFA-2DB04E0198D6}">
      <dsp:nvSpPr>
        <dsp:cNvPr id="0" name=""/>
        <dsp:cNvSpPr/>
      </dsp:nvSpPr>
      <dsp:spPr>
        <a:xfrm rot="5400000">
          <a:off x="2189776" y="323187"/>
          <a:ext cx="192446" cy="24982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 rot="-5400000">
        <a:off x="2211052" y="351875"/>
        <a:ext cx="149894" cy="134712"/>
      </dsp:txXfrm>
    </dsp:sp>
    <dsp:sp modelId="{28A2937E-3D48-4568-9BFF-7F6E2668AA86}">
      <dsp:nvSpPr>
        <dsp:cNvPr id="0" name=""/>
        <dsp:cNvSpPr/>
      </dsp:nvSpPr>
      <dsp:spPr>
        <a:xfrm>
          <a:off x="428625" y="539994"/>
          <a:ext cx="3714749" cy="35853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建立开发目录结构，创建实体类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9126" y="550495"/>
        <a:ext cx="3693747" cy="337534"/>
      </dsp:txXfrm>
    </dsp:sp>
    <dsp:sp modelId="{32CD9DA4-7D2F-42DD-A224-1A3681D38DAF}">
      <dsp:nvSpPr>
        <dsp:cNvPr id="0" name=""/>
        <dsp:cNvSpPr/>
      </dsp:nvSpPr>
      <dsp:spPr>
        <a:xfrm rot="5400000">
          <a:off x="2189776" y="860991"/>
          <a:ext cx="192446" cy="24982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 rot="-5400000">
        <a:off x="2211052" y="889679"/>
        <a:ext cx="149894" cy="134712"/>
      </dsp:txXfrm>
    </dsp:sp>
    <dsp:sp modelId="{F032A9A4-D376-4B5C-8CEF-9466A70554D9}">
      <dsp:nvSpPr>
        <dsp:cNvPr id="0" name=""/>
        <dsp:cNvSpPr/>
      </dsp:nvSpPr>
      <dsp:spPr>
        <a:xfrm>
          <a:off x="428625" y="1077798"/>
          <a:ext cx="3714749" cy="35853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itchFamily="34" charset="-122"/>
              <a:ea typeface="微软雅黑" pitchFamily="34" charset="-122"/>
            </a:rPr>
            <a:t>创建数据访问接口</a:t>
          </a:r>
        </a:p>
      </dsp:txBody>
      <dsp:txXfrm>
        <a:off x="439126" y="1088299"/>
        <a:ext cx="3693747" cy="337534"/>
      </dsp:txXfrm>
    </dsp:sp>
    <dsp:sp modelId="{3121E287-E30C-4024-88DD-DD01AABCCE11}">
      <dsp:nvSpPr>
        <dsp:cNvPr id="0" name=""/>
        <dsp:cNvSpPr/>
      </dsp:nvSpPr>
      <dsp:spPr>
        <a:xfrm rot="5400000">
          <a:off x="2189776" y="1398795"/>
          <a:ext cx="192446" cy="24982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 rot="-5400000">
        <a:off x="2211052" y="1427483"/>
        <a:ext cx="149894" cy="134712"/>
      </dsp:txXfrm>
    </dsp:sp>
    <dsp:sp modelId="{3CF43D3B-B113-435A-9906-48D59DD89547}">
      <dsp:nvSpPr>
        <dsp:cNvPr id="0" name=""/>
        <dsp:cNvSpPr/>
      </dsp:nvSpPr>
      <dsp:spPr>
        <a:xfrm>
          <a:off x="428625" y="1615602"/>
          <a:ext cx="3714749" cy="35853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itchFamily="34" charset="-122"/>
              <a:ea typeface="微软雅黑" pitchFamily="34" charset="-122"/>
            </a:rPr>
            <a:t>创建数据访问接口的实现类</a:t>
          </a:r>
        </a:p>
      </dsp:txBody>
      <dsp:txXfrm>
        <a:off x="439126" y="1626103"/>
        <a:ext cx="3693747" cy="337534"/>
      </dsp:txXfrm>
    </dsp:sp>
    <dsp:sp modelId="{D6069E67-4D6B-4284-ADF7-99EDCD0EDFFB}">
      <dsp:nvSpPr>
        <dsp:cNvPr id="0" name=""/>
        <dsp:cNvSpPr/>
      </dsp:nvSpPr>
      <dsp:spPr>
        <a:xfrm rot="5400000">
          <a:off x="2189776" y="1936599"/>
          <a:ext cx="192446" cy="24982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 rot="-5400000">
        <a:off x="2211052" y="1965287"/>
        <a:ext cx="149894" cy="134712"/>
      </dsp:txXfrm>
    </dsp:sp>
    <dsp:sp modelId="{FC290B5A-8884-4071-AE60-3B77556D4685}">
      <dsp:nvSpPr>
        <dsp:cNvPr id="0" name=""/>
        <dsp:cNvSpPr/>
      </dsp:nvSpPr>
      <dsp:spPr>
        <a:xfrm>
          <a:off x="428625" y="2153407"/>
          <a:ext cx="3714749" cy="35853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配置</a:t>
          </a:r>
          <a:r>
            <a:rPr lang="en-US" sz="1200" b="1" kern="1200" dirty="0">
              <a:latin typeface="微软雅黑" pitchFamily="34" charset="-122"/>
              <a:ea typeface="微软雅黑" pitchFamily="34" charset="-122"/>
            </a:rPr>
            <a:t>SQL</a:t>
          </a: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映射语句文件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9126" y="2163908"/>
        <a:ext cx="3693747" cy="337534"/>
      </dsp:txXfrm>
    </dsp:sp>
    <dsp:sp modelId="{0130CA57-6087-4897-B485-9D388B63AC59}">
      <dsp:nvSpPr>
        <dsp:cNvPr id="0" name=""/>
        <dsp:cNvSpPr/>
      </dsp:nvSpPr>
      <dsp:spPr>
        <a:xfrm rot="5400000">
          <a:off x="2189776" y="2474403"/>
          <a:ext cx="192446" cy="24982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 rot="-5400000">
        <a:off x="2211052" y="2503091"/>
        <a:ext cx="149894" cy="134712"/>
      </dsp:txXfrm>
    </dsp:sp>
    <dsp:sp modelId="{444AD4B0-CCB8-4B26-B167-933306AFBEF3}">
      <dsp:nvSpPr>
        <dsp:cNvPr id="0" name=""/>
        <dsp:cNvSpPr/>
      </dsp:nvSpPr>
      <dsp:spPr>
        <a:xfrm>
          <a:off x="428625" y="2691211"/>
          <a:ext cx="3714749" cy="35853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配置</a:t>
          </a:r>
          <a:r>
            <a:rPr lang="en-US" sz="1200" b="1" kern="1200" dirty="0" err="1">
              <a:latin typeface="微软雅黑" pitchFamily="34" charset="-122"/>
              <a:ea typeface="微软雅黑" pitchFamily="34" charset="-122"/>
            </a:rPr>
            <a:t>MyBatis</a:t>
          </a: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应用配置文件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9126" y="2701712"/>
        <a:ext cx="3693747" cy="337534"/>
      </dsp:txXfrm>
    </dsp:sp>
    <dsp:sp modelId="{281A03A2-3700-43AE-860E-C16DF1784A1D}">
      <dsp:nvSpPr>
        <dsp:cNvPr id="0" name=""/>
        <dsp:cNvSpPr/>
      </dsp:nvSpPr>
      <dsp:spPr>
        <a:xfrm rot="5400000">
          <a:off x="2189776" y="3012208"/>
          <a:ext cx="192446" cy="24982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 rot="-5400000">
        <a:off x="2211052" y="3040896"/>
        <a:ext cx="149894" cy="134712"/>
      </dsp:txXfrm>
    </dsp:sp>
    <dsp:sp modelId="{210BCE23-8BF7-491B-BA58-F9CA25E8B45D}">
      <dsp:nvSpPr>
        <dsp:cNvPr id="0" name=""/>
        <dsp:cNvSpPr/>
      </dsp:nvSpPr>
      <dsp:spPr>
        <a:xfrm>
          <a:off x="428625" y="3229015"/>
          <a:ext cx="3714749" cy="35853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配置</a:t>
          </a:r>
          <a:r>
            <a:rPr lang="en-US" sz="1200" b="1" kern="1200" dirty="0">
              <a:latin typeface="微软雅黑" pitchFamily="34" charset="-122"/>
              <a:ea typeface="微软雅黑" pitchFamily="34" charset="-122"/>
            </a:rPr>
            <a:t>Spring</a:t>
          </a:r>
          <a:r>
            <a:rPr lang="zh-CN" sz="1200" b="1" kern="1200" dirty="0">
              <a:latin typeface="微软雅黑" pitchFamily="34" charset="-122"/>
              <a:ea typeface="微软雅黑" pitchFamily="34" charset="-122"/>
            </a:rPr>
            <a:t>应用配置文件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9126" y="3239516"/>
        <a:ext cx="3693747" cy="337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91E9F88-4424-F48B-93E4-F60EBACBC0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DAA9508-4E36-7B99-D870-EEBB08209C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F26531E-1BFA-C645-CD6C-72F054FC1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37D93D-543D-4E61-83F3-41B7DEF3440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629C0-C70F-4C07-916C-E6C8DE2F7B1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有多个包需要扫描时，可以使用逗号隔开</a:t>
            </a:r>
            <a:endParaRPr lang="en-US" altLang="zh-CN"/>
          </a:p>
          <a:p>
            <a:r>
              <a:rPr lang="zh-CN" altLang="en-US"/>
              <a:t>也可视情况介绍 </a:t>
            </a:r>
            <a:r>
              <a:rPr lang="en-US" altLang="zh-CN"/>
              <a:t>* </a:t>
            </a:r>
            <a:r>
              <a:rPr lang="zh-CN" altLang="en-US"/>
              <a:t>通配符的用法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453473-D01F-4127-9457-827FC28AC3E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FB78E35-D680-4918-BBBE-ED059D44C8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83C87A5-1165-471D-96E2-67DD298E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016F4D0-BB19-4E47-9504-6D3A2BA02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89399D-6396-4D68-A340-148246C18F53}" type="slidenum">
              <a:rPr lang="zh-CN" altLang="en-US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 algn="just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just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 algn="just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207707"/>
            <a:ext cx="4606927" cy="405593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860F7-8941-44C3-8149-8BC6AE07551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9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82597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832" y="1751641"/>
            <a:ext cx="6912768" cy="1102518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3CEFB2-D6CE-41BD-9484-A53C4C7CB61C}"/>
              </a:ext>
            </a:extLst>
          </p:cNvPr>
          <p:cNvSpPr/>
          <p:nvPr userDrawn="1"/>
        </p:nvSpPr>
        <p:spPr>
          <a:xfrm>
            <a:off x="5789240" y="19548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Java EE </a:t>
            </a:r>
            <a:r>
              <a:rPr lang="zh-CN" altLang="en-US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轻量级框架应用实战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D847F8-3E65-4F42-B405-BEDC978FD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040982"/>
            <a:ext cx="785192" cy="9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3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4182" y="195486"/>
            <a:ext cx="4555200" cy="576064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503"/>
            <a:ext cx="7078601" cy="55657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4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 userDrawn="1"/>
        </p:nvSpPr>
        <p:spPr>
          <a:xfrm>
            <a:off x="3140414" y="0"/>
            <a:ext cx="6003587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60" y="426788"/>
            <a:ext cx="1079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rcRect l="10119" r="20859"/>
          <a:stretch>
            <a:fillRect/>
          </a:stretch>
        </p:blipFill>
        <p:spPr>
          <a:xfrm>
            <a:off x="5939155" y="1790700"/>
            <a:ext cx="1693545" cy="152146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9144000" cy="2304256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5017" y="-1121569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446385"/>
            <a:ext cx="8208912" cy="1102518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45640" y="1350897"/>
            <a:ext cx="5252720" cy="1293495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91780" y="2774373"/>
            <a:ext cx="3923320" cy="73348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 userDrawn="1"/>
        </p:nvSpPr>
        <p:spPr>
          <a:xfrm>
            <a:off x="0" y="-1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82145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36573" y="3736907"/>
            <a:ext cx="325200" cy="308837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711200" y="3739460"/>
            <a:ext cx="252730" cy="309578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67494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4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6"/>
          <p:cNvSpPr/>
          <p:nvPr userDrawn="1"/>
        </p:nvSpPr>
        <p:spPr bwMode="auto">
          <a:xfrm>
            <a:off x="655320" y="3738562"/>
            <a:ext cx="302419" cy="309249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5130" y="277952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130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63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49" r:id="rId3"/>
    <p:sldLayoutId id="2147483655" r:id="rId4"/>
    <p:sldLayoutId id="2147483669" r:id="rId5"/>
    <p:sldLayoutId id="2147483651" r:id="rId6"/>
    <p:sldLayoutId id="2147483666" r:id="rId7"/>
    <p:sldLayoutId id="2147483667" r:id="rId8"/>
    <p:sldLayoutId id="2147483668" r:id="rId9"/>
    <p:sldLayoutId id="2147483673" r:id="rId10"/>
    <p:sldLayoutId id="2147483674" r:id="rId11"/>
  </p:sldLayoutIdLst>
  <p:hf hdr="0" ftr="0" dt="0"/>
  <p:txStyles>
    <p:titleStyle>
      <a:lvl1pPr algn="ctr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922C7E74-30B4-8842-F144-3E83E4D5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946" y="1267200"/>
            <a:ext cx="5195373" cy="7693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J2EE</a:t>
            </a:r>
            <a:r>
              <a:rPr lang="zh-CN" altLang="en-US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核心框架</a:t>
            </a:r>
          </a:p>
        </p:txBody>
      </p:sp>
      <p:pic>
        <p:nvPicPr>
          <p:cNvPr id="20485" name="图片 3">
            <a:extLst>
              <a:ext uri="{FF2B5EF4-FFF2-40B4-BE49-F238E27FC236}">
                <a16:creationId xmlns:a16="http://schemas.microsoft.com/office/drawing/2014/main" id="{359F47D1-95A6-E1E8-4502-304E9126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19150"/>
            <a:ext cx="1439466" cy="14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A8B851-6AC0-5A8F-818D-19119C1E1C06}"/>
              </a:ext>
            </a:extLst>
          </p:cNvPr>
          <p:cNvCxnSpPr/>
          <p:nvPr/>
        </p:nvCxnSpPr>
        <p:spPr>
          <a:xfrm>
            <a:off x="756047" y="2500313"/>
            <a:ext cx="712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2F78C70-4674-9A79-4591-7304CF2647C2}"/>
              </a:ext>
            </a:extLst>
          </p:cNvPr>
          <p:cNvSpPr/>
          <p:nvPr/>
        </p:nvSpPr>
        <p:spPr>
          <a:xfrm>
            <a:off x="3259931" y="3939778"/>
            <a:ext cx="2519363" cy="43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350" b="1" dirty="0">
                <a:solidFill>
                  <a:srgbClr val="0070C0"/>
                </a:solidFill>
                <a:latin typeface="华光大标宋_CNKI" pitchFamily="2" charset="-122"/>
                <a:ea typeface="华光大标宋_CNKI" pitchFamily="2" charset="-122"/>
              </a:rPr>
              <a:t>主讲：刘福新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48E902-43C6-02B7-7603-742CDCF3149E}"/>
              </a:ext>
            </a:extLst>
          </p:cNvPr>
          <p:cNvSpPr/>
          <p:nvPr/>
        </p:nvSpPr>
        <p:spPr>
          <a:xfrm>
            <a:off x="1547664" y="2500313"/>
            <a:ext cx="6246588" cy="72032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300" b="1" dirty="0" err="1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MyBatis</a:t>
            </a:r>
            <a:r>
              <a:rPr lang="zh-CN" altLang="en-US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与</a:t>
            </a:r>
            <a:r>
              <a:rPr lang="en-US" altLang="zh-CN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Spring</a:t>
            </a:r>
            <a:r>
              <a:rPr lang="zh-CN" altLang="en-US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的整合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80EF6CC-92B5-499C-B357-9890CB47E37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准备所需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9FB8B4E-CDF7-4D18-A6FE-5DD8DD0B512C}"/>
              </a:ext>
            </a:extLst>
          </p:cNvPr>
          <p:cNvGrpSpPr>
            <a:grpSpLocks/>
          </p:cNvGrpSpPr>
          <p:nvPr/>
        </p:nvGrpSpPr>
        <p:grpSpPr bwMode="auto">
          <a:xfrm>
            <a:off x="2483644" y="815578"/>
            <a:ext cx="5086350" cy="1033463"/>
            <a:chOff x="1743075" y="1428750"/>
            <a:chExt cx="6781800" cy="137870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2F52718-EAC6-4563-A196-A5AF7A5651D2}"/>
                </a:ext>
              </a:extLst>
            </p:cNvPr>
            <p:cNvSpPr/>
            <p:nvPr/>
          </p:nvSpPr>
          <p:spPr bwMode="auto">
            <a:xfrm>
              <a:off x="1743075" y="1428750"/>
              <a:ext cx="6781800" cy="1378703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35" name="矩形 16">
              <a:extLst>
                <a:ext uri="{FF2B5EF4-FFF2-40B4-BE49-F238E27FC236}">
                  <a16:creationId xmlns:a16="http://schemas.microsoft.com/office/drawing/2014/main" id="{A1E49396-8505-4A51-881A-1B5313BCA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526" y="1468437"/>
              <a:ext cx="6718300" cy="118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要实现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MyBatis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的整合，很明显需要这两个框架的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JAR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包，但是只使用这两个框架中所提供的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JAR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包是不够的，还需要其他的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JAR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包来配合使用，整合时所需准备的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JAR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包具体如下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875A5BC3-5F0A-4B91-88C4-CE3241BD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852487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B526F7-5C74-498E-93ED-5FDDA88C1A67}"/>
              </a:ext>
            </a:extLst>
          </p:cNvPr>
          <p:cNvSpPr/>
          <p:nvPr/>
        </p:nvSpPr>
        <p:spPr bwMode="auto">
          <a:xfrm>
            <a:off x="1590675" y="2200275"/>
            <a:ext cx="5979319" cy="217884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aopalliance-1.0.jar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aspectjweaver-1.8.10.jar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spring-aop-3.2.18.RELEASE.jar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spring-aspects-3.2.18.RELEASE.jar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spring-beans-3.2.18.RELEASE.jar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spring-context-3.2.18.RELEASE.jar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spring-core-3.2.18.RELEASE.jar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spring-expression-3.2.18.RELEASE.jar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spring-jdbc-3.2.18.RELEASE.jar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spring-tx-3.2.18.RELEASE.jar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BAE98-C6A9-4EDF-9D96-93B61A82E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1893094"/>
            <a:ext cx="6020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1.Spring</a:t>
            </a:r>
            <a:r>
              <a:rPr lang="zh-CN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框架所需的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DB66EB-57F7-45C9-8CEF-CCDC417E7804}"/>
              </a:ext>
            </a:extLst>
          </p:cNvPr>
          <p:cNvSpPr/>
          <p:nvPr/>
        </p:nvSpPr>
        <p:spPr bwMode="auto">
          <a:xfrm>
            <a:off x="1827610" y="3057525"/>
            <a:ext cx="2672953" cy="8001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5C9FAFEB-9198-4E58-908E-992FA07E7964}"/>
              </a:ext>
            </a:extLst>
          </p:cNvPr>
          <p:cNvSpPr/>
          <p:nvPr/>
        </p:nvSpPr>
        <p:spPr bwMode="auto">
          <a:xfrm>
            <a:off x="4855369" y="3304343"/>
            <a:ext cx="1491854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个核心模块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32414D-A617-435C-961F-2A9E056387A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500563" y="3457575"/>
            <a:ext cx="354806" cy="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894D6FF-A8FC-4794-AA5F-8E3EBCE106A0}"/>
              </a:ext>
            </a:extLst>
          </p:cNvPr>
          <p:cNvSpPr/>
          <p:nvPr/>
        </p:nvSpPr>
        <p:spPr bwMode="auto">
          <a:xfrm>
            <a:off x="1827610" y="2228851"/>
            <a:ext cx="2672953" cy="85010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1FE39CA-F8FE-4428-8C70-6F5EF49FA4F4}"/>
              </a:ext>
            </a:extLst>
          </p:cNvPr>
          <p:cNvSpPr/>
          <p:nvPr/>
        </p:nvSpPr>
        <p:spPr bwMode="auto">
          <a:xfrm>
            <a:off x="4851797" y="2500671"/>
            <a:ext cx="1699022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开发使用的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F04EE4-B9D4-4C35-A49B-E48ED78E814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00563" y="2653904"/>
            <a:ext cx="35123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ACDF53B-78A2-46C6-923A-242DEF2D9431}"/>
              </a:ext>
            </a:extLst>
          </p:cNvPr>
          <p:cNvSpPr/>
          <p:nvPr/>
        </p:nvSpPr>
        <p:spPr bwMode="auto">
          <a:xfrm>
            <a:off x="1827610" y="3911204"/>
            <a:ext cx="2672953" cy="42505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20B8BDC-6145-4AA8-AAF9-6FA9875BAF45}"/>
              </a:ext>
            </a:extLst>
          </p:cNvPr>
          <p:cNvSpPr/>
          <p:nvPr/>
        </p:nvSpPr>
        <p:spPr bwMode="auto">
          <a:xfrm>
            <a:off x="4851797" y="3972283"/>
            <a:ext cx="1699022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和事务的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62F465-6C9F-4A6A-A9E5-6ED8851E5E8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4500563" y="4123731"/>
            <a:ext cx="351234" cy="17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87F4E0-A821-41C1-89AB-E4CBFA3CACE2}"/>
              </a:ext>
            </a:extLst>
          </p:cNvPr>
          <p:cNvSpPr/>
          <p:nvPr/>
        </p:nvSpPr>
        <p:spPr>
          <a:xfrm>
            <a:off x="1834753" y="4464844"/>
            <a:ext cx="5537597" cy="470297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lnSpc>
                <a:spcPct val="90000"/>
              </a:lnSpc>
              <a:defRPr/>
            </a:pPr>
            <a:r>
              <a:rPr lang="zh-CN" altLang="en-US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核心容器依赖的</a:t>
            </a:r>
            <a:r>
              <a:rPr lang="en-US" altLang="zh-CN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commons-logging</a:t>
            </a:r>
            <a:r>
              <a:rPr lang="zh-CN" alt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r>
              <a:rPr lang="zh-CN" alt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框架的</a:t>
            </a:r>
            <a:r>
              <a:rPr lang="en-US" altLang="zh-CN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lib</a:t>
            </a:r>
            <a:r>
              <a:rPr lang="zh-CN" alt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包中已经包含！</a:t>
            </a:r>
            <a:endParaRPr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D0BB46D-1E91-47F1-911E-B9BF5C5A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85" y="4343400"/>
            <a:ext cx="675084" cy="6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21CBE-3015-4753-94DB-DEE1806CF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6" grpId="0" animBg="1"/>
      <p:bldP spid="26" grpId="1" animBg="1"/>
      <p:bldP spid="27" grpId="0" animBg="1"/>
      <p:bldP spid="27" grpId="1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90F8F399-EAD2-40CA-BE7F-8477796236F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准备所需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ED0F51-EE04-4BEB-AED0-57A1E48F1571}"/>
              </a:ext>
            </a:extLst>
          </p:cNvPr>
          <p:cNvSpPr/>
          <p:nvPr/>
        </p:nvSpPr>
        <p:spPr bwMode="auto">
          <a:xfrm>
            <a:off x="1590675" y="1221581"/>
            <a:ext cx="5979319" cy="28003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ant-1.9.6.jar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ant-launcher-1.9.6.jar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asm-5.1.jar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cglib-3.2.4.jar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commons-logging-1.2.jar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javassist-3.21.0-GA.jar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log4j-1.2.17.jar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log4j-api-2.3.jar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log4j-core-2.3.jar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mybatis-3.4.2.jar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ognl-3.1.12.jar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slf4j-api-1.7.22.jar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slf4j-log4j12-1.7.22.jar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CDDA-2434-43EE-8169-37667B9A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842963"/>
            <a:ext cx="6020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2.MyBatis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所需的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05578D-03B6-4EC7-AE81-63572FDC0532}"/>
              </a:ext>
            </a:extLst>
          </p:cNvPr>
          <p:cNvSpPr/>
          <p:nvPr/>
        </p:nvSpPr>
        <p:spPr bwMode="auto">
          <a:xfrm>
            <a:off x="1827610" y="3143250"/>
            <a:ext cx="2601515" cy="1571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89438FB8-BC7C-47C3-AB79-6E34A1ADBFB8}"/>
              </a:ext>
            </a:extLst>
          </p:cNvPr>
          <p:cNvSpPr/>
          <p:nvPr/>
        </p:nvSpPr>
        <p:spPr bwMode="auto">
          <a:xfrm>
            <a:off x="4751785" y="3065027"/>
            <a:ext cx="850106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</a:t>
            </a:r>
            <a:r>
              <a:rPr lang="en-US" altLang="zh-CN" sz="120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sz="1200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4716A2-A3A0-4890-9057-C9D19B80F6E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429125" y="3218261"/>
            <a:ext cx="322660" cy="35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9D931BA-8821-4FB6-8172-E7E73C26C9FA}"/>
              </a:ext>
            </a:extLst>
          </p:cNvPr>
          <p:cNvSpPr/>
          <p:nvPr/>
        </p:nvSpPr>
        <p:spPr bwMode="auto">
          <a:xfrm>
            <a:off x="1827610" y="1278731"/>
            <a:ext cx="2601515" cy="181451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2070DA23-D0CC-429C-B3D9-9D01BEE11615}"/>
              </a:ext>
            </a:extLst>
          </p:cNvPr>
          <p:cNvSpPr/>
          <p:nvPr/>
        </p:nvSpPr>
        <p:spPr bwMode="auto">
          <a:xfrm>
            <a:off x="5294710" y="2455664"/>
            <a:ext cx="1699022" cy="51077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解压文件夹中</a:t>
            </a:r>
            <a:r>
              <a:rPr lang="en-US" altLang="zh-CN" sz="120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</a:t>
            </a:r>
            <a:r>
              <a:rPr lang="zh-CN" altLang="en-US" sz="120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目录中的所有</a:t>
            </a:r>
            <a:r>
              <a:rPr lang="en-US" altLang="zh-CN" sz="120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sz="1200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BCDC80-C278-4B75-A22F-783E3A60088E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429125" y="2185988"/>
            <a:ext cx="865585" cy="525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D0B1455-398A-4CEC-A95E-2FD2EFCE8FA0}"/>
              </a:ext>
            </a:extLst>
          </p:cNvPr>
          <p:cNvSpPr/>
          <p:nvPr/>
        </p:nvSpPr>
        <p:spPr bwMode="auto">
          <a:xfrm>
            <a:off x="1827610" y="3357563"/>
            <a:ext cx="2601515" cy="60721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51C0F29-CED6-46EA-83ED-1C92E22655B6}"/>
              </a:ext>
            </a:extLst>
          </p:cNvPr>
          <p:cNvCxnSpPr>
            <a:stCxn id="26" idx="3"/>
            <a:endCxn id="20" idx="1"/>
          </p:cNvCxnSpPr>
          <p:nvPr/>
        </p:nvCxnSpPr>
        <p:spPr>
          <a:xfrm flipV="1">
            <a:off x="4429125" y="2711053"/>
            <a:ext cx="865585" cy="950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9E648-41D5-4F44-96E3-B04205CA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5" grpId="0" animBg="1"/>
      <p:bldP spid="15" grpId="1" animBg="1"/>
      <p:bldP spid="16" grpId="0" animBg="1"/>
      <p:bldP spid="16" grpId="1" animBg="1"/>
      <p:bldP spid="19" grpId="0" animBg="1"/>
      <p:bldP spid="20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0281B00-73FA-49BF-8627-6C74D9CBECE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准备所需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6B5721-721B-4F72-BC19-C38EA1E8D383}"/>
              </a:ext>
            </a:extLst>
          </p:cNvPr>
          <p:cNvSpPr/>
          <p:nvPr/>
        </p:nvSpPr>
        <p:spPr bwMode="auto">
          <a:xfrm>
            <a:off x="1590675" y="1485900"/>
            <a:ext cx="5979319" cy="30003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mybatis-spring-1.3.1.jar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B5B53-DD87-4368-9FB4-109357B0F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1107282"/>
            <a:ext cx="6020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3.MyBatis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整合的中间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endParaRPr lang="zh-CN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6E4080-0969-4884-B762-2558F7F818C0}"/>
              </a:ext>
            </a:extLst>
          </p:cNvPr>
          <p:cNvSpPr/>
          <p:nvPr/>
        </p:nvSpPr>
        <p:spPr bwMode="auto">
          <a:xfrm>
            <a:off x="1590675" y="2478881"/>
            <a:ext cx="5979319" cy="30003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mysql-connector-java-5.1.40-bin.jar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3DD51-4C33-4982-B2E6-2B5910AD8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2100263"/>
            <a:ext cx="6020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4.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数据库驱动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）（根据系统要求选择正确的版本）</a:t>
            </a:r>
            <a:endParaRPr lang="zh-CN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1E5ABE-6854-4476-BB77-FD689EA540A2}"/>
              </a:ext>
            </a:extLst>
          </p:cNvPr>
          <p:cNvSpPr/>
          <p:nvPr/>
        </p:nvSpPr>
        <p:spPr bwMode="auto">
          <a:xfrm>
            <a:off x="1583532" y="3529013"/>
            <a:ext cx="5979319" cy="5143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commons-dbcp2-2.1.1.jar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commons-pool2-2.4.2.jar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6B9A4-4FE4-4969-921B-524EF7BE8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531" y="3150394"/>
            <a:ext cx="6020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5.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数据源所需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DBCP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866DB-B600-4285-964B-4F923673C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7" grpId="0" animBg="1"/>
      <p:bldP spid="18" grpId="0"/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1DC27F37-7BBA-4240-B7E8-9B0F8175E24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编写配置文件</a:t>
            </a:r>
          </a:p>
        </p:txBody>
      </p:sp>
      <p:sp>
        <p:nvSpPr>
          <p:cNvPr id="6" name="直接连接符 45">
            <a:extLst>
              <a:ext uri="{FF2B5EF4-FFF2-40B4-BE49-F238E27FC236}">
                <a16:creationId xmlns:a16="http://schemas.microsoft.com/office/drawing/2014/main" id="{6FDF3590-462C-49EA-9BC8-271CD5B0EC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485" y="2649141"/>
            <a:ext cx="3568303" cy="7144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7" name="直接连接符 46">
            <a:extLst>
              <a:ext uri="{FF2B5EF4-FFF2-40B4-BE49-F238E27FC236}">
                <a16:creationId xmlns:a16="http://schemas.microsoft.com/office/drawing/2014/main" id="{1F7531D9-B57A-494A-A53E-C8DEC823F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1438" y="3051573"/>
            <a:ext cx="3562350" cy="1547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8" name="直接连接符 47">
            <a:extLst>
              <a:ext uri="{FF2B5EF4-FFF2-40B4-BE49-F238E27FC236}">
                <a16:creationId xmlns:a16="http://schemas.microsoft.com/office/drawing/2014/main" id="{01169401-0D33-4E1B-94F8-B716DCFEF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1679" y="2257425"/>
            <a:ext cx="3542109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F8330AA9-2FA5-4374-A582-49F68B43261B}"/>
              </a:ext>
            </a:extLst>
          </p:cNvPr>
          <p:cNvSpPr/>
          <p:nvPr/>
        </p:nvSpPr>
        <p:spPr>
          <a:xfrm>
            <a:off x="4624388" y="1925241"/>
            <a:ext cx="75010" cy="336947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4288" tIns="0" rIns="14288" bIns="0" spcCol="1270" anchor="ctr"/>
          <a:lstStyle/>
          <a:p>
            <a:pPr defTabSz="166688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375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84AA60C8-8CC0-4C70-BF20-8705533C980D}"/>
              </a:ext>
            </a:extLst>
          </p:cNvPr>
          <p:cNvSpPr/>
          <p:nvPr/>
        </p:nvSpPr>
        <p:spPr>
          <a:xfrm>
            <a:off x="4341019" y="2278856"/>
            <a:ext cx="103585" cy="338138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4288" tIns="0" rIns="14288" bIns="0" spcCol="1270" anchor="ctr"/>
          <a:lstStyle/>
          <a:p>
            <a:pPr defTabSz="166688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375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982E693-3B38-4632-916A-4E0455655AB7}"/>
              </a:ext>
            </a:extLst>
          </p:cNvPr>
          <p:cNvSpPr/>
          <p:nvPr/>
        </p:nvSpPr>
        <p:spPr bwMode="auto">
          <a:xfrm>
            <a:off x="3904060" y="1896666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78EC1A47-9655-48BC-A021-BDFE6199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448" y="1920479"/>
            <a:ext cx="334922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0" dirty="0">
                <a:solidFill>
                  <a:srgbClr val="0070C0"/>
                </a:solidFill>
                <a:latin typeface="宋体" pitchFamily="2" charset="-122"/>
              </a:rPr>
              <a:t>创建项目，引入</a:t>
            </a:r>
            <a:r>
              <a:rPr lang="en-US" altLang="zh-CN" sz="1500" kern="0" dirty="0">
                <a:solidFill>
                  <a:srgbClr val="0070C0"/>
                </a:solidFill>
                <a:latin typeface="宋体" pitchFamily="2" charset="-122"/>
              </a:rPr>
              <a:t>JAR</a:t>
            </a:r>
            <a:r>
              <a:rPr lang="zh-CN" altLang="en-US" sz="1500" kern="0" dirty="0">
                <a:solidFill>
                  <a:srgbClr val="0070C0"/>
                </a:solidFill>
                <a:latin typeface="宋体" pitchFamily="2" charset="-122"/>
              </a:rPr>
              <a:t>包</a:t>
            </a:r>
            <a:endParaRPr lang="zh-CN" altLang="zh-CN" sz="1500" kern="0" dirty="0">
              <a:solidFill>
                <a:srgbClr val="0070C0"/>
              </a:solidFill>
              <a:latin typeface="宋体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AEF855-D128-44B4-9ABE-0EBA74D996FA}"/>
              </a:ext>
            </a:extLst>
          </p:cNvPr>
          <p:cNvSpPr/>
          <p:nvPr/>
        </p:nvSpPr>
        <p:spPr bwMode="auto">
          <a:xfrm>
            <a:off x="3904060" y="2293144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BB45891-1D76-4E4E-8707-995D8F1452C7}"/>
              </a:ext>
            </a:extLst>
          </p:cNvPr>
          <p:cNvSpPr/>
          <p:nvPr/>
        </p:nvSpPr>
        <p:spPr bwMode="auto">
          <a:xfrm>
            <a:off x="3904060" y="2696766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1832F352-E4BA-463F-8D21-296C44B8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447" y="2768204"/>
            <a:ext cx="36567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编写</a:t>
            </a:r>
            <a:r>
              <a:rPr lang="en-US" altLang="zh-CN" sz="1500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en-US" sz="1500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配置文件</a:t>
            </a:r>
            <a:r>
              <a:rPr lang="en-US" altLang="zh-CN" sz="1500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applicationContext.xml</a:t>
            </a:r>
            <a:endParaRPr lang="zh-CN" altLang="en-US" sz="1500" kern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8D35911A-7289-493C-B237-743C1916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447" y="2346723"/>
            <a:ext cx="16257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编写</a:t>
            </a:r>
            <a:r>
              <a:rPr lang="en-US" altLang="zh-CN" sz="1500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db.properties </a:t>
            </a:r>
            <a:endParaRPr lang="zh-CN" altLang="en-US" sz="1500" ker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DF0DBAE2-850B-4C75-AC15-E2F54F18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681" y="1925241"/>
            <a:ext cx="3032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C9832145-6C6F-4F20-A144-72639B9C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681" y="2321719"/>
            <a:ext cx="3465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/>
              <a:t> </a:t>
            </a:r>
            <a:endParaRPr lang="zh-CN" altLang="en-US" sz="1200"/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60347D06-5DB8-420C-8605-4DA2A0E3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681" y="2722960"/>
            <a:ext cx="3609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接连接符 46">
            <a:extLst>
              <a:ext uri="{FF2B5EF4-FFF2-40B4-BE49-F238E27FC236}">
                <a16:creationId xmlns:a16="http://schemas.microsoft.com/office/drawing/2014/main" id="{17997A22-5DC4-4019-983D-510E5E36F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485" y="3474244"/>
            <a:ext cx="3568303" cy="11906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2C9DEE0-E4DD-4CCC-8EA1-2E1BEC84AE92}"/>
              </a:ext>
            </a:extLst>
          </p:cNvPr>
          <p:cNvSpPr/>
          <p:nvPr/>
        </p:nvSpPr>
        <p:spPr bwMode="auto">
          <a:xfrm>
            <a:off x="3904060" y="3102769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E29B2D4F-A01B-4423-AD18-BF1E36DB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447" y="3186113"/>
            <a:ext cx="350929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编写</a:t>
            </a:r>
            <a:r>
              <a:rPr lang="en-US" altLang="zh-CN" sz="1500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MyBatis</a:t>
            </a:r>
            <a:r>
              <a:rPr lang="zh-CN" altLang="en-US" sz="1500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配置文件</a:t>
            </a:r>
            <a:r>
              <a:rPr lang="en-US" altLang="zh-CN" sz="1500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mybatis-config.xml</a:t>
            </a:r>
            <a:endParaRPr lang="zh-CN" altLang="zh-CN" sz="1500" kern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F954D2A3-5E9B-4641-9890-B806A5E5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681" y="3134916"/>
            <a:ext cx="3609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endParaRPr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直接连接符 46">
            <a:extLst>
              <a:ext uri="{FF2B5EF4-FFF2-40B4-BE49-F238E27FC236}">
                <a16:creationId xmlns:a16="http://schemas.microsoft.com/office/drawing/2014/main" id="{76398E4D-8B4E-48FB-B1A6-06E7A3AAD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1438" y="3877866"/>
            <a:ext cx="3562350" cy="7144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9164BAC4-8DD6-4356-BB4B-D8D0077589EC}"/>
              </a:ext>
            </a:extLst>
          </p:cNvPr>
          <p:cNvSpPr/>
          <p:nvPr/>
        </p:nvSpPr>
        <p:spPr bwMode="auto">
          <a:xfrm>
            <a:off x="3904060" y="3512344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" name="矩形 7">
            <a:extLst>
              <a:ext uri="{FF2B5EF4-FFF2-40B4-BE49-F238E27FC236}">
                <a16:creationId xmlns:a16="http://schemas.microsoft.com/office/drawing/2014/main" id="{ACB6520D-7F36-4877-BF67-BD322A7D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447" y="3589735"/>
            <a:ext cx="17796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引入</a:t>
            </a:r>
            <a:r>
              <a:rPr lang="en-US" altLang="zh-CN" sz="1500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log4j.properties</a:t>
            </a:r>
            <a:endParaRPr lang="zh-CN" altLang="zh-CN" sz="1500" kern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3">
            <a:extLst>
              <a:ext uri="{FF2B5EF4-FFF2-40B4-BE49-F238E27FC236}">
                <a16:creationId xmlns:a16="http://schemas.microsoft.com/office/drawing/2014/main" id="{AF7DCA73-E5F8-4AB8-BCDD-9D0BA0DFE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681" y="3544491"/>
            <a:ext cx="3032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FAEA2D5-2378-49A5-93B9-079ECE064659}"/>
              </a:ext>
            </a:extLst>
          </p:cNvPr>
          <p:cNvGrpSpPr>
            <a:grpSpLocks/>
          </p:cNvGrpSpPr>
          <p:nvPr/>
        </p:nvGrpSpPr>
        <p:grpSpPr bwMode="auto">
          <a:xfrm>
            <a:off x="1402556" y="1716881"/>
            <a:ext cx="2244329" cy="2244329"/>
            <a:chOff x="482607" y="2373313"/>
            <a:chExt cx="2502120" cy="25019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4AB15CA-9275-4DE9-A0EF-F0786358249B}"/>
                </a:ext>
              </a:extLst>
            </p:cNvPr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8FE195B-1735-4D3B-AA18-24907B5AC309}"/>
                </a:ext>
              </a:extLst>
            </p:cNvPr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>
                <a:latin typeface="Arial" charset="0"/>
              </a:endParaRPr>
            </a:p>
          </p:txBody>
        </p:sp>
        <p:sp>
          <p:nvSpPr>
            <p:cNvPr id="37918" name="矩形 1">
              <a:extLst>
                <a:ext uri="{FF2B5EF4-FFF2-40B4-BE49-F238E27FC236}">
                  <a16:creationId xmlns:a16="http://schemas.microsoft.com/office/drawing/2014/main" id="{5115AA5A-9A47-4883-A342-4C322EEE4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65" y="3264175"/>
              <a:ext cx="1982785" cy="579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操作步骤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1E86F-D7C5-4494-A54D-566CD92B4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1" grpId="0" animBg="1"/>
      <p:bldP spid="22" grpId="0"/>
      <p:bldP spid="23" grpId="0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7A73163D-0143-41C3-B515-7C1721CDFF3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编写配置文件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02F40-7849-4394-9220-F32E61AC5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777479"/>
            <a:ext cx="6084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创建项目，引入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D3BCD71F-738E-4882-B802-C4502AF3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0" y="2321719"/>
            <a:ext cx="6085284" cy="24145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jdbc.driver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jdbc.url=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jdbc.username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jdbc.password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jdbc.maxTotal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jdbc.maxIdle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jdbc.initialSize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30D86-A66B-4506-866C-C901E86FB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1963342"/>
            <a:ext cx="6084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db.properties  </a:t>
            </a:r>
            <a:endParaRPr lang="zh-CN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B72137-C25B-442E-B2D7-F1E8C66ED8A0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085850"/>
            <a:ext cx="6084094" cy="808435"/>
            <a:chOff x="558800" y="1447800"/>
            <a:chExt cx="8112125" cy="107791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91D7846-C3C9-4A09-89C5-DB42C4AAF5C0}"/>
                </a:ext>
              </a:extLst>
            </p:cNvPr>
            <p:cNvSpPr/>
            <p:nvPr/>
          </p:nvSpPr>
          <p:spPr bwMode="auto">
            <a:xfrm>
              <a:off x="558800" y="1447800"/>
              <a:ext cx="8112125" cy="1077913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38920" name="矩形 16">
              <a:extLst>
                <a:ext uri="{FF2B5EF4-FFF2-40B4-BE49-F238E27FC236}">
                  <a16:creationId xmlns:a16="http://schemas.microsoft.com/office/drawing/2014/main" id="{C69E3CF1-E279-4FC0-84ED-EAE343C8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01" y="1525588"/>
              <a:ext cx="8112124" cy="815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在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Eclipse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中，创建一个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项目，将上一小节中所准备的全部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JAR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包添加到项目的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lib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目录中，并发布到类路径下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FB527-12AA-425B-A055-C04FCFFC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3CB9119-C081-4DD1-9975-3254ED185AB1}"/>
              </a:ext>
            </a:extLst>
          </p:cNvPr>
          <p:cNvGrpSpPr>
            <a:grpSpLocks/>
          </p:cNvGrpSpPr>
          <p:nvPr/>
        </p:nvGrpSpPr>
        <p:grpSpPr bwMode="auto">
          <a:xfrm>
            <a:off x="1554957" y="1038225"/>
            <a:ext cx="6084094" cy="4154984"/>
            <a:chOff x="558799" y="1371706"/>
            <a:chExt cx="8112125" cy="5010076"/>
          </a:xfrm>
        </p:grpSpPr>
        <p:sp>
          <p:nvSpPr>
            <p:cNvPr id="39951" name="矩形 86">
              <a:extLst>
                <a:ext uri="{FF2B5EF4-FFF2-40B4-BE49-F238E27FC236}">
                  <a16:creationId xmlns:a16="http://schemas.microsoft.com/office/drawing/2014/main" id="{81A88FB9-4B9C-4FBB-9F39-AE9E528AF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99" y="1415566"/>
              <a:ext cx="8112125" cy="4811764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52" name="矩形 87">
              <a:extLst>
                <a:ext uri="{FF2B5EF4-FFF2-40B4-BE49-F238E27FC236}">
                  <a16:creationId xmlns:a16="http://schemas.microsoft.com/office/drawing/2014/main" id="{E91EB906-0F51-4E01-B586-CF68009C8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4" y="1371706"/>
              <a:ext cx="8102598" cy="501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&lt;beans xmlns="http://www.springframework.org/schema/beans"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...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&lt;context:property-placeholder location="classpath:db.properties"/&gt;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&lt;bean id="dataSource" class="org.apache.commons.dbcp2.BasicDataSource"&gt;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	&lt;property name="driverClassName" value="${jdbc.driver}"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	 &lt;property name="url" value="${jdbc.url}"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	 &lt;property name="username" value="${jdbc.username}"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&lt;property name="password" value="${jdbc.password}"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&lt;property name="maxTotal" value="${jdbc.maxTotal}"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&lt;property name="maxIdle" value="${jdbc.maxIdle}"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&lt;property name="initialSize" value="${jdbc.initialSize}"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&lt;/bean&gt;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&lt;bean id="transactionManager"                 			   	 	class="org.springframework.jdbc.datasource.DataSourceTransactionManager"&gt;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	&lt;property name="dataSource" ref="dataSource"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&lt;/bean&gt;	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&lt;tx:annotation-driven transaction-manager="transactionManager"/&gt;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&lt;bean id="sqlSessionFactory" class="org.mybatis.spring.SqlSessionFactoryBean"&gt;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&lt;property name="dataSource" ref="dataSource" 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&lt;property name="configLocation" value="classpath:mybatis-config.xml"/&gt;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&lt;/bean&gt;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&lt;/beans&gt;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5F5A1F-8BC4-4ED9-869F-792276707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798910"/>
            <a:ext cx="6084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applicationContext.xml</a:t>
            </a:r>
          </a:p>
        </p:txBody>
      </p:sp>
      <p:sp>
        <p:nvSpPr>
          <p:cNvPr id="39940" name="标题 1">
            <a:extLst>
              <a:ext uri="{FF2B5EF4-FFF2-40B4-BE49-F238E27FC236}">
                <a16:creationId xmlns:a16="http://schemas.microsoft.com/office/drawing/2014/main" id="{28A60088-75DC-4DF2-837A-B37935B23CA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编写配置文件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B53E5CA0-5174-44D4-8B93-4A77B4874548}"/>
              </a:ext>
            </a:extLst>
          </p:cNvPr>
          <p:cNvSpPr/>
          <p:nvPr/>
        </p:nvSpPr>
        <p:spPr>
          <a:xfrm>
            <a:off x="5993607" y="1016794"/>
            <a:ext cx="1335881" cy="334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db.properties </a:t>
            </a:r>
            <a:endParaRPr lang="zh-CN" altLang="en-US" sz="1200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DD56DCA-0716-4A5C-AED0-8E8BB05BFEEF}"/>
              </a:ext>
            </a:extLst>
          </p:cNvPr>
          <p:cNvCxnSpPr/>
          <p:nvPr/>
        </p:nvCxnSpPr>
        <p:spPr>
          <a:xfrm flipH="1">
            <a:off x="5429251" y="1184672"/>
            <a:ext cx="564356" cy="251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58FBAE5-865F-4696-9A63-00151B84856B}"/>
              </a:ext>
            </a:extLst>
          </p:cNvPr>
          <p:cNvSpPr/>
          <p:nvPr/>
        </p:nvSpPr>
        <p:spPr>
          <a:xfrm>
            <a:off x="6674644" y="1955006"/>
            <a:ext cx="1065708" cy="334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配置数据源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82D609-4797-41A1-B0B2-764CE117E4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279356" y="1771650"/>
            <a:ext cx="395288" cy="3506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5132C8CA-3C6F-40E3-BD4E-2729EAD0D654}"/>
              </a:ext>
            </a:extLst>
          </p:cNvPr>
          <p:cNvSpPr/>
          <p:nvPr/>
        </p:nvSpPr>
        <p:spPr>
          <a:xfrm>
            <a:off x="4118371" y="3069431"/>
            <a:ext cx="1310879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配置事务管理器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5D52B4A-6023-4F78-A9FE-09996B3C44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664744" y="3207931"/>
            <a:ext cx="453627" cy="128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10E5D9E-52C6-41B0-A3C9-E64B50C3E360}"/>
              </a:ext>
            </a:extLst>
          </p:cNvPr>
          <p:cNvSpPr/>
          <p:nvPr/>
        </p:nvSpPr>
        <p:spPr>
          <a:xfrm>
            <a:off x="6399610" y="3662363"/>
            <a:ext cx="1239440" cy="35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开启事务注解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FC1B1A3-712F-4EDC-9DBE-B47CA37F33B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900738" y="3837385"/>
            <a:ext cx="498872" cy="220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0B5C40C1-8F09-4220-BF0B-CC4A14A085FE}"/>
              </a:ext>
            </a:extLst>
          </p:cNvPr>
          <p:cNvSpPr/>
          <p:nvPr/>
        </p:nvSpPr>
        <p:spPr>
          <a:xfrm>
            <a:off x="6913960" y="4436268"/>
            <a:ext cx="1186432" cy="45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1BF1F5-D400-498F-8565-BB8ABACAA005}"/>
              </a:ext>
            </a:extLst>
          </p:cNvPr>
          <p:cNvCxnSpPr/>
          <p:nvPr/>
        </p:nvCxnSpPr>
        <p:spPr>
          <a:xfrm flipH="1" flipV="1">
            <a:off x="6850856" y="4271963"/>
            <a:ext cx="585788" cy="1643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CED97-1850-42DE-8B40-1AA60F713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0" grpId="0" animBg="1"/>
      <p:bldP spid="14" grpId="0" animBg="1"/>
      <p:bldP spid="17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04157904-7FE2-4C7F-865A-68A0E2C3CD5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编写配置文件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36F252-79ED-436D-9C0E-CBD046EC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777479"/>
            <a:ext cx="6084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mybatis-config.xml</a:t>
            </a:r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B9283FB5-C950-469B-A14E-74CC3087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0" y="3378994"/>
            <a:ext cx="6085284" cy="155019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Global logging configuration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log4j.rootLogger=ERROR,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logging configuration...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log4j.logger.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com.test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=DEBUG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Console output...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log4j.appender.stdout=org.apache.log4j.ConsoleAppender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log4j.appender.stdout.layout=org.apache.log4j.PatternLayout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log4j.appender.stdout.layout.ConversionPattern=%5p [%t] - %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9103B8-A363-4D13-A99E-2C735D2F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3077767"/>
            <a:ext cx="6084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log4j.properties</a:t>
            </a: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9A0EE7DB-DCE5-48C8-A915-11FCBA416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0" y="1091804"/>
            <a:ext cx="6085284" cy="192285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 ?&gt;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typeAliases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&lt;package name="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com.test.pojo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typeAliases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&lt;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&lt;/mappers&gt;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A19D2-6BD6-4792-B7F4-382F1A55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116" y="314562"/>
            <a:ext cx="4052364" cy="576262"/>
          </a:xfrm>
        </p:spPr>
        <p:txBody>
          <a:bodyPr/>
          <a:lstStyle/>
          <a:p>
            <a:r>
              <a:rPr lang="en-US" altLang="zh-CN" sz="2400" dirty="0" err="1"/>
              <a:t>MyBatis</a:t>
            </a:r>
            <a:r>
              <a:rPr lang="zh-CN" altLang="en-US" sz="2400" dirty="0"/>
              <a:t>与</a:t>
            </a:r>
            <a:r>
              <a:rPr lang="en-US" altLang="zh-CN" sz="2400" dirty="0"/>
              <a:t>Spring</a:t>
            </a:r>
            <a:r>
              <a:rPr lang="zh-CN" altLang="en-US" sz="2400" dirty="0"/>
              <a:t>的整合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476471" y="2585882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031" y="2683989"/>
            <a:ext cx="3653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的框架整合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25" y="1579153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82" y="2208533"/>
            <a:ext cx="4653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框架的准备工作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186010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接口方式的开发整合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E6DEF4A-CC8F-42B9-9E6F-6605C386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668394"/>
            <a:ext cx="331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测试事务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934E723-F42D-4162-BA2D-63F4EC87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16" y="4150778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配置补充</a:t>
            </a:r>
          </a:p>
        </p:txBody>
      </p:sp>
    </p:spTree>
    <p:extLst>
      <p:ext uri="{BB962C8B-B14F-4D97-AF65-F5344CB8AC3E}">
        <p14:creationId xmlns:p14="http://schemas.microsoft.com/office/powerpoint/2010/main" val="399979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06BEB36-EA49-48DC-A9D1-D095DB710C76}"/>
              </a:ext>
            </a:extLst>
          </p:cNvPr>
          <p:cNvSpPr/>
          <p:nvPr/>
        </p:nvSpPr>
        <p:spPr bwMode="auto">
          <a:xfrm>
            <a:off x="1478756" y="2216944"/>
            <a:ext cx="6186488" cy="229195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8F779B97-1235-4C91-A3E5-23B7A57D0BB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传统</a:t>
            </a:r>
            <a:r>
              <a:rPr lang="en-US" altLang="zh-CN" dirty="0"/>
              <a:t>DAO</a:t>
            </a:r>
            <a:r>
              <a:rPr lang="zh-CN" altLang="en-US" dirty="0"/>
              <a:t>方式的开发整合</a:t>
            </a:r>
          </a:p>
        </p:txBody>
      </p:sp>
      <p:grpSp>
        <p:nvGrpSpPr>
          <p:cNvPr id="17" name="组合 2">
            <a:extLst>
              <a:ext uri="{FF2B5EF4-FFF2-40B4-BE49-F238E27FC236}">
                <a16:creationId xmlns:a16="http://schemas.microsoft.com/office/drawing/2014/main" id="{11FA27C4-BD38-4E76-8C15-3F53C442439F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842962"/>
            <a:ext cx="5279231" cy="1004888"/>
            <a:chOff x="1047763" y="1123951"/>
            <a:chExt cx="7648562" cy="134041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CE8AC9-0960-4D7E-8FA2-0B6A65285FB8}"/>
                </a:ext>
              </a:extLst>
            </p:cNvPr>
            <p:cNvSpPr/>
            <p:nvPr/>
          </p:nvSpPr>
          <p:spPr bwMode="auto">
            <a:xfrm>
              <a:off x="1047763" y="1123951"/>
              <a:ext cx="7648562" cy="1340416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43016" name="矩形 16">
              <a:extLst>
                <a:ext uri="{FF2B5EF4-FFF2-40B4-BE49-F238E27FC236}">
                  <a16:creationId xmlns:a16="http://schemas.microsoft.com/office/drawing/2014/main" id="{109C7563-8B31-484B-81CF-CA27DEC2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912" y="1125538"/>
              <a:ext cx="7555413" cy="1184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采用传统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DAO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开发方式进行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MyBatis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框架的整合时，可以使用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mybatis-spring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包中所提供的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SqlSessionTemplate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类或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SqlSessionDaoSupport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类来实现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C888996-CDF5-4B8B-A1B3-3C4E58AD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756" y="2258616"/>
            <a:ext cx="6186488" cy="19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mybatis-spring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的核心类，它负责管理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，调用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方法。当调用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方法时，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将会保证使用的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和当前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的事务是相关的。它还管理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的生命周期，包含必要的关闭、提交和回滚操作。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SqlSessionDaoSupport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：是一个抽象支持类，它继承了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DaoSupport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类，主要是作为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的基类来使用。可以通过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SqlSessionDaoSupport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类的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getSqlSession()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方法来获取所需的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C0D8DE8-4B43-487A-BCE7-8B1ED6A1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70" y="923925"/>
            <a:ext cx="731043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D7A85-DC0C-4F45-BD35-2A0EE42FF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116" y="314562"/>
            <a:ext cx="4052364" cy="576262"/>
          </a:xfrm>
        </p:spPr>
        <p:txBody>
          <a:bodyPr/>
          <a:lstStyle/>
          <a:p>
            <a:r>
              <a:rPr lang="en-US" altLang="zh-CN" sz="2400" dirty="0" err="1"/>
              <a:t>MyBatis</a:t>
            </a:r>
            <a:r>
              <a:rPr lang="zh-CN" altLang="en-US" sz="2400" dirty="0"/>
              <a:t>与</a:t>
            </a:r>
            <a:r>
              <a:rPr lang="en-US" altLang="zh-CN" sz="2400" dirty="0"/>
              <a:t>Spring</a:t>
            </a:r>
            <a:r>
              <a:rPr lang="zh-CN" altLang="en-US" sz="2400" dirty="0"/>
              <a:t>的整合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502225" y="3097947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031" y="2683989"/>
            <a:ext cx="3653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的框架整合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25" y="1579153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82" y="2103238"/>
            <a:ext cx="4653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框架的准备工作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186010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接口方式的开发整合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E6DEF4A-CC8F-42B9-9E6F-6605C386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668394"/>
            <a:ext cx="331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测试事务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934E723-F42D-4162-BA2D-63F4EC87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16" y="4150778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配置补充</a:t>
            </a:r>
          </a:p>
        </p:txBody>
      </p:sp>
    </p:spTree>
    <p:extLst>
      <p:ext uri="{BB962C8B-B14F-4D97-AF65-F5344CB8AC3E}">
        <p14:creationId xmlns:p14="http://schemas.microsoft.com/office/powerpoint/2010/main" val="26092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掌握</a:t>
            </a:r>
            <a:r>
              <a:rPr lang="en-US" altLang="zh-CN" dirty="0"/>
              <a:t>Spring</a:t>
            </a:r>
            <a:r>
              <a:rPr lang="zh-CN" altLang="zh-CN" dirty="0"/>
              <a:t>与</a:t>
            </a:r>
            <a:r>
              <a:rPr lang="en-US" altLang="zh-CN" dirty="0" err="1"/>
              <a:t>MyBatis</a:t>
            </a:r>
            <a:r>
              <a:rPr lang="zh-CN" altLang="zh-CN" dirty="0"/>
              <a:t>的框架集成</a:t>
            </a:r>
          </a:p>
          <a:p>
            <a:pPr lvl="0"/>
            <a:r>
              <a:rPr lang="zh-CN" altLang="zh-CN" dirty="0"/>
              <a:t>掌握传统</a:t>
            </a:r>
            <a:r>
              <a:rPr lang="en-US" altLang="zh-CN" dirty="0"/>
              <a:t>DAO </a:t>
            </a:r>
            <a:r>
              <a:rPr lang="zh-CN" altLang="zh-CN" dirty="0"/>
              <a:t>方式的开发整合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Mapper </a:t>
            </a:r>
            <a:r>
              <a:rPr lang="zh-CN" altLang="zh-CN" dirty="0"/>
              <a:t>接口方式的开发整合</a:t>
            </a:r>
          </a:p>
          <a:p>
            <a:pPr lvl="0"/>
            <a:r>
              <a:rPr lang="zh-CN" altLang="zh-CN" dirty="0"/>
              <a:t>掌握使用</a:t>
            </a:r>
            <a:r>
              <a:rPr lang="en-US" altLang="zh-CN" dirty="0" err="1"/>
              <a:t>SqlSessionTemplate</a:t>
            </a:r>
            <a:r>
              <a:rPr lang="zh-CN" altLang="zh-CN" dirty="0"/>
              <a:t>实现整合</a:t>
            </a:r>
          </a:p>
          <a:p>
            <a:r>
              <a:rPr lang="zh-CN" altLang="zh-CN" dirty="0"/>
              <a:t>掌握使用</a:t>
            </a:r>
            <a:r>
              <a:rPr lang="en-US" altLang="zh-CN" dirty="0" err="1"/>
              <a:t>MapperFactoryBean</a:t>
            </a:r>
            <a:r>
              <a:rPr lang="zh-CN" altLang="zh-CN" dirty="0"/>
              <a:t>实现整合</a:t>
            </a:r>
            <a:endParaRPr lang="zh-CN" altLang="en-US" dirty="0"/>
          </a:p>
        </p:txBody>
      </p:sp>
      <p:pic>
        <p:nvPicPr>
          <p:cNvPr id="19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CA952C4E-E535-4AD2-8E29-8FC37BAE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85" y="1609543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98B9A656-34F0-4268-ACA2-F52D1A80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85" y="829947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52F22D17-445B-4BEF-8558-2390555E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50157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E2D35677-3983-4CD7-B001-D6201934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76" y="2358460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1C039EF1-1361-4E24-8112-09D49AA6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27" y="2353265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CE4BAE2D-CB0D-46E2-90F2-4F03AD9B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61568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B98CF45D-8695-4C0F-B3AD-CEB90397A38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Mapper</a:t>
            </a:r>
            <a:r>
              <a:rPr lang="zh-CN" altLang="en-US" dirty="0"/>
              <a:t>接口方式的开发整合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FF2380-605A-465C-9D19-89F21E81049D}"/>
              </a:ext>
            </a:extLst>
          </p:cNvPr>
          <p:cNvSpPr/>
          <p:nvPr/>
        </p:nvSpPr>
        <p:spPr bwMode="auto">
          <a:xfrm>
            <a:off x="3835004" y="1533525"/>
            <a:ext cx="3830240" cy="293131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50EE4-0C75-45D8-AE0F-2EA7D48E0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004" y="1562100"/>
            <a:ext cx="3830240" cy="281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在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MyBatis+Spring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的项目中，虽然使用</a:t>
            </a:r>
            <a:r>
              <a:rPr lang="zh-CN" altLang="en-US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传统的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zh-CN" altLang="en-US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开发方式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可以实现所需功能，但是采用这种方式在实现类中会</a:t>
            </a:r>
            <a:r>
              <a:rPr lang="zh-CN" altLang="en-US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出现大量的重复代码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，在方法中也</a:t>
            </a:r>
            <a:r>
              <a:rPr lang="zh-CN" altLang="en-US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需要指定映射文件中执行语句的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，并且</a:t>
            </a:r>
            <a:r>
              <a:rPr lang="zh-CN" altLang="en-US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不能保证编写时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的正确性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（运行时才能知道）。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为此，我们可以使用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提供的另外一种编程方式，即使用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zh-CN" altLang="en-US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接口编程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DB308057-334E-4BFD-A95E-A5D05C8D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60" y="1710929"/>
            <a:ext cx="2162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10">
            <a:extLst>
              <a:ext uri="{FF2B5EF4-FFF2-40B4-BE49-F238E27FC236}">
                <a16:creationId xmlns:a16="http://schemas.microsoft.com/office/drawing/2014/main" id="{FC006F97-7E20-4B2F-B345-F238A289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03" y="2461022"/>
            <a:ext cx="11576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 述</a:t>
            </a:r>
            <a:endParaRPr lang="zh-CN" altLang="zh-CN" sz="3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7D49E-861F-4252-BD71-D74FA2186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5CEA5D4-52F3-48A5-B1CD-EF5B11B88C88}"/>
              </a:ext>
            </a:extLst>
          </p:cNvPr>
          <p:cNvSpPr/>
          <p:nvPr/>
        </p:nvSpPr>
        <p:spPr bwMode="auto">
          <a:xfrm>
            <a:off x="1478756" y="2321719"/>
            <a:ext cx="6186488" cy="155733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>
              <a:defRPr/>
            </a:pP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7D0144B1-E4AB-43F3-A35D-D927CD61F52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325" dirty="0"/>
              <a:t>基于</a:t>
            </a:r>
            <a:r>
              <a:rPr lang="en-US" altLang="zh-CN" sz="2325" dirty="0" err="1"/>
              <a:t>MapperFactoryBean</a:t>
            </a:r>
            <a:r>
              <a:rPr lang="zh-CN" altLang="en-US" sz="2325" dirty="0"/>
              <a:t>的整合</a:t>
            </a:r>
          </a:p>
        </p:txBody>
      </p:sp>
      <p:grpSp>
        <p:nvGrpSpPr>
          <p:cNvPr id="17" name="组合 2">
            <a:extLst>
              <a:ext uri="{FF2B5EF4-FFF2-40B4-BE49-F238E27FC236}">
                <a16:creationId xmlns:a16="http://schemas.microsoft.com/office/drawing/2014/main" id="{1E76D8DA-9A15-4D73-A3E7-3B23CE7C2161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864394"/>
            <a:ext cx="5279231" cy="1004888"/>
            <a:chOff x="1047763" y="1123951"/>
            <a:chExt cx="7648562" cy="134041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8ADB38A-98A4-4441-8CEC-11935C5AC923}"/>
                </a:ext>
              </a:extLst>
            </p:cNvPr>
            <p:cNvSpPr/>
            <p:nvPr/>
          </p:nvSpPr>
          <p:spPr bwMode="auto">
            <a:xfrm>
              <a:off x="1047763" y="1123951"/>
              <a:ext cx="7648562" cy="1340416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47112" name="矩形 16">
              <a:extLst>
                <a:ext uri="{FF2B5EF4-FFF2-40B4-BE49-F238E27FC236}">
                  <a16:creationId xmlns:a16="http://schemas.microsoft.com/office/drawing/2014/main" id="{F20607E6-37DB-4B96-B2A0-1F30084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912" y="1125538"/>
              <a:ext cx="7450638" cy="1184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MapperFactoryBean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MyBatis-Spring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团队提供的一个用于根据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接口生成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对象的类，该类在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配置文件中使用时可以配置以下参数：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1AF5A9-6712-4E0C-996A-C6998E8D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756" y="2437210"/>
            <a:ext cx="6186488" cy="116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mapperInterface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：用于指定接口；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。如果与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同时设定，则只会启用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A815C657-4CBF-4797-98A4-17831F1D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1" y="863203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5DD0E-61FF-4354-8882-154387AB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E8511821-7DCF-4AC2-A0A9-08C85EDACD7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325" dirty="0"/>
              <a:t>基于</a:t>
            </a:r>
            <a:r>
              <a:rPr lang="en-US" altLang="zh-CN" sz="2325" dirty="0" err="1"/>
              <a:t>MapperFactoryBean</a:t>
            </a:r>
            <a:r>
              <a:rPr lang="zh-CN" altLang="en-US" sz="2325" dirty="0"/>
              <a:t>的整合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38B6C50-E5AA-4440-8CC1-DE5F5BD62727}"/>
              </a:ext>
            </a:extLst>
          </p:cNvPr>
          <p:cNvGrpSpPr>
            <a:grpSpLocks/>
          </p:cNvGrpSpPr>
          <p:nvPr/>
        </p:nvGrpSpPr>
        <p:grpSpPr bwMode="auto">
          <a:xfrm>
            <a:off x="1951435" y="1982391"/>
            <a:ext cx="5820965" cy="313134"/>
            <a:chOff x="1804496" y="3510126"/>
            <a:chExt cx="6731849" cy="417390"/>
          </a:xfrm>
        </p:grpSpPr>
        <p:cxnSp>
          <p:nvCxnSpPr>
            <p:cNvPr id="49190" name="直接连接符 34">
              <a:extLst>
                <a:ext uri="{FF2B5EF4-FFF2-40B4-BE49-F238E27FC236}">
                  <a16:creationId xmlns:a16="http://schemas.microsoft.com/office/drawing/2014/main" id="{13B63616-7E12-49B8-9806-7DBC6C1673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88275" y="3927516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91" name="矩形 7">
              <a:extLst>
                <a:ext uri="{FF2B5EF4-FFF2-40B4-BE49-F238E27FC236}">
                  <a16:creationId xmlns:a16="http://schemas.microsoft.com/office/drawing/2014/main" id="{404E8BDA-4CB8-4D25-9085-A8FDF4EF8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496" y="3510126"/>
              <a:ext cx="6731849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接口的名称和对应的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映射文件的名称必须一致。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148785C-5ABD-4A49-931E-662A6D961C4C}"/>
              </a:ext>
            </a:extLst>
          </p:cNvPr>
          <p:cNvGrpSpPr>
            <a:grpSpLocks/>
          </p:cNvGrpSpPr>
          <p:nvPr/>
        </p:nvGrpSpPr>
        <p:grpSpPr bwMode="auto">
          <a:xfrm>
            <a:off x="1950244" y="2525316"/>
            <a:ext cx="5773341" cy="313134"/>
            <a:chOff x="1794245" y="4053051"/>
            <a:chExt cx="6731849" cy="417390"/>
          </a:xfrm>
        </p:grpSpPr>
        <p:cxnSp>
          <p:nvCxnSpPr>
            <p:cNvPr id="49188" name="直接连接符 34">
              <a:extLst>
                <a:ext uri="{FF2B5EF4-FFF2-40B4-BE49-F238E27FC236}">
                  <a16:creationId xmlns:a16="http://schemas.microsoft.com/office/drawing/2014/main" id="{F4039A39-1F6F-4189-9CF4-5C2D19E005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85951" y="4470441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89" name="矩形 40">
              <a:extLst>
                <a:ext uri="{FF2B5EF4-FFF2-40B4-BE49-F238E27FC236}">
                  <a16:creationId xmlns:a16="http://schemas.microsoft.com/office/drawing/2014/main" id="{DC5BA59E-3D8F-43FD-A0CE-0C4219240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245" y="4053051"/>
              <a:ext cx="6731849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文件中的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namespace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接口的类路径相同。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3830E1C-C406-477C-8499-B17C510D2FFE}"/>
              </a:ext>
            </a:extLst>
          </p:cNvPr>
          <p:cNvGrpSpPr>
            <a:grpSpLocks/>
          </p:cNvGrpSpPr>
          <p:nvPr/>
        </p:nvGrpSpPr>
        <p:grpSpPr bwMode="auto">
          <a:xfrm>
            <a:off x="1965723" y="3076576"/>
            <a:ext cx="5717381" cy="313029"/>
            <a:chOff x="1818282" y="4655000"/>
            <a:chExt cx="6731849" cy="417390"/>
          </a:xfrm>
        </p:grpSpPr>
        <p:cxnSp>
          <p:nvCxnSpPr>
            <p:cNvPr id="49186" name="直接连接符 34">
              <a:extLst>
                <a:ext uri="{FF2B5EF4-FFF2-40B4-BE49-F238E27FC236}">
                  <a16:creationId xmlns:a16="http://schemas.microsoft.com/office/drawing/2014/main" id="{65FA17DF-F38E-4EE7-B4DE-1A4C49FB46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9578" y="5072390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87" name="矩形 44">
              <a:extLst>
                <a:ext uri="{FF2B5EF4-FFF2-40B4-BE49-F238E27FC236}">
                  <a16:creationId xmlns:a16="http://schemas.microsoft.com/office/drawing/2014/main" id="{BBD1A6B8-DADF-4B97-9464-E003B58A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82" y="4655000"/>
              <a:ext cx="6731849" cy="369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接口中的方法名和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中定义的每个执行语句的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相同。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BD9D51-2984-461B-AC43-17079826EFC0}"/>
              </a:ext>
            </a:extLst>
          </p:cNvPr>
          <p:cNvGrpSpPr>
            <a:grpSpLocks/>
          </p:cNvGrpSpPr>
          <p:nvPr/>
        </p:nvGrpSpPr>
        <p:grpSpPr bwMode="auto">
          <a:xfrm>
            <a:off x="1604963" y="1991917"/>
            <a:ext cx="334566" cy="334565"/>
            <a:chOff x="615950" y="2655888"/>
            <a:chExt cx="446088" cy="44608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661E4DE-25C0-40F2-B0E1-126AF4C97B9B}"/>
                </a:ext>
              </a:extLst>
            </p:cNvPr>
            <p:cNvSpPr/>
            <p:nvPr/>
          </p:nvSpPr>
          <p:spPr>
            <a:xfrm>
              <a:off x="615950" y="2655888"/>
              <a:ext cx="446088" cy="4460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5" name="TextBox 1">
              <a:extLst>
                <a:ext uri="{FF2B5EF4-FFF2-40B4-BE49-F238E27FC236}">
                  <a16:creationId xmlns:a16="http://schemas.microsoft.com/office/drawing/2014/main" id="{9ABBDD01-2F05-4C7E-9198-AD56BE44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4" y="2694543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1</a:t>
              </a:r>
              <a:endParaRPr lang="zh-CN" altLang="en-US" sz="120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2442A03-7650-4540-B24E-752FC30B19B5}"/>
              </a:ext>
            </a:extLst>
          </p:cNvPr>
          <p:cNvGrpSpPr>
            <a:grpSpLocks/>
          </p:cNvGrpSpPr>
          <p:nvPr/>
        </p:nvGrpSpPr>
        <p:grpSpPr bwMode="auto">
          <a:xfrm>
            <a:off x="1612106" y="2558654"/>
            <a:ext cx="334566" cy="334565"/>
            <a:chOff x="625475" y="3411538"/>
            <a:chExt cx="446088" cy="44608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49E2DF4-0912-4D80-B012-1E24DF319FCF}"/>
                </a:ext>
              </a:extLst>
            </p:cNvPr>
            <p:cNvSpPr/>
            <p:nvPr/>
          </p:nvSpPr>
          <p:spPr>
            <a:xfrm>
              <a:off x="625475" y="3411538"/>
              <a:ext cx="446088" cy="4460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3" name="TextBox 23">
              <a:extLst>
                <a:ext uri="{FF2B5EF4-FFF2-40B4-BE49-F238E27FC236}">
                  <a16:creationId xmlns:a16="http://schemas.microsoft.com/office/drawing/2014/main" id="{424D8B37-094A-4885-AC46-D07B845DC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4" y="3436938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2</a:t>
              </a:r>
              <a:endParaRPr lang="zh-CN" altLang="en-US" sz="120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DB3BDC3-F256-4C12-ADFB-B155B25D36C8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3073004"/>
            <a:ext cx="334566" cy="335756"/>
            <a:chOff x="622300" y="4097338"/>
            <a:chExt cx="446088" cy="4476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E8281F-A4AD-42DD-99A7-1FB5098E6FF1}"/>
                </a:ext>
              </a:extLst>
            </p:cNvPr>
            <p:cNvSpPr/>
            <p:nvPr/>
          </p:nvSpPr>
          <p:spPr>
            <a:xfrm>
              <a:off x="622300" y="4097338"/>
              <a:ext cx="446088" cy="4476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1" name="TextBox 24">
              <a:extLst>
                <a:ext uri="{FF2B5EF4-FFF2-40B4-BE49-F238E27FC236}">
                  <a16:creationId xmlns:a16="http://schemas.microsoft.com/office/drawing/2014/main" id="{9CFCA31D-CDEF-4122-85DB-D9FB214E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4122738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3</a:t>
              </a:r>
              <a:endParaRPr lang="zh-CN" altLang="en-US" sz="12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3EC5BF7-FCB9-4633-8B11-673C89968045}"/>
              </a:ext>
            </a:extLst>
          </p:cNvPr>
          <p:cNvGrpSpPr>
            <a:grpSpLocks/>
          </p:cNvGrpSpPr>
          <p:nvPr/>
        </p:nvGrpSpPr>
        <p:grpSpPr bwMode="auto">
          <a:xfrm>
            <a:off x="1965723" y="3548062"/>
            <a:ext cx="5717381" cy="491729"/>
            <a:chOff x="1818282" y="4655000"/>
            <a:chExt cx="6731849" cy="655445"/>
          </a:xfrm>
        </p:grpSpPr>
        <p:cxnSp>
          <p:nvCxnSpPr>
            <p:cNvPr id="49178" name="直接连接符 34">
              <a:extLst>
                <a:ext uri="{FF2B5EF4-FFF2-40B4-BE49-F238E27FC236}">
                  <a16:creationId xmlns:a16="http://schemas.microsoft.com/office/drawing/2014/main" id="{36530B28-3818-4DB2-A5B7-2856E9F507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9578" y="5310445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9" name="矩形 44">
              <a:extLst>
                <a:ext uri="{FF2B5EF4-FFF2-40B4-BE49-F238E27FC236}">
                  <a16:creationId xmlns:a16="http://schemas.microsoft.com/office/drawing/2014/main" id="{2C880F9C-96E3-4D9E-9D3E-DB3FF4594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82" y="4655000"/>
              <a:ext cx="6731849" cy="61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接口中方法的输入参数类型要和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中定义的每个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parameterType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的类型相同。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DF6B239-49D2-4FFE-8C52-5D5836F86BC1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3673079"/>
            <a:ext cx="334566" cy="335756"/>
            <a:chOff x="622300" y="4897438"/>
            <a:chExt cx="446088" cy="447675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AE7BA87-0ACA-4BCE-9526-7AB443BB2AAF}"/>
                </a:ext>
              </a:extLst>
            </p:cNvPr>
            <p:cNvSpPr/>
            <p:nvPr/>
          </p:nvSpPr>
          <p:spPr>
            <a:xfrm>
              <a:off x="622300" y="4897438"/>
              <a:ext cx="446088" cy="4476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7" name="TextBox 30">
              <a:extLst>
                <a:ext uri="{FF2B5EF4-FFF2-40B4-BE49-F238E27FC236}">
                  <a16:creationId xmlns:a16="http://schemas.microsoft.com/office/drawing/2014/main" id="{0A21E0AA-6116-4986-A488-99E4192C1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4922838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4</a:t>
              </a:r>
              <a:endParaRPr lang="zh-CN" altLang="en-US" sz="12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45C36AC-EAC9-49ED-AC40-E3EDFDAEC4A0}"/>
              </a:ext>
            </a:extLst>
          </p:cNvPr>
          <p:cNvGrpSpPr>
            <a:grpSpLocks/>
          </p:cNvGrpSpPr>
          <p:nvPr/>
        </p:nvGrpSpPr>
        <p:grpSpPr bwMode="auto">
          <a:xfrm>
            <a:off x="1965723" y="4155281"/>
            <a:ext cx="5717381" cy="491729"/>
            <a:chOff x="1818282" y="4655000"/>
            <a:chExt cx="6731849" cy="655445"/>
          </a:xfrm>
        </p:grpSpPr>
        <p:cxnSp>
          <p:nvCxnSpPr>
            <p:cNvPr id="49174" name="直接连接符 34">
              <a:extLst>
                <a:ext uri="{FF2B5EF4-FFF2-40B4-BE49-F238E27FC236}">
                  <a16:creationId xmlns:a16="http://schemas.microsoft.com/office/drawing/2014/main" id="{BADA66BE-D1CF-4C24-82D1-49EB0D1E5C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9578" y="5310445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5" name="矩形 44">
              <a:extLst>
                <a:ext uri="{FF2B5EF4-FFF2-40B4-BE49-F238E27FC236}">
                  <a16:creationId xmlns:a16="http://schemas.microsoft.com/office/drawing/2014/main" id="{A5E53ACB-EF8B-465D-9294-E92FF46D8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82" y="4655000"/>
              <a:ext cx="6731849" cy="61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接口方法的输出参数类型要和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中定义的每个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resultType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的类型相同。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73423B7-71A8-4CA0-9621-3E2C69E0F8E6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4280298"/>
            <a:ext cx="334566" cy="335756"/>
            <a:chOff x="622300" y="5707063"/>
            <a:chExt cx="446088" cy="44767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90C39BE-5233-47B1-A4A0-F1CB4BA2AE07}"/>
                </a:ext>
              </a:extLst>
            </p:cNvPr>
            <p:cNvSpPr/>
            <p:nvPr/>
          </p:nvSpPr>
          <p:spPr>
            <a:xfrm>
              <a:off x="622300" y="5707063"/>
              <a:ext cx="446088" cy="4476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3" name="TextBox 35">
              <a:extLst>
                <a:ext uri="{FF2B5EF4-FFF2-40B4-BE49-F238E27FC236}">
                  <a16:creationId xmlns:a16="http://schemas.microsoft.com/office/drawing/2014/main" id="{6B337272-6616-41D6-BA17-45C747170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5732463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5</a:t>
              </a:r>
              <a:endParaRPr lang="zh-CN" altLang="en-US" sz="1200"/>
            </a:p>
          </p:txBody>
        </p:sp>
      </p:grpSp>
      <p:grpSp>
        <p:nvGrpSpPr>
          <p:cNvPr id="60" name="组合 2">
            <a:extLst>
              <a:ext uri="{FF2B5EF4-FFF2-40B4-BE49-F238E27FC236}">
                <a16:creationId xmlns:a16="http://schemas.microsoft.com/office/drawing/2014/main" id="{667BE085-DB5F-44FD-ADCE-A6AAB74DE94E}"/>
              </a:ext>
            </a:extLst>
          </p:cNvPr>
          <p:cNvGrpSpPr>
            <a:grpSpLocks/>
          </p:cNvGrpSpPr>
          <p:nvPr/>
        </p:nvGrpSpPr>
        <p:grpSpPr bwMode="auto">
          <a:xfrm>
            <a:off x="1604963" y="1251348"/>
            <a:ext cx="6060281" cy="645319"/>
            <a:chOff x="1047763" y="1123951"/>
            <a:chExt cx="7648562" cy="134148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F0DA342-591B-4C0B-9E30-93E1626AD960}"/>
                </a:ext>
              </a:extLst>
            </p:cNvPr>
            <p:cNvSpPr/>
            <p:nvPr/>
          </p:nvSpPr>
          <p:spPr bwMode="auto">
            <a:xfrm>
              <a:off x="1047763" y="1123951"/>
              <a:ext cx="7648562" cy="1341488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49171" name="矩形 16">
              <a:extLst>
                <a:ext uri="{FF2B5EF4-FFF2-40B4-BE49-F238E27FC236}">
                  <a16:creationId xmlns:a16="http://schemas.microsoft.com/office/drawing/2014/main" id="{103BB502-E48F-4624-A12B-D32C3A94B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913" y="1149926"/>
              <a:ext cx="7450637" cy="127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虽然使用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接口编程的方式很简单，但是在具体使用时还是需要遵循一些规范。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1064FE1-0560-49B2-A16B-3B55238802E7}"/>
              </a:ext>
            </a:extLst>
          </p:cNvPr>
          <p:cNvGrpSpPr>
            <a:grpSpLocks/>
          </p:cNvGrpSpPr>
          <p:nvPr/>
        </p:nvGrpSpPr>
        <p:grpSpPr bwMode="auto">
          <a:xfrm>
            <a:off x="1146573" y="565548"/>
            <a:ext cx="2368153" cy="1064419"/>
            <a:chOff x="4763" y="785813"/>
            <a:chExt cx="3157287" cy="1419225"/>
          </a:xfrm>
        </p:grpSpPr>
        <p:sp>
          <p:nvSpPr>
            <p:cNvPr id="57" name="任意多边形 56">
              <a:extLst>
                <a:ext uri="{FF2B5EF4-FFF2-40B4-BE49-F238E27FC236}">
                  <a16:creationId xmlns:a16="http://schemas.microsoft.com/office/drawing/2014/main" id="{C547E74E-4010-4007-9A24-8ECB93024FBC}"/>
                </a:ext>
              </a:extLst>
            </p:cNvPr>
            <p:cNvSpPr/>
            <p:nvPr/>
          </p:nvSpPr>
          <p:spPr bwMode="auto">
            <a:xfrm>
              <a:off x="1376254" y="1208088"/>
              <a:ext cx="1785796" cy="469900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5301" tIns="44333" rIns="165301" bIns="44333" spcCol="1270" anchor="ctr"/>
            <a:lstStyle/>
            <a:p>
              <a:pPr defTabSz="2166938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875" dirty="0"/>
            </a:p>
          </p:txBody>
        </p:sp>
        <p:pic>
          <p:nvPicPr>
            <p:cNvPr id="49168" name="Picture 2">
              <a:extLst>
                <a:ext uri="{FF2B5EF4-FFF2-40B4-BE49-F238E27FC236}">
                  <a16:creationId xmlns:a16="http://schemas.microsoft.com/office/drawing/2014/main" id="{C5A66C4B-1BA5-4A9A-BE0C-A567519D5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" y="785813"/>
              <a:ext cx="1827212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9" name="矩形 11">
              <a:extLst>
                <a:ext uri="{FF2B5EF4-FFF2-40B4-BE49-F238E27FC236}">
                  <a16:creationId xmlns:a16="http://schemas.microsoft.com/office/drawing/2014/main" id="{360D9D41-E885-4699-97F9-F181A868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086" y="1266825"/>
              <a:ext cx="10668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脚下留心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60ED26-320D-4F4E-BA72-52AF9D6F7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6C355BE1-00A3-463E-A94C-6E577C043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MapperScannerConfigurer</a:t>
            </a:r>
            <a:r>
              <a:rPr lang="zh-CN" altLang="en-US" dirty="0"/>
              <a:t>的整合</a:t>
            </a:r>
          </a:p>
        </p:txBody>
      </p:sp>
      <p:grpSp>
        <p:nvGrpSpPr>
          <p:cNvPr id="41" name="组合 2">
            <a:extLst>
              <a:ext uri="{FF2B5EF4-FFF2-40B4-BE49-F238E27FC236}">
                <a16:creationId xmlns:a16="http://schemas.microsoft.com/office/drawing/2014/main" id="{A9A706BD-E985-4071-970E-A4F6A4D2EA43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864394"/>
            <a:ext cx="5279231" cy="1316831"/>
            <a:chOff x="1047763" y="1123950"/>
            <a:chExt cx="7648562" cy="175591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364FD7C-E3CE-4AC9-AF89-78FC4956338C}"/>
                </a:ext>
              </a:extLst>
            </p:cNvPr>
            <p:cNvSpPr/>
            <p:nvPr/>
          </p:nvSpPr>
          <p:spPr bwMode="auto">
            <a:xfrm>
              <a:off x="1047763" y="1123950"/>
              <a:ext cx="7648562" cy="1755914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50186" name="矩形 16">
              <a:extLst>
                <a:ext uri="{FF2B5EF4-FFF2-40B4-BE49-F238E27FC236}">
                  <a16:creationId xmlns:a16="http://schemas.microsoft.com/office/drawing/2014/main" id="{E06DCD5E-E6A2-40C6-9DAB-9DE026B3F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912" y="1125538"/>
              <a:ext cx="7450638" cy="155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在实际的项目中，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DAO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层会包含很多接口，如果每一个接口都在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配置文件中配置，不但会增加工作量，还会使得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配置文件非常臃肿。为此，可以采用自动扫描的形式来配置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MyBatis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中的映射器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——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采用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MapperScannerConfigurer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D71C89-765D-4DB5-AF5D-12BE4974BD5C}"/>
              </a:ext>
            </a:extLst>
          </p:cNvPr>
          <p:cNvGrpSpPr>
            <a:grpSpLocks/>
          </p:cNvGrpSpPr>
          <p:nvPr/>
        </p:nvGrpSpPr>
        <p:grpSpPr bwMode="auto">
          <a:xfrm>
            <a:off x="1478756" y="2667000"/>
            <a:ext cx="6186488" cy="2252663"/>
            <a:chOff x="447675" y="3556020"/>
            <a:chExt cx="8248650" cy="300361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EE8CD47-3F7E-4EE8-A8CC-82A256C403B1}"/>
                </a:ext>
              </a:extLst>
            </p:cNvPr>
            <p:cNvSpPr/>
            <p:nvPr/>
          </p:nvSpPr>
          <p:spPr bwMode="auto">
            <a:xfrm>
              <a:off x="447675" y="3556020"/>
              <a:ext cx="8248650" cy="300361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50184" name="TextBox 48">
              <a:extLst>
                <a:ext uri="{FF2B5EF4-FFF2-40B4-BE49-F238E27FC236}">
                  <a16:creationId xmlns:a16="http://schemas.microsoft.com/office/drawing/2014/main" id="{ED5D2329-B657-4148-992C-1DF64153E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2" y="3611582"/>
              <a:ext cx="8000998" cy="2092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basePackage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指定映射接口文件所在的包路径，当需要扫描多个包时可以使用分号或逗号作为分隔符。指定包路径后，会扫描该包及其子包中的所有文件。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annotationClass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指定了要扫描的注解名称，只有被注解标识的类才会被配置为映射器。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sqlSessionFactoryBeanName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指定在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中定义的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SqlSessionFactory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名称。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sqlSessionTemplateBeanName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指定在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中定义的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SqlSessionTemplate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名称。如果定义此属性，则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sqlSessionFactoryBeanName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将不起作用。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markerInterface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指定创建映射器的接口。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0" name="Picture 2">
            <a:extLst>
              <a:ext uri="{FF2B5EF4-FFF2-40B4-BE49-F238E27FC236}">
                <a16:creationId xmlns:a16="http://schemas.microsoft.com/office/drawing/2014/main" id="{29EDCC22-8DFF-4743-BCA8-30A584C6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1" y="863203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89B55B-3DBC-4AA2-9CA8-F2EDFFA0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756" y="2300288"/>
            <a:ext cx="618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MapperScannerConfigurer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类在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配置文件中可以配置以下属性：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FB884F0-730A-4B32-A9CB-DB2AF72AC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CF297320-E9EE-4E5A-8A8D-22C1E93D5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MapperScannerConfigurer</a:t>
            </a:r>
            <a:r>
              <a:rPr lang="zh-CN" altLang="en-US" dirty="0"/>
              <a:t>的整合</a:t>
            </a:r>
          </a:p>
        </p:txBody>
      </p:sp>
      <p:grpSp>
        <p:nvGrpSpPr>
          <p:cNvPr id="41" name="组合 2">
            <a:extLst>
              <a:ext uri="{FF2B5EF4-FFF2-40B4-BE49-F238E27FC236}">
                <a16:creationId xmlns:a16="http://schemas.microsoft.com/office/drawing/2014/main" id="{467C08D9-16D8-486B-B459-0598535F20B9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864394"/>
            <a:ext cx="5279231" cy="700088"/>
            <a:chOff x="1047763" y="1123950"/>
            <a:chExt cx="7648562" cy="186689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6803548-A700-4611-98AC-E81F5435DB41}"/>
                </a:ext>
              </a:extLst>
            </p:cNvPr>
            <p:cNvSpPr/>
            <p:nvPr/>
          </p:nvSpPr>
          <p:spPr bwMode="auto">
            <a:xfrm>
              <a:off x="1047763" y="1123950"/>
              <a:ext cx="7648562" cy="186689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51212" name="矩形 16">
              <a:extLst>
                <a:ext uri="{FF2B5EF4-FFF2-40B4-BE49-F238E27FC236}">
                  <a16:creationId xmlns:a16="http://schemas.microsoft.com/office/drawing/2014/main" id="{BCF187DF-10EC-4970-B326-1B373F45B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912" y="1125539"/>
              <a:ext cx="7450638" cy="163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MapperScannerConfigurer</a:t>
              </a: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的使用非常简单，只需要在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的配置文件中编写如下代码：</a:t>
              </a:r>
              <a:endPara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B4B66D-8BB3-43E1-8F79-33FD0A5B19C3}"/>
              </a:ext>
            </a:extLst>
          </p:cNvPr>
          <p:cNvGrpSpPr>
            <a:grpSpLocks/>
          </p:cNvGrpSpPr>
          <p:nvPr/>
        </p:nvGrpSpPr>
        <p:grpSpPr bwMode="auto">
          <a:xfrm>
            <a:off x="1478756" y="3371850"/>
            <a:ext cx="6186488" cy="1334691"/>
            <a:chOff x="447675" y="3556020"/>
            <a:chExt cx="8248650" cy="381888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8B0C670-1002-4367-8DF4-D07ABE7193FF}"/>
                </a:ext>
              </a:extLst>
            </p:cNvPr>
            <p:cNvSpPr/>
            <p:nvPr/>
          </p:nvSpPr>
          <p:spPr bwMode="auto">
            <a:xfrm>
              <a:off x="447675" y="3556020"/>
              <a:ext cx="8248650" cy="3818885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51210" name="TextBox 48">
              <a:extLst>
                <a:ext uri="{FF2B5EF4-FFF2-40B4-BE49-F238E27FC236}">
                  <a16:creationId xmlns:a16="http://schemas.microsoft.com/office/drawing/2014/main" id="{B7ECEEFA-97E1-4017-9D9C-7B2D9798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2" y="3611583"/>
              <a:ext cx="8094661" cy="254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通常情况下，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MapperScannerConfigurer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在使用时只需</a:t>
              </a:r>
              <a:r>
                <a:rPr lang="zh-CN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通过</a:t>
              </a:r>
              <a:r>
                <a:rPr lang="en-US" altLang="zh-CN" sz="12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basePackage</a:t>
              </a:r>
              <a:r>
                <a:rPr lang="zh-CN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属性指定需要扫描的包即可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会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自动的通过包中的接口来生成映射器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。这使得开发人员可以在编写很少代码的情况下，完成对映射器的配置，从而提高开发效率。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0" name="Picture 2">
            <a:extLst>
              <a:ext uri="{FF2B5EF4-FFF2-40B4-BE49-F238E27FC236}">
                <a16:creationId xmlns:a16="http://schemas.microsoft.com/office/drawing/2014/main" id="{03D6325A-6460-4C9B-8545-5784D775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1" y="863203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A63651C-1D83-4F16-BD7B-DCF935FDC18A}"/>
              </a:ext>
            </a:extLst>
          </p:cNvPr>
          <p:cNvGrpSpPr>
            <a:grpSpLocks/>
          </p:cNvGrpSpPr>
          <p:nvPr/>
        </p:nvGrpSpPr>
        <p:grpSpPr bwMode="auto">
          <a:xfrm>
            <a:off x="1550194" y="1726406"/>
            <a:ext cx="5999560" cy="1506141"/>
            <a:chOff x="542925" y="2301875"/>
            <a:chExt cx="7999413" cy="2008188"/>
          </a:xfrm>
        </p:grpSpPr>
        <p:sp>
          <p:nvSpPr>
            <p:cNvPr id="51207" name="矩形 86">
              <a:extLst>
                <a:ext uri="{FF2B5EF4-FFF2-40B4-BE49-F238E27FC236}">
                  <a16:creationId xmlns:a16="http://schemas.microsoft.com/office/drawing/2014/main" id="{A5B00C3C-97BC-4D77-B680-182E44CD1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" y="2301875"/>
              <a:ext cx="7999413" cy="2008188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200"/>
            </a:p>
          </p:txBody>
        </p:sp>
        <p:sp>
          <p:nvSpPr>
            <p:cNvPr id="51208" name="矩形 87">
              <a:extLst>
                <a:ext uri="{FF2B5EF4-FFF2-40B4-BE49-F238E27FC236}">
                  <a16:creationId xmlns:a16="http://schemas.microsoft.com/office/drawing/2014/main" id="{1CB58A51-51B9-4640-90AC-78AF4B745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874" y="2422284"/>
              <a:ext cx="7293014" cy="155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&lt;!-- Mapper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代理开发（基于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MapperScannerConfigurer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 class="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org.mybatis.spring.mapper.MapperScannerConfigurer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&lt;property name="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basePackage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com.test.mapper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&lt;/bean&gt;</a:t>
              </a: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F88589B-9425-484E-AFCC-EC03148CD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116" y="314562"/>
            <a:ext cx="4052364" cy="576262"/>
          </a:xfrm>
        </p:spPr>
        <p:txBody>
          <a:bodyPr/>
          <a:lstStyle/>
          <a:p>
            <a:r>
              <a:rPr lang="en-US" altLang="zh-CN" sz="2400" dirty="0" err="1"/>
              <a:t>MyBatis</a:t>
            </a:r>
            <a:r>
              <a:rPr lang="zh-CN" altLang="en-US" sz="2400" dirty="0"/>
              <a:t>与</a:t>
            </a:r>
            <a:r>
              <a:rPr lang="en-US" altLang="zh-CN" sz="2400" dirty="0"/>
              <a:t>Spring</a:t>
            </a:r>
            <a:r>
              <a:rPr lang="zh-CN" altLang="en-US" sz="2400" dirty="0"/>
              <a:t>的整合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491369" y="3541153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031" y="2683989"/>
            <a:ext cx="3653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的框架整合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25" y="1579153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82" y="2103238"/>
            <a:ext cx="4653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框架的准备工作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186010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接口方式的开发整合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E6DEF4A-CC8F-42B9-9E6F-6605C386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668394"/>
            <a:ext cx="331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测试事务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934E723-F42D-4162-BA2D-63F4EC87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16" y="4150778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配置补充</a:t>
            </a:r>
          </a:p>
        </p:txBody>
      </p:sp>
    </p:spTree>
    <p:extLst>
      <p:ext uri="{BB962C8B-B14F-4D97-AF65-F5344CB8AC3E}">
        <p14:creationId xmlns:p14="http://schemas.microsoft.com/office/powerpoint/2010/main" val="383135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503E87C-C076-4466-88B8-347F2E1C3397}"/>
              </a:ext>
            </a:extLst>
          </p:cNvPr>
          <p:cNvGrpSpPr>
            <a:grpSpLocks/>
          </p:cNvGrpSpPr>
          <p:nvPr/>
        </p:nvGrpSpPr>
        <p:grpSpPr bwMode="auto">
          <a:xfrm>
            <a:off x="1145382" y="1159669"/>
            <a:ext cx="6627019" cy="669131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67A6F3-6D0C-41E7-9C17-BDA05B1F139A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53258" name="矩形 1">
              <a:extLst>
                <a:ext uri="{FF2B5EF4-FFF2-40B4-BE49-F238E27FC236}">
                  <a16:creationId xmlns:a16="http://schemas.microsoft.com/office/drawing/2014/main" id="{880F3929-1123-452E-B763-CAEA37D1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735138"/>
              <a:ext cx="4959349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如何进行</a:t>
              </a:r>
              <a:r>
                <a:rPr lang="zh-CN" altLang="en-US" sz="2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事务测试</a:t>
              </a:r>
              <a:r>
                <a:rPr lang="zh-CN" altLang="zh-CN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251" name="标题 1">
            <a:extLst>
              <a:ext uri="{FF2B5EF4-FFF2-40B4-BE49-F238E27FC236}">
                <a16:creationId xmlns:a16="http://schemas.microsoft.com/office/drawing/2014/main" id="{8C9A5F09-EB3F-4861-BABD-9B3C969193F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测试事务</a:t>
            </a:r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F7B95C56-5266-4672-84FB-EF7FBA694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8" y="696516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7F1BE2-3572-4509-9B0A-0730C1201A60}"/>
              </a:ext>
            </a:extLst>
          </p:cNvPr>
          <p:cNvSpPr/>
          <p:nvPr/>
        </p:nvSpPr>
        <p:spPr bwMode="auto">
          <a:xfrm>
            <a:off x="1547813" y="2228850"/>
            <a:ext cx="6048375" cy="255746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C2EE9F-BADF-4054-B876-5B2C09ADB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24088"/>
            <a:ext cx="6048375" cy="227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在项目中，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层既是处理业务的地方，又是管理数据库事务的地方。要对事务进行测试，首先需要创建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层，并在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层编写添加客户操作的代码；然后在添加操作的代码后，有意的添加一段异常代码（如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 i = 1/0;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）来模拟现实中的意外情况；最后编写测试方法，调用业务层的添加方法。这样，程序在执行到错误代码时就会出现异常。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20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没有事务管理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的情况下，即使</a:t>
            </a:r>
            <a:r>
              <a:rPr lang="zh-CN" altLang="zh-CN" sz="120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出现了异常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20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数据也会被存储到数据表中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；如果</a:t>
            </a:r>
            <a:r>
              <a:rPr lang="zh-CN" altLang="zh-CN" sz="120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添加了事务管理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，并且</a:t>
            </a:r>
            <a:r>
              <a:rPr lang="zh-CN" altLang="zh-CN" sz="120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事务管理的配置正确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，那么在执行上述操作时，所添加的</a:t>
            </a:r>
            <a:r>
              <a:rPr lang="zh-CN" altLang="zh-CN" sz="120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数据将不能够插入到数据表中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768EBF-2B37-4951-842C-BBDB4D3C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116" y="314562"/>
            <a:ext cx="4052364" cy="576262"/>
          </a:xfrm>
        </p:spPr>
        <p:txBody>
          <a:bodyPr/>
          <a:lstStyle/>
          <a:p>
            <a:r>
              <a:rPr lang="en-US" altLang="zh-CN" sz="2400" dirty="0" err="1"/>
              <a:t>MyBatis</a:t>
            </a:r>
            <a:r>
              <a:rPr lang="zh-CN" altLang="en-US" sz="2400" dirty="0"/>
              <a:t>与</a:t>
            </a:r>
            <a:r>
              <a:rPr lang="en-US" altLang="zh-CN" sz="2400" dirty="0"/>
              <a:t>Spring</a:t>
            </a:r>
            <a:r>
              <a:rPr lang="zh-CN" altLang="en-US" sz="2400" dirty="0"/>
              <a:t>的整合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419116" y="3957070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031" y="2683989"/>
            <a:ext cx="3653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的框架整合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25" y="1579153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82" y="2103238"/>
            <a:ext cx="4653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框架的准备工作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186010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接口方式的开发整合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E6DEF4A-CC8F-42B9-9E6F-6605C386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668394"/>
            <a:ext cx="331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测试事务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934E723-F42D-4162-BA2D-63F4EC87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16" y="4150778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配置补充</a:t>
            </a:r>
          </a:p>
        </p:txBody>
      </p:sp>
    </p:spTree>
    <p:extLst>
      <p:ext uri="{BB962C8B-B14F-4D97-AF65-F5344CB8AC3E}">
        <p14:creationId xmlns:p14="http://schemas.microsoft.com/office/powerpoint/2010/main" val="70714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数据库连接信息写在属性文件中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采用</a:t>
            </a:r>
            <a:r>
              <a:rPr lang="en-US" altLang="zh-CN" dirty="0" err="1"/>
              <a:t>PropertyPlaceholderConfigurer</a:t>
            </a:r>
            <a:r>
              <a:rPr lang="zh-CN" altLang="en-US" dirty="0"/>
              <a:t>可以引入属性文件，在</a:t>
            </a:r>
            <a:r>
              <a:rPr lang="en-US" altLang="zh-CN" dirty="0"/>
              <a:t>Spring</a:t>
            </a:r>
            <a:r>
              <a:rPr lang="zh-CN" altLang="en-US" dirty="0"/>
              <a:t>配置文件中采用诸如</a:t>
            </a:r>
            <a:r>
              <a:rPr lang="en-US" altLang="zh-CN" dirty="0"/>
              <a:t>${</a:t>
            </a:r>
            <a:r>
              <a:rPr lang="en-US" altLang="zh-CN" dirty="0" err="1"/>
              <a:t>url</a:t>
            </a:r>
            <a:r>
              <a:rPr lang="en-US" altLang="zh-CN" dirty="0"/>
              <a:t>}</a:t>
            </a:r>
            <a:r>
              <a:rPr lang="zh-CN" altLang="en-US" dirty="0"/>
              <a:t>的方式引用属性值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在</a:t>
            </a:r>
            <a:r>
              <a:rPr lang="en-US" altLang="zh-CN"/>
              <a:t>Spring</a:t>
            </a:r>
            <a:r>
              <a:t>中引用属性文件 </a:t>
            </a:r>
            <a:endParaRPr dirty="0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1853541" y="2681102"/>
            <a:ext cx="4914546" cy="14192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342900"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driver=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com.mysql.jdbc.Driver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url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jdbc:mysql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://127.0.0.1:3306/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smbms?useUnicode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true&amp;characterEncoding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=utf-8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user=root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password=root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1853541" y="2642165"/>
            <a:ext cx="4914546" cy="15121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342900" defTabSz="285750"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&lt;!-- </a:t>
            </a:r>
            <a:r>
              <a:rPr lang="zh-CN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引入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properties</a:t>
            </a:r>
            <a:r>
              <a:rPr lang="zh-CN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文件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--&gt;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&lt;bean class="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org.springframework.beans.factory.config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        .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PropertyPlaceholderConfigurer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	&lt;property name="location"&gt;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		&lt;value&gt;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classpath:database.properties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&lt;/value&gt;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	&lt;/property&gt;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342900" defTabSz="285750">
              <a:buClr>
                <a:schemeClr val="folHlink"/>
              </a:buClr>
              <a:buSzPct val="60000"/>
              <a:defRPr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&lt;/bean&gt;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5490102" y="4374497"/>
            <a:ext cx="2458908" cy="513626"/>
            <a:chOff x="3143240" y="5143512"/>
            <a:chExt cx="6128486" cy="439386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550076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801413" y="5187962"/>
              <a:ext cx="5470313" cy="39493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</a:t>
              </a:r>
              <a:endParaRPr lang="en-US" altLang="zh-CN" sz="1200" b="1" spc="225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使用属性文件配置数据源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745529" y="4245936"/>
            <a:ext cx="3636561" cy="632517"/>
            <a:chOff x="1214438" y="3629280"/>
            <a:chExt cx="2781300" cy="3085845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214438" y="4357688"/>
              <a:ext cx="2781300" cy="2357437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r>
                <a:rPr lang="en-US" altLang="zh-CN" sz="1500" b="1" dirty="0">
                  <a:latin typeface="微软雅黑" pitchFamily="34" charset="-122"/>
                  <a:ea typeface="微软雅黑" pitchFamily="34" charset="-122"/>
                </a:rPr>
                <a:t>${</a:t>
              </a:r>
              <a:r>
                <a:rPr lang="zh-CN" altLang="zh-CN" sz="1500" b="1" dirty="0">
                  <a:latin typeface="微软雅黑" pitchFamily="34" charset="-122"/>
                  <a:ea typeface="微软雅黑" pitchFamily="34" charset="-122"/>
                </a:rPr>
                <a:t>……</a:t>
              </a:r>
              <a:r>
                <a:rPr lang="en-US" altLang="zh-CN" sz="1500" b="1" dirty="0">
                  <a:latin typeface="微软雅黑" pitchFamily="34" charset="-122"/>
                  <a:ea typeface="微软雅黑" pitchFamily="34" charset="-122"/>
                </a:rPr>
                <a:t>}</a:t>
              </a:r>
              <a:r>
                <a:rPr lang="zh-CN" altLang="zh-CN" sz="1500" b="1" dirty="0">
                  <a:latin typeface="微软雅黑" pitchFamily="34" charset="-122"/>
                  <a:ea typeface="微软雅黑" pitchFamily="34" charset="-122"/>
                </a:rPr>
                <a:t>的前后</a:t>
              </a: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不要</a:t>
              </a:r>
              <a:r>
                <a:rPr lang="zh-CN" altLang="zh-CN" sz="1500" b="1" dirty="0">
                  <a:latin typeface="微软雅黑" pitchFamily="34" charset="-122"/>
                  <a:ea typeface="微软雅黑" pitchFamily="34" charset="-122"/>
                </a:rPr>
                <a:t>键入空格</a:t>
              </a: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，以免报错！</a:t>
              </a: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gray">
            <a:xfrm>
              <a:off x="3662079" y="3629280"/>
              <a:ext cx="223101" cy="14451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5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42BA42-1DF8-47A3-84B3-BC2F4B15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通过</a:t>
            </a:r>
            <a:r>
              <a:rPr lang="en-US" altLang="zh-CN" dirty="0"/>
              <a:t>JNDI</a:t>
            </a:r>
            <a:r>
              <a:rPr lang="zh-CN" altLang="en-US" dirty="0"/>
              <a:t>从服务器容器中获取</a:t>
            </a:r>
            <a:r>
              <a:rPr lang="en-US" altLang="zh-CN" dirty="0" err="1"/>
              <a:t>DataSource</a:t>
            </a:r>
            <a:r>
              <a:rPr lang="zh-CN" altLang="en-US" dirty="0"/>
              <a:t>资源</a:t>
            </a:r>
          </a:p>
          <a:p>
            <a:pPr lvl="1">
              <a:defRPr/>
            </a:pPr>
            <a:r>
              <a:rPr lang="zh-CN" altLang="en-US" dirty="0"/>
              <a:t>在服务器环境中配置数据源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配置文件引用</a:t>
            </a:r>
            <a:r>
              <a:rPr lang="en-US" altLang="zh-CN" dirty="0"/>
              <a:t>JNDI</a:t>
            </a:r>
            <a:r>
              <a:rPr lang="zh-CN" altLang="en-US" dirty="0"/>
              <a:t>资源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JNDI</a:t>
            </a:r>
            <a:r>
              <a:rPr lang="zh-CN" altLang="en-US" dirty="0"/>
              <a:t>数据源</a:t>
            </a:r>
            <a:r>
              <a:rPr dirty="0"/>
              <a:t> 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972358" y="4302510"/>
            <a:ext cx="3273828" cy="321469"/>
            <a:chOff x="3143240" y="5143512"/>
            <a:chExt cx="6072273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550076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1946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215659" y="5187962"/>
              <a:ext cx="4641820" cy="36933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演示示例：使用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JNDI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数据源</a:t>
              </a:r>
            </a:p>
          </p:txBody>
        </p:sp>
      </p:grp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1817694" y="2139702"/>
            <a:ext cx="5508612" cy="16201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342900" defTabSz="285750"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&lt;bean id="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dataSource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" class="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org.springframework.jndi.</a:t>
            </a:r>
            <a:r>
              <a:rPr lang="en-US" altLang="zh-CN" sz="1200" b="1" dirty="0" err="1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JndiObjectFactoryBean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"&gt;</a:t>
            </a:r>
          </a:p>
          <a:p>
            <a:pPr lvl="1" indent="-342900" defTabSz="285750"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&lt;!--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通过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jndiName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指定引用的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JNDI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数据源名称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--&gt;</a:t>
            </a:r>
          </a:p>
          <a:p>
            <a:pPr lvl="1" indent="-342900" defTabSz="285750"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&lt;property name="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jndiName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"&gt;</a:t>
            </a:r>
          </a:p>
          <a:p>
            <a:pPr lvl="1" indent="-342900" defTabSz="285750"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    &lt;value&gt;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java:comp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env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jdbc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smbms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&lt;/value&gt;</a:t>
            </a:r>
          </a:p>
          <a:p>
            <a:pPr lvl="1" indent="-342900" defTabSz="285750"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&lt;/property&gt;</a:t>
            </a:r>
          </a:p>
          <a:p>
            <a:pPr lvl="1" indent="-342900" defTabSz="285750"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&lt;/bean&gt;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4E1BA-7F6B-490E-B39E-42B85184D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1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116" y="314562"/>
            <a:ext cx="4052364" cy="576262"/>
          </a:xfrm>
        </p:spPr>
        <p:txBody>
          <a:bodyPr/>
          <a:lstStyle/>
          <a:p>
            <a:r>
              <a:rPr lang="en-US" altLang="zh-CN" sz="2400" dirty="0" err="1"/>
              <a:t>MyBatis</a:t>
            </a:r>
            <a:r>
              <a:rPr lang="zh-CN" altLang="en-US" sz="2400" dirty="0"/>
              <a:t>与</a:t>
            </a:r>
            <a:r>
              <a:rPr lang="en-US" altLang="zh-CN" sz="2400" dirty="0"/>
              <a:t>Spring</a:t>
            </a:r>
            <a:r>
              <a:rPr lang="zh-CN" altLang="en-US" sz="2400" dirty="0"/>
              <a:t>的整合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265793" y="1461409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031" y="2683989"/>
            <a:ext cx="3653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的框架整合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25" y="1579153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82" y="2208533"/>
            <a:ext cx="4653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框架的准备工作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186010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接口方式的开发整合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E6DEF4A-CC8F-42B9-9E6F-6605C386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668394"/>
            <a:ext cx="331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测试事务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934E723-F42D-4162-BA2D-63F4EC87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16" y="4150778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配置补充</a:t>
            </a:r>
          </a:p>
        </p:txBody>
      </p:sp>
    </p:spTree>
    <p:extLst>
      <p:ext uri="{BB962C8B-B14F-4D97-AF65-F5344CB8AC3E}">
        <p14:creationId xmlns:p14="http://schemas.microsoft.com/office/powerpoint/2010/main" val="335602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@Scope</a:t>
            </a:r>
            <a:r>
              <a:rPr lang="zh-CN" altLang="en-US" dirty="0"/>
              <a:t>注解指定</a:t>
            </a:r>
            <a:r>
              <a:rPr lang="en-US" altLang="zh-CN" dirty="0"/>
              <a:t>Bean</a:t>
            </a:r>
            <a:r>
              <a:rPr lang="zh-CN" altLang="en-US" dirty="0"/>
              <a:t>的作用域</a:t>
            </a:r>
            <a:endParaRPr lang="en-US" altLang="zh-CN" dirty="0"/>
          </a:p>
        </p:txBody>
      </p:sp>
      <p:sp>
        <p:nvSpPr>
          <p:cNvPr id="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使用注解指定</a:t>
            </a:r>
            <a:r>
              <a:rPr lang="fr-FR" altLang="zh-CN" dirty="0"/>
              <a:t>Bean</a:t>
            </a:r>
            <a:r>
              <a:rPr lang="zh-CN" altLang="zh-CN" dirty="0"/>
              <a:t>的作用域</a:t>
            </a:r>
            <a:endParaRPr dirty="0"/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893094" y="2144837"/>
            <a:ext cx="5304235" cy="14431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28588" lvl="1" indent="-128588" defTabSz="542925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@Scope("prototype") </a:t>
            </a:r>
          </a:p>
          <a:p>
            <a:pPr marL="128588" lvl="1" indent="-128588" defTabSz="542925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en-US" altLang="zh-CN" sz="1200" b="1" dirty="0">
                <a:latin typeface="+mn-lt"/>
                <a:ea typeface="宋体" charset="-122"/>
              </a:rPr>
              <a:t>@Service("</a:t>
            </a:r>
            <a:r>
              <a:rPr lang="en-US" altLang="zh-CN" sz="1200" b="1" dirty="0" err="1">
                <a:ea typeface="宋体" charset="-122"/>
              </a:rPr>
              <a:t>userService</a:t>
            </a:r>
            <a:r>
              <a:rPr lang="en-US" altLang="zh-CN" sz="1200" b="1" dirty="0">
                <a:latin typeface="+mn-lt"/>
                <a:ea typeface="宋体" charset="-122"/>
              </a:rPr>
              <a:t>") </a:t>
            </a:r>
          </a:p>
          <a:p>
            <a:pPr marL="128588" lvl="1" indent="-128588" defTabSz="542925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en-US" altLang="zh-CN" sz="1200" b="1" dirty="0">
                <a:latin typeface="+mn-lt"/>
                <a:ea typeface="宋体" charset="-122"/>
              </a:rPr>
              <a:t>public class </a:t>
            </a:r>
            <a:r>
              <a:rPr lang="en-US" altLang="zh-CN" sz="1200" b="1" dirty="0" err="1">
                <a:latin typeface="+mn-lt"/>
                <a:ea typeface="宋体" charset="-122"/>
              </a:rPr>
              <a:t>UserServiceImpl</a:t>
            </a:r>
            <a:r>
              <a:rPr lang="en-US" altLang="zh-CN" sz="1200" b="1" dirty="0">
                <a:latin typeface="+mn-lt"/>
                <a:ea typeface="宋体" charset="-122"/>
              </a:rPr>
              <a:t> implements </a:t>
            </a:r>
            <a:r>
              <a:rPr lang="en-US" altLang="zh-CN" sz="1200" b="1" dirty="0" err="1">
                <a:latin typeface="+mn-lt"/>
                <a:ea typeface="宋体" charset="-122"/>
              </a:rPr>
              <a:t>UserService</a:t>
            </a:r>
            <a:r>
              <a:rPr lang="en-US" altLang="zh-CN" sz="1200" b="1" dirty="0">
                <a:latin typeface="+mn-lt"/>
                <a:ea typeface="宋体" charset="-122"/>
              </a:rPr>
              <a:t> {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pPr marL="128588" lvl="1" indent="-128588" defTabSz="542925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en-US" altLang="zh-CN" sz="1200" b="1" dirty="0">
                <a:latin typeface="+mn-lt"/>
                <a:ea typeface="宋体" charset="-122"/>
              </a:rPr>
              <a:t>	// </a:t>
            </a:r>
            <a:r>
              <a:rPr lang="zh-CN" altLang="zh-CN" sz="1200" b="1" dirty="0">
                <a:latin typeface="+mn-lt"/>
                <a:ea typeface="宋体" charset="-122"/>
              </a:rPr>
              <a:t>省略其他代码</a:t>
            </a:r>
          </a:p>
          <a:p>
            <a:pPr marL="128588" lvl="1" indent="-128588" defTabSz="542925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en-US" altLang="zh-CN" sz="1200" b="1" dirty="0">
                <a:latin typeface="+mn-lt"/>
                <a:ea typeface="宋体" charset="-122"/>
              </a:rPr>
              <a:t>}</a:t>
            </a:r>
            <a:endParaRPr lang="zh-CN" altLang="en-US" sz="1200" b="1" dirty="0">
              <a:latin typeface="+mn-lt"/>
              <a:ea typeface="宋体" charset="-122"/>
            </a:endParaRPr>
          </a:p>
        </p:txBody>
      </p:sp>
      <p:grpSp>
        <p:nvGrpSpPr>
          <p:cNvPr id="34825" name="组合 70"/>
          <p:cNvGrpSpPr>
            <a:grpSpLocks/>
          </p:cNvGrpSpPr>
          <p:nvPr/>
        </p:nvGrpSpPr>
        <p:grpSpPr bwMode="auto">
          <a:xfrm>
            <a:off x="1553655" y="1660726"/>
            <a:ext cx="794417" cy="323165"/>
            <a:chOff x="1000100" y="2520566"/>
            <a:chExt cx="1059229" cy="431030"/>
          </a:xfrm>
        </p:grpSpPr>
        <p:pic>
          <p:nvPicPr>
            <p:cNvPr id="3484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1" y="2520566"/>
              <a:ext cx="759188" cy="4310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07DB1-86D1-45AC-8B44-9985C2DC7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6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什么是自动装配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Spring</a:t>
            </a:r>
            <a:r>
              <a:rPr lang="zh-CN" altLang="en-US" dirty="0"/>
              <a:t>可以根据属性类型、名称等自动进行注入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如何使用自动装配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设置</a:t>
            </a:r>
            <a:r>
              <a:rPr lang="en-US" altLang="zh-CN" dirty="0"/>
              <a:t>&lt;bean&gt;</a:t>
            </a:r>
            <a:r>
              <a:rPr lang="zh-CN" altLang="en-US" dirty="0"/>
              <a:t>元素的</a:t>
            </a:r>
            <a:r>
              <a:rPr lang="en-US" altLang="zh-CN" dirty="0" err="1"/>
              <a:t>autowire</a:t>
            </a:r>
            <a:r>
              <a:rPr lang="zh-CN" altLang="en-US" dirty="0"/>
              <a:t>属性</a:t>
            </a:r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Spring</a:t>
            </a:r>
            <a:r>
              <a:rPr dirty="0"/>
              <a:t>自动装配</a:t>
            </a:r>
            <a:r>
              <a:rPr lang="en-US" dirty="0"/>
              <a:t>3</a:t>
            </a:r>
            <a:r>
              <a:rPr lang="en-US" altLang="zh-CN" dirty="0"/>
              <a:t>-1 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947100" y="1437624"/>
            <a:ext cx="5001164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+mn-lt"/>
                <a:ea typeface="宋体" charset="-122"/>
              </a:rPr>
              <a:t>&lt;!-- </a:t>
            </a:r>
            <a:r>
              <a:rPr lang="zh-CN" altLang="zh-CN" sz="1200" b="1" dirty="0">
                <a:latin typeface="+mn-lt"/>
                <a:ea typeface="宋体" charset="-122"/>
              </a:rPr>
              <a:t>配置业务</a:t>
            </a:r>
            <a:r>
              <a:rPr lang="en-US" altLang="zh-CN" sz="1200" b="1" dirty="0">
                <a:latin typeface="+mn-lt"/>
                <a:ea typeface="宋体" charset="-122"/>
              </a:rPr>
              <a:t>Bean</a:t>
            </a:r>
            <a:r>
              <a:rPr lang="zh-CN" altLang="zh-CN" sz="1200" b="1" dirty="0">
                <a:latin typeface="+mn-lt"/>
                <a:ea typeface="宋体" charset="-122"/>
              </a:rPr>
              <a:t>并注入</a:t>
            </a:r>
            <a:r>
              <a:rPr lang="en-US" altLang="zh-CN" sz="1200" b="1" dirty="0">
                <a:latin typeface="+mn-lt"/>
                <a:ea typeface="宋体" charset="-122"/>
              </a:rPr>
              <a:t>DAO</a:t>
            </a:r>
            <a:r>
              <a:rPr lang="zh-CN" altLang="zh-CN" sz="1200" b="1" dirty="0">
                <a:latin typeface="+mn-lt"/>
                <a:ea typeface="宋体" charset="-122"/>
              </a:rPr>
              <a:t>实例</a:t>
            </a:r>
            <a:r>
              <a:rPr lang="en-US" altLang="zh-CN" sz="1200" b="1" dirty="0">
                <a:latin typeface="+mn-lt"/>
                <a:ea typeface="宋体" charset="-122"/>
              </a:rPr>
              <a:t> --&gt;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r>
              <a:rPr lang="en-US" altLang="zh-CN" sz="1200" b="1" dirty="0">
                <a:latin typeface="+mn-lt"/>
                <a:ea typeface="宋体" charset="-122"/>
              </a:rPr>
              <a:t>&lt;bean id="</a:t>
            </a:r>
            <a:r>
              <a:rPr lang="en-US" altLang="zh-CN" sz="1200" b="1" dirty="0" err="1">
                <a:latin typeface="+mn-lt"/>
                <a:ea typeface="宋体" charset="-122"/>
              </a:rPr>
              <a:t>userService</a:t>
            </a:r>
            <a:r>
              <a:rPr lang="en-US" altLang="zh-CN" sz="1200" b="1" dirty="0">
                <a:latin typeface="+mn-lt"/>
                <a:ea typeface="宋体" charset="-122"/>
              </a:rPr>
              <a:t>"       class="</a:t>
            </a:r>
            <a:r>
              <a:rPr lang="en-US" altLang="zh-CN" sz="1200" b="1" dirty="0" err="1">
                <a:latin typeface="+mn-lt"/>
                <a:ea typeface="宋体" charset="-122"/>
              </a:rPr>
              <a:t>cn.service.user.UserServiceImpl</a:t>
            </a:r>
            <a:r>
              <a:rPr lang="en-US" altLang="zh-CN" sz="1200" b="1" dirty="0">
                <a:latin typeface="+mn-lt"/>
                <a:ea typeface="宋体" charset="-122"/>
              </a:rPr>
              <a:t>"&gt;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r>
              <a:rPr lang="en-US" altLang="zh-CN" sz="1200" b="1" dirty="0">
                <a:latin typeface="+mn-lt"/>
                <a:ea typeface="宋体" charset="-122"/>
              </a:rPr>
              <a:t>    &lt;property name="</a:t>
            </a:r>
            <a:r>
              <a:rPr lang="en-US" altLang="zh-CN" sz="1200" b="1" dirty="0" err="1">
                <a:latin typeface="+mn-lt"/>
                <a:ea typeface="宋体" charset="-122"/>
              </a:rPr>
              <a:t>userMapper</a:t>
            </a:r>
            <a:r>
              <a:rPr lang="en-US" altLang="zh-CN" sz="1200" b="1" dirty="0">
                <a:latin typeface="+mn-lt"/>
                <a:ea typeface="宋体" charset="-122"/>
              </a:rPr>
              <a:t>" ref="</a:t>
            </a:r>
            <a:r>
              <a:rPr lang="en-US" altLang="zh-CN" sz="1200" b="1" dirty="0" err="1">
                <a:latin typeface="+mn-lt"/>
                <a:ea typeface="宋体" charset="-122"/>
              </a:rPr>
              <a:t>userMapper</a:t>
            </a:r>
            <a:r>
              <a:rPr lang="en-US" altLang="zh-CN" sz="1200" b="1" dirty="0">
                <a:latin typeface="+mn-lt"/>
                <a:ea typeface="宋体" charset="-122"/>
              </a:rPr>
              <a:t>" /&gt;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r>
              <a:rPr lang="en-US" altLang="zh-CN" sz="1200" b="1" dirty="0">
                <a:latin typeface="+mn-lt"/>
                <a:ea typeface="宋体" charset="-122"/>
              </a:rPr>
              <a:t>&lt;/bean&gt;</a:t>
            </a:r>
          </a:p>
        </p:txBody>
      </p:sp>
      <p:grpSp>
        <p:nvGrpSpPr>
          <p:cNvPr id="15" name="组合 70"/>
          <p:cNvGrpSpPr>
            <a:grpSpLocks/>
          </p:cNvGrpSpPr>
          <p:nvPr/>
        </p:nvGrpSpPr>
        <p:grpSpPr bwMode="auto">
          <a:xfrm>
            <a:off x="1169622" y="1390696"/>
            <a:ext cx="794417" cy="323165"/>
            <a:chOff x="1000100" y="2520566"/>
            <a:chExt cx="1059229" cy="431030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1" y="2520566"/>
              <a:ext cx="759188" cy="4310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947100" y="4047768"/>
            <a:ext cx="5001164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+mn-lt"/>
                <a:ea typeface="宋体" charset="-122"/>
              </a:rPr>
              <a:t>&lt;!-- </a:t>
            </a:r>
            <a:r>
              <a:rPr lang="zh-CN" altLang="zh-CN" sz="1200" b="1" dirty="0">
                <a:latin typeface="+mn-lt"/>
                <a:ea typeface="宋体" charset="-122"/>
              </a:rPr>
              <a:t>配置业务</a:t>
            </a:r>
            <a:r>
              <a:rPr lang="en-US" altLang="zh-CN" sz="1200" b="1" dirty="0">
                <a:latin typeface="+mn-lt"/>
                <a:ea typeface="宋体" charset="-122"/>
              </a:rPr>
              <a:t>Bean</a:t>
            </a:r>
            <a:r>
              <a:rPr lang="zh-CN" altLang="zh-CN" sz="1200" b="1" dirty="0">
                <a:latin typeface="+mn-lt"/>
                <a:ea typeface="宋体" charset="-122"/>
              </a:rPr>
              <a:t>，根据属性名称自动装配</a:t>
            </a:r>
            <a:r>
              <a:rPr lang="en-US" altLang="zh-CN" sz="1200" b="1" dirty="0">
                <a:latin typeface="+mn-lt"/>
                <a:ea typeface="宋体" charset="-122"/>
              </a:rPr>
              <a:t> --&gt;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r>
              <a:rPr lang="en-US" altLang="zh-CN" sz="1200" b="1" dirty="0">
                <a:latin typeface="+mn-lt"/>
                <a:ea typeface="宋体" charset="-122"/>
              </a:rPr>
              <a:t>&lt;bean id="</a:t>
            </a:r>
            <a:r>
              <a:rPr lang="en-US" altLang="zh-CN" sz="1200" b="1" dirty="0" err="1">
                <a:latin typeface="+mn-lt"/>
                <a:ea typeface="宋体" charset="-122"/>
              </a:rPr>
              <a:t>userService</a:t>
            </a:r>
            <a:r>
              <a:rPr lang="en-US" altLang="zh-CN" sz="1200" b="1" dirty="0">
                <a:latin typeface="+mn-lt"/>
                <a:ea typeface="宋体" charset="-122"/>
              </a:rPr>
              <a:t>" class="</a:t>
            </a:r>
            <a:r>
              <a:rPr lang="en-US" altLang="zh-CN" sz="1200" b="1" dirty="0" err="1">
                <a:latin typeface="+mn-lt"/>
                <a:ea typeface="宋体" charset="-122"/>
              </a:rPr>
              <a:t>cn.service.user.UserServiceImpl</a:t>
            </a:r>
            <a:r>
              <a:rPr lang="en-US" altLang="zh-CN" sz="1200" b="1" dirty="0">
                <a:latin typeface="+mn-lt"/>
                <a:ea typeface="宋体" charset="-122"/>
              </a:rPr>
              <a:t>"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r>
              <a:rPr lang="en-US" altLang="zh-CN" sz="1200" b="1" dirty="0">
                <a:latin typeface="+mn-lt"/>
                <a:ea typeface="宋体" charset="-122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lt"/>
                <a:ea typeface="宋体" charset="-122"/>
              </a:rPr>
              <a:t>autowire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="</a:t>
            </a:r>
            <a:r>
              <a:rPr lang="en-US" altLang="zh-CN" sz="1200" b="1" dirty="0" err="1">
                <a:solidFill>
                  <a:srgbClr val="FF0000"/>
                </a:solidFill>
                <a:latin typeface="+mn-lt"/>
                <a:ea typeface="宋体" charset="-122"/>
              </a:rPr>
              <a:t>byName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" </a:t>
            </a:r>
            <a:r>
              <a:rPr lang="en-US" altLang="zh-CN" sz="1200" b="1" dirty="0">
                <a:latin typeface="+mn-lt"/>
                <a:ea typeface="宋体" charset="-122"/>
              </a:rPr>
              <a:t>/&gt;</a:t>
            </a:r>
          </a:p>
        </p:txBody>
      </p: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169622" y="3886185"/>
            <a:ext cx="794417" cy="323165"/>
            <a:chOff x="1000100" y="2520566"/>
            <a:chExt cx="1059229" cy="431030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1" y="2520566"/>
              <a:ext cx="759188" cy="4310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6CBE3-9628-4914-9D58-2E8253A9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Spring</a:t>
            </a:r>
            <a:r>
              <a:rPr lang="zh-CN" altLang="en-US" dirty="0"/>
              <a:t>提供的</a:t>
            </a:r>
            <a:r>
              <a:rPr lang="en-US" altLang="zh-CN" dirty="0"/>
              <a:t>4</a:t>
            </a:r>
            <a:r>
              <a:rPr lang="zh-CN" altLang="en-US" dirty="0"/>
              <a:t>种自动装配类型</a:t>
            </a:r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Spring</a:t>
            </a:r>
            <a:r>
              <a:rPr dirty="0"/>
              <a:t>自动装配</a:t>
            </a:r>
            <a:r>
              <a:rPr lang="en-US" dirty="0"/>
              <a:t>3</a:t>
            </a:r>
            <a:r>
              <a:rPr lang="en-US" altLang="zh-CN" dirty="0"/>
              <a:t>-2 </a:t>
            </a:r>
          </a:p>
        </p:txBody>
      </p:sp>
      <p:graphicFrame>
        <p:nvGraphicFramePr>
          <p:cNvPr id="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377476"/>
              </p:ext>
            </p:extLst>
          </p:nvPr>
        </p:nvGraphicFramePr>
        <p:xfrm>
          <a:off x="827584" y="1419622"/>
          <a:ext cx="7638020" cy="2516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取值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79" marR="68579" marT="34295" marB="342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说明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79" marR="68579" marT="34295" marB="342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no</a:t>
                      </a:r>
                      <a:endParaRPr kumimoji="0" 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默认值。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Spring 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默认不进行自动装配，必须显式指定依赖对象 </a:t>
                      </a:r>
                      <a:endParaRPr kumimoji="0" 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zh-CN" sz="12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byName</a:t>
                      </a:r>
                      <a:endParaRPr kumimoji="0" 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根据属性名自动装配。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Spring 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自动查找与属性名相同的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id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，如果找到，则自动注入，否则什么都不做</a:t>
                      </a:r>
                      <a:endParaRPr kumimoji="0" 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zh-CN" sz="12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byType</a:t>
                      </a:r>
                      <a:endParaRPr kumimoji="0" 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根据属性的类型自动装配。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Spring 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自动查找与属性类型相同的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Bean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，如果刚好找到唯一的那个，则自动注入；如果找到多个与属性类型相同的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Bean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，则抛出异常；如果没找到，就什么也不做</a:t>
                      </a:r>
                      <a:endParaRPr kumimoji="0" lang="en-US" alt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constructor</a:t>
                      </a:r>
                      <a:endParaRPr kumimoji="0" 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和</a:t>
                      </a:r>
                      <a:r>
                        <a:rPr kumimoji="0" lang="en-US" altLang="zh-CN" sz="12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byType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类似，不过它针对构造方法。如果 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Spring 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找到一个</a:t>
                      </a:r>
                      <a:r>
                        <a:rPr kumimoji="0" lang="en-US" altLang="zh-CN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Bean</a:t>
                      </a:r>
                      <a:r>
                        <a:rPr kumimoji="0" lang="zh-CN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和构造方法的参数类型相匹配，则通过构造注入该依赖对象；如果找不到，将抛出异常 </a:t>
                      </a:r>
                      <a:endParaRPr kumimoji="0" lang="en-US" alt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526EB-9716-4C06-A2D9-A552E52D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每个</a:t>
            </a:r>
            <a:r>
              <a:rPr lang="en-US" altLang="zh-CN" dirty="0"/>
              <a:t>Bean</a:t>
            </a:r>
            <a:r>
              <a:rPr lang="zh-CN" altLang="en-US" dirty="0"/>
              <a:t>都需要设置</a:t>
            </a:r>
            <a:r>
              <a:rPr lang="en-US" altLang="zh-CN" dirty="0" err="1"/>
              <a:t>autowire</a:t>
            </a:r>
            <a:r>
              <a:rPr lang="zh-CN" altLang="en-US" dirty="0"/>
              <a:t>属性，较繁琐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可以为</a:t>
            </a:r>
            <a:r>
              <a:rPr lang="en-US" altLang="zh-CN" dirty="0"/>
              <a:t>&lt;beans&gt;</a:t>
            </a:r>
            <a:r>
              <a:rPr lang="zh-CN" altLang="en-US" dirty="0"/>
              <a:t>元素设置</a:t>
            </a:r>
            <a:r>
              <a:rPr lang="en-US" altLang="zh-CN" dirty="0"/>
              <a:t>default-</a:t>
            </a:r>
            <a:r>
              <a:rPr lang="en-US" altLang="zh-CN" dirty="0" err="1"/>
              <a:t>autowire</a:t>
            </a:r>
            <a:r>
              <a:rPr lang="zh-CN" altLang="en-US" dirty="0"/>
              <a:t>属性，影响全局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&lt;bean&gt;</a:t>
            </a:r>
            <a:r>
              <a:rPr lang="zh-CN" altLang="en-US" dirty="0"/>
              <a:t>节点上</a:t>
            </a:r>
            <a:r>
              <a:rPr lang="en-US" altLang="zh-CN" dirty="0" err="1"/>
              <a:t>autowire</a:t>
            </a:r>
            <a:r>
              <a:rPr lang="zh-CN" altLang="en-US" dirty="0"/>
              <a:t>的设置可以覆盖全局设置</a:t>
            </a:r>
            <a:endParaRPr lang="en-US" altLang="zh-CN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Spring</a:t>
            </a:r>
            <a:r>
              <a:rPr dirty="0"/>
              <a:t>自动装配</a:t>
            </a:r>
            <a:r>
              <a:rPr lang="en-US" dirty="0"/>
              <a:t>3</a:t>
            </a:r>
            <a:r>
              <a:rPr lang="en-US" altLang="zh-CN" dirty="0"/>
              <a:t>-3 </a:t>
            </a:r>
            <a:endParaRPr dirty="0"/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1260873" y="639708"/>
            <a:ext cx="783698" cy="323165"/>
            <a:chOff x="1000100" y="1169190"/>
            <a:chExt cx="1045725" cy="431222"/>
          </a:xfrm>
        </p:grpSpPr>
        <p:pic>
          <p:nvPicPr>
            <p:cNvPr id="2459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286066" y="1169190"/>
              <a:ext cx="759759" cy="43122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69"/>
          <p:cNvGrpSpPr>
            <a:grpSpLocks/>
          </p:cNvGrpSpPr>
          <p:nvPr/>
        </p:nvGrpSpPr>
        <p:grpSpPr bwMode="auto">
          <a:xfrm>
            <a:off x="1250157" y="1446610"/>
            <a:ext cx="794417" cy="335756"/>
            <a:chOff x="1000100" y="3235185"/>
            <a:chExt cx="1059229" cy="446983"/>
          </a:xfrm>
        </p:grpSpPr>
        <p:pic>
          <p:nvPicPr>
            <p:cNvPr id="2458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1" y="3243565"/>
              <a:ext cx="759188" cy="43022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4" name="组合 68"/>
          <p:cNvGrpSpPr>
            <a:grpSpLocks/>
          </p:cNvGrpSpPr>
          <p:nvPr/>
        </p:nvGrpSpPr>
        <p:grpSpPr bwMode="auto">
          <a:xfrm>
            <a:off x="1287827" y="3611767"/>
            <a:ext cx="837279" cy="323165"/>
            <a:chOff x="1000100" y="3942182"/>
            <a:chExt cx="1117161" cy="431030"/>
          </a:xfrm>
        </p:grpSpPr>
        <p:pic>
          <p:nvPicPr>
            <p:cNvPr id="2458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57541" y="3942182"/>
              <a:ext cx="759720" cy="4310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080784" y="3753705"/>
            <a:ext cx="5005388" cy="1085850"/>
            <a:chOff x="1214438" y="4624388"/>
            <a:chExt cx="6673850" cy="1447800"/>
          </a:xfrm>
        </p:grpSpPr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1214438" y="4857750"/>
              <a:ext cx="6673850" cy="1214438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自动装配使得配置文件可以非常简洁，但同时也造成组件之间的依赖关系不明确，容易引发一些潜在的错误，在实际项目中要谨慎使用   </a:t>
              </a:r>
            </a:p>
          </p:txBody>
        </p:sp>
        <p:sp>
          <p:nvSpPr>
            <p:cNvPr id="24586" name="AutoShape 4"/>
            <p:cNvSpPr>
              <a:spLocks noChangeArrowheads="1"/>
            </p:cNvSpPr>
            <p:nvPr/>
          </p:nvSpPr>
          <p:spPr bwMode="gray">
            <a:xfrm>
              <a:off x="7531100" y="4624388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5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163124" y="2895787"/>
            <a:ext cx="5001164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+mn-lt"/>
                <a:ea typeface="宋体" charset="-122"/>
              </a:rPr>
              <a:t>&lt;beans …… 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default-</a:t>
            </a:r>
            <a:r>
              <a:rPr lang="en-US" altLang="zh-CN" sz="1200" b="1" dirty="0" err="1">
                <a:solidFill>
                  <a:srgbClr val="FF0000"/>
                </a:solidFill>
                <a:latin typeface="+mn-lt"/>
                <a:ea typeface="宋体" charset="-122"/>
              </a:rPr>
              <a:t>autowire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="</a:t>
            </a:r>
            <a:r>
              <a:rPr lang="en-US" altLang="zh-CN" sz="1200" b="1" dirty="0" err="1">
                <a:solidFill>
                  <a:srgbClr val="FF0000"/>
                </a:solidFill>
                <a:latin typeface="+mn-lt"/>
                <a:ea typeface="宋体" charset="-122"/>
              </a:rPr>
              <a:t>byName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"</a:t>
            </a:r>
            <a:r>
              <a:rPr lang="en-US" altLang="zh-CN" sz="1200" b="1" dirty="0">
                <a:latin typeface="+mn-lt"/>
                <a:ea typeface="宋体" charset="-122"/>
              </a:rPr>
              <a:t>&gt;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r>
              <a:rPr lang="en-US" altLang="zh-CN" sz="1200" b="1" dirty="0">
                <a:latin typeface="+mn-lt"/>
                <a:ea typeface="宋体" charset="-122"/>
              </a:rPr>
              <a:t>    &lt;!--</a:t>
            </a:r>
            <a:r>
              <a:rPr lang="zh-CN" altLang="zh-CN" sz="1200" b="1" dirty="0">
                <a:latin typeface="+mn-lt"/>
                <a:ea typeface="宋体" charset="-122"/>
              </a:rPr>
              <a:t>省略其他代码</a:t>
            </a:r>
            <a:r>
              <a:rPr lang="en-US" altLang="zh-CN" sz="1200" b="1" dirty="0">
                <a:latin typeface="+mn-lt"/>
                <a:ea typeface="宋体" charset="-122"/>
              </a:rPr>
              <a:t>--&gt;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r>
              <a:rPr lang="en-US" altLang="zh-CN" sz="1200" b="1" dirty="0">
                <a:latin typeface="+mn-lt"/>
                <a:ea typeface="宋体" charset="-122"/>
              </a:rPr>
              <a:t>&lt;/beans&gt;</a:t>
            </a:r>
            <a:endParaRPr lang="zh-CN" altLang="zh-CN" sz="1200" b="1" dirty="0">
              <a:latin typeface="+mn-lt"/>
              <a:ea typeface="宋体" charset="-122"/>
            </a:endParaRPr>
          </a:p>
        </p:txBody>
      </p:sp>
      <p:grpSp>
        <p:nvGrpSpPr>
          <p:cNvPr id="18" name="组合 70"/>
          <p:cNvGrpSpPr>
            <a:grpSpLocks/>
          </p:cNvGrpSpPr>
          <p:nvPr/>
        </p:nvGrpSpPr>
        <p:grpSpPr bwMode="auto">
          <a:xfrm>
            <a:off x="1391637" y="2645680"/>
            <a:ext cx="794417" cy="323165"/>
            <a:chOff x="1000100" y="2520566"/>
            <a:chExt cx="1059229" cy="431030"/>
          </a:xfrm>
        </p:grpSpPr>
        <p:pic>
          <p:nvPicPr>
            <p:cNvPr id="1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1" y="2520566"/>
              <a:ext cx="759188" cy="4310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52EF53-EBBA-4245-9037-E325249E6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sv-SE" dirty="0"/>
              <a:t>为什么需要拆分配置文件</a:t>
            </a:r>
          </a:p>
          <a:p>
            <a:pPr lvl="1">
              <a:defRPr/>
            </a:pPr>
            <a:r>
              <a:rPr lang="zh-CN" altLang="sv-SE" dirty="0"/>
              <a:t>项目规模变大，配</a:t>
            </a:r>
            <a:r>
              <a:rPr lang="zh-CN" altLang="en-US" dirty="0"/>
              <a:t>置</a:t>
            </a:r>
            <a:r>
              <a:rPr lang="zh-CN" altLang="sv-SE" dirty="0"/>
              <a:t>文件可读性、可维护性差</a:t>
            </a:r>
          </a:p>
          <a:p>
            <a:pPr lvl="1">
              <a:defRPr/>
            </a:pPr>
            <a:r>
              <a:rPr lang="zh-CN" altLang="sv-SE" dirty="0"/>
              <a:t>团队开发时，多人修改同一配置文件，易发生冲突</a:t>
            </a:r>
          </a:p>
          <a:p>
            <a:pPr>
              <a:defRPr/>
            </a:pPr>
            <a:r>
              <a:rPr lang="zh-CN" altLang="sv-SE" dirty="0"/>
              <a:t>拆分策略</a:t>
            </a:r>
          </a:p>
          <a:p>
            <a:pPr lvl="1">
              <a:defRPr/>
            </a:pPr>
            <a:r>
              <a:rPr lang="zh-CN" altLang="sv-SE" dirty="0"/>
              <a:t>公用配置</a:t>
            </a:r>
            <a:r>
              <a:rPr lang="sv-SE" altLang="zh-CN" dirty="0"/>
              <a:t>+</a:t>
            </a:r>
            <a:r>
              <a:rPr lang="zh-CN" altLang="sv-SE" dirty="0"/>
              <a:t>每个系统模块一个单独配置文件（包含</a:t>
            </a:r>
            <a:r>
              <a:rPr lang="sv-SE" altLang="zh-CN" dirty="0"/>
              <a:t>DAO</a:t>
            </a:r>
            <a:r>
              <a:rPr lang="zh-CN" altLang="sv-SE" dirty="0"/>
              <a:t>、</a:t>
            </a:r>
            <a:r>
              <a:rPr lang="sv-SE" altLang="zh-CN" dirty="0"/>
              <a:t>Service</a:t>
            </a:r>
            <a:r>
              <a:rPr lang="zh-CN" altLang="sv-SE" dirty="0"/>
              <a:t>、</a:t>
            </a:r>
            <a:r>
              <a:rPr lang="sv-SE" altLang="zh-CN" dirty="0"/>
              <a:t>Web</a:t>
            </a:r>
            <a:r>
              <a:rPr lang="zh-CN" altLang="en-US" dirty="0"/>
              <a:t>控制器</a:t>
            </a:r>
            <a:r>
              <a:rPr lang="zh-CN" altLang="sv-SE" dirty="0"/>
              <a:t>）</a:t>
            </a:r>
          </a:p>
          <a:p>
            <a:pPr lvl="1">
              <a:defRPr/>
            </a:pPr>
            <a:r>
              <a:rPr lang="zh-CN" altLang="sv-SE" dirty="0"/>
              <a:t>公用配置</a:t>
            </a:r>
            <a:r>
              <a:rPr lang="sv-SE" altLang="zh-CN" dirty="0"/>
              <a:t>+DAO Bean</a:t>
            </a:r>
            <a:r>
              <a:rPr lang="zh-CN" altLang="sv-SE" dirty="0"/>
              <a:t>配置</a:t>
            </a:r>
            <a:r>
              <a:rPr lang="sv-SE" altLang="zh-CN" dirty="0"/>
              <a:t>+</a:t>
            </a:r>
            <a:r>
              <a:rPr lang="zh-CN" altLang="sv-SE" dirty="0"/>
              <a:t>业务逻辑</a:t>
            </a:r>
            <a:r>
              <a:rPr lang="sv-SE" altLang="zh-CN" dirty="0"/>
              <a:t>Bean</a:t>
            </a:r>
            <a:r>
              <a:rPr lang="zh-CN" altLang="sv-SE" dirty="0"/>
              <a:t>配置</a:t>
            </a:r>
            <a:r>
              <a:rPr lang="sv-SE" altLang="zh-CN" dirty="0"/>
              <a:t>+</a:t>
            </a:r>
            <a:r>
              <a:rPr lang="en-US" altLang="zh-CN" dirty="0"/>
              <a:t>Web</a:t>
            </a:r>
            <a:r>
              <a:rPr lang="zh-CN" altLang="zh-CN" dirty="0"/>
              <a:t>控制器</a:t>
            </a:r>
            <a:r>
              <a:rPr lang="zh-CN" altLang="sv-SE" dirty="0"/>
              <a:t>配置</a:t>
            </a:r>
            <a:endParaRPr lang="en-US" altLang="zh-CN" dirty="0"/>
          </a:p>
          <a:p>
            <a:pPr lvl="1">
              <a:defRPr/>
            </a:pPr>
            <a:r>
              <a:rPr lang="zh-CN" altLang="sv-SE" dirty="0"/>
              <a:t>两种策略各有特色，适用于不同场合</a:t>
            </a:r>
            <a:endParaRPr lang="en-US" altLang="zh-CN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拆分配置文件</a:t>
            </a:r>
            <a:r>
              <a:rPr lang="en-US" altLang="zh-CN"/>
              <a:t>—</a:t>
            </a:r>
            <a:r>
              <a:t>拆分策略 </a:t>
            </a:r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7C13A-FAAB-4B3E-9DFB-BEC3BA481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sv-SE"/>
              <a:t>两种</a:t>
            </a:r>
            <a:r>
              <a:rPr lang="zh-CN" altLang="sv-SE" dirty="0"/>
              <a:t>方法</a:t>
            </a:r>
          </a:p>
          <a:p>
            <a:pPr lvl="1">
              <a:defRPr/>
            </a:pPr>
            <a:r>
              <a:rPr lang="zh-CN" altLang="en-US" dirty="0"/>
              <a:t>利用</a:t>
            </a:r>
            <a:r>
              <a:rPr lang="en-US" altLang="zh-CN" dirty="0" err="1"/>
              <a:t>ClassPathXmlApplicationContext</a:t>
            </a:r>
            <a:r>
              <a:rPr lang="en-US" altLang="zh-CN" dirty="0"/>
              <a:t> </a:t>
            </a:r>
            <a:r>
              <a:rPr lang="zh-CN" altLang="en-US" dirty="0"/>
              <a:t>的重载方法可以</a:t>
            </a:r>
            <a:r>
              <a:rPr lang="zh-CN" altLang="sv-SE" dirty="0"/>
              <a:t>配置多个配置文件</a:t>
            </a:r>
            <a:r>
              <a:rPr lang="zh-CN" altLang="en-US" dirty="0"/>
              <a:t>，</a:t>
            </a:r>
            <a:r>
              <a:rPr lang="zh-CN" altLang="sv-SE" dirty="0"/>
              <a:t>用逗号隔开或者使用通配符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sv-SE" dirty="0"/>
          </a:p>
          <a:p>
            <a:pPr lvl="1">
              <a:defRPr/>
            </a:pPr>
            <a:r>
              <a:rPr lang="zh-CN" altLang="sv-SE" dirty="0"/>
              <a:t>使用</a:t>
            </a:r>
            <a:r>
              <a:rPr lang="sv-SE" altLang="zh-CN" dirty="0">
                <a:solidFill>
                  <a:srgbClr val="FF0000"/>
                </a:solidFill>
              </a:rPr>
              <a:t>&lt;import  resource=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sv-SE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xx</a:t>
            </a:r>
            <a:r>
              <a:rPr lang="sv-SE" altLang="zh-CN" dirty="0">
                <a:solidFill>
                  <a:srgbClr val="FF0000"/>
                </a:solidFill>
              </a:rPr>
              <a:t>.xml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sv-SE" altLang="zh-CN" dirty="0">
                <a:solidFill>
                  <a:srgbClr val="FF0000"/>
                </a:solidFill>
              </a:rPr>
              <a:t>/&gt;</a:t>
            </a:r>
            <a:r>
              <a:rPr lang="zh-CN" altLang="sv-SE" dirty="0"/>
              <a:t>方式</a:t>
            </a:r>
            <a:endParaRPr lang="en-US" altLang="zh-CN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引入拆分后的配置文件 </a:t>
            </a:r>
            <a:endParaRPr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911079" y="4572540"/>
            <a:ext cx="3429000" cy="321469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2868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842492" y="5187962"/>
              <a:ext cx="3835520" cy="36933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演示示例：拆分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Spring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配置文件</a:t>
              </a: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26394" y="2301720"/>
            <a:ext cx="5831960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>
                <a:latin typeface="+mn-lt"/>
                <a:ea typeface="宋体" charset="-122"/>
              </a:rPr>
              <a:t>public </a:t>
            </a:r>
            <a:r>
              <a:rPr lang="en-US" altLang="zh-CN" sz="1200" b="1" dirty="0" err="1">
                <a:latin typeface="+mn-lt"/>
                <a:ea typeface="宋体" charset="-122"/>
              </a:rPr>
              <a:t>ClassPathXmlApplicationContext</a:t>
            </a:r>
            <a:r>
              <a:rPr lang="en-US" altLang="zh-CN" sz="1200" b="1" dirty="0">
                <a:latin typeface="+mn-lt"/>
                <a:ea typeface="宋体" charset="-122"/>
              </a:rPr>
              <a:t>( 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String  </a:t>
            </a:r>
            <a:r>
              <a:rPr lang="en-US" altLang="zh-CN" sz="1200" b="1" dirty="0" err="1">
                <a:solidFill>
                  <a:srgbClr val="FF0000"/>
                </a:solidFill>
                <a:latin typeface="+mn-lt"/>
                <a:ea typeface="宋体" charset="-122"/>
              </a:rPr>
              <a:t>configLocation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sz="1200" b="1" dirty="0">
                <a:latin typeface="+mn-lt"/>
                <a:ea typeface="宋体" charset="-122"/>
              </a:rPr>
              <a:t>);</a:t>
            </a:r>
            <a:endParaRPr lang="zh-CN" altLang="zh-CN" sz="1200" b="1" dirty="0">
              <a:latin typeface="+mn-lt"/>
              <a:ea typeface="宋体" charset="-122"/>
            </a:endParaRPr>
          </a:p>
          <a:p>
            <a:pPr lvl="0"/>
            <a:r>
              <a:rPr lang="en-US" altLang="zh-CN" sz="1200" b="1" dirty="0">
                <a:latin typeface="+mn-lt"/>
                <a:ea typeface="宋体" charset="-122"/>
              </a:rPr>
              <a:t>public </a:t>
            </a:r>
            <a:r>
              <a:rPr lang="en-US" altLang="zh-CN" sz="1200" b="1" dirty="0" err="1">
                <a:latin typeface="+mn-lt"/>
                <a:ea typeface="宋体" charset="-122"/>
              </a:rPr>
              <a:t>ClassPathXmlApplicationContext</a:t>
            </a:r>
            <a:r>
              <a:rPr lang="en-US" altLang="zh-CN" sz="1200" b="1" dirty="0">
                <a:latin typeface="+mn-lt"/>
                <a:ea typeface="宋体" charset="-122"/>
              </a:rPr>
              <a:t>( 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String…  </a:t>
            </a:r>
            <a:r>
              <a:rPr lang="en-US" altLang="zh-CN" sz="1200" b="1" dirty="0" err="1">
                <a:solidFill>
                  <a:srgbClr val="FF0000"/>
                </a:solidFill>
                <a:latin typeface="+mn-lt"/>
                <a:ea typeface="宋体" charset="-122"/>
              </a:rPr>
              <a:t>configLocations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sz="1200" b="1" dirty="0">
                <a:latin typeface="+mn-lt"/>
                <a:ea typeface="宋体" charset="-122"/>
              </a:rPr>
              <a:t>);</a:t>
            </a:r>
            <a:endParaRPr lang="zh-CN" altLang="zh-CN" sz="1200" b="1" dirty="0">
              <a:latin typeface="+mn-lt"/>
              <a:ea typeface="宋体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62210" y="2945559"/>
            <a:ext cx="1422555" cy="715089"/>
          </a:xfrm>
          <a:prstGeom prst="wedgeRoundRectCallout">
            <a:avLst>
              <a:gd name="adj1" fmla="val -49811"/>
              <a:gd name="adj2" fmla="val 158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14313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200" b="1" kern="0" dirty="0">
                <a:solidFill>
                  <a:schemeClr val="bg1"/>
                </a:solidFill>
                <a:latin typeface="Arial"/>
                <a:ea typeface="黑体"/>
              </a:rPr>
              <a:t>以</a:t>
            </a:r>
            <a:r>
              <a:rPr lang="en-US" altLang="zh-CN" sz="1200" b="1" kern="0" dirty="0">
                <a:solidFill>
                  <a:schemeClr val="bg1"/>
                </a:solidFill>
                <a:latin typeface="Arial"/>
                <a:ea typeface="黑体"/>
              </a:rPr>
              <a:t>String[ ]</a:t>
            </a:r>
            <a:r>
              <a:rPr lang="zh-CN" altLang="zh-CN" sz="1200" b="1" kern="0" dirty="0">
                <a:solidFill>
                  <a:schemeClr val="bg1"/>
                </a:solidFill>
                <a:latin typeface="Arial"/>
                <a:ea typeface="黑体"/>
              </a:rPr>
              <a:t>方式传入多个配置文件名</a:t>
            </a:r>
            <a:endParaRPr lang="zh-CN" altLang="en-US" sz="12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117058" y="2786468"/>
            <a:ext cx="345152" cy="3240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382090" y="2544094"/>
            <a:ext cx="2106234" cy="2423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B511A-5188-4088-AB25-DB60EB435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35BD189-1FA5-48BB-8D0D-E6E2EFC5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6387E-0B14-40DC-8EDE-424114C67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87679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139C74-50D2-4867-BF85-5158E668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79" y="1545217"/>
            <a:ext cx="6547556" cy="189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085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本章首先对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框架整合的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环境搭建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进行了讲解，然后讲解了使用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传统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DAO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方式的开发整合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，以及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接口方式的开发整合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085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通过本章的学习，读者能够熟练的掌握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框架的几种整合方式，这将为后面项目的学习打下坚实的基础。</a:t>
            </a:r>
          </a:p>
        </p:txBody>
      </p:sp>
      <p:sp>
        <p:nvSpPr>
          <p:cNvPr id="32774" name="标题 1">
            <a:extLst>
              <a:ext uri="{FF2B5EF4-FFF2-40B4-BE49-F238E27FC236}">
                <a16:creationId xmlns:a16="http://schemas.microsoft.com/office/drawing/2014/main" id="{E59EE9F4-5EF9-4EF1-BE33-1E61C07D0EB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BFDC2485-44C4-4DE8-8202-BC2A1251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22" y="1133428"/>
            <a:ext cx="7107016" cy="259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619BE3-37FC-455C-BA2E-6AD42AF8E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2B8066-1D4D-46B7-B261-A5BFF4B6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作为</a:t>
            </a:r>
            <a:r>
              <a:rPr lang="en-US" altLang="zh-CN" sz="1600" dirty="0"/>
              <a:t>Bean</a:t>
            </a:r>
            <a:r>
              <a:rPr lang="zh-CN" altLang="en-US" sz="1600" dirty="0"/>
              <a:t>容器，</a:t>
            </a:r>
            <a:r>
              <a:rPr lang="en-US" altLang="zh-CN" sz="1600" dirty="0"/>
              <a:t>Spring</a:t>
            </a:r>
            <a:r>
              <a:rPr lang="zh-CN" altLang="en-US" sz="1600" dirty="0"/>
              <a:t>框架提供了</a:t>
            </a:r>
            <a:r>
              <a:rPr lang="en-US" altLang="zh-CN" sz="1600" dirty="0" err="1"/>
              <a:t>IoC</a:t>
            </a:r>
            <a:r>
              <a:rPr lang="zh-CN" altLang="en-US" sz="1600" dirty="0"/>
              <a:t>机制，可以接管所有组件的创建工作并进行依赖管理，因而整合的主要工作就是把</a:t>
            </a:r>
            <a:r>
              <a:rPr lang="en-US" altLang="zh-CN" sz="1600" dirty="0" err="1"/>
              <a:t>MyBatis</a:t>
            </a:r>
            <a:r>
              <a:rPr lang="zh-CN" altLang="en-US" sz="1600" dirty="0"/>
              <a:t>框架使用中所涉及的核心组件配置到</a:t>
            </a:r>
            <a:r>
              <a:rPr lang="en-US" altLang="zh-CN" sz="1600" dirty="0"/>
              <a:t>Spring</a:t>
            </a:r>
            <a:r>
              <a:rPr lang="zh-CN" altLang="en-US" sz="1600" dirty="0"/>
              <a:t>框架的容器中，再交给</a:t>
            </a:r>
            <a:r>
              <a:rPr lang="en-US" altLang="zh-CN" sz="1600" dirty="0"/>
              <a:t>Spring</a:t>
            </a:r>
            <a:r>
              <a:rPr lang="zh-CN" altLang="en-US" sz="1600" dirty="0"/>
              <a:t>框架来创建和管理。</a:t>
            </a:r>
          </a:p>
          <a:p>
            <a:r>
              <a:rPr lang="zh-CN" altLang="en-US" sz="1600" dirty="0"/>
              <a:t>具体来说，业务逻辑对象依赖基于</a:t>
            </a:r>
            <a:r>
              <a:rPr lang="en-US" altLang="zh-CN" sz="1600" dirty="0" err="1"/>
              <a:t>MyBatis</a:t>
            </a:r>
            <a:r>
              <a:rPr lang="zh-CN" altLang="en-US" sz="1600" dirty="0"/>
              <a:t>技术实现的</a:t>
            </a:r>
            <a:r>
              <a:rPr lang="en-US" altLang="zh-CN" sz="1600" dirty="0"/>
              <a:t>DAO</a:t>
            </a:r>
            <a:r>
              <a:rPr lang="zh-CN" altLang="en-US" sz="1600" dirty="0"/>
              <a:t>对象，其核心是获取</a:t>
            </a:r>
            <a:r>
              <a:rPr lang="en-US" altLang="zh-CN" sz="1600" dirty="0" err="1"/>
              <a:t>SqlSession</a:t>
            </a:r>
            <a:r>
              <a:rPr lang="zh-CN" altLang="en-US" sz="1600" dirty="0"/>
              <a:t>实例。</a:t>
            </a:r>
          </a:p>
          <a:p>
            <a:r>
              <a:rPr lang="zh-CN" altLang="en-US" sz="1600" dirty="0"/>
              <a:t>要获得</a:t>
            </a:r>
            <a:r>
              <a:rPr lang="en-US" altLang="zh-CN" sz="1600" dirty="0" err="1"/>
              <a:t>SqlSession</a:t>
            </a:r>
            <a:r>
              <a:rPr lang="zh-CN" altLang="en-US" sz="1600" dirty="0"/>
              <a:t>实例则需要依赖</a:t>
            </a:r>
            <a:r>
              <a:rPr lang="en-US" altLang="zh-CN" sz="1600" dirty="0" err="1"/>
              <a:t>SqlSessionFactory</a:t>
            </a:r>
            <a:r>
              <a:rPr lang="zh-CN" altLang="en-US" sz="1600" dirty="0"/>
              <a:t>实例。而</a:t>
            </a:r>
            <a:r>
              <a:rPr lang="en-US" altLang="zh-CN" sz="1600" dirty="0" err="1"/>
              <a:t>SqlSessionFactory</a:t>
            </a:r>
            <a:r>
              <a:rPr lang="zh-CN" altLang="en-US" sz="1600" dirty="0"/>
              <a:t>是</a:t>
            </a:r>
            <a:r>
              <a:rPr lang="en-US" altLang="zh-CN" sz="1600" dirty="0" err="1"/>
              <a:t>SqlSessionFactoryBuilder</a:t>
            </a:r>
            <a:r>
              <a:rPr lang="zh-CN" altLang="en-US" sz="1600" dirty="0"/>
              <a:t>依据</a:t>
            </a:r>
            <a:r>
              <a:rPr lang="en-US" altLang="zh-CN" sz="1600" dirty="0" err="1"/>
              <a:t>MyBatis</a:t>
            </a:r>
            <a:r>
              <a:rPr lang="zh-CN" altLang="en-US" sz="1600" dirty="0"/>
              <a:t>配置文件中的数据源、</a:t>
            </a:r>
            <a:r>
              <a:rPr lang="en-US" altLang="zh-CN" sz="1600" dirty="0"/>
              <a:t>SQL</a:t>
            </a:r>
            <a:r>
              <a:rPr lang="zh-CN" altLang="en-US" sz="1600" dirty="0"/>
              <a:t>映射文件等信息来构建的。</a:t>
            </a:r>
          </a:p>
          <a:p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785632-5761-45CE-96C3-8C35BFBCD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框架对</a:t>
            </a:r>
            <a:r>
              <a:rPr lang="en-US" altLang="zh-CN" dirty="0" err="1"/>
              <a:t>MyBatis</a:t>
            </a:r>
            <a:r>
              <a:rPr lang="zh-CN" altLang="en-US" dirty="0"/>
              <a:t>框架的整合思路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290E3-B2B2-4B27-90E9-9DE8936A3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2B8066-1D4D-46B7-B261-A5BFF4B6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针对上述依赖关系，以往需要自行编码通过</a:t>
            </a:r>
            <a:r>
              <a:rPr lang="en-US" altLang="zh-CN" sz="1600" dirty="0" err="1"/>
              <a:t>SqlSessionFactoryBuilder</a:t>
            </a:r>
            <a:r>
              <a:rPr lang="zh-CN" altLang="en-US" sz="1600" dirty="0"/>
              <a:t>读取配置文件、构建</a:t>
            </a:r>
            <a:r>
              <a:rPr lang="en-US" altLang="zh-CN" sz="1600" dirty="0" err="1"/>
              <a:t>SqlSessionFactory</a:t>
            </a:r>
            <a:r>
              <a:rPr lang="zh-CN" altLang="en-US" sz="1600" dirty="0"/>
              <a:t>，进而获得</a:t>
            </a:r>
            <a:r>
              <a:rPr lang="en-US" altLang="zh-CN" sz="1600" dirty="0" err="1"/>
              <a:t>SqlSession</a:t>
            </a:r>
            <a:r>
              <a:rPr lang="zh-CN" altLang="en-US" sz="1600" dirty="0"/>
              <a:t>实例，满足业务逻辑对象对于数据访问的需要。</a:t>
            </a:r>
            <a:endParaRPr lang="en-US" altLang="zh-CN" sz="1600" dirty="0"/>
          </a:p>
          <a:p>
            <a:r>
              <a:rPr lang="zh-CN" altLang="en-US" sz="1600" dirty="0"/>
              <a:t>随着</a:t>
            </a:r>
            <a:r>
              <a:rPr lang="en-US" altLang="zh-CN" sz="1600" dirty="0"/>
              <a:t>Spring</a:t>
            </a:r>
            <a:r>
              <a:rPr lang="zh-CN" altLang="en-US" sz="1600" dirty="0"/>
              <a:t>框架的引入，以上流程将全部移交给</a:t>
            </a:r>
            <a:r>
              <a:rPr lang="en-US" altLang="zh-CN" sz="1600" dirty="0"/>
              <a:t>Spring</a:t>
            </a:r>
            <a:r>
              <a:rPr lang="zh-CN" altLang="en-US" sz="1600" dirty="0"/>
              <a:t>处理，可充分发挥</a:t>
            </a:r>
            <a:r>
              <a:rPr lang="en-US" altLang="zh-CN" sz="1600" dirty="0"/>
              <a:t>Spring</a:t>
            </a:r>
            <a:r>
              <a:rPr lang="zh-CN" altLang="en-US" sz="1600" dirty="0"/>
              <a:t>框架</a:t>
            </a:r>
            <a:r>
              <a:rPr lang="en-US" altLang="zh-CN" sz="1600" dirty="0"/>
              <a:t>Bean</a:t>
            </a:r>
            <a:r>
              <a:rPr lang="zh-CN" altLang="en-US" sz="1600" dirty="0"/>
              <a:t>容器的作用，接管组件的创建工作，管理组件的生命周期，并对组件之间的依赖关系进行解耦合管理。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785632-5761-45CE-96C3-8C35BFBCD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框架对</a:t>
            </a:r>
            <a:r>
              <a:rPr lang="en-US" altLang="zh-CN" dirty="0" err="1"/>
              <a:t>MyBatis</a:t>
            </a:r>
            <a:r>
              <a:rPr lang="zh-CN" altLang="en-US" dirty="0"/>
              <a:t>框架的整合思路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290E3-B2B2-4B27-90E9-9DE8936A3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8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116" y="314562"/>
            <a:ext cx="4052364" cy="576262"/>
          </a:xfrm>
        </p:spPr>
        <p:txBody>
          <a:bodyPr/>
          <a:lstStyle/>
          <a:p>
            <a:r>
              <a:rPr lang="en-US" altLang="zh-CN" sz="2400" dirty="0" err="1"/>
              <a:t>MyBatis</a:t>
            </a:r>
            <a:r>
              <a:rPr lang="zh-CN" altLang="en-US" sz="2400" dirty="0"/>
              <a:t>与</a:t>
            </a:r>
            <a:r>
              <a:rPr lang="en-US" altLang="zh-CN" sz="2400" dirty="0"/>
              <a:t>Spring</a:t>
            </a:r>
            <a:r>
              <a:rPr lang="zh-CN" altLang="en-US" sz="2400" dirty="0"/>
              <a:t>的整合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563888" y="2080151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931" y="2657969"/>
            <a:ext cx="3653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的框架整合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25" y="1579153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82" y="2208533"/>
            <a:ext cx="4653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框架的准备工作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186010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接口方式的开发整合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E6DEF4A-CC8F-42B9-9E6F-6605C386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98" y="3668394"/>
            <a:ext cx="331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测试事务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934E723-F42D-4162-BA2D-63F4EC87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16" y="4150778"/>
            <a:ext cx="4104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配置补充</a:t>
            </a:r>
          </a:p>
        </p:txBody>
      </p:sp>
    </p:spTree>
    <p:extLst>
      <p:ext uri="{BB962C8B-B14F-4D97-AF65-F5344CB8AC3E}">
        <p14:creationId xmlns:p14="http://schemas.microsoft.com/office/powerpoint/2010/main" val="203738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要在</a:t>
            </a:r>
            <a:r>
              <a:rPr lang="en-US" dirty="0"/>
              <a:t>Spring</a:t>
            </a:r>
            <a:r>
              <a:rPr lang="zh-CN" altLang="en-US" dirty="0"/>
              <a:t>中使用</a:t>
            </a:r>
            <a:r>
              <a:rPr lang="en-US" dirty="0" err="1"/>
              <a:t>MyBatis</a:t>
            </a:r>
            <a:r>
              <a:rPr lang="zh-CN" altLang="en-US" dirty="0"/>
              <a:t>，需要在</a:t>
            </a:r>
            <a:r>
              <a:rPr lang="en-US" dirty="0"/>
              <a:t>Spring</a:t>
            </a:r>
            <a:r>
              <a:rPr lang="zh-CN" altLang="en-US" dirty="0"/>
              <a:t>的配置文件中定义一些类</a:t>
            </a:r>
            <a:endParaRPr lang="en-US" altLang="zh-CN" dirty="0"/>
          </a:p>
          <a:p>
            <a:pPr lvl="1">
              <a:defRPr/>
            </a:pPr>
            <a:r>
              <a:rPr lang="en-US" dirty="0" err="1"/>
              <a:t>SqlSessionFactoryBean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为整合应用提供</a:t>
            </a:r>
            <a:r>
              <a:rPr lang="en-US" altLang="zh-CN" dirty="0" err="1"/>
              <a:t>SqlSession</a:t>
            </a:r>
            <a:r>
              <a:rPr lang="zh-CN" altLang="en-US" dirty="0"/>
              <a:t>对象资源</a:t>
            </a:r>
            <a:endParaRPr lang="en-US" dirty="0"/>
          </a:p>
          <a:p>
            <a:pPr lvl="1">
              <a:defRPr/>
            </a:pPr>
            <a:r>
              <a:rPr lang="en-US" altLang="zh-CN" dirty="0" err="1"/>
              <a:t>SqlSessionTemplate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负责管理</a:t>
            </a:r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 err="1"/>
              <a:t>SqlSession</a:t>
            </a:r>
            <a:r>
              <a:rPr lang="zh-CN" altLang="en-US" dirty="0"/>
              <a:t>，调用</a:t>
            </a:r>
            <a:r>
              <a:rPr lang="en-US" altLang="zh-CN" dirty="0"/>
              <a:t>SQL</a:t>
            </a:r>
            <a:r>
              <a:rPr lang="zh-CN" altLang="en-US" dirty="0"/>
              <a:t>映射语句，实现对数据库的访问</a:t>
            </a:r>
            <a:endParaRPr lang="en-US" dirty="0"/>
          </a:p>
          <a:p>
            <a:pPr lvl="1">
              <a:defRPr/>
            </a:pPr>
            <a:r>
              <a:rPr lang="en-US" dirty="0" err="1"/>
              <a:t>MapperFactoryBean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根据指定</a:t>
            </a:r>
            <a:r>
              <a:rPr lang="en-US" altLang="zh-CN" dirty="0"/>
              <a:t>Mapper</a:t>
            </a:r>
            <a:r>
              <a:rPr lang="zh-CN" altLang="en-US" dirty="0"/>
              <a:t>接口生成</a:t>
            </a:r>
            <a:r>
              <a:rPr lang="en-US" altLang="zh-CN" dirty="0"/>
              <a:t>Bean</a:t>
            </a:r>
            <a:r>
              <a:rPr lang="zh-CN" altLang="en-US" dirty="0"/>
              <a:t>实例</a:t>
            </a:r>
            <a:endParaRPr lang="en-US" dirty="0"/>
          </a:p>
          <a:p>
            <a:pPr lvl="1">
              <a:defRPr/>
            </a:pPr>
            <a:r>
              <a:rPr lang="fr-FR" altLang="zh-CN" dirty="0"/>
              <a:t>MapperScannerConfigurer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根据指定包批量扫描</a:t>
            </a:r>
            <a:r>
              <a:rPr lang="en-US" altLang="zh-CN" dirty="0"/>
              <a:t>Mapper</a:t>
            </a:r>
            <a:r>
              <a:rPr lang="zh-CN" altLang="en-US" dirty="0"/>
              <a:t>接口并生成实例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实现</a:t>
            </a:r>
            <a:r>
              <a:rPr lang="en-US" dirty="0"/>
              <a:t>Spring</a:t>
            </a:r>
            <a:r>
              <a:rPr dirty="0"/>
              <a:t>和</a:t>
            </a:r>
            <a:r>
              <a:rPr lang="en-US" dirty="0"/>
              <a:t>MyBatis</a:t>
            </a:r>
            <a:r>
              <a:rPr dirty="0"/>
              <a:t>整合</a:t>
            </a:r>
            <a:r>
              <a:rPr lang="en-US" dirty="0"/>
              <a:t>3</a:t>
            </a:r>
            <a:r>
              <a:rPr lang="en-US" altLang="zh-CN" dirty="0"/>
              <a:t>-1</a:t>
            </a:r>
            <a:endParaRPr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8D70E6-E469-4CE8-B88A-12CD65360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3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</a:t>
            </a:r>
            <a:r>
              <a:rPr lang="zh-CN" altLang="en-US"/>
              <a:t>和</a:t>
            </a:r>
            <a:r>
              <a:rPr lang="en-US"/>
              <a:t>MyBatis</a:t>
            </a:r>
            <a:r>
              <a:rPr lang="zh-CN" altLang="en-US"/>
              <a:t>的整合步骤</a:t>
            </a:r>
            <a:endParaRPr lang="en-US" altLang="zh-CN"/>
          </a:p>
          <a:p>
            <a:pPr lvl="1">
              <a:defRPr/>
            </a:pPr>
            <a:endParaRPr lang="en-US" altLang="zh-CN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实现</a:t>
            </a:r>
            <a:r>
              <a:rPr lang="en-US" dirty="0"/>
              <a:t>Spring</a:t>
            </a:r>
            <a:r>
              <a:rPr dirty="0"/>
              <a:t>和</a:t>
            </a:r>
            <a:r>
              <a:rPr lang="en-US" dirty="0"/>
              <a:t>MyBatis</a:t>
            </a:r>
            <a:r>
              <a:rPr dirty="0"/>
              <a:t>整合</a:t>
            </a:r>
            <a:r>
              <a:rPr lang="en-US" dirty="0"/>
              <a:t>3</a:t>
            </a:r>
            <a:r>
              <a:rPr lang="en-US" altLang="zh-CN" dirty="0"/>
              <a:t>-2</a:t>
            </a:r>
            <a:endParaRPr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41775420"/>
              </p:ext>
            </p:extLst>
          </p:nvPr>
        </p:nvGraphicFramePr>
        <p:xfrm>
          <a:off x="1714512" y="1393041"/>
          <a:ext cx="4572000" cy="358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36452-2B03-427F-8CC7-4581E3F61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0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实现</a:t>
            </a:r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 err="1"/>
              <a:t>MyBatis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dirty="0" err="1">
                <a:solidFill>
                  <a:srgbClr val="FF0000"/>
                </a:solidFill>
              </a:rPr>
              <a:t>SqlSessionTemplate</a:t>
            </a:r>
            <a:r>
              <a:rPr lang="zh-CN" altLang="en-US" dirty="0"/>
              <a:t>实现根据条件（用户名称、角色</a:t>
            </a:r>
            <a:r>
              <a:rPr lang="en-US" altLang="zh-CN" dirty="0"/>
              <a:t>ID</a:t>
            </a:r>
            <a:r>
              <a:rPr lang="zh-CN" altLang="en-US" dirty="0"/>
              <a:t>）查询用户列表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zh-CN" dirty="0"/>
              <a:t>配置数据源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配置</a:t>
            </a:r>
            <a:r>
              <a:rPr lang="en-US" altLang="zh-CN" dirty="0" err="1"/>
              <a:t>SqlSessionFactoryBean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SqlSessionTemplate</a:t>
            </a:r>
            <a:r>
              <a:rPr lang="zh-CN" altLang="zh-CN" dirty="0"/>
              <a:t>实现数据库的操作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编写业务逻辑代码并测试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实现</a:t>
            </a:r>
            <a:r>
              <a:rPr lang="en-US" dirty="0"/>
              <a:t>Spring</a:t>
            </a:r>
            <a:r>
              <a:rPr dirty="0"/>
              <a:t>和</a:t>
            </a:r>
            <a:r>
              <a:rPr lang="en-US" dirty="0"/>
              <a:t>MyBatis</a:t>
            </a:r>
            <a:r>
              <a:rPr dirty="0"/>
              <a:t>整合</a:t>
            </a:r>
            <a:r>
              <a:rPr lang="en-US" dirty="0"/>
              <a:t>3</a:t>
            </a:r>
            <a:r>
              <a:rPr lang="en-US" altLang="zh-CN" dirty="0"/>
              <a:t>-3</a:t>
            </a:r>
            <a:endParaRPr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573779" y="4393407"/>
            <a:ext cx="4670807" cy="321469"/>
            <a:chOff x="3143240" y="5143512"/>
            <a:chExt cx="4862497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3380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325268" y="5187962"/>
              <a:ext cx="4680469" cy="3693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演示示例：实现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Spring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en-US" altLang="zh-CN" sz="1200" b="1" spc="225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MyBatis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的整合</a:t>
              </a:r>
            </a:p>
          </p:txBody>
        </p:sp>
      </p:grpSp>
      <p:grpSp>
        <p:nvGrpSpPr>
          <p:cNvPr id="15" name="组合 10"/>
          <p:cNvGrpSpPr>
            <a:grpSpLocks/>
          </p:cNvGrpSpPr>
          <p:nvPr/>
        </p:nvGrpSpPr>
        <p:grpSpPr bwMode="auto">
          <a:xfrm>
            <a:off x="827584" y="1995686"/>
            <a:ext cx="794415" cy="335756"/>
            <a:chOff x="1000100" y="3235185"/>
            <a:chExt cx="1059227" cy="446983"/>
          </a:xfrm>
        </p:grpSpPr>
        <p:pic>
          <p:nvPicPr>
            <p:cNvPr id="16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3243565"/>
              <a:ext cx="759188" cy="43022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DF70C-CE9B-49DC-A93E-30F29708D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heme/theme1.xml><?xml version="1.0" encoding="utf-8"?>
<a:theme xmlns:a="http://schemas.openxmlformats.org/drawingml/2006/main" name="模板_数据分析_2">
  <a:themeElements>
    <a:clrScheme name="自定义 1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第7章 Spring中的Bean</Template>
  <TotalTime>69</TotalTime>
  <Words>3324</Words>
  <Application>Microsoft Office PowerPoint</Application>
  <PresentationFormat>全屏显示(16:9)</PresentationFormat>
  <Paragraphs>555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方正粗宋简体</vt:lpstr>
      <vt:lpstr>黑体</vt:lpstr>
      <vt:lpstr>华光大标宋_CNKI</vt:lpstr>
      <vt:lpstr>华光大黑二_CNKI</vt:lpstr>
      <vt:lpstr>华光美黑_CNKI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模板_数据分析_2</vt:lpstr>
      <vt:lpstr>PowerPoint 演示文稿</vt:lpstr>
      <vt:lpstr>本章目标</vt:lpstr>
      <vt:lpstr>MyBatis与Spring的整合</vt:lpstr>
      <vt:lpstr>Spring框架对MyBatis框架的整合思路</vt:lpstr>
      <vt:lpstr>Spring框架对MyBatis框架的整合思路</vt:lpstr>
      <vt:lpstr>MyBatis与Spring的整合</vt:lpstr>
      <vt:lpstr>实现Spring和MyBatis整合3-1</vt:lpstr>
      <vt:lpstr>实现Spring和MyBatis整合3-2</vt:lpstr>
      <vt:lpstr>实现Spring和MyBatis整合3-3</vt:lpstr>
      <vt:lpstr>准备所需JAR包</vt:lpstr>
      <vt:lpstr>准备所需JAR包</vt:lpstr>
      <vt:lpstr>准备所需JAR包</vt:lpstr>
      <vt:lpstr>编写配置文件</vt:lpstr>
      <vt:lpstr>编写配置文件</vt:lpstr>
      <vt:lpstr>编写配置文件</vt:lpstr>
      <vt:lpstr>编写配置文件</vt:lpstr>
      <vt:lpstr>MyBatis与Spring的整合</vt:lpstr>
      <vt:lpstr>传统DAO方式的开发整合</vt:lpstr>
      <vt:lpstr>MyBatis与Spring的整合</vt:lpstr>
      <vt:lpstr>Mapper接口方式的开发整合</vt:lpstr>
      <vt:lpstr>基于MapperFactoryBean的整合</vt:lpstr>
      <vt:lpstr>基于MapperFactoryBean的整合</vt:lpstr>
      <vt:lpstr>基于MapperScannerConfigurer的整合</vt:lpstr>
      <vt:lpstr>基于MapperScannerConfigurer的整合</vt:lpstr>
      <vt:lpstr>MyBatis与Spring的整合</vt:lpstr>
      <vt:lpstr>测试事务</vt:lpstr>
      <vt:lpstr>MyBatis与Spring的整合</vt:lpstr>
      <vt:lpstr>在Spring中引用属性文件 </vt:lpstr>
      <vt:lpstr>使用JNDI数据源 </vt:lpstr>
      <vt:lpstr>使用注解指定Bean的作用域</vt:lpstr>
      <vt:lpstr>Spring自动装配3-1 </vt:lpstr>
      <vt:lpstr>Spring自动装配3-2 </vt:lpstr>
      <vt:lpstr>Spring自动装配3-3 </vt:lpstr>
      <vt:lpstr>拆分配置文件—拆分策略 </vt:lpstr>
      <vt:lpstr>引入拆分后的配置文件 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MyBatis与Spring的整合</dc:title>
  <dc:creator>Felix</dc:creator>
  <cp:keywords>第10章 MyBatis与Spring的整合</cp:keywords>
  <cp:lastModifiedBy>Fuxin</cp:lastModifiedBy>
  <cp:revision>15</cp:revision>
  <dcterms:created xsi:type="dcterms:W3CDTF">2020-03-12T05:25:57Z</dcterms:created>
  <dcterms:modified xsi:type="dcterms:W3CDTF">2022-12-08T10:57:27Z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