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420" r:id="rId2"/>
    <p:sldId id="260" r:id="rId3"/>
    <p:sldId id="670" r:id="rId4"/>
    <p:sldId id="690" r:id="rId5"/>
    <p:sldId id="691" r:id="rId6"/>
    <p:sldId id="650" r:id="rId7"/>
    <p:sldId id="702" r:id="rId8"/>
    <p:sldId id="453" r:id="rId9"/>
    <p:sldId id="693" r:id="rId10"/>
    <p:sldId id="703" r:id="rId11"/>
    <p:sldId id="478" r:id="rId12"/>
    <p:sldId id="500" r:id="rId13"/>
    <p:sldId id="704" r:id="rId14"/>
    <p:sldId id="694" r:id="rId15"/>
    <p:sldId id="695" r:id="rId16"/>
    <p:sldId id="705" r:id="rId17"/>
    <p:sldId id="706" r:id="rId18"/>
    <p:sldId id="504" r:id="rId19"/>
    <p:sldId id="651" r:id="rId20"/>
    <p:sldId id="497" r:id="rId21"/>
    <p:sldId id="505" r:id="rId22"/>
    <p:sldId id="697" r:id="rId23"/>
    <p:sldId id="698" r:id="rId24"/>
    <p:sldId id="508" r:id="rId25"/>
    <p:sldId id="699" r:id="rId26"/>
    <p:sldId id="700" r:id="rId27"/>
    <p:sldId id="701" r:id="rId28"/>
    <p:sldId id="707" r:id="rId29"/>
    <p:sldId id="646" r:id="rId30"/>
    <p:sldId id="711" r:id="rId31"/>
    <p:sldId id="712" r:id="rId32"/>
    <p:sldId id="713" r:id="rId33"/>
    <p:sldId id="714" r:id="rId34"/>
    <p:sldId id="715" r:id="rId35"/>
    <p:sldId id="708" r:id="rId36"/>
    <p:sldId id="710" r:id="rId37"/>
    <p:sldId id="709" r:id="rId38"/>
    <p:sldId id="627" r:id="rId39"/>
  </p:sldIdLst>
  <p:sldSz cx="9144000" cy="5143500" type="screen16x9"/>
  <p:notesSz cx="6858000" cy="9144000"/>
  <p:defaultTextStyle>
    <a:defPPr>
      <a:defRPr lang="zh-CN"/>
    </a:defPPr>
    <a:lvl1pPr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08305" indent="4953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15975" indent="9842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24280" indent="147955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31950" indent="196850" algn="l" defTabSz="815975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559"/>
    <a:srgbClr val="152437"/>
    <a:srgbClr val="5D78A0"/>
    <a:srgbClr val="1F3A62"/>
    <a:srgbClr val="132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210" autoAdjust="0"/>
  </p:normalViewPr>
  <p:slideViewPr>
    <p:cSldViewPr>
      <p:cViewPr varScale="1">
        <p:scale>
          <a:sx n="107" d="100"/>
          <a:sy n="107" d="100"/>
        </p:scale>
        <p:origin x="782" y="72"/>
      </p:cViewPr>
      <p:guideLst>
        <p:guide orient="horz" pos="171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bai.com/jdb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91E9F88-4424-F48B-93E4-F60EBACBC0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DAA9508-4E36-7B99-D870-EEBB08209C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F26531E-1BFA-C645-CD6C-72F054FC1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37D93D-543D-4E61-83F3-41B7DEF3440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练习：学员操作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搭建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SSM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框架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实现超市订单系统用户管理功能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2772-0FE0-43A7-B33F-FF577053289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5FB78E35-D680-4918-BBBE-ED059D44C8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C83C87A5-1165-471D-96E2-67DD298E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016F4D0-BB19-4E47-9504-6D3A2BA02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89399D-6396-4D68-A340-148246C18F53}" type="slidenum">
              <a:rPr lang="zh-CN" altLang="en-US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介绍超市订单管理系统的系统架构设计，并简单介绍</a:t>
            </a:r>
            <a:r>
              <a:rPr lang="en-US" altLang="zh-CN" dirty="0"/>
              <a:t>SSM</a:t>
            </a:r>
            <a:r>
              <a:rPr lang="zh-CN" altLang="en-US" dirty="0"/>
              <a:t>框架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F785B7-6333-4238-8429-99D7A56D15D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讲解框架整合思路，其中重点讲解：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新增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配置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心跳包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配置拦截器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-interceptors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F785B7-6333-4238-8429-99D7A56D15D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77851919-3AE4-4BC3-B380-1D2D8459C4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3E1B87-50C2-47AC-BE50-C55B6E7D5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非侵入式设计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是一种非侵入式（</a:t>
            </a:r>
            <a:r>
              <a:rPr lang="en-US" altLang="zh-CN" dirty="0"/>
              <a:t>non-invasive</a:t>
            </a:r>
            <a:r>
              <a:rPr lang="zh-CN" altLang="zh-CN" dirty="0"/>
              <a:t>）框架，它可以使应用程序代码对框架的依赖最小化。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方便解耦、简化开发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就是一个大工厂，可以将所有对象的创建和依赖关系的维护工作都交给</a:t>
            </a:r>
            <a:r>
              <a:rPr lang="en-US" altLang="zh-CN" dirty="0"/>
              <a:t>Spring</a:t>
            </a:r>
            <a:r>
              <a:rPr lang="zh-CN" altLang="zh-CN" dirty="0"/>
              <a:t>容器管理，大大的降低了组件之间的耦合性。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支持</a:t>
            </a:r>
            <a:r>
              <a:rPr lang="en-US" altLang="zh-CN" dirty="0"/>
              <a:t>AOP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提供了对</a:t>
            </a:r>
            <a:r>
              <a:rPr lang="en-US" altLang="zh-CN" dirty="0"/>
              <a:t>AOP</a:t>
            </a:r>
            <a:r>
              <a:rPr lang="zh-CN" altLang="zh-CN" dirty="0"/>
              <a:t>的支持，它允许将一些通用任务，如安全、事务、日志等进行集中式处理，从而提高了程序的复用性。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支持声明式事务处理</a:t>
            </a:r>
          </a:p>
          <a:p>
            <a:pPr>
              <a:defRPr/>
            </a:pPr>
            <a:r>
              <a:rPr lang="zh-CN" altLang="zh-CN" dirty="0"/>
              <a:t>只需要通过配置就可以完成对事务的管理，而无需手动编程。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方便程序的测试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提供了对</a:t>
            </a:r>
            <a:r>
              <a:rPr lang="en-US" altLang="zh-CN" dirty="0"/>
              <a:t>Junit4</a:t>
            </a:r>
            <a:r>
              <a:rPr lang="zh-CN" altLang="zh-CN" dirty="0"/>
              <a:t>的支持，可以通过注解方便的测试</a:t>
            </a:r>
            <a:r>
              <a:rPr lang="en-US" altLang="zh-CN" dirty="0"/>
              <a:t>Spring</a:t>
            </a:r>
            <a:r>
              <a:rPr lang="zh-CN" altLang="zh-CN" dirty="0"/>
              <a:t>程序。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方便集成各种优秀框架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不排斥各种优秀的开源框架，其内部提供了对各种优秀框架（如：</a:t>
            </a:r>
            <a:r>
              <a:rPr lang="en-US" altLang="zh-CN" dirty="0"/>
              <a:t>Struts</a:t>
            </a:r>
            <a:r>
              <a:rPr lang="zh-CN" altLang="zh-CN" dirty="0"/>
              <a:t>、</a:t>
            </a:r>
            <a:r>
              <a:rPr lang="en-US" altLang="zh-CN" dirty="0"/>
              <a:t>Hibernate</a:t>
            </a:r>
            <a:r>
              <a:rPr lang="zh-CN" altLang="zh-CN" dirty="0"/>
              <a:t>、</a:t>
            </a:r>
            <a:r>
              <a:rPr lang="en-US" altLang="zh-CN" dirty="0"/>
              <a:t>MyBatis</a:t>
            </a:r>
            <a:r>
              <a:rPr lang="zh-CN" altLang="zh-CN" dirty="0"/>
              <a:t>、</a:t>
            </a:r>
            <a:r>
              <a:rPr lang="en-US" altLang="zh-CN" dirty="0"/>
              <a:t>Quartz</a:t>
            </a:r>
            <a:r>
              <a:rPr lang="zh-CN" altLang="zh-CN" dirty="0"/>
              <a:t>等）的直接支持。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降低</a:t>
            </a:r>
            <a:r>
              <a:rPr lang="en-US" altLang="zh-CN" dirty="0"/>
              <a:t>Java EE API</a:t>
            </a:r>
            <a:r>
              <a:rPr lang="zh-CN" altLang="zh-CN" dirty="0"/>
              <a:t>的使用难度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对</a:t>
            </a:r>
            <a:r>
              <a:rPr lang="en-US" altLang="zh-CN" dirty="0"/>
              <a:t>Java EE</a:t>
            </a:r>
            <a:r>
              <a:rPr lang="zh-CN" altLang="zh-CN" dirty="0"/>
              <a:t>开发中非常难用的一些</a:t>
            </a:r>
            <a:r>
              <a:rPr lang="en-US" altLang="zh-CN" dirty="0"/>
              <a:t>API</a:t>
            </a:r>
            <a:r>
              <a:rPr lang="zh-CN" altLang="zh-CN" dirty="0"/>
              <a:t>（如：</a:t>
            </a:r>
            <a:r>
              <a:rPr lang="en-US" altLang="zh-CN" dirty="0"/>
              <a:t>JDBC</a:t>
            </a:r>
            <a:r>
              <a:rPr lang="zh-CN" altLang="zh-CN" dirty="0"/>
              <a:t>、</a:t>
            </a:r>
            <a:r>
              <a:rPr lang="en-US" altLang="zh-CN" dirty="0"/>
              <a:t>JavaMail</a:t>
            </a:r>
            <a:r>
              <a:rPr lang="zh-CN" altLang="zh-CN" dirty="0"/>
              <a:t>等），都提供了封装，使这些</a:t>
            </a:r>
            <a:r>
              <a:rPr lang="en-US" altLang="zh-CN" dirty="0"/>
              <a:t>API</a:t>
            </a:r>
            <a:r>
              <a:rPr lang="zh-CN" altLang="zh-CN" dirty="0"/>
              <a:t>应用难度大大降低。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2460341-24AE-4307-9107-CA82BAD24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CC2EB2-EC45-4FB2-88A0-628FF3785DF9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912A813-540E-466A-8BB1-E17EC85DBF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C995FC95-AB2F-4AE5-B7B4-677C95DCE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/>
              <a:t>Core Container</a:t>
            </a:r>
            <a:r>
              <a:rPr lang="zh-CN" altLang="zh-CN" b="1"/>
              <a:t>（核心容器）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的核心容器是其他模块建立的基础，它主要由</a:t>
            </a:r>
            <a:r>
              <a:rPr lang="en-US" altLang="zh-CN"/>
              <a:t>Beans</a:t>
            </a:r>
            <a:r>
              <a:rPr lang="zh-CN" altLang="zh-CN"/>
              <a:t>模块、</a:t>
            </a:r>
            <a:r>
              <a:rPr lang="en-US" altLang="zh-CN"/>
              <a:t>Core</a:t>
            </a:r>
            <a:r>
              <a:rPr lang="zh-CN" altLang="zh-CN"/>
              <a:t>模块、</a:t>
            </a:r>
            <a:r>
              <a:rPr lang="en-US" altLang="zh-CN"/>
              <a:t>Context</a:t>
            </a:r>
            <a:r>
              <a:rPr lang="zh-CN" altLang="zh-CN"/>
              <a:t>模块、</a:t>
            </a:r>
            <a:r>
              <a:rPr lang="en-US" altLang="zh-CN"/>
              <a:t>Context-support</a:t>
            </a:r>
            <a:r>
              <a:rPr lang="zh-CN" altLang="zh-CN"/>
              <a:t>模块和</a:t>
            </a:r>
            <a:r>
              <a:rPr lang="en-US" altLang="zh-CN"/>
              <a:t>SpEL</a:t>
            </a:r>
            <a:r>
              <a:rPr lang="zh-CN" altLang="zh-CN"/>
              <a:t>（</a:t>
            </a:r>
            <a:r>
              <a:rPr lang="en-US" altLang="zh-CN"/>
              <a:t>Spring Expression Language</a:t>
            </a:r>
            <a:r>
              <a:rPr lang="zh-CN" altLang="zh-CN"/>
              <a:t>，</a:t>
            </a:r>
            <a:r>
              <a:rPr lang="en-US" altLang="zh-CN"/>
              <a:t>Spring</a:t>
            </a:r>
            <a:r>
              <a:rPr lang="zh-CN" altLang="zh-CN"/>
              <a:t>表达式语言）模块组成，具体介绍如下：</a:t>
            </a:r>
          </a:p>
          <a:p>
            <a:r>
              <a:rPr lang="en-US" altLang="zh-CN"/>
              <a:t>Beans</a:t>
            </a:r>
            <a:r>
              <a:rPr lang="zh-CN" altLang="zh-CN"/>
              <a:t>模块：提供了</a:t>
            </a:r>
            <a:r>
              <a:rPr lang="en-US" altLang="zh-CN"/>
              <a:t>BeanFactory</a:t>
            </a:r>
            <a:r>
              <a:rPr lang="zh-CN" altLang="zh-CN"/>
              <a:t>，是工厂模式的经典实现，</a:t>
            </a:r>
            <a:r>
              <a:rPr lang="en-US" altLang="zh-CN"/>
              <a:t>Spring</a:t>
            </a:r>
            <a:r>
              <a:rPr lang="zh-CN" altLang="zh-CN"/>
              <a:t>将管理对象称为</a:t>
            </a:r>
            <a:r>
              <a:rPr lang="en-US" altLang="zh-CN"/>
              <a:t>Bean</a:t>
            </a:r>
            <a:r>
              <a:rPr lang="zh-CN" altLang="zh-CN"/>
              <a:t>。</a:t>
            </a:r>
          </a:p>
          <a:p>
            <a:r>
              <a:rPr lang="en-US" altLang="zh-CN"/>
              <a:t>Core</a:t>
            </a:r>
            <a:r>
              <a:rPr lang="zh-CN" altLang="zh-CN"/>
              <a:t>核心模块：提供了</a:t>
            </a:r>
            <a:r>
              <a:rPr lang="en-US" altLang="zh-CN"/>
              <a:t>Spring</a:t>
            </a:r>
            <a:r>
              <a:rPr lang="zh-CN" altLang="zh-CN"/>
              <a:t>框架的基本组成部分，包括</a:t>
            </a:r>
            <a:r>
              <a:rPr lang="en-US" altLang="zh-CN"/>
              <a:t>IoC</a:t>
            </a:r>
            <a:r>
              <a:rPr lang="zh-CN" altLang="zh-CN"/>
              <a:t>和</a:t>
            </a:r>
            <a:r>
              <a:rPr lang="en-US" altLang="zh-CN"/>
              <a:t>DI</a:t>
            </a:r>
            <a:r>
              <a:rPr lang="zh-CN" altLang="zh-CN"/>
              <a:t>功能。</a:t>
            </a:r>
          </a:p>
          <a:p>
            <a:r>
              <a:rPr lang="en-US" altLang="zh-CN"/>
              <a:t>Context </a:t>
            </a:r>
            <a:r>
              <a:rPr lang="zh-CN" altLang="zh-CN"/>
              <a:t>上下文模块：建立在</a:t>
            </a:r>
            <a:r>
              <a:rPr lang="en-US" altLang="zh-CN"/>
              <a:t>Core</a:t>
            </a:r>
            <a:r>
              <a:rPr lang="zh-CN" altLang="zh-CN"/>
              <a:t>和</a:t>
            </a:r>
            <a:r>
              <a:rPr lang="en-US" altLang="zh-CN"/>
              <a:t>Beans</a:t>
            </a:r>
            <a:r>
              <a:rPr lang="zh-CN" altLang="zh-CN"/>
              <a:t>模块的基础之上，它是访问定义和配置的任何对象的媒介。其中</a:t>
            </a:r>
            <a:r>
              <a:rPr lang="en-US" altLang="zh-CN"/>
              <a:t>ApplicationContext</a:t>
            </a:r>
            <a:r>
              <a:rPr lang="zh-CN" altLang="zh-CN"/>
              <a:t>接口是上下文模块的焦点。</a:t>
            </a:r>
          </a:p>
          <a:p>
            <a:r>
              <a:rPr lang="en-US" altLang="zh-CN"/>
              <a:t>Context-support</a:t>
            </a:r>
            <a:r>
              <a:rPr lang="zh-CN" altLang="zh-CN"/>
              <a:t>模块：提供了对第三方库嵌入</a:t>
            </a:r>
            <a:r>
              <a:rPr lang="en-US" altLang="zh-CN"/>
              <a:t>Spring</a:t>
            </a:r>
            <a:r>
              <a:rPr lang="zh-CN" altLang="zh-CN"/>
              <a:t>应用的集成支持，比如缓存</a:t>
            </a:r>
            <a:r>
              <a:rPr lang="en-US" altLang="zh-CN"/>
              <a:t>(EhCache</a:t>
            </a:r>
            <a:r>
              <a:rPr lang="zh-CN" altLang="zh-CN"/>
              <a:t>、</a:t>
            </a:r>
            <a:r>
              <a:rPr lang="en-US" altLang="zh-CN"/>
              <a:t>Guava</a:t>
            </a:r>
            <a:r>
              <a:rPr lang="zh-CN" altLang="zh-CN"/>
              <a:t>、</a:t>
            </a:r>
            <a:r>
              <a:rPr lang="en-US" altLang="zh-CN"/>
              <a:t>JCache)</a:t>
            </a:r>
            <a:r>
              <a:rPr lang="zh-CN" altLang="zh-CN"/>
              <a:t>、邮件服务</a:t>
            </a:r>
            <a:r>
              <a:rPr lang="en-US" altLang="zh-CN"/>
              <a:t>(JavaMail)</a:t>
            </a:r>
            <a:r>
              <a:rPr lang="zh-CN" altLang="zh-CN"/>
              <a:t>、任务调度</a:t>
            </a:r>
            <a:r>
              <a:rPr lang="en-US" altLang="zh-CN"/>
              <a:t>(CommonJ</a:t>
            </a:r>
            <a:r>
              <a:rPr lang="zh-CN" altLang="zh-CN"/>
              <a:t>、</a:t>
            </a:r>
            <a:r>
              <a:rPr lang="en-US" altLang="zh-CN"/>
              <a:t>Quartz)</a:t>
            </a:r>
            <a:r>
              <a:rPr lang="zh-CN" altLang="zh-CN"/>
              <a:t>和模板引擎</a:t>
            </a:r>
            <a:r>
              <a:rPr lang="en-US" altLang="zh-CN"/>
              <a:t>(FreeMarker</a:t>
            </a:r>
            <a:r>
              <a:rPr lang="zh-CN" altLang="zh-CN"/>
              <a:t>、</a:t>
            </a:r>
            <a:r>
              <a:rPr lang="en-US" altLang="zh-CN"/>
              <a:t>JasperReports</a:t>
            </a:r>
            <a:r>
              <a:rPr lang="zh-CN" altLang="zh-CN"/>
              <a:t>、速率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  <a:p>
            <a:r>
              <a:rPr lang="en-US" altLang="zh-CN"/>
              <a:t>SpEL</a:t>
            </a:r>
            <a:r>
              <a:rPr lang="zh-CN" altLang="zh-CN"/>
              <a:t>模块：是</a:t>
            </a:r>
            <a:r>
              <a:rPr lang="en-US" altLang="zh-CN"/>
              <a:t>Spring3.0</a:t>
            </a:r>
            <a:r>
              <a:rPr lang="zh-CN" altLang="zh-CN"/>
              <a:t>后新增的模块，它提供了</a:t>
            </a:r>
            <a:r>
              <a:rPr lang="en-US" altLang="zh-CN"/>
              <a:t>Spring Expression Language</a:t>
            </a:r>
            <a:r>
              <a:rPr lang="zh-CN" altLang="zh-CN"/>
              <a:t>支持，是运行时查询和操作对象图的强大的表达式语言。</a:t>
            </a:r>
          </a:p>
          <a:p>
            <a:r>
              <a:rPr lang="en-US" altLang="zh-CN" b="1"/>
              <a:t>Data Access/Integration</a:t>
            </a:r>
            <a:r>
              <a:rPr lang="zh-CN" altLang="zh-CN" b="1"/>
              <a:t>（数据访问</a:t>
            </a:r>
            <a:r>
              <a:rPr lang="en-US" altLang="zh-CN" b="1"/>
              <a:t>/</a:t>
            </a:r>
            <a:r>
              <a:rPr lang="zh-CN" altLang="zh-CN" b="1"/>
              <a:t>集成）</a:t>
            </a:r>
            <a:endParaRPr lang="zh-CN" altLang="zh-CN"/>
          </a:p>
          <a:p>
            <a:r>
              <a:rPr lang="zh-CN" altLang="zh-CN"/>
              <a:t>数据访问</a:t>
            </a:r>
            <a:r>
              <a:rPr lang="en-US" altLang="zh-CN"/>
              <a:t>/</a:t>
            </a:r>
            <a:r>
              <a:rPr lang="zh-CN" altLang="zh-CN"/>
              <a:t>集成层包括</a:t>
            </a:r>
            <a:r>
              <a:rPr lang="en-US" altLang="zh-CN">
                <a:hlinkClick r:id="rId3"/>
              </a:rPr>
              <a:t>JDBC</a:t>
            </a:r>
            <a:r>
              <a:rPr lang="zh-CN" altLang="zh-CN"/>
              <a:t>、</a:t>
            </a:r>
            <a:r>
              <a:rPr lang="en-US" altLang="zh-CN"/>
              <a:t>ORM</a:t>
            </a:r>
            <a:r>
              <a:rPr lang="zh-CN" altLang="zh-CN"/>
              <a:t>、</a:t>
            </a:r>
            <a:r>
              <a:rPr lang="en-US" altLang="zh-CN"/>
              <a:t>OXM</a:t>
            </a:r>
            <a:r>
              <a:rPr lang="zh-CN" altLang="zh-CN"/>
              <a:t>、</a:t>
            </a:r>
            <a:r>
              <a:rPr lang="en-US" altLang="zh-CN"/>
              <a:t>JMS</a:t>
            </a:r>
            <a:r>
              <a:rPr lang="zh-CN" altLang="zh-CN"/>
              <a:t>和</a:t>
            </a:r>
            <a:r>
              <a:rPr lang="en-US" altLang="zh-CN"/>
              <a:t>Transactions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JDBC</a:t>
            </a:r>
            <a:r>
              <a:rPr lang="zh-CN" altLang="zh-CN"/>
              <a:t>模块：提供了一个</a:t>
            </a:r>
            <a:r>
              <a:rPr lang="en-US" altLang="zh-CN"/>
              <a:t>JDBC</a:t>
            </a:r>
            <a:r>
              <a:rPr lang="zh-CN" altLang="zh-CN"/>
              <a:t>的抽象层，大幅度的减少了在开发过程中对数据库操作的编码。</a:t>
            </a:r>
          </a:p>
          <a:p>
            <a:r>
              <a:rPr lang="en-US" altLang="zh-CN"/>
              <a:t>ORM</a:t>
            </a:r>
            <a:r>
              <a:rPr lang="zh-CN" altLang="zh-CN"/>
              <a:t>模块：对流行的对象关系映射</a:t>
            </a:r>
            <a:r>
              <a:rPr lang="en-US" altLang="zh-CN"/>
              <a:t>API</a:t>
            </a:r>
            <a:r>
              <a:rPr lang="zh-CN" altLang="zh-CN"/>
              <a:t>，包括</a:t>
            </a:r>
            <a:r>
              <a:rPr lang="en-US" altLang="zh-CN"/>
              <a:t>JPA</a:t>
            </a:r>
            <a:r>
              <a:rPr lang="zh-CN" altLang="zh-CN"/>
              <a:t>、</a:t>
            </a:r>
            <a:r>
              <a:rPr lang="en-US" altLang="zh-CN"/>
              <a:t>JDO</a:t>
            </a:r>
            <a:r>
              <a:rPr lang="zh-CN" altLang="zh-CN"/>
              <a:t>和</a:t>
            </a:r>
            <a:r>
              <a:rPr lang="en-US" altLang="zh-CN"/>
              <a:t>Hibernate</a:t>
            </a:r>
            <a:r>
              <a:rPr lang="zh-CN" altLang="zh-CN"/>
              <a:t>提供了集成层支持。</a:t>
            </a:r>
          </a:p>
          <a:p>
            <a:r>
              <a:rPr lang="en-US" altLang="zh-CN"/>
              <a:t>OXM</a:t>
            </a:r>
            <a:r>
              <a:rPr lang="zh-CN" altLang="zh-CN"/>
              <a:t>模块：提供了一个支持对象</a:t>
            </a:r>
            <a:r>
              <a:rPr lang="en-US" altLang="zh-CN"/>
              <a:t>/ XML</a:t>
            </a:r>
            <a:r>
              <a:rPr lang="zh-CN" altLang="zh-CN"/>
              <a:t>映射的抽象层实现，如</a:t>
            </a:r>
            <a:r>
              <a:rPr lang="en-US" altLang="zh-CN"/>
              <a:t>JAXB</a:t>
            </a:r>
            <a:r>
              <a:rPr lang="zh-CN" altLang="zh-CN"/>
              <a:t>、</a:t>
            </a:r>
            <a:r>
              <a:rPr lang="en-US" altLang="zh-CN"/>
              <a:t>Castor</a:t>
            </a:r>
            <a:r>
              <a:rPr lang="zh-CN" altLang="zh-CN"/>
              <a:t>、</a:t>
            </a:r>
            <a:r>
              <a:rPr lang="en-US" altLang="zh-CN"/>
              <a:t>XMLBeans</a:t>
            </a:r>
            <a:r>
              <a:rPr lang="zh-CN" altLang="zh-CN"/>
              <a:t>、</a:t>
            </a:r>
            <a:r>
              <a:rPr lang="en-US" altLang="zh-CN"/>
              <a:t>JiBX</a:t>
            </a:r>
            <a:r>
              <a:rPr lang="zh-CN" altLang="zh-CN"/>
              <a:t>和</a:t>
            </a:r>
            <a:r>
              <a:rPr lang="en-US" altLang="zh-CN"/>
              <a:t>XStream</a:t>
            </a:r>
            <a:r>
              <a:rPr lang="zh-CN" altLang="zh-CN"/>
              <a:t>。</a:t>
            </a:r>
          </a:p>
          <a:p>
            <a:r>
              <a:rPr lang="en-US" altLang="zh-CN"/>
              <a:t>JMS</a:t>
            </a:r>
            <a:r>
              <a:rPr lang="zh-CN" altLang="zh-CN"/>
              <a:t>模块：指</a:t>
            </a:r>
            <a:r>
              <a:rPr lang="en-US" altLang="zh-CN"/>
              <a:t>Java</a:t>
            </a:r>
            <a:r>
              <a:rPr lang="zh-CN" altLang="zh-CN"/>
              <a:t>消息传递服务，包含使用和产生信息的特性，自</a:t>
            </a:r>
            <a:r>
              <a:rPr lang="en-US" altLang="zh-CN"/>
              <a:t>4.1</a:t>
            </a:r>
            <a:r>
              <a:rPr lang="zh-CN" altLang="zh-CN"/>
              <a:t>版本后支持与</a:t>
            </a:r>
            <a:r>
              <a:rPr lang="en-US" altLang="zh-CN"/>
              <a:t>Spring-message</a:t>
            </a:r>
            <a:r>
              <a:rPr lang="zh-CN" altLang="zh-CN"/>
              <a:t>模块的集成。</a:t>
            </a:r>
          </a:p>
          <a:p>
            <a:r>
              <a:rPr lang="en-US" altLang="zh-CN"/>
              <a:t>Transactions</a:t>
            </a:r>
            <a:r>
              <a:rPr lang="zh-CN" altLang="zh-CN"/>
              <a:t>事务模块：支持对实现特殊接口以及所有</a:t>
            </a:r>
            <a:r>
              <a:rPr lang="en-US" altLang="zh-CN"/>
              <a:t>POJO</a:t>
            </a:r>
            <a:r>
              <a:rPr lang="zh-CN" altLang="zh-CN"/>
              <a:t>类的编程和声明式的事务管理。</a:t>
            </a:r>
          </a:p>
          <a:p>
            <a:r>
              <a:rPr lang="en-US" altLang="zh-CN" b="1"/>
              <a:t>Web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</a:t>
            </a:r>
            <a:r>
              <a:rPr lang="en-US" altLang="zh-CN"/>
              <a:t>Web</a:t>
            </a:r>
            <a:r>
              <a:rPr lang="zh-CN" altLang="zh-CN"/>
              <a:t>层包括</a:t>
            </a:r>
            <a:r>
              <a:rPr lang="en-US" altLang="zh-CN"/>
              <a:t>WebSocket</a:t>
            </a:r>
            <a:r>
              <a:rPr lang="zh-CN" altLang="zh-CN"/>
              <a:t>、</a:t>
            </a:r>
            <a:r>
              <a:rPr lang="en-US" altLang="zh-CN"/>
              <a:t>Servlet</a:t>
            </a:r>
            <a:r>
              <a:rPr lang="zh-CN" altLang="zh-CN"/>
              <a:t>、</a:t>
            </a:r>
            <a:r>
              <a:rPr lang="en-US" altLang="zh-CN"/>
              <a:t>Web</a:t>
            </a:r>
            <a:r>
              <a:rPr lang="zh-CN" altLang="zh-CN"/>
              <a:t>和</a:t>
            </a:r>
            <a:r>
              <a:rPr lang="en-US" altLang="zh-CN"/>
              <a:t>Portlet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WebSocket</a:t>
            </a:r>
            <a:r>
              <a:rPr lang="zh-CN" altLang="zh-CN"/>
              <a:t>模块：</a:t>
            </a:r>
            <a:r>
              <a:rPr lang="en-US" altLang="zh-CN"/>
              <a:t>Spring4.0</a:t>
            </a:r>
            <a:r>
              <a:rPr lang="zh-CN" altLang="zh-CN"/>
              <a:t>以后新增的模块，它提供了</a:t>
            </a:r>
            <a:r>
              <a:rPr lang="en-US" altLang="zh-CN"/>
              <a:t>WebSocket </a:t>
            </a:r>
            <a:r>
              <a:rPr lang="zh-CN" altLang="zh-CN"/>
              <a:t>和</a:t>
            </a:r>
            <a:r>
              <a:rPr lang="en-US" altLang="zh-CN"/>
              <a:t>SockJS</a:t>
            </a:r>
            <a:r>
              <a:rPr lang="zh-CN" altLang="zh-CN"/>
              <a:t>的实现，以及对</a:t>
            </a:r>
            <a:r>
              <a:rPr lang="en-US" altLang="zh-CN"/>
              <a:t>STOMP</a:t>
            </a:r>
            <a:r>
              <a:rPr lang="zh-CN" altLang="zh-CN"/>
              <a:t>的支持。</a:t>
            </a:r>
          </a:p>
          <a:p>
            <a:r>
              <a:rPr lang="en-US" altLang="zh-CN"/>
              <a:t>Servlet </a:t>
            </a:r>
            <a:r>
              <a:rPr lang="zh-CN" altLang="zh-CN"/>
              <a:t>模块：也称为</a:t>
            </a:r>
            <a:r>
              <a:rPr lang="en-US" altLang="zh-CN"/>
              <a:t>Spring-webmvc</a:t>
            </a:r>
            <a:r>
              <a:rPr lang="zh-CN" altLang="zh-CN"/>
              <a:t>模块，包含了</a:t>
            </a:r>
            <a:r>
              <a:rPr lang="en-US" altLang="zh-CN"/>
              <a:t>Spring</a:t>
            </a:r>
            <a:r>
              <a:rPr lang="zh-CN" altLang="zh-CN"/>
              <a:t>的模型—视图—控制器（</a:t>
            </a:r>
            <a:r>
              <a:rPr lang="en-US" altLang="zh-CN"/>
              <a:t>MVC</a:t>
            </a:r>
            <a:r>
              <a:rPr lang="zh-CN" altLang="zh-CN"/>
              <a:t>）和</a:t>
            </a:r>
            <a:r>
              <a:rPr lang="en-US" altLang="zh-CN"/>
              <a:t>REST Web Services</a:t>
            </a:r>
            <a:r>
              <a:rPr lang="zh-CN" altLang="zh-CN"/>
              <a:t>实现的</a:t>
            </a:r>
            <a:r>
              <a:rPr lang="en-US" altLang="zh-CN"/>
              <a:t>Web</a:t>
            </a:r>
            <a:r>
              <a:rPr lang="zh-CN" altLang="zh-CN"/>
              <a:t>应用程序。</a:t>
            </a:r>
          </a:p>
          <a:p>
            <a:r>
              <a:rPr lang="en-US" altLang="zh-CN"/>
              <a:t>Web</a:t>
            </a:r>
            <a:r>
              <a:rPr lang="zh-CN" altLang="zh-CN"/>
              <a:t>模块：提供了基本的</a:t>
            </a:r>
            <a:r>
              <a:rPr lang="en-US" altLang="zh-CN"/>
              <a:t>Web</a:t>
            </a:r>
            <a:r>
              <a:rPr lang="zh-CN" altLang="zh-CN"/>
              <a:t>开发集成特性，例如：多文件上传功能、使用</a:t>
            </a:r>
            <a:r>
              <a:rPr lang="en-US" altLang="zh-CN"/>
              <a:t>Servlet</a:t>
            </a:r>
            <a:r>
              <a:rPr lang="zh-CN" altLang="zh-CN"/>
              <a:t>监听器来初始化</a:t>
            </a:r>
            <a:r>
              <a:rPr lang="en-US" altLang="zh-CN"/>
              <a:t>IoC</a:t>
            </a:r>
            <a:r>
              <a:rPr lang="zh-CN" altLang="zh-CN"/>
              <a:t>容器以及</a:t>
            </a:r>
            <a:r>
              <a:rPr lang="en-US" altLang="zh-CN"/>
              <a:t>Web</a:t>
            </a:r>
            <a:r>
              <a:rPr lang="zh-CN" altLang="zh-CN"/>
              <a:t>应用上下文。</a:t>
            </a:r>
          </a:p>
          <a:p>
            <a:r>
              <a:rPr lang="en-US" altLang="zh-CN"/>
              <a:t>Portlet </a:t>
            </a:r>
            <a:r>
              <a:rPr lang="zh-CN" altLang="zh-CN"/>
              <a:t>模块：提供了在</a:t>
            </a:r>
            <a:r>
              <a:rPr lang="en-US" altLang="zh-CN"/>
              <a:t>portlet</a:t>
            </a:r>
            <a:r>
              <a:rPr lang="zh-CN" altLang="zh-CN"/>
              <a:t>环境中使用</a:t>
            </a:r>
            <a:r>
              <a:rPr lang="en-US" altLang="zh-CN"/>
              <a:t>MVC</a:t>
            </a:r>
            <a:r>
              <a:rPr lang="zh-CN" altLang="zh-CN"/>
              <a:t>实现，类似</a:t>
            </a:r>
            <a:r>
              <a:rPr lang="en-US" altLang="zh-CN"/>
              <a:t>Servlet</a:t>
            </a:r>
            <a:r>
              <a:rPr lang="zh-CN" altLang="zh-CN"/>
              <a:t>模块的功能。</a:t>
            </a:r>
          </a:p>
          <a:p>
            <a:r>
              <a:rPr lang="zh-CN" altLang="zh-CN" b="1"/>
              <a:t>其他模块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的其他模块还有</a:t>
            </a:r>
            <a:r>
              <a:rPr lang="en-US" altLang="zh-CN"/>
              <a:t>AOP</a:t>
            </a:r>
            <a:r>
              <a:rPr lang="zh-CN" altLang="zh-CN"/>
              <a:t>、</a:t>
            </a:r>
            <a:r>
              <a:rPr lang="en-US" altLang="zh-CN"/>
              <a:t>Aspects </a:t>
            </a:r>
            <a:r>
              <a:rPr lang="zh-CN" altLang="zh-CN"/>
              <a:t>、</a:t>
            </a:r>
            <a:r>
              <a:rPr lang="en-US" altLang="zh-CN"/>
              <a:t>Instrumentation </a:t>
            </a:r>
            <a:r>
              <a:rPr lang="zh-CN" altLang="zh-CN"/>
              <a:t>以及</a:t>
            </a:r>
            <a:r>
              <a:rPr lang="en-US" altLang="zh-CN"/>
              <a:t>Test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AOP</a:t>
            </a:r>
            <a:r>
              <a:rPr lang="zh-CN" altLang="zh-CN"/>
              <a:t>模块：提供了面向切面编程实现，允许定义方法拦截器和切入点，将代码按照功能进行分离，以降低耦合性。</a:t>
            </a:r>
          </a:p>
          <a:p>
            <a:r>
              <a:rPr lang="en-US" altLang="zh-CN"/>
              <a:t>Aspects </a:t>
            </a:r>
            <a:r>
              <a:rPr lang="zh-CN" altLang="zh-CN"/>
              <a:t>模块：提供了与</a:t>
            </a:r>
            <a:r>
              <a:rPr lang="en-US" altLang="zh-CN"/>
              <a:t>AspectJ</a:t>
            </a:r>
            <a:r>
              <a:rPr lang="zh-CN" altLang="zh-CN"/>
              <a:t>的集成功能，</a:t>
            </a:r>
            <a:r>
              <a:rPr lang="en-US" altLang="zh-CN"/>
              <a:t>AspectJ</a:t>
            </a:r>
            <a:r>
              <a:rPr lang="zh-CN" altLang="zh-CN"/>
              <a:t>是一个功能强大且成熟的面向切面编程（</a:t>
            </a:r>
            <a:r>
              <a:rPr lang="en-US" altLang="zh-CN"/>
              <a:t>AOP</a:t>
            </a:r>
            <a:r>
              <a:rPr lang="zh-CN" altLang="zh-CN"/>
              <a:t>）框架。</a:t>
            </a:r>
          </a:p>
          <a:p>
            <a:r>
              <a:rPr lang="en-US" altLang="zh-CN"/>
              <a:t>Instrumentation </a:t>
            </a:r>
            <a:r>
              <a:rPr lang="zh-CN" altLang="zh-CN"/>
              <a:t>模块：提供了类工具的支持和类加载器的实现，可以在特定的应用服务器中使用。</a:t>
            </a:r>
          </a:p>
          <a:p>
            <a:r>
              <a:rPr lang="en-US" altLang="zh-CN"/>
              <a:t>Messaging</a:t>
            </a:r>
            <a:r>
              <a:rPr lang="zh-CN" altLang="zh-CN"/>
              <a:t>模块：</a:t>
            </a:r>
            <a:r>
              <a:rPr lang="en-US" altLang="zh-CN"/>
              <a:t>Spring4.0</a:t>
            </a:r>
            <a:r>
              <a:rPr lang="zh-CN" altLang="zh-CN"/>
              <a:t>以后新增的模块，它提供了对消息传递体系结构和协议的支持。</a:t>
            </a:r>
          </a:p>
          <a:p>
            <a:r>
              <a:rPr lang="en-US" altLang="zh-CN"/>
              <a:t>Test</a:t>
            </a:r>
            <a:r>
              <a:rPr lang="zh-CN" altLang="zh-CN"/>
              <a:t>模块：提供了对单元测试和集成测试的支持。</a:t>
            </a:r>
          </a:p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29224DA5-1F56-4C8B-8B37-9FEA1C9A1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2362F2-1300-4D31-A0B9-52A3D7BBB042}" type="slidenum">
              <a:rPr lang="zh-CN" altLang="en-US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讲解框架整合思路，其中重点讲解：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新增配置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心跳包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配置拦截器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-interceptors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srgbClr val="FF0000"/>
                </a:solidFill>
              </a:rPr>
              <a:t>配置</a:t>
            </a:r>
            <a:r>
              <a:rPr lang="fr-FR" altLang="zh-CN" dirty="0">
                <a:solidFill>
                  <a:srgbClr val="FF0000"/>
                </a:solidFill>
              </a:rPr>
              <a:t>sql</a:t>
            </a:r>
            <a:r>
              <a:rPr lang="zh-CN" altLang="zh-CN" dirty="0">
                <a:solidFill>
                  <a:srgbClr val="FF0000"/>
                </a:solidFill>
              </a:rPr>
              <a:t>心跳包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首先介绍为何配置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心跳包（结合实例讲解），并讲解概念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然后逐一介绍需要配置的各个属性，并结合实际讲解强调配置的技巧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F785B7-6333-4238-8429-99D7A56D15D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讲解框架整合思路，其中重点讲解：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新增配置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心跳包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配置拦截器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-interceptors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配置拦截器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interceptors</a:t>
            </a:r>
          </a:p>
          <a:p>
            <a:r>
              <a:rPr lang="zh-CN" altLang="en-US" dirty="0"/>
              <a:t>首先简单介绍下拦截器的原理，以及请求流程</a:t>
            </a:r>
            <a:endParaRPr lang="en-US" altLang="zh-CN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然后讲解</a:t>
            </a:r>
            <a:r>
              <a:rPr lang="fr-FR" altLang="zh-CN" dirty="0"/>
              <a:t>HandlerInterceptor</a:t>
            </a:r>
            <a:r>
              <a:rPr lang="zh-CN" altLang="en-US" dirty="0"/>
              <a:t>接口以及其三个方法</a:t>
            </a:r>
            <a:endParaRPr lang="en-US" altLang="zh-CN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最后讲解自定义拦截器的配置，针对需求：超市订单管理系统，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拦截用户请求，进行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用户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session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判断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，以确保系统的安全性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注意：此处只讲解拦截器的配置，具体的自定义拦截器实现在后续的系统功能实现中详细讲解。</a:t>
            </a:r>
            <a:endParaRPr lang="fr-FR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F785B7-6333-4238-8429-99D7A56D15D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讲解框架整合思路，其中重点讲解：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新增配置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心跳包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配置拦截器</a:t>
            </a:r>
            <a:r>
              <a:rPr lang="fr-FR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-interceptors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F785B7-6333-4238-8429-99D7A56D15D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教学指导：边讲解边写代码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在搭建好的</a:t>
            </a:r>
            <a:r>
              <a:rPr lang="en-US" altLang="zh-CN" dirty="0"/>
              <a:t>SSM</a:t>
            </a:r>
            <a:r>
              <a:rPr lang="zh-CN" altLang="en-US" dirty="0"/>
              <a:t>框架基础上改造登录和注销功能，并增加自定义的系统拦截器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F785B7-6333-4238-8429-99D7A56D15D1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8"/>
          <p:cNvSpPr>
            <a:spLocks noGrp="1"/>
          </p:cNvSpPr>
          <p:nvPr>
            <p:ph idx="1"/>
          </p:nvPr>
        </p:nvSpPr>
        <p:spPr>
          <a:xfrm>
            <a:off x="759412" y="818380"/>
            <a:ext cx="7992888" cy="3897228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 algn="just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just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 algn="just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7853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55576" y="162640"/>
            <a:ext cx="7992888" cy="45609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26228A-B3BB-4E2F-8F6B-1208B376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5FBAB-43E0-446A-A354-B64ED54D3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832" y="1751641"/>
            <a:ext cx="6912768" cy="1102518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1F3A6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3CEFB2-D6CE-41BD-9484-A53C4C7CB61C}"/>
              </a:ext>
            </a:extLst>
          </p:cNvPr>
          <p:cNvSpPr/>
          <p:nvPr userDrawn="1"/>
        </p:nvSpPr>
        <p:spPr>
          <a:xfrm>
            <a:off x="5789240" y="19548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Java EE </a:t>
            </a:r>
            <a:r>
              <a:rPr lang="zh-CN" altLang="en-US" sz="1800" b="1" dirty="0">
                <a:solidFill>
                  <a:srgbClr val="1E35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轻量级框架应用实战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D847F8-3E65-4F42-B405-BEDC978FD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040982"/>
            <a:ext cx="785192" cy="99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3C90B8-333D-46FF-8E29-FFB8B52D3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3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4182" y="195486"/>
            <a:ext cx="4555200" cy="576064"/>
          </a:xfrm>
        </p:spPr>
        <p:txBody>
          <a:bodyPr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8" y="148503"/>
            <a:ext cx="7078601" cy="556570"/>
          </a:xfrm>
          <a:prstGeom prst="rect">
            <a:avLst/>
          </a:prstGeom>
        </p:spPr>
        <p:txBody>
          <a:bodyPr/>
          <a:lstStyle>
            <a:lvl1pPr algn="l">
              <a:defRPr lang="zh-CN" altLang="en-US" sz="2400" b="1" kern="1200" noProof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课程目标</a:t>
            </a:r>
          </a:p>
        </p:txBody>
      </p:sp>
      <p:sp>
        <p:nvSpPr>
          <p:cNvPr id="12" name="矩形 1"/>
          <p:cNvSpPr/>
          <p:nvPr userDrawn="1"/>
        </p:nvSpPr>
        <p:spPr>
          <a:xfrm>
            <a:off x="3140414" y="0"/>
            <a:ext cx="6003587" cy="5141913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rgbClr val="A7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C:\Users\lenovo\Desktop\33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60" y="426788"/>
            <a:ext cx="1079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rcRect l="10119" r="20859"/>
          <a:stretch>
            <a:fillRect/>
          </a:stretch>
        </p:blipFill>
        <p:spPr>
          <a:xfrm>
            <a:off x="5939155" y="1790700"/>
            <a:ext cx="1693545" cy="152146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内容占位符 8">
            <a:extLst>
              <a:ext uri="{FF2B5EF4-FFF2-40B4-BE49-F238E27FC236}">
                <a16:creationId xmlns:a16="http://schemas.microsoft.com/office/drawing/2014/main" id="{AB5C09D3-18AD-46C4-B9BE-DC908ED6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57183EB8-BAF8-4125-974B-9F7347D2C8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9144000" cy="2304256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5017" y="-1121569"/>
            <a:ext cx="6381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446385"/>
            <a:ext cx="8208912" cy="1102518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pic>
        <p:nvPicPr>
          <p:cNvPr id="11" name="图片 10" descr="2_0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45640" y="1350897"/>
            <a:ext cx="5252720" cy="1293495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91780" y="2774373"/>
            <a:ext cx="3923320" cy="73348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主讲人：某某某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示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 userDrawn="1"/>
        </p:nvSpPr>
        <p:spPr>
          <a:xfrm>
            <a:off x="0" y="-1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演示案例</a:t>
            </a:r>
          </a:p>
        </p:txBody>
      </p:sp>
      <p:sp>
        <p:nvSpPr>
          <p:cNvPr id="32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82145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36573" y="3736907"/>
            <a:ext cx="325200" cy="308837"/>
            <a:chOff x="1866900" y="2420938"/>
            <a:chExt cx="757238" cy="719137"/>
          </a:xfrm>
          <a:solidFill>
            <a:schemeClr val="bg1"/>
          </a:solidFill>
        </p:grpSpPr>
        <p:sp>
          <p:nvSpPr>
            <p:cNvPr id="27" name="Freeform 15"/>
            <p:cNvSpPr/>
            <p:nvPr/>
          </p:nvSpPr>
          <p:spPr bwMode="auto">
            <a:xfrm>
              <a:off x="1979613" y="2420938"/>
              <a:ext cx="644525" cy="495300"/>
            </a:xfrm>
            <a:custGeom>
              <a:avLst/>
              <a:gdLst>
                <a:gd name="T0" fmla="*/ 158 w 172"/>
                <a:gd name="T1" fmla="*/ 0 h 132"/>
                <a:gd name="T2" fmla="*/ 15 w 172"/>
                <a:gd name="T3" fmla="*/ 0 h 132"/>
                <a:gd name="T4" fmla="*/ 0 w 172"/>
                <a:gd name="T5" fmla="*/ 14 h 132"/>
                <a:gd name="T6" fmla="*/ 0 w 172"/>
                <a:gd name="T7" fmla="*/ 30 h 132"/>
                <a:gd name="T8" fmla="*/ 13 w 172"/>
                <a:gd name="T9" fmla="*/ 30 h 132"/>
                <a:gd name="T10" fmla="*/ 13 w 172"/>
                <a:gd name="T11" fmla="*/ 14 h 132"/>
                <a:gd name="T12" fmla="*/ 15 w 172"/>
                <a:gd name="T13" fmla="*/ 13 h 132"/>
                <a:gd name="T14" fmla="*/ 158 w 172"/>
                <a:gd name="T15" fmla="*/ 13 h 132"/>
                <a:gd name="T16" fmla="*/ 159 w 172"/>
                <a:gd name="T17" fmla="*/ 14 h 132"/>
                <a:gd name="T18" fmla="*/ 159 w 172"/>
                <a:gd name="T19" fmla="*/ 118 h 132"/>
                <a:gd name="T20" fmla="*/ 158 w 172"/>
                <a:gd name="T21" fmla="*/ 119 h 132"/>
                <a:gd name="T22" fmla="*/ 142 w 172"/>
                <a:gd name="T23" fmla="*/ 119 h 132"/>
                <a:gd name="T24" fmla="*/ 142 w 172"/>
                <a:gd name="T25" fmla="*/ 132 h 132"/>
                <a:gd name="T26" fmla="*/ 158 w 172"/>
                <a:gd name="T27" fmla="*/ 132 h 132"/>
                <a:gd name="T28" fmla="*/ 172 w 172"/>
                <a:gd name="T29" fmla="*/ 118 h 132"/>
                <a:gd name="T30" fmla="*/ 172 w 172"/>
                <a:gd name="T31" fmla="*/ 14 h 132"/>
                <a:gd name="T32" fmla="*/ 158 w 172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32">
                  <a:moveTo>
                    <a:pt x="158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9" y="14"/>
                    <a:pt x="159" y="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8"/>
                    <a:pt x="158" y="119"/>
                    <a:pt x="158" y="119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66" y="132"/>
                    <a:pt x="172" y="126"/>
                    <a:pt x="172" y="118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6"/>
                    <a:pt x="166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1866900" y="2533650"/>
              <a:ext cx="644525" cy="606425"/>
            </a:xfrm>
            <a:custGeom>
              <a:avLst/>
              <a:gdLst>
                <a:gd name="T0" fmla="*/ 157 w 172"/>
                <a:gd name="T1" fmla="*/ 0 h 162"/>
                <a:gd name="T2" fmla="*/ 43 w 172"/>
                <a:gd name="T3" fmla="*/ 0 h 162"/>
                <a:gd name="T4" fmla="*/ 30 w 172"/>
                <a:gd name="T5" fmla="*/ 0 h 162"/>
                <a:gd name="T6" fmla="*/ 14 w 172"/>
                <a:gd name="T7" fmla="*/ 0 h 162"/>
                <a:gd name="T8" fmla="*/ 0 w 172"/>
                <a:gd name="T9" fmla="*/ 15 h 162"/>
                <a:gd name="T10" fmla="*/ 0 w 172"/>
                <a:gd name="T11" fmla="*/ 118 h 162"/>
                <a:gd name="T12" fmla="*/ 0 w 172"/>
                <a:gd name="T13" fmla="*/ 120 h 162"/>
                <a:gd name="T14" fmla="*/ 14 w 172"/>
                <a:gd name="T15" fmla="*/ 133 h 162"/>
                <a:gd name="T16" fmla="*/ 44 w 172"/>
                <a:gd name="T17" fmla="*/ 133 h 162"/>
                <a:gd name="T18" fmla="*/ 51 w 172"/>
                <a:gd name="T19" fmla="*/ 126 h 162"/>
                <a:gd name="T20" fmla="*/ 44 w 172"/>
                <a:gd name="T21" fmla="*/ 119 h 162"/>
                <a:gd name="T22" fmla="*/ 14 w 172"/>
                <a:gd name="T23" fmla="*/ 119 h 162"/>
                <a:gd name="T24" fmla="*/ 13 w 172"/>
                <a:gd name="T25" fmla="*/ 118 h 162"/>
                <a:gd name="T26" fmla="*/ 13 w 172"/>
                <a:gd name="T27" fmla="*/ 15 h 162"/>
                <a:gd name="T28" fmla="*/ 14 w 172"/>
                <a:gd name="T29" fmla="*/ 13 h 162"/>
                <a:gd name="T30" fmla="*/ 30 w 172"/>
                <a:gd name="T31" fmla="*/ 13 h 162"/>
                <a:gd name="T32" fmla="*/ 43 w 172"/>
                <a:gd name="T33" fmla="*/ 13 h 162"/>
                <a:gd name="T34" fmla="*/ 157 w 172"/>
                <a:gd name="T35" fmla="*/ 13 h 162"/>
                <a:gd name="T36" fmla="*/ 159 w 172"/>
                <a:gd name="T37" fmla="*/ 15 h 162"/>
                <a:gd name="T38" fmla="*/ 159 w 172"/>
                <a:gd name="T39" fmla="*/ 89 h 162"/>
                <a:gd name="T40" fmla="*/ 159 w 172"/>
                <a:gd name="T41" fmla="*/ 102 h 162"/>
                <a:gd name="T42" fmla="*/ 159 w 172"/>
                <a:gd name="T43" fmla="*/ 118 h 162"/>
                <a:gd name="T44" fmla="*/ 157 w 172"/>
                <a:gd name="T45" fmla="*/ 119 h 162"/>
                <a:gd name="T46" fmla="*/ 130 w 172"/>
                <a:gd name="T47" fmla="*/ 119 h 162"/>
                <a:gd name="T48" fmla="*/ 105 w 172"/>
                <a:gd name="T49" fmla="*/ 119 h 162"/>
                <a:gd name="T50" fmla="*/ 90 w 172"/>
                <a:gd name="T51" fmla="*/ 119 h 162"/>
                <a:gd name="T52" fmla="*/ 89 w 172"/>
                <a:gd name="T53" fmla="*/ 119 h 162"/>
                <a:gd name="T54" fmla="*/ 85 w 172"/>
                <a:gd name="T55" fmla="*/ 121 h 162"/>
                <a:gd name="T56" fmla="*/ 85 w 172"/>
                <a:gd name="T57" fmla="*/ 121 h 162"/>
                <a:gd name="T58" fmla="*/ 82 w 172"/>
                <a:gd name="T59" fmla="*/ 123 h 162"/>
                <a:gd name="T60" fmla="*/ 73 w 172"/>
                <a:gd name="T61" fmla="*/ 133 h 162"/>
                <a:gd name="T62" fmla="*/ 56 w 172"/>
                <a:gd name="T63" fmla="*/ 150 h 162"/>
                <a:gd name="T64" fmla="*/ 56 w 172"/>
                <a:gd name="T65" fmla="*/ 160 h 162"/>
                <a:gd name="T66" fmla="*/ 65 w 172"/>
                <a:gd name="T67" fmla="*/ 160 h 162"/>
                <a:gd name="T68" fmla="*/ 92 w 172"/>
                <a:gd name="T69" fmla="*/ 133 h 162"/>
                <a:gd name="T70" fmla="*/ 130 w 172"/>
                <a:gd name="T71" fmla="*/ 133 h 162"/>
                <a:gd name="T72" fmla="*/ 157 w 172"/>
                <a:gd name="T73" fmla="*/ 133 h 162"/>
                <a:gd name="T74" fmla="*/ 172 w 172"/>
                <a:gd name="T75" fmla="*/ 118 h 162"/>
                <a:gd name="T76" fmla="*/ 172 w 172"/>
                <a:gd name="T77" fmla="*/ 102 h 162"/>
                <a:gd name="T78" fmla="*/ 172 w 172"/>
                <a:gd name="T79" fmla="*/ 89 h 162"/>
                <a:gd name="T80" fmla="*/ 172 w 172"/>
                <a:gd name="T81" fmla="*/ 15 h 162"/>
                <a:gd name="T82" fmla="*/ 157 w 172"/>
                <a:gd name="T8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62">
                  <a:moveTo>
                    <a:pt x="15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1" y="127"/>
                    <a:pt x="7" y="133"/>
                    <a:pt x="1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8" y="133"/>
                    <a:pt x="51" y="130"/>
                    <a:pt x="51" y="126"/>
                  </a:cubicBezTo>
                  <a:cubicBezTo>
                    <a:pt x="51" y="122"/>
                    <a:pt x="48" y="119"/>
                    <a:pt x="4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13" y="119"/>
                    <a:pt x="13" y="11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4" y="13"/>
                    <a:pt x="14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8" y="13"/>
                    <a:pt x="159" y="14"/>
                    <a:pt x="159" y="15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9" y="102"/>
                    <a:pt x="159" y="102"/>
                    <a:pt x="159" y="102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19"/>
                    <a:pt x="158" y="119"/>
                    <a:pt x="157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7" y="120"/>
                    <a:pt x="85" y="121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3" y="153"/>
                    <a:pt x="53" y="157"/>
                    <a:pt x="56" y="160"/>
                  </a:cubicBezTo>
                  <a:cubicBezTo>
                    <a:pt x="58" y="162"/>
                    <a:pt x="62" y="162"/>
                    <a:pt x="65" y="160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57" y="133"/>
                    <a:pt x="157" y="133"/>
                    <a:pt x="157" y="133"/>
                  </a:cubicBezTo>
                  <a:cubicBezTo>
                    <a:pt x="165" y="133"/>
                    <a:pt x="172" y="126"/>
                    <a:pt x="172" y="118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内容占位符 8">
            <a:extLst>
              <a:ext uri="{FF2B5EF4-FFF2-40B4-BE49-F238E27FC236}">
                <a16:creationId xmlns:a16="http://schemas.microsoft.com/office/drawing/2014/main" id="{1BEB4A84-75F1-4A8F-9894-46A9874E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2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56D26C3-4A17-426B-AF68-60DAF183E0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BC9335BF-CCD2-4EDA-9EC4-07BB2DF3F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65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66" name="直接连接符 65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711200" y="3739460"/>
            <a:ext cx="252730" cy="309578"/>
            <a:chOff x="187325" y="2244725"/>
            <a:chExt cx="649288" cy="795338"/>
          </a:xfrm>
          <a:solidFill>
            <a:schemeClr val="bg1"/>
          </a:solidFill>
        </p:grpSpPr>
        <p:sp>
          <p:nvSpPr>
            <p:cNvPr id="82" name="Freeform 10"/>
            <p:cNvSpPr/>
            <p:nvPr/>
          </p:nvSpPr>
          <p:spPr bwMode="auto">
            <a:xfrm>
              <a:off x="187325" y="2244725"/>
              <a:ext cx="644525" cy="795338"/>
            </a:xfrm>
            <a:custGeom>
              <a:avLst/>
              <a:gdLst>
                <a:gd name="T0" fmla="*/ 172 w 172"/>
                <a:gd name="T1" fmla="*/ 17 h 212"/>
                <a:gd name="T2" fmla="*/ 155 w 172"/>
                <a:gd name="T3" fmla="*/ 0 h 212"/>
                <a:gd name="T4" fmla="*/ 17 w 172"/>
                <a:gd name="T5" fmla="*/ 0 h 212"/>
                <a:gd name="T6" fmla="*/ 0 w 172"/>
                <a:gd name="T7" fmla="*/ 17 h 212"/>
                <a:gd name="T8" fmla="*/ 0 w 172"/>
                <a:gd name="T9" fmla="*/ 195 h 212"/>
                <a:gd name="T10" fmla="*/ 17 w 172"/>
                <a:gd name="T11" fmla="*/ 212 h 212"/>
                <a:gd name="T12" fmla="*/ 39 w 172"/>
                <a:gd name="T13" fmla="*/ 212 h 212"/>
                <a:gd name="T14" fmla="*/ 63 w 172"/>
                <a:gd name="T15" fmla="*/ 212 h 212"/>
                <a:gd name="T16" fmla="*/ 69 w 172"/>
                <a:gd name="T17" fmla="*/ 205 h 212"/>
                <a:gd name="T18" fmla="*/ 63 w 172"/>
                <a:gd name="T19" fmla="*/ 199 h 212"/>
                <a:gd name="T20" fmla="*/ 39 w 172"/>
                <a:gd name="T21" fmla="*/ 199 h 212"/>
                <a:gd name="T22" fmla="*/ 17 w 172"/>
                <a:gd name="T23" fmla="*/ 199 h 212"/>
                <a:gd name="T24" fmla="*/ 13 w 172"/>
                <a:gd name="T25" fmla="*/ 195 h 212"/>
                <a:gd name="T26" fmla="*/ 13 w 172"/>
                <a:gd name="T27" fmla="*/ 17 h 212"/>
                <a:gd name="T28" fmla="*/ 17 w 172"/>
                <a:gd name="T29" fmla="*/ 13 h 212"/>
                <a:gd name="T30" fmla="*/ 115 w 172"/>
                <a:gd name="T31" fmla="*/ 13 h 212"/>
                <a:gd name="T32" fmla="*/ 115 w 172"/>
                <a:gd name="T33" fmla="*/ 13 h 212"/>
                <a:gd name="T34" fmla="*/ 128 w 172"/>
                <a:gd name="T35" fmla="*/ 13 h 212"/>
                <a:gd name="T36" fmla="*/ 128 w 172"/>
                <a:gd name="T37" fmla="*/ 13 h 212"/>
                <a:gd name="T38" fmla="*/ 155 w 172"/>
                <a:gd name="T39" fmla="*/ 13 h 212"/>
                <a:gd name="T40" fmla="*/ 159 w 172"/>
                <a:gd name="T41" fmla="*/ 17 h 212"/>
                <a:gd name="T42" fmla="*/ 159 w 172"/>
                <a:gd name="T43" fmla="*/ 151 h 212"/>
                <a:gd name="T44" fmla="*/ 166 w 172"/>
                <a:gd name="T45" fmla="*/ 152 h 212"/>
                <a:gd name="T46" fmla="*/ 172 w 172"/>
                <a:gd name="T47" fmla="*/ 156 h 212"/>
                <a:gd name="T48" fmla="*/ 172 w 172"/>
                <a:gd name="T49" fmla="*/ 158 h 212"/>
                <a:gd name="T50" fmla="*/ 172 w 172"/>
                <a:gd name="T51" fmla="*/ 158 h 212"/>
                <a:gd name="T52" fmla="*/ 172 w 172"/>
                <a:gd name="T53" fmla="*/ 1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12">
                  <a:moveTo>
                    <a:pt x="172" y="17"/>
                  </a:moveTo>
                  <a:cubicBezTo>
                    <a:pt x="172" y="8"/>
                    <a:pt x="165" y="0"/>
                    <a:pt x="15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5"/>
                    <a:pt x="8" y="212"/>
                    <a:pt x="17" y="212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66" y="212"/>
                    <a:pt x="69" y="209"/>
                    <a:pt x="69" y="205"/>
                  </a:cubicBezTo>
                  <a:cubicBezTo>
                    <a:pt x="69" y="202"/>
                    <a:pt x="66" y="199"/>
                    <a:pt x="63" y="199"/>
                  </a:cubicBezTo>
                  <a:cubicBezTo>
                    <a:pt x="39" y="199"/>
                    <a:pt x="39" y="199"/>
                    <a:pt x="39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5" y="199"/>
                    <a:pt x="13" y="197"/>
                    <a:pt x="13" y="19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7" y="13"/>
                    <a:pt x="159" y="15"/>
                    <a:pt x="159" y="17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54"/>
                    <a:pt x="172" y="156"/>
                  </a:cubicBezTo>
                  <a:cubicBezTo>
                    <a:pt x="172" y="157"/>
                    <a:pt x="172" y="157"/>
                    <a:pt x="172" y="158"/>
                  </a:cubicBezTo>
                  <a:cubicBezTo>
                    <a:pt x="172" y="158"/>
                    <a:pt x="172" y="158"/>
                    <a:pt x="172" y="158"/>
                  </a:cubicBezTo>
                  <a:lnTo>
                    <a:pt x="17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592138" y="2795588"/>
              <a:ext cx="190500" cy="244475"/>
            </a:xfrm>
            <a:custGeom>
              <a:avLst/>
              <a:gdLst>
                <a:gd name="T0" fmla="*/ 7 w 51"/>
                <a:gd name="T1" fmla="*/ 0 h 65"/>
                <a:gd name="T2" fmla="*/ 2 w 51"/>
                <a:gd name="T3" fmla="*/ 2 h 65"/>
                <a:gd name="T4" fmla="*/ 0 w 51"/>
                <a:gd name="T5" fmla="*/ 7 h 65"/>
                <a:gd name="T6" fmla="*/ 4 w 51"/>
                <a:gd name="T7" fmla="*/ 59 h 65"/>
                <a:gd name="T8" fmla="*/ 9 w 51"/>
                <a:gd name="T9" fmla="*/ 65 h 65"/>
                <a:gd name="T10" fmla="*/ 11 w 51"/>
                <a:gd name="T11" fmla="*/ 65 h 65"/>
                <a:gd name="T12" fmla="*/ 15 w 51"/>
                <a:gd name="T13" fmla="*/ 63 h 65"/>
                <a:gd name="T14" fmla="*/ 51 w 51"/>
                <a:gd name="T15" fmla="*/ 28 h 65"/>
                <a:gd name="T16" fmla="*/ 51 w 51"/>
                <a:gd name="T17" fmla="*/ 4 h 65"/>
                <a:gd name="T18" fmla="*/ 7 w 51"/>
                <a:gd name="T19" fmla="*/ 0 h 65"/>
                <a:gd name="T20" fmla="*/ 16 w 51"/>
                <a:gd name="T21" fmla="*/ 44 h 65"/>
                <a:gd name="T22" fmla="*/ 14 w 51"/>
                <a:gd name="T23" fmla="*/ 14 h 65"/>
                <a:gd name="T24" fmla="*/ 43 w 51"/>
                <a:gd name="T25" fmla="*/ 17 h 65"/>
                <a:gd name="T26" fmla="*/ 16 w 51"/>
                <a:gd name="T27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65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6" y="64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4" y="64"/>
                    <a:pt x="15" y="6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7" y="0"/>
                  </a:lnTo>
                  <a:close/>
                  <a:moveTo>
                    <a:pt x="16" y="4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1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12"/>
            <p:cNvSpPr/>
            <p:nvPr/>
          </p:nvSpPr>
          <p:spPr bwMode="auto">
            <a:xfrm>
              <a:off x="782638" y="2811463"/>
              <a:ext cx="53975" cy="88900"/>
            </a:xfrm>
            <a:custGeom>
              <a:avLst/>
              <a:gdLst>
                <a:gd name="T0" fmla="*/ 13 w 14"/>
                <a:gd name="T1" fmla="*/ 5 h 24"/>
                <a:gd name="T2" fmla="*/ 7 w 14"/>
                <a:gd name="T3" fmla="*/ 1 h 24"/>
                <a:gd name="T4" fmla="*/ 0 w 14"/>
                <a:gd name="T5" fmla="*/ 0 h 24"/>
                <a:gd name="T6" fmla="*/ 0 w 14"/>
                <a:gd name="T7" fmla="*/ 24 h 24"/>
                <a:gd name="T8" fmla="*/ 11 w 14"/>
                <a:gd name="T9" fmla="*/ 12 h 24"/>
                <a:gd name="T10" fmla="*/ 13 w 14"/>
                <a:gd name="T1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3" y="5"/>
                  </a:moveTo>
                  <a:cubicBezTo>
                    <a:pt x="12" y="3"/>
                    <a:pt x="10" y="1"/>
                    <a:pt x="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3"/>
            <p:cNvSpPr/>
            <p:nvPr/>
          </p:nvSpPr>
          <p:spPr bwMode="auto">
            <a:xfrm>
              <a:off x="306388" y="2443163"/>
              <a:ext cx="434975" cy="49213"/>
            </a:xfrm>
            <a:custGeom>
              <a:avLst/>
              <a:gdLst>
                <a:gd name="T0" fmla="*/ 109 w 116"/>
                <a:gd name="T1" fmla="*/ 13 h 13"/>
                <a:gd name="T2" fmla="*/ 6 w 116"/>
                <a:gd name="T3" fmla="*/ 13 h 13"/>
                <a:gd name="T4" fmla="*/ 0 w 116"/>
                <a:gd name="T5" fmla="*/ 6 h 13"/>
                <a:gd name="T6" fmla="*/ 6 w 116"/>
                <a:gd name="T7" fmla="*/ 0 h 13"/>
                <a:gd name="T8" fmla="*/ 109 w 116"/>
                <a:gd name="T9" fmla="*/ 0 h 13"/>
                <a:gd name="T10" fmla="*/ 116 w 116"/>
                <a:gd name="T11" fmla="*/ 6 h 13"/>
                <a:gd name="T12" fmla="*/ 109 w 1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3">
                  <a:moveTo>
                    <a:pt x="10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6"/>
                  </a:cubicBezTo>
                  <a:cubicBezTo>
                    <a:pt x="116" y="10"/>
                    <a:pt x="113" y="13"/>
                    <a:pt x="10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4"/>
            <p:cNvSpPr/>
            <p:nvPr/>
          </p:nvSpPr>
          <p:spPr bwMode="auto">
            <a:xfrm>
              <a:off x="306388" y="2578100"/>
              <a:ext cx="434975" cy="52388"/>
            </a:xfrm>
            <a:custGeom>
              <a:avLst/>
              <a:gdLst>
                <a:gd name="T0" fmla="*/ 109 w 116"/>
                <a:gd name="T1" fmla="*/ 14 h 14"/>
                <a:gd name="T2" fmla="*/ 6 w 116"/>
                <a:gd name="T3" fmla="*/ 14 h 14"/>
                <a:gd name="T4" fmla="*/ 0 w 116"/>
                <a:gd name="T5" fmla="*/ 7 h 14"/>
                <a:gd name="T6" fmla="*/ 6 w 116"/>
                <a:gd name="T7" fmla="*/ 0 h 14"/>
                <a:gd name="T8" fmla="*/ 109 w 116"/>
                <a:gd name="T9" fmla="*/ 0 h 14"/>
                <a:gd name="T10" fmla="*/ 116 w 116"/>
                <a:gd name="T11" fmla="*/ 7 h 14"/>
                <a:gd name="T12" fmla="*/ 109 w 11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4">
                  <a:moveTo>
                    <a:pt x="109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11"/>
                    <a:pt x="113" y="14"/>
                    <a:pt x="10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F2E3E2D6-6E5B-4666-935F-C459CACDE82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3889" y="267494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1" name="内容占位符 8">
            <a:extLst>
              <a:ext uri="{FF2B5EF4-FFF2-40B4-BE49-F238E27FC236}">
                <a16:creationId xmlns:a16="http://schemas.microsoft.com/office/drawing/2014/main" id="{8DB9131A-08D1-4B51-BE9D-4709CA52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9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2" name="图片 6">
            <a:extLst>
              <a:ext uri="{FF2B5EF4-FFF2-40B4-BE49-F238E27FC236}">
                <a16:creationId xmlns:a16="http://schemas.microsoft.com/office/drawing/2014/main" id="{07E851B9-2558-4CF7-9905-5DA59C17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99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1B5BA14-8362-4C47-82B9-DA6AAF56C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4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" y="-1"/>
            <a:ext cx="3129358" cy="51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0" y="-372"/>
            <a:ext cx="9144000" cy="5141914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1259632" y="3723878"/>
            <a:ext cx="102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本章作业</a:t>
            </a:r>
          </a:p>
        </p:txBody>
      </p:sp>
      <p:sp>
        <p:nvSpPr>
          <p:cNvPr id="17" name="Freeform 9"/>
          <p:cNvSpPr/>
          <p:nvPr userDrawn="1"/>
        </p:nvSpPr>
        <p:spPr bwMode="auto">
          <a:xfrm>
            <a:off x="2483768" y="3801700"/>
            <a:ext cx="68978" cy="138202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115616" y="3674888"/>
            <a:ext cx="0" cy="42324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3131840" y="-2"/>
            <a:ext cx="6012160" cy="514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6"/>
          <p:cNvSpPr/>
          <p:nvPr userDrawn="1"/>
        </p:nvSpPr>
        <p:spPr bwMode="auto">
          <a:xfrm>
            <a:off x="655320" y="3738562"/>
            <a:ext cx="302419" cy="309249"/>
          </a:xfrm>
          <a:custGeom>
            <a:avLst/>
            <a:gdLst>
              <a:gd name="T0" fmla="*/ 199 w 206"/>
              <a:gd name="T1" fmla="*/ 159 h 211"/>
              <a:gd name="T2" fmla="*/ 152 w 206"/>
              <a:gd name="T3" fmla="*/ 112 h 211"/>
              <a:gd name="T4" fmla="*/ 152 w 206"/>
              <a:gd name="T5" fmla="*/ 112 h 211"/>
              <a:gd name="T6" fmla="*/ 149 w 206"/>
              <a:gd name="T7" fmla="*/ 109 h 211"/>
              <a:gd name="T8" fmla="*/ 149 w 206"/>
              <a:gd name="T9" fmla="*/ 109 h 211"/>
              <a:gd name="T10" fmla="*/ 144 w 206"/>
              <a:gd name="T11" fmla="*/ 107 h 211"/>
              <a:gd name="T12" fmla="*/ 138 w 206"/>
              <a:gd name="T13" fmla="*/ 114 h 211"/>
              <a:gd name="T14" fmla="*/ 138 w 206"/>
              <a:gd name="T15" fmla="*/ 116 h 211"/>
              <a:gd name="T16" fmla="*/ 138 w 206"/>
              <a:gd name="T17" fmla="*/ 116 h 211"/>
              <a:gd name="T18" fmla="*/ 139 w 206"/>
              <a:gd name="T19" fmla="*/ 117 h 211"/>
              <a:gd name="T20" fmla="*/ 139 w 206"/>
              <a:gd name="T21" fmla="*/ 118 h 211"/>
              <a:gd name="T22" fmla="*/ 139 w 206"/>
              <a:gd name="T23" fmla="*/ 118 h 211"/>
              <a:gd name="T24" fmla="*/ 189 w 206"/>
              <a:gd name="T25" fmla="*/ 168 h 211"/>
              <a:gd name="T26" fmla="*/ 189 w 206"/>
              <a:gd name="T27" fmla="*/ 177 h 211"/>
              <a:gd name="T28" fmla="*/ 170 w 206"/>
              <a:gd name="T29" fmla="*/ 196 h 211"/>
              <a:gd name="T30" fmla="*/ 161 w 206"/>
              <a:gd name="T31" fmla="*/ 196 h 211"/>
              <a:gd name="T32" fmla="*/ 111 w 206"/>
              <a:gd name="T33" fmla="*/ 146 h 211"/>
              <a:gd name="T34" fmla="*/ 110 w 206"/>
              <a:gd name="T35" fmla="*/ 145 h 211"/>
              <a:gd name="T36" fmla="*/ 105 w 206"/>
              <a:gd name="T37" fmla="*/ 142 h 211"/>
              <a:gd name="T38" fmla="*/ 102 w 206"/>
              <a:gd name="T39" fmla="*/ 142 h 211"/>
              <a:gd name="T40" fmla="*/ 80 w 206"/>
              <a:gd name="T41" fmla="*/ 146 h 211"/>
              <a:gd name="T42" fmla="*/ 13 w 206"/>
              <a:gd name="T43" fmla="*/ 80 h 211"/>
              <a:gd name="T44" fmla="*/ 16 w 206"/>
              <a:gd name="T45" fmla="*/ 63 h 211"/>
              <a:gd name="T46" fmla="*/ 36 w 206"/>
              <a:gd name="T47" fmla="*/ 84 h 211"/>
              <a:gd name="T48" fmla="*/ 64 w 206"/>
              <a:gd name="T49" fmla="*/ 84 h 211"/>
              <a:gd name="T50" fmla="*/ 83 w 206"/>
              <a:gd name="T51" fmla="*/ 65 h 211"/>
              <a:gd name="T52" fmla="*/ 83 w 206"/>
              <a:gd name="T53" fmla="*/ 37 h 211"/>
              <a:gd name="T54" fmla="*/ 62 w 206"/>
              <a:gd name="T55" fmla="*/ 16 h 211"/>
              <a:gd name="T56" fmla="*/ 80 w 206"/>
              <a:gd name="T57" fmla="*/ 14 h 211"/>
              <a:gd name="T58" fmla="*/ 146 w 206"/>
              <a:gd name="T59" fmla="*/ 80 h 211"/>
              <a:gd name="T60" fmla="*/ 146 w 206"/>
              <a:gd name="T61" fmla="*/ 86 h 211"/>
              <a:gd name="T62" fmla="*/ 152 w 206"/>
              <a:gd name="T63" fmla="*/ 92 h 211"/>
              <a:gd name="T64" fmla="*/ 159 w 206"/>
              <a:gd name="T65" fmla="*/ 86 h 211"/>
              <a:gd name="T66" fmla="*/ 159 w 206"/>
              <a:gd name="T67" fmla="*/ 86 h 211"/>
              <a:gd name="T68" fmla="*/ 159 w 206"/>
              <a:gd name="T69" fmla="*/ 80 h 211"/>
              <a:gd name="T70" fmla="*/ 80 w 206"/>
              <a:gd name="T71" fmla="*/ 0 h 211"/>
              <a:gd name="T72" fmla="*/ 48 w 206"/>
              <a:gd name="T73" fmla="*/ 7 h 211"/>
              <a:gd name="T74" fmla="*/ 44 w 206"/>
              <a:gd name="T75" fmla="*/ 12 h 211"/>
              <a:gd name="T76" fmla="*/ 46 w 206"/>
              <a:gd name="T77" fmla="*/ 18 h 211"/>
              <a:gd name="T78" fmla="*/ 74 w 206"/>
              <a:gd name="T79" fmla="*/ 46 h 211"/>
              <a:gd name="T80" fmla="*/ 74 w 206"/>
              <a:gd name="T81" fmla="*/ 56 h 211"/>
              <a:gd name="T82" fmla="*/ 55 w 206"/>
              <a:gd name="T83" fmla="*/ 74 h 211"/>
              <a:gd name="T84" fmla="*/ 46 w 206"/>
              <a:gd name="T85" fmla="*/ 74 h 211"/>
              <a:gd name="T86" fmla="*/ 18 w 206"/>
              <a:gd name="T87" fmla="*/ 46 h 211"/>
              <a:gd name="T88" fmla="*/ 12 w 206"/>
              <a:gd name="T89" fmla="*/ 44 h 211"/>
              <a:gd name="T90" fmla="*/ 7 w 206"/>
              <a:gd name="T91" fmla="*/ 48 h 211"/>
              <a:gd name="T92" fmla="*/ 0 w 206"/>
              <a:gd name="T93" fmla="*/ 80 h 211"/>
              <a:gd name="T94" fmla="*/ 80 w 206"/>
              <a:gd name="T95" fmla="*/ 159 h 211"/>
              <a:gd name="T96" fmla="*/ 102 w 206"/>
              <a:gd name="T97" fmla="*/ 156 h 211"/>
              <a:gd name="T98" fmla="*/ 152 w 206"/>
              <a:gd name="T99" fmla="*/ 205 h 211"/>
              <a:gd name="T100" fmla="*/ 166 w 206"/>
              <a:gd name="T101" fmla="*/ 211 h 211"/>
              <a:gd name="T102" fmla="*/ 180 w 206"/>
              <a:gd name="T103" fmla="*/ 205 h 211"/>
              <a:gd name="T104" fmla="*/ 199 w 206"/>
              <a:gd name="T105" fmla="*/ 187 h 211"/>
              <a:gd name="T106" fmla="*/ 199 w 206"/>
              <a:gd name="T107" fmla="*/ 1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" h="211">
                <a:moveTo>
                  <a:pt x="199" y="159"/>
                </a:moveTo>
                <a:cubicBezTo>
                  <a:pt x="152" y="112"/>
                  <a:pt x="152" y="112"/>
                  <a:pt x="152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9" y="109"/>
                  <a:pt x="149" y="109"/>
                  <a:pt x="149" y="109"/>
                </a:cubicBezTo>
                <a:cubicBezTo>
                  <a:pt x="148" y="108"/>
                  <a:pt x="146" y="107"/>
                  <a:pt x="144" y="107"/>
                </a:cubicBezTo>
                <a:cubicBezTo>
                  <a:pt x="141" y="107"/>
                  <a:pt x="138" y="110"/>
                  <a:pt x="138" y="114"/>
                </a:cubicBezTo>
                <a:cubicBezTo>
                  <a:pt x="138" y="114"/>
                  <a:pt x="138" y="115"/>
                  <a:pt x="138" y="116"/>
                </a:cubicBezTo>
                <a:cubicBezTo>
                  <a:pt x="138" y="116"/>
                  <a:pt x="138" y="116"/>
                  <a:pt x="138" y="116"/>
                </a:cubicBezTo>
                <a:cubicBezTo>
                  <a:pt x="138" y="117"/>
                  <a:pt x="139" y="117"/>
                  <a:pt x="139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89" y="168"/>
                  <a:pt x="189" y="168"/>
                  <a:pt x="189" y="168"/>
                </a:cubicBezTo>
                <a:cubicBezTo>
                  <a:pt x="192" y="170"/>
                  <a:pt x="192" y="175"/>
                  <a:pt x="189" y="177"/>
                </a:cubicBezTo>
                <a:cubicBezTo>
                  <a:pt x="170" y="196"/>
                  <a:pt x="170" y="196"/>
                  <a:pt x="170" y="196"/>
                </a:cubicBezTo>
                <a:cubicBezTo>
                  <a:pt x="168" y="198"/>
                  <a:pt x="164" y="198"/>
                  <a:pt x="161" y="196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11" y="146"/>
                  <a:pt x="111" y="145"/>
                  <a:pt x="110" y="145"/>
                </a:cubicBezTo>
                <a:cubicBezTo>
                  <a:pt x="109" y="143"/>
                  <a:pt x="107" y="142"/>
                  <a:pt x="105" y="142"/>
                </a:cubicBezTo>
                <a:cubicBezTo>
                  <a:pt x="104" y="142"/>
                  <a:pt x="103" y="142"/>
                  <a:pt x="102" y="142"/>
                </a:cubicBezTo>
                <a:cubicBezTo>
                  <a:pt x="95" y="145"/>
                  <a:pt x="87" y="146"/>
                  <a:pt x="80" y="146"/>
                </a:cubicBezTo>
                <a:cubicBezTo>
                  <a:pt x="43" y="146"/>
                  <a:pt x="13" y="116"/>
                  <a:pt x="13" y="80"/>
                </a:cubicBezTo>
                <a:cubicBezTo>
                  <a:pt x="13" y="74"/>
                  <a:pt x="14" y="68"/>
                  <a:pt x="16" y="63"/>
                </a:cubicBezTo>
                <a:cubicBezTo>
                  <a:pt x="36" y="84"/>
                  <a:pt x="36" y="84"/>
                  <a:pt x="36" y="84"/>
                </a:cubicBezTo>
                <a:cubicBezTo>
                  <a:pt x="44" y="91"/>
                  <a:pt x="57" y="91"/>
                  <a:pt x="64" y="84"/>
                </a:cubicBezTo>
                <a:cubicBezTo>
                  <a:pt x="83" y="65"/>
                  <a:pt x="83" y="65"/>
                  <a:pt x="83" y="65"/>
                </a:cubicBezTo>
                <a:cubicBezTo>
                  <a:pt x="91" y="57"/>
                  <a:pt x="91" y="45"/>
                  <a:pt x="83" y="37"/>
                </a:cubicBezTo>
                <a:cubicBezTo>
                  <a:pt x="62" y="16"/>
                  <a:pt x="62" y="16"/>
                  <a:pt x="62" y="16"/>
                </a:cubicBezTo>
                <a:cubicBezTo>
                  <a:pt x="68" y="14"/>
                  <a:pt x="74" y="14"/>
                  <a:pt x="80" y="14"/>
                </a:cubicBezTo>
                <a:cubicBezTo>
                  <a:pt x="116" y="14"/>
                  <a:pt x="146" y="43"/>
                  <a:pt x="146" y="80"/>
                </a:cubicBezTo>
                <a:cubicBezTo>
                  <a:pt x="146" y="81"/>
                  <a:pt x="146" y="85"/>
                  <a:pt x="146" y="86"/>
                </a:cubicBezTo>
                <a:cubicBezTo>
                  <a:pt x="146" y="89"/>
                  <a:pt x="149" y="92"/>
                  <a:pt x="152" y="92"/>
                </a:cubicBezTo>
                <a:cubicBezTo>
                  <a:pt x="156" y="92"/>
                  <a:pt x="159" y="89"/>
                  <a:pt x="159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84"/>
                  <a:pt x="159" y="82"/>
                  <a:pt x="159" y="80"/>
                </a:cubicBezTo>
                <a:cubicBezTo>
                  <a:pt x="159" y="36"/>
                  <a:pt x="123" y="0"/>
                  <a:pt x="80" y="0"/>
                </a:cubicBezTo>
                <a:cubicBezTo>
                  <a:pt x="69" y="0"/>
                  <a:pt x="58" y="3"/>
                  <a:pt x="48" y="7"/>
                </a:cubicBezTo>
                <a:cubicBezTo>
                  <a:pt x="46" y="8"/>
                  <a:pt x="44" y="10"/>
                  <a:pt x="44" y="12"/>
                </a:cubicBezTo>
                <a:cubicBezTo>
                  <a:pt x="43" y="14"/>
                  <a:pt x="44" y="16"/>
                  <a:pt x="46" y="1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49"/>
                  <a:pt x="76" y="53"/>
                  <a:pt x="74" y="56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7"/>
                  <a:pt x="48" y="77"/>
                  <a:pt x="46" y="74"/>
                </a:cubicBezTo>
                <a:cubicBezTo>
                  <a:pt x="18" y="46"/>
                  <a:pt x="18" y="46"/>
                  <a:pt x="18" y="46"/>
                </a:cubicBezTo>
                <a:cubicBezTo>
                  <a:pt x="16" y="45"/>
                  <a:pt x="14" y="44"/>
                  <a:pt x="12" y="44"/>
                </a:cubicBezTo>
                <a:cubicBezTo>
                  <a:pt x="9" y="45"/>
                  <a:pt x="8" y="46"/>
                  <a:pt x="7" y="48"/>
                </a:cubicBezTo>
                <a:cubicBezTo>
                  <a:pt x="2" y="58"/>
                  <a:pt x="0" y="69"/>
                  <a:pt x="0" y="80"/>
                </a:cubicBezTo>
                <a:cubicBezTo>
                  <a:pt x="0" y="124"/>
                  <a:pt x="36" y="159"/>
                  <a:pt x="80" y="159"/>
                </a:cubicBezTo>
                <a:cubicBezTo>
                  <a:pt x="87" y="159"/>
                  <a:pt x="95" y="158"/>
                  <a:pt x="102" y="156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55" y="209"/>
                  <a:pt x="160" y="211"/>
                  <a:pt x="166" y="211"/>
                </a:cubicBezTo>
                <a:cubicBezTo>
                  <a:pt x="171" y="211"/>
                  <a:pt x="176" y="209"/>
                  <a:pt x="180" y="205"/>
                </a:cubicBezTo>
                <a:cubicBezTo>
                  <a:pt x="199" y="187"/>
                  <a:pt x="199" y="187"/>
                  <a:pt x="199" y="187"/>
                </a:cubicBezTo>
                <a:cubicBezTo>
                  <a:pt x="206" y="179"/>
                  <a:pt x="206" y="166"/>
                  <a:pt x="19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F32A632-585D-410B-AB26-CE3FA52BD32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3565130" y="277952"/>
            <a:ext cx="5334268" cy="493598"/>
          </a:xfrm>
          <a:prstGeom prst="rect">
            <a:avLst/>
          </a:prstGeom>
        </p:spPr>
        <p:txBody>
          <a:bodyPr/>
          <a:lstStyle>
            <a:lvl1pPr algn="l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zh-CN" sz="2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演示案例：</a:t>
            </a:r>
            <a:r>
              <a:rPr lang="en-US" altLang="zh-CN" dirty="0"/>
              <a:t>1-</a:t>
            </a:r>
            <a:r>
              <a:rPr lang="zh-CN" altLang="en-US" dirty="0"/>
              <a:t>案例名</a:t>
            </a:r>
            <a:endParaRPr lang="zh-CN" altLang="zh-CN" dirty="0"/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5CB90FF9-AC6E-4AFB-9F16-F6D6939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130" y="935732"/>
            <a:ext cx="5334268" cy="3897228"/>
          </a:xfr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u"/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zh-CN" altLang="en-US" sz="1600" strike="noStrike" kern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>
              <a:lnSpc>
                <a:spcPct val="10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p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917700" indent="-28575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326640" indent="-285750">
              <a:buClr>
                <a:schemeClr val="tx2"/>
              </a:buClr>
              <a:buFont typeface="Wingdings" panose="05000000000000000000" pitchFamily="2" charset="2"/>
              <a:buChar char="n"/>
              <a:defRPr>
                <a:solidFill>
                  <a:schemeClr val="accent1">
                    <a:lumMod val="75000"/>
                  </a:schemeClr>
                </a:solidFill>
                <a:latin typeface="+mn-lt"/>
              </a:defRPr>
            </a:lvl6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5D0F3E49-C80A-4751-A933-DC58F3B0B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-372"/>
            <a:ext cx="41467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5AAF05D-BCF6-4E45-91D1-F22BF824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63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t" anchorCtr="0" compatLnSpc="1"/>
          <a:lstStyle/>
          <a:p>
            <a:pPr lvl="0" fontAlgn="base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65604" y="4707287"/>
            <a:ext cx="442392" cy="274637"/>
          </a:xfrm>
          <a:prstGeom prst="rect">
            <a:avLst/>
          </a:prstGeom>
        </p:spPr>
        <p:txBody>
          <a:bodyPr vert="horz" lIns="81630" tIns="40815" rIns="81630" bIns="40815" rtlCol="0" anchor="ctr"/>
          <a:lstStyle>
            <a:lvl1pPr algn="ctr" defTabSz="815975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49" r:id="rId3"/>
    <p:sldLayoutId id="2147483655" r:id="rId4"/>
    <p:sldLayoutId id="2147483669" r:id="rId5"/>
    <p:sldLayoutId id="2147483651" r:id="rId6"/>
    <p:sldLayoutId id="2147483666" r:id="rId7"/>
    <p:sldLayoutId id="2147483667" r:id="rId8"/>
    <p:sldLayoutId id="2147483668" r:id="rId9"/>
    <p:sldLayoutId id="2147483672" r:id="rId10"/>
  </p:sldLayoutIdLst>
  <p:hf hdr="0" ftr="0" dt="0"/>
  <p:txStyles>
    <p:titleStyle>
      <a:lvl1pPr algn="ctr" defTabSz="815975" rtl="0" eaLnBrk="1" fontAlgn="base" hangingPunct="1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2305" indent="-2540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48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5150" indent="-203200" algn="l" defTabSz="81597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05" indent="-203835" algn="l" defTabSz="815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8159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922C7E74-30B4-8842-F144-3E83E4D5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946" y="1267200"/>
            <a:ext cx="5195373" cy="7693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J2EE</a:t>
            </a:r>
            <a:r>
              <a:rPr lang="zh-CN" altLang="en-US" sz="4399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核心框架</a:t>
            </a:r>
          </a:p>
        </p:txBody>
      </p:sp>
      <p:pic>
        <p:nvPicPr>
          <p:cNvPr id="20485" name="图片 3">
            <a:extLst>
              <a:ext uri="{FF2B5EF4-FFF2-40B4-BE49-F238E27FC236}">
                <a16:creationId xmlns:a16="http://schemas.microsoft.com/office/drawing/2014/main" id="{359F47D1-95A6-E1E8-4502-304E9126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19150"/>
            <a:ext cx="1439466" cy="14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A8B851-6AC0-5A8F-818D-19119C1E1C06}"/>
              </a:ext>
            </a:extLst>
          </p:cNvPr>
          <p:cNvCxnSpPr/>
          <p:nvPr/>
        </p:nvCxnSpPr>
        <p:spPr>
          <a:xfrm>
            <a:off x="756047" y="2500313"/>
            <a:ext cx="712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2F78C70-4674-9A79-4591-7304CF2647C2}"/>
              </a:ext>
            </a:extLst>
          </p:cNvPr>
          <p:cNvSpPr/>
          <p:nvPr/>
        </p:nvSpPr>
        <p:spPr>
          <a:xfrm>
            <a:off x="3259931" y="3939778"/>
            <a:ext cx="2519363" cy="432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350" b="1" dirty="0">
                <a:solidFill>
                  <a:srgbClr val="0070C0"/>
                </a:solidFill>
                <a:latin typeface="华光大标宋_CNKI" pitchFamily="2" charset="-122"/>
                <a:ea typeface="华光大标宋_CNKI" pitchFamily="2" charset="-122"/>
              </a:rPr>
              <a:t>主讲：刘福新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48E902-43C6-02B7-7603-742CDCF3149E}"/>
              </a:ext>
            </a:extLst>
          </p:cNvPr>
          <p:cNvSpPr/>
          <p:nvPr/>
        </p:nvSpPr>
        <p:spPr>
          <a:xfrm>
            <a:off x="1547664" y="2500313"/>
            <a:ext cx="6246588" cy="72032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SSM</a:t>
            </a:r>
            <a:r>
              <a:rPr lang="zh-CN" altLang="en-US" sz="33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框架整合与项目案例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235" y="1174252"/>
            <a:ext cx="7992888" cy="3540248"/>
          </a:xfrm>
        </p:spPr>
        <p:txBody>
          <a:bodyPr/>
          <a:lstStyle/>
          <a:p>
            <a:pPr lvl="1">
              <a:defRPr/>
            </a:pPr>
            <a:r>
              <a:rPr lang="zh-CN" altLang="zh-CN" dirty="0"/>
              <a:t>数据源相关配置</a:t>
            </a:r>
            <a:endParaRPr lang="en-US" altLang="zh-CN" dirty="0"/>
          </a:p>
          <a:p>
            <a:pPr lvl="2">
              <a:defRPr/>
            </a:pPr>
            <a:r>
              <a:rPr lang="zh-CN" altLang="zh-CN" dirty="0">
                <a:solidFill>
                  <a:srgbClr val="FF0000"/>
                </a:solidFill>
              </a:rPr>
              <a:t>配置</a:t>
            </a:r>
            <a:r>
              <a:rPr lang="fr-FR" altLang="zh-CN" dirty="0">
                <a:solidFill>
                  <a:srgbClr val="FF0000"/>
                </a:solidFill>
              </a:rPr>
              <a:t>sql</a:t>
            </a:r>
            <a:r>
              <a:rPr lang="zh-CN" altLang="zh-CN" dirty="0">
                <a:solidFill>
                  <a:srgbClr val="FF0000"/>
                </a:solidFill>
              </a:rPr>
              <a:t>心跳包</a:t>
            </a:r>
            <a:endParaRPr lang="en-US" altLang="zh-CN" dirty="0">
              <a:solidFill>
                <a:srgbClr val="FF0000"/>
              </a:solidFill>
            </a:endParaRPr>
          </a:p>
          <a:p>
            <a:pPr lvl="3">
              <a:defRPr/>
            </a:pPr>
            <a:r>
              <a:rPr lang="zh-CN" altLang="zh-CN" dirty="0"/>
              <a:t>在校验连接的同时，解决数据库重新连接的问题，从而确保连接池中连接是真实有效的连接</a:t>
            </a:r>
            <a:endParaRPr lang="en-US" altLang="zh-CN" dirty="0"/>
          </a:p>
          <a:p>
            <a:pPr lvl="3">
              <a:defRPr/>
            </a:pPr>
            <a:r>
              <a:rPr lang="fr-FR" altLang="zh-CN" dirty="0"/>
              <a:t>initialSize</a:t>
            </a:r>
            <a:endParaRPr lang="zh-CN" altLang="zh-CN" dirty="0"/>
          </a:p>
          <a:p>
            <a:pPr lvl="3">
              <a:defRPr/>
            </a:pPr>
            <a:r>
              <a:rPr lang="fr-FR" altLang="zh-CN" dirty="0"/>
              <a:t>maxActive</a:t>
            </a:r>
            <a:endParaRPr lang="zh-CN" altLang="zh-CN" dirty="0"/>
          </a:p>
          <a:p>
            <a:pPr lvl="3">
              <a:defRPr/>
            </a:pPr>
            <a:r>
              <a:rPr lang="fr-FR" altLang="zh-CN" dirty="0"/>
              <a:t>maxIdle </a:t>
            </a:r>
          </a:p>
          <a:p>
            <a:pPr lvl="3">
              <a:defRPr/>
            </a:pPr>
            <a:r>
              <a:rPr lang="fr-FR" altLang="zh-CN" dirty="0"/>
              <a:t>minIdle</a:t>
            </a:r>
          </a:p>
          <a:p>
            <a:pPr lvl="3">
              <a:defRPr/>
            </a:pPr>
            <a:r>
              <a:rPr lang="fr-FR" altLang="zh-CN" dirty="0"/>
              <a:t>maxWait</a:t>
            </a:r>
          </a:p>
          <a:p>
            <a:pPr lvl="3">
              <a:defRPr/>
            </a:pPr>
            <a:r>
              <a:rPr lang="fr-FR" altLang="zh-CN" dirty="0"/>
              <a:t>removeAbandoned</a:t>
            </a:r>
          </a:p>
          <a:p>
            <a:pPr lvl="3">
              <a:defRPr/>
            </a:pPr>
            <a:r>
              <a:rPr lang="fr-FR" altLang="zh-CN" dirty="0"/>
              <a:t>removeAbandonedTimeout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事务管理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配置</a:t>
            </a:r>
            <a:r>
              <a:rPr lang="fr-FR" altLang="zh-CN" dirty="0"/>
              <a:t>SqlSessionFactoryBean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配置</a:t>
            </a:r>
            <a:r>
              <a:rPr lang="fr-FR" altLang="zh-CN" dirty="0"/>
              <a:t>MapperScannerConfigurer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编写配置文件</a:t>
            </a:r>
            <a:r>
              <a:rPr lang="en-US" altLang="zh-CN" dirty="0"/>
              <a:t>——</a:t>
            </a:r>
            <a:r>
              <a:rPr lang="fr-FR" altLang="zh-CN" dirty="0"/>
              <a:t>applicationContext-mybatis.xml</a:t>
            </a:r>
            <a:endParaRPr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00228" y="1960934"/>
            <a:ext cx="4266474" cy="14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342900" lvl="1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 marL="1657350" lvl="3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fr-FR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testWhileIdle</a:t>
            </a:r>
          </a:p>
          <a:p>
            <a:pPr marL="1657350" lvl="3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fr-FR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timeBetweenEvictionRunsMillis</a:t>
            </a:r>
          </a:p>
          <a:p>
            <a:pPr marL="1657350" lvl="3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fr-FR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testOnBorrow</a:t>
            </a:r>
          </a:p>
          <a:p>
            <a:pPr marL="1657350" lvl="3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fr-FR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testOnReturn</a:t>
            </a:r>
          </a:p>
          <a:p>
            <a:pPr marL="1657350" lvl="3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fr-FR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validationQuery</a:t>
            </a:r>
          </a:p>
          <a:p>
            <a:pPr marL="1657350" lvl="3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fr-FR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numTestsPerEvictionRun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18"/>
          <p:cNvGrpSpPr>
            <a:grpSpLocks/>
          </p:cNvGrpSpPr>
          <p:nvPr/>
        </p:nvGrpSpPr>
        <p:grpSpPr bwMode="auto">
          <a:xfrm>
            <a:off x="2573778" y="4753096"/>
            <a:ext cx="3240360" cy="302930"/>
            <a:chOff x="3143241" y="5139797"/>
            <a:chExt cx="4754468" cy="432343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143241" y="5143512"/>
              <a:ext cx="523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3897181" y="513979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103" y="5193681"/>
              <a:ext cx="545291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897181" y="5171130"/>
              <a:ext cx="3978354" cy="3953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演示示例：搭建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SSM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628EC-1E84-4698-88FC-5CE99F63E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CDC8F6-E06B-4CD8-AD56-A93FEEC12590}"/>
              </a:ext>
            </a:extLst>
          </p:cNvPr>
          <p:cNvGrpSpPr>
            <a:grpSpLocks/>
          </p:cNvGrpSpPr>
          <p:nvPr/>
        </p:nvGrpSpPr>
        <p:grpSpPr bwMode="auto">
          <a:xfrm>
            <a:off x="718723" y="728153"/>
            <a:ext cx="3281505" cy="466866"/>
            <a:chOff x="-61655" y="1200205"/>
            <a:chExt cx="3928805" cy="758680"/>
          </a:xfrm>
        </p:grpSpPr>
        <p:sp>
          <p:nvSpPr>
            <p:cNvPr id="13" name="五边形 38">
              <a:extLst>
                <a:ext uri="{FF2B5EF4-FFF2-40B4-BE49-F238E27FC236}">
                  <a16:creationId xmlns:a16="http://schemas.microsoft.com/office/drawing/2014/main" id="{0B91711B-D6E6-49AD-B9BE-FD9F9F428100}"/>
                </a:ext>
              </a:extLst>
            </p:cNvPr>
            <p:cNvSpPr/>
            <p:nvPr/>
          </p:nvSpPr>
          <p:spPr>
            <a:xfrm>
              <a:off x="0" y="1200205"/>
              <a:ext cx="3485457" cy="75868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4" name="矩形 44">
              <a:extLst>
                <a:ext uri="{FF2B5EF4-FFF2-40B4-BE49-F238E27FC236}">
                  <a16:creationId xmlns:a16="http://schemas.microsoft.com/office/drawing/2014/main" id="{FD1E0A70-6924-45DE-9575-D539B426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655" y="1315961"/>
              <a:ext cx="3524212" cy="43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+mn-lt"/>
                </a:rPr>
                <a:t>applicationContext-mybatis.xml</a:t>
              </a:r>
            </a:p>
          </p:txBody>
        </p:sp>
        <p:sp>
          <p:nvSpPr>
            <p:cNvPr id="15" name="燕尾形 40">
              <a:extLst>
                <a:ext uri="{FF2B5EF4-FFF2-40B4-BE49-F238E27FC236}">
                  <a16:creationId xmlns:a16="http://schemas.microsoft.com/office/drawing/2014/main" id="{71576DCD-8404-4A04-9DEF-DF48B4334B7D}"/>
                </a:ext>
              </a:extLst>
            </p:cNvPr>
            <p:cNvSpPr/>
            <p:nvPr/>
          </p:nvSpPr>
          <p:spPr>
            <a:xfrm>
              <a:off x="3220280" y="1261663"/>
              <a:ext cx="46606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6" name="燕尾形 41">
              <a:extLst>
                <a:ext uri="{FF2B5EF4-FFF2-40B4-BE49-F238E27FC236}">
                  <a16:creationId xmlns:a16="http://schemas.microsoft.com/office/drawing/2014/main" id="{6C23E1DB-E965-48F5-A2E7-1ED8EB0E2046}"/>
                </a:ext>
              </a:extLst>
            </p:cNvPr>
            <p:cNvSpPr/>
            <p:nvPr/>
          </p:nvSpPr>
          <p:spPr>
            <a:xfrm>
              <a:off x="3401083" y="1261663"/>
              <a:ext cx="46606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23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BCC55E60-5415-4BF3-822C-B4F7C4E6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89" y="1475362"/>
            <a:ext cx="7247086" cy="334684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 &lt;</a:t>
            </a:r>
            <a:r>
              <a:rPr lang="en-US" altLang="zh-CN" sz="1400" b="1" dirty="0" err="1">
                <a:solidFill>
                  <a:srgbClr val="152437"/>
                </a:solidFill>
              </a:rPr>
              <a:t>context:</a:t>
            </a:r>
            <a:r>
              <a:rPr lang="en-US" altLang="zh-CN" sz="1400" b="1" dirty="0" err="1">
                <a:solidFill>
                  <a:srgbClr val="FF0000"/>
                </a:solidFill>
              </a:rPr>
              <a:t>property-placeholder</a:t>
            </a:r>
            <a:r>
              <a:rPr lang="en-US" altLang="zh-CN" sz="1400" b="1" dirty="0">
                <a:solidFill>
                  <a:srgbClr val="152437"/>
                </a:solidFill>
              </a:rPr>
              <a:t> location="</a:t>
            </a:r>
            <a:r>
              <a:rPr lang="en-US" altLang="zh-CN" sz="1400" b="1" dirty="0" err="1">
                <a:solidFill>
                  <a:srgbClr val="152437"/>
                </a:solidFill>
              </a:rPr>
              <a:t>classpath:database.properties</a:t>
            </a:r>
            <a:r>
              <a:rPr lang="en-US" altLang="zh-CN" sz="1400" b="1" dirty="0">
                <a:solidFill>
                  <a:srgbClr val="152437"/>
                </a:solidFill>
              </a:rPr>
              <a:t>"/&gt;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&lt;bean id="</a:t>
            </a:r>
            <a:r>
              <a:rPr lang="en-US" altLang="zh-CN" sz="1400" b="1" dirty="0" err="1">
                <a:solidFill>
                  <a:srgbClr val="152437"/>
                </a:solidFill>
              </a:rPr>
              <a:t>dataSource</a:t>
            </a:r>
            <a:r>
              <a:rPr lang="en-US" altLang="zh-CN" sz="1400" b="1" dirty="0">
                <a:solidFill>
                  <a:srgbClr val="152437"/>
                </a:solidFill>
              </a:rPr>
              <a:t>" class="</a:t>
            </a:r>
            <a:r>
              <a:rPr lang="en-US" altLang="zh-CN" sz="1400" b="1" dirty="0">
                <a:solidFill>
                  <a:srgbClr val="FF0000"/>
                </a:solidFill>
              </a:rPr>
              <a:t>org.apache.commons.dbcp2.BasicDataSource</a:t>
            </a:r>
            <a:r>
              <a:rPr lang="en-US" altLang="zh-CN" sz="1400" b="1" dirty="0">
                <a:solidFill>
                  <a:srgbClr val="152437"/>
                </a:solidFill>
              </a:rPr>
              <a:t>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        &lt;property name="</a:t>
            </a:r>
            <a:r>
              <a:rPr lang="en-US" altLang="zh-CN" sz="1400" b="1" dirty="0" err="1">
                <a:solidFill>
                  <a:srgbClr val="152437"/>
                </a:solidFill>
              </a:rPr>
              <a:t>driverClassName</a:t>
            </a:r>
            <a:r>
              <a:rPr lang="en-US" altLang="zh-CN" sz="1400" b="1" dirty="0">
                <a:solidFill>
                  <a:srgbClr val="152437"/>
                </a:solidFill>
              </a:rPr>
              <a:t>" value="${</a:t>
            </a:r>
            <a:r>
              <a:rPr lang="en-US" altLang="zh-CN" sz="1400" b="1" dirty="0" err="1">
                <a:solidFill>
                  <a:srgbClr val="152437"/>
                </a:solidFill>
              </a:rPr>
              <a:t>jdbc.driver</a:t>
            </a:r>
            <a:r>
              <a:rPr lang="en-US" altLang="zh-CN" sz="1400" b="1" dirty="0">
                <a:solidFill>
                  <a:srgbClr val="152437"/>
                </a:solidFill>
              </a:rPr>
              <a:t>}" /&gt;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         ...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&lt;/bean&gt;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&lt;bean id="</a:t>
            </a:r>
            <a:r>
              <a:rPr lang="en-US" altLang="zh-CN" sz="1400" b="1" dirty="0" err="1">
                <a:solidFill>
                  <a:srgbClr val="152437"/>
                </a:solidFill>
              </a:rPr>
              <a:t>transactionManager</a:t>
            </a:r>
            <a:r>
              <a:rPr lang="en-US" altLang="zh-CN" sz="1400" b="1" dirty="0">
                <a:solidFill>
                  <a:srgbClr val="152437"/>
                </a:solidFill>
              </a:rPr>
              <a:t>" class="</a:t>
            </a:r>
            <a:r>
              <a:rPr lang="en-US" altLang="zh-CN" sz="1400" b="1" dirty="0">
                <a:solidFill>
                  <a:srgbClr val="FF0000"/>
                </a:solidFill>
              </a:rPr>
              <a:t>org.springframework.jdbc.datasource.DataSourceTransactionManager</a:t>
            </a:r>
            <a:r>
              <a:rPr lang="en-US" altLang="zh-CN" sz="1400" b="1" dirty="0">
                <a:solidFill>
                  <a:srgbClr val="152437"/>
                </a:solidFill>
              </a:rPr>
              <a:t>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        &lt;property name="</a:t>
            </a:r>
            <a:r>
              <a:rPr lang="en-US" altLang="zh-CN" sz="1400" b="1" dirty="0" err="1">
                <a:solidFill>
                  <a:srgbClr val="152437"/>
                </a:solidFill>
              </a:rPr>
              <a:t>dataSource</a:t>
            </a:r>
            <a:r>
              <a:rPr lang="en-US" altLang="zh-CN" sz="1400" b="1" dirty="0">
                <a:solidFill>
                  <a:srgbClr val="152437"/>
                </a:solidFill>
              </a:rPr>
              <a:t>" ref="</a:t>
            </a:r>
            <a:r>
              <a:rPr lang="en-US" altLang="zh-CN" sz="1400" b="1" dirty="0" err="1">
                <a:solidFill>
                  <a:srgbClr val="152437"/>
                </a:solidFill>
              </a:rPr>
              <a:t>dataSource</a:t>
            </a:r>
            <a:r>
              <a:rPr lang="en-US" altLang="zh-CN" sz="1400" b="1" dirty="0">
                <a:solidFill>
                  <a:srgbClr val="152437"/>
                </a:solidFill>
              </a:rPr>
              <a:t>" /&gt;&lt;/bean&gt;	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&lt;</a:t>
            </a:r>
            <a:r>
              <a:rPr lang="en-US" altLang="zh-CN" sz="1400" b="1" dirty="0" err="1">
                <a:solidFill>
                  <a:srgbClr val="152437"/>
                </a:solidFill>
              </a:rPr>
              <a:t>tx:annotation-driven</a:t>
            </a:r>
            <a:r>
              <a:rPr lang="en-US" altLang="zh-CN" sz="1400" b="1" dirty="0">
                <a:solidFill>
                  <a:srgbClr val="152437"/>
                </a:solidFill>
              </a:rPr>
              <a:t> transaction-manager="</a:t>
            </a:r>
            <a:r>
              <a:rPr lang="en-US" altLang="zh-CN" sz="1400" b="1" dirty="0" err="1">
                <a:solidFill>
                  <a:srgbClr val="FF0000"/>
                </a:solidFill>
              </a:rPr>
              <a:t>transactionManager</a:t>
            </a:r>
            <a:r>
              <a:rPr lang="en-US" altLang="zh-CN" sz="1400" b="1" dirty="0">
                <a:solidFill>
                  <a:srgbClr val="152437"/>
                </a:solidFill>
              </a:rPr>
              <a:t>"/&gt;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&lt;bean id="</a:t>
            </a:r>
            <a:r>
              <a:rPr lang="en-US" altLang="zh-CN" sz="1400" b="1" dirty="0" err="1">
                <a:solidFill>
                  <a:srgbClr val="FF0000"/>
                </a:solidFill>
              </a:rPr>
              <a:t>sqlSessionFactory</a:t>
            </a:r>
            <a:r>
              <a:rPr lang="en-US" altLang="zh-CN" sz="1400" b="1" dirty="0">
                <a:solidFill>
                  <a:srgbClr val="152437"/>
                </a:solidFill>
              </a:rPr>
              <a:t>" class="</a:t>
            </a:r>
            <a:r>
              <a:rPr lang="en-US" altLang="zh-CN" sz="1400" b="1" dirty="0" err="1">
                <a:solidFill>
                  <a:srgbClr val="152437"/>
                </a:solidFill>
              </a:rPr>
              <a:t>org.mybatis.spring.SqlSessionFactoryBean</a:t>
            </a:r>
            <a:r>
              <a:rPr lang="en-US" altLang="zh-CN" sz="1400" b="1" dirty="0">
                <a:solidFill>
                  <a:srgbClr val="152437"/>
                </a:solidFill>
              </a:rPr>
              <a:t>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       &lt;property name="</a:t>
            </a:r>
            <a:r>
              <a:rPr lang="en-US" altLang="zh-CN" sz="1400" b="1" dirty="0" err="1">
                <a:solidFill>
                  <a:srgbClr val="152437"/>
                </a:solidFill>
              </a:rPr>
              <a:t>dataSource</a:t>
            </a:r>
            <a:r>
              <a:rPr lang="en-US" altLang="zh-CN" sz="1400" b="1" dirty="0">
                <a:solidFill>
                  <a:srgbClr val="152437"/>
                </a:solidFill>
              </a:rPr>
              <a:t>" ref="</a:t>
            </a:r>
            <a:r>
              <a:rPr lang="en-US" altLang="zh-CN" sz="1400" b="1" dirty="0" err="1">
                <a:solidFill>
                  <a:srgbClr val="152437"/>
                </a:solidFill>
              </a:rPr>
              <a:t>dataSource</a:t>
            </a:r>
            <a:r>
              <a:rPr lang="en-US" altLang="zh-CN" sz="1400" b="1" dirty="0">
                <a:solidFill>
                  <a:srgbClr val="152437"/>
                </a:solidFill>
              </a:rPr>
              <a:t>" /&gt;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       &lt;property name="</a:t>
            </a:r>
            <a:r>
              <a:rPr lang="en-US" altLang="zh-CN" sz="1400" b="1" dirty="0" err="1">
                <a:solidFill>
                  <a:srgbClr val="152437"/>
                </a:solidFill>
              </a:rPr>
              <a:t>configLocation</a:t>
            </a:r>
            <a:r>
              <a:rPr lang="en-US" altLang="zh-CN" sz="1400" b="1" dirty="0">
                <a:solidFill>
                  <a:srgbClr val="152437"/>
                </a:solidFill>
              </a:rPr>
              <a:t>" value="</a:t>
            </a:r>
            <a:r>
              <a:rPr lang="en-US" altLang="zh-CN" sz="1400" b="1" dirty="0" err="1">
                <a:solidFill>
                  <a:srgbClr val="152437"/>
                </a:solidFill>
              </a:rPr>
              <a:t>classpath:mybatis-config.xml</a:t>
            </a:r>
            <a:r>
              <a:rPr lang="en-US" altLang="zh-CN" sz="1400" b="1" dirty="0">
                <a:solidFill>
                  <a:srgbClr val="152437"/>
                </a:solidFill>
              </a:rPr>
              <a:t>" /&gt;&lt;/bean&gt;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&lt;bean class="</a:t>
            </a:r>
            <a:r>
              <a:rPr lang="en-US" altLang="zh-CN" sz="1400" b="1" dirty="0" err="1">
                <a:solidFill>
                  <a:srgbClr val="FF0000"/>
                </a:solidFill>
              </a:rPr>
              <a:t>org.mybatis.spring.mapper.MapperScannerConfigurer</a:t>
            </a:r>
            <a:r>
              <a:rPr lang="en-US" altLang="zh-CN" sz="1400" b="1" dirty="0">
                <a:solidFill>
                  <a:srgbClr val="152437"/>
                </a:solidFill>
              </a:rPr>
              <a:t>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       &lt;property name="</a:t>
            </a:r>
            <a:r>
              <a:rPr lang="en-US" altLang="zh-CN" sz="1400" b="1" dirty="0" err="1">
                <a:solidFill>
                  <a:srgbClr val="152437"/>
                </a:solidFill>
              </a:rPr>
              <a:t>basePackage</a:t>
            </a:r>
            <a:r>
              <a:rPr lang="en-US" altLang="zh-CN" sz="1400" b="1" dirty="0">
                <a:solidFill>
                  <a:srgbClr val="152437"/>
                </a:solidFill>
              </a:rPr>
              <a:t>" value="</a:t>
            </a:r>
            <a:r>
              <a:rPr lang="en-US" altLang="zh-CN" sz="1400" b="1" dirty="0" err="1">
                <a:solidFill>
                  <a:srgbClr val="152437"/>
                </a:solidFill>
              </a:rPr>
              <a:t>cn.dsscm.dao</a:t>
            </a:r>
            <a:r>
              <a:rPr lang="en-US" altLang="zh-CN" sz="1400" b="1" dirty="0">
                <a:solidFill>
                  <a:srgbClr val="152437"/>
                </a:solidFill>
              </a:rPr>
              <a:t>"/&gt;&lt;/bean&gt;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&lt;</a:t>
            </a:r>
            <a:r>
              <a:rPr lang="en-US" altLang="zh-CN" sz="1400" b="1" dirty="0" err="1">
                <a:solidFill>
                  <a:srgbClr val="152437"/>
                </a:solidFill>
              </a:rPr>
              <a:t>context:component-scan</a:t>
            </a:r>
            <a:r>
              <a:rPr lang="en-US" altLang="zh-CN" sz="1400" b="1" dirty="0">
                <a:solidFill>
                  <a:srgbClr val="152437"/>
                </a:solidFill>
              </a:rPr>
              <a:t> base-package="</a:t>
            </a:r>
            <a:r>
              <a:rPr lang="en-US" altLang="zh-CN" sz="1400" b="1" dirty="0" err="1">
                <a:solidFill>
                  <a:srgbClr val="FF0000"/>
                </a:solidFill>
              </a:rPr>
              <a:t>cn.dsscm.service</a:t>
            </a:r>
            <a:r>
              <a:rPr lang="en-US" altLang="zh-CN" sz="1400" b="1" dirty="0">
                <a:solidFill>
                  <a:srgbClr val="152437"/>
                </a:solidFill>
              </a:rPr>
              <a:t>" /&gt;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F4BEBD7-AFAB-46AD-B0CD-8E94FE7C624D}"/>
              </a:ext>
            </a:extLst>
          </p:cNvPr>
          <p:cNvGrpSpPr>
            <a:grpSpLocks/>
          </p:cNvGrpSpPr>
          <p:nvPr/>
        </p:nvGrpSpPr>
        <p:grpSpPr bwMode="auto">
          <a:xfrm>
            <a:off x="1144191" y="759968"/>
            <a:ext cx="2749153" cy="568425"/>
            <a:chOff x="0" y="1200387"/>
            <a:chExt cx="3867150" cy="758432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71D72186-983D-40DB-952A-EC1D65E61D1D}"/>
                </a:ext>
              </a:extLst>
            </p:cNvPr>
            <p:cNvSpPr/>
            <p:nvPr/>
          </p:nvSpPr>
          <p:spPr>
            <a:xfrm>
              <a:off x="0" y="1200387"/>
              <a:ext cx="3486967" cy="758432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5618" name="矩形 44">
              <a:extLst>
                <a:ext uri="{FF2B5EF4-FFF2-40B4-BE49-F238E27FC236}">
                  <a16:creationId xmlns:a16="http://schemas.microsoft.com/office/drawing/2014/main" id="{C7373A24-489E-4925-898F-7AF321F47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34" y="1396483"/>
              <a:ext cx="2700298" cy="369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/>
                <a:t>applicationContext.xml</a:t>
              </a:r>
              <a:endParaRPr lang="zh-CN" altLang="en-US" sz="1200"/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FEE19517-7CFB-4318-AB6C-1123D70B55FD}"/>
                </a:ext>
              </a:extLst>
            </p:cNvPr>
            <p:cNvSpPr/>
            <p:nvPr/>
          </p:nvSpPr>
          <p:spPr>
            <a:xfrm>
              <a:off x="3218997" y="1261661"/>
              <a:ext cx="467273" cy="634294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0" name="燕尾形 9">
              <a:extLst>
                <a:ext uri="{FF2B5EF4-FFF2-40B4-BE49-F238E27FC236}">
                  <a16:creationId xmlns:a16="http://schemas.microsoft.com/office/drawing/2014/main" id="{C834B038-C2F9-43C6-B4B0-011BE635C351}"/>
                </a:ext>
              </a:extLst>
            </p:cNvPr>
            <p:cNvSpPr/>
            <p:nvPr/>
          </p:nvSpPr>
          <p:spPr>
            <a:xfrm>
              <a:off x="3399877" y="1261661"/>
              <a:ext cx="467273" cy="634294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31BABC1A-0443-44BA-B654-D4D93C434A2B}"/>
              </a:ext>
            </a:extLst>
          </p:cNvPr>
          <p:cNvSpPr/>
          <p:nvPr/>
        </p:nvSpPr>
        <p:spPr>
          <a:xfrm>
            <a:off x="7458075" y="1621124"/>
            <a:ext cx="992981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数据源配置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C8E38DD-2AC3-427A-98A9-10D0471A3C9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675835" y="1778287"/>
            <a:ext cx="782240" cy="2052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9578426-C2E5-4760-BA2E-12E51AAE07F9}"/>
              </a:ext>
            </a:extLst>
          </p:cNvPr>
          <p:cNvSpPr/>
          <p:nvPr/>
        </p:nvSpPr>
        <p:spPr>
          <a:xfrm>
            <a:off x="2386012" y="2235994"/>
            <a:ext cx="1328738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配置事务管理器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9A4CDA-4D40-40F8-8714-E72073C91F18}"/>
              </a:ext>
            </a:extLst>
          </p:cNvPr>
          <p:cNvCxnSpPr/>
          <p:nvPr/>
        </p:nvCxnSpPr>
        <p:spPr>
          <a:xfrm flipH="1">
            <a:off x="2740819" y="2550319"/>
            <a:ext cx="209550" cy="1928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48769C2C-8F0B-431B-9E7A-6B73C5C63DA0}"/>
              </a:ext>
            </a:extLst>
          </p:cNvPr>
          <p:cNvSpPr/>
          <p:nvPr/>
        </p:nvSpPr>
        <p:spPr>
          <a:xfrm>
            <a:off x="5007769" y="2200275"/>
            <a:ext cx="1128713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开启事务注解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CAFED5-EE4F-44FE-BCD5-7C81128D9F0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131840" y="2514600"/>
            <a:ext cx="2440286" cy="7606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1DEE0DD-FFC5-40E5-9D0B-937EE82BC5E8}"/>
              </a:ext>
            </a:extLst>
          </p:cNvPr>
          <p:cNvSpPr/>
          <p:nvPr/>
        </p:nvSpPr>
        <p:spPr>
          <a:xfrm>
            <a:off x="6579394" y="3057525"/>
            <a:ext cx="1375172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工厂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4E2B38F-8A57-4D8A-BBAF-9CBC6469788E}"/>
              </a:ext>
            </a:extLst>
          </p:cNvPr>
          <p:cNvCxnSpPr>
            <a:stCxn id="22" idx="1"/>
          </p:cNvCxnSpPr>
          <p:nvPr/>
        </p:nvCxnSpPr>
        <p:spPr>
          <a:xfrm flipH="1">
            <a:off x="6136481" y="3214688"/>
            <a:ext cx="442913" cy="2500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ACF05493-9F41-43E7-BB1F-EC65DE27F5D6}"/>
              </a:ext>
            </a:extLst>
          </p:cNvPr>
          <p:cNvSpPr/>
          <p:nvPr/>
        </p:nvSpPr>
        <p:spPr>
          <a:xfrm>
            <a:off x="7164288" y="4100691"/>
            <a:ext cx="1114425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文件扫描器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813E6B-2866-47A0-BAE0-2EBEC191800C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903416" y="4300716"/>
            <a:ext cx="12608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145D976-C507-407E-8655-2F5FD9D1292A}"/>
              </a:ext>
            </a:extLst>
          </p:cNvPr>
          <p:cNvSpPr/>
          <p:nvPr/>
        </p:nvSpPr>
        <p:spPr>
          <a:xfrm>
            <a:off x="6345436" y="4608269"/>
            <a:ext cx="1443038" cy="321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层注解扫描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2E1FB2F-B4B7-4F15-AEE1-169F27C59753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172076" y="4693444"/>
            <a:ext cx="1173360" cy="755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E4AA00DC-D0A0-44B0-B4D3-3F292C802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编写配置文件</a:t>
            </a:r>
            <a:r>
              <a:rPr lang="en-US" altLang="zh-CN" dirty="0"/>
              <a:t>——</a:t>
            </a:r>
            <a:r>
              <a:rPr lang="fr-FR" altLang="zh-CN" dirty="0"/>
              <a:t>applicationContext-mybatis.xml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645D41C-729E-4821-9BE2-10D3745D7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9" grpId="0" animBg="1"/>
      <p:bldP spid="22" grpId="0" animBg="1"/>
      <p:bldP spid="25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D7DC9FC0-22C4-441A-859A-18301295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379" y="1414463"/>
            <a:ext cx="6206728" cy="194937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&lt;?xml version="1.0" encoding="UTF-8" ?&gt;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&lt;!DOCTYPE configuration PUBLIC "-//mybatis.org//DTD Config 3.0//EN"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"http://mybatis.org/</a:t>
            </a:r>
            <a:r>
              <a:rPr lang="en-US" altLang="zh-CN" sz="1400" b="1" dirty="0" err="1">
                <a:solidFill>
                  <a:srgbClr val="152437"/>
                </a:solidFill>
              </a:rPr>
              <a:t>dtd</a:t>
            </a:r>
            <a:r>
              <a:rPr lang="en-US" altLang="zh-CN" sz="1400" b="1" dirty="0">
                <a:solidFill>
                  <a:srgbClr val="152437"/>
                </a:solidFill>
              </a:rPr>
              <a:t>/mybatis-3-config.dtd"&gt;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&lt;configuration&gt;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&lt;</a:t>
            </a:r>
            <a:r>
              <a:rPr lang="en-US" altLang="zh-CN" sz="1400" b="1" dirty="0" err="1">
                <a:solidFill>
                  <a:srgbClr val="152437"/>
                </a:solidFill>
              </a:rPr>
              <a:t>typeAliases</a:t>
            </a:r>
            <a:r>
              <a:rPr lang="en-US" altLang="zh-CN" sz="1400" b="1" dirty="0">
                <a:solidFill>
                  <a:srgbClr val="152437"/>
                </a:solidFill>
              </a:rPr>
              <a:t>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&lt;package name="</a:t>
            </a:r>
            <a:r>
              <a:rPr lang="en-US" altLang="zh-CN" sz="1400" b="1" dirty="0" err="1">
                <a:solidFill>
                  <a:srgbClr val="152437"/>
                </a:solidFill>
              </a:rPr>
              <a:t>cn.dsscm.pojo</a:t>
            </a:r>
            <a:r>
              <a:rPr lang="en-US" altLang="zh-CN" sz="1400" b="1" dirty="0">
                <a:solidFill>
                  <a:srgbClr val="152437"/>
                </a:solidFill>
              </a:rPr>
              <a:t>" /&gt;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&lt;/</a:t>
            </a:r>
            <a:r>
              <a:rPr lang="en-US" altLang="zh-CN" sz="1400" b="1" dirty="0" err="1">
                <a:solidFill>
                  <a:srgbClr val="152437"/>
                </a:solidFill>
              </a:rPr>
              <a:t>typeAliases</a:t>
            </a:r>
            <a:r>
              <a:rPr lang="en-US" altLang="zh-CN" sz="1400" b="1" dirty="0">
                <a:solidFill>
                  <a:srgbClr val="152437"/>
                </a:solidFill>
              </a:rPr>
              <a:t>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&lt;/configuration&gt;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151415-3505-4E7D-9623-CAB9D30B7E3B}"/>
              </a:ext>
            </a:extLst>
          </p:cNvPr>
          <p:cNvGrpSpPr>
            <a:grpSpLocks/>
          </p:cNvGrpSpPr>
          <p:nvPr/>
        </p:nvGrpSpPr>
        <p:grpSpPr bwMode="auto">
          <a:xfrm>
            <a:off x="1144191" y="759966"/>
            <a:ext cx="2522934" cy="568425"/>
            <a:chOff x="0" y="1200368"/>
            <a:chExt cx="3867150" cy="758680"/>
          </a:xfrm>
        </p:grpSpPr>
        <p:sp>
          <p:nvSpPr>
            <p:cNvPr id="7" name="五边形 6">
              <a:extLst>
                <a:ext uri="{FF2B5EF4-FFF2-40B4-BE49-F238E27FC236}">
                  <a16:creationId xmlns:a16="http://schemas.microsoft.com/office/drawing/2014/main" id="{0AD9067A-3652-4BE6-B067-A4FC1D7722B5}"/>
                </a:ext>
              </a:extLst>
            </p:cNvPr>
            <p:cNvSpPr/>
            <p:nvPr/>
          </p:nvSpPr>
          <p:spPr>
            <a:xfrm>
              <a:off x="0" y="1200368"/>
              <a:ext cx="3485728" cy="75868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6631" name="矩形 44">
              <a:extLst>
                <a:ext uri="{FF2B5EF4-FFF2-40B4-BE49-F238E27FC236}">
                  <a16:creationId xmlns:a16="http://schemas.microsoft.com/office/drawing/2014/main" id="{FAF7AA66-AFAF-479D-9E8E-13412781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34" y="1396483"/>
              <a:ext cx="2700298" cy="36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dirty="0"/>
                <a:t>mybatis-config.xml</a:t>
              </a:r>
              <a:endParaRPr lang="zh-CN" altLang="en-US" sz="1200" dirty="0"/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9C8FE5F9-9A3D-4807-9B8F-99718FA92A67}"/>
                </a:ext>
              </a:extLst>
            </p:cNvPr>
            <p:cNvSpPr/>
            <p:nvPr/>
          </p:nvSpPr>
          <p:spPr>
            <a:xfrm>
              <a:off x="3219280" y="1261663"/>
              <a:ext cx="46719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0" name="燕尾形 9">
              <a:extLst>
                <a:ext uri="{FF2B5EF4-FFF2-40B4-BE49-F238E27FC236}">
                  <a16:creationId xmlns:a16="http://schemas.microsoft.com/office/drawing/2014/main" id="{42A9757D-1584-4F91-B463-C08FFDBA057A}"/>
                </a:ext>
              </a:extLst>
            </p:cNvPr>
            <p:cNvSpPr/>
            <p:nvPr/>
          </p:nvSpPr>
          <p:spPr>
            <a:xfrm>
              <a:off x="3399953" y="1261663"/>
              <a:ext cx="46719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6935243-9548-4D9C-B300-9414B9E5F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42580"/>
            <a:ext cx="724708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由于在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中已经配置了数据源信息以及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mapper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接口文件扫描器，所以在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MyBatis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的配置文件中只需要根据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POJO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类路径进行别名配置即可。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A49280-A331-4A6B-8192-955CABF61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编写配置文件</a:t>
            </a:r>
            <a:r>
              <a:rPr lang="en-US" altLang="zh-CN" dirty="0"/>
              <a:t>——mybatis-config.xml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E4E092-7DC0-4974-9B27-4DD9E00E9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Font typeface="Wingdings" pitchFamily="2" charset="2"/>
              <a:buChar char="n"/>
              <a:defRPr/>
            </a:pPr>
            <a:r>
              <a:rPr lang="fr-FR" altLang="zh-CN" sz="2100" dirty="0"/>
              <a:t>springmvc-servlet.xml</a:t>
            </a:r>
          </a:p>
          <a:p>
            <a:pPr lvl="1">
              <a:defRPr/>
            </a:pPr>
            <a:r>
              <a:rPr lang="zh-CN" altLang="zh-CN" dirty="0"/>
              <a:t>配置</a:t>
            </a:r>
            <a:r>
              <a:rPr lang="fr-FR" altLang="zh-CN" dirty="0"/>
              <a:t>&lt;mvc:annotation-driven/&gt;</a:t>
            </a:r>
            <a:r>
              <a:rPr lang="zh-CN" altLang="zh-CN" dirty="0"/>
              <a:t>标签（包括消息转换器配置）</a:t>
            </a:r>
          </a:p>
          <a:p>
            <a:pPr lvl="1">
              <a:defRPr/>
            </a:pPr>
            <a:r>
              <a:rPr lang="zh-CN" altLang="zh-CN" dirty="0"/>
              <a:t>通过</a:t>
            </a:r>
            <a:r>
              <a:rPr lang="fr-FR" altLang="zh-CN" dirty="0"/>
              <a:t>&lt;mvc:resources/&gt;</a:t>
            </a:r>
            <a:r>
              <a:rPr lang="zh-CN" altLang="zh-CN" dirty="0"/>
              <a:t>标签配置静态文件访问</a:t>
            </a:r>
          </a:p>
          <a:p>
            <a:pPr lvl="1">
              <a:defRPr/>
            </a:pPr>
            <a:r>
              <a:rPr lang="zh-CN" altLang="zh-CN" dirty="0"/>
              <a:t>配置支持文件上传</a:t>
            </a:r>
            <a:r>
              <a:rPr lang="fr-FR" altLang="zh-CN" dirty="0"/>
              <a:t>- multipartResolver</a:t>
            </a:r>
            <a:endParaRPr lang="zh-CN" altLang="zh-CN" dirty="0"/>
          </a:p>
          <a:p>
            <a:pPr lvl="1">
              <a:defRPr/>
            </a:pPr>
            <a:r>
              <a:rPr lang="zh-CN" altLang="zh-CN" dirty="0"/>
              <a:t>配置多视图解析器</a:t>
            </a:r>
            <a:r>
              <a:rPr lang="fr-FR" altLang="zh-CN" dirty="0"/>
              <a:t>-ContentNegotiatingViewResolver</a:t>
            </a:r>
            <a:endParaRPr lang="zh-CN" altLang="zh-CN" dirty="0"/>
          </a:p>
          <a:p>
            <a:pPr lvl="1">
              <a:defRPr/>
            </a:pPr>
            <a:r>
              <a:rPr lang="zh-CN" altLang="zh-CN" dirty="0">
                <a:solidFill>
                  <a:srgbClr val="FF0000"/>
                </a:solidFill>
              </a:rPr>
              <a:t>配置拦截器</a:t>
            </a:r>
            <a:r>
              <a:rPr lang="fr-FR" altLang="zh-CN" dirty="0">
                <a:solidFill>
                  <a:srgbClr val="FF0000"/>
                </a:solidFill>
              </a:rPr>
              <a:t>-interceptors</a:t>
            </a:r>
          </a:p>
          <a:p>
            <a:pPr lvl="2">
              <a:defRPr/>
            </a:pPr>
            <a:r>
              <a:rPr lang="zh-CN" altLang="zh-CN" dirty="0"/>
              <a:t>基于</a:t>
            </a:r>
            <a:r>
              <a:rPr lang="fr-FR" altLang="zh-CN" dirty="0"/>
              <a:t>HandlerMapping</a:t>
            </a:r>
            <a:r>
              <a:rPr lang="zh-CN" altLang="zh-CN" dirty="0"/>
              <a:t>，对请求实施拦截</a:t>
            </a:r>
            <a:r>
              <a:rPr lang="zh-CN" altLang="en-US" dirty="0"/>
              <a:t>，</a:t>
            </a:r>
            <a:r>
              <a:rPr lang="zh-CN" altLang="zh-CN" dirty="0"/>
              <a:t>根据业务需求，基于不同的</a:t>
            </a:r>
            <a:r>
              <a:rPr lang="fr-FR" altLang="zh-CN" dirty="0"/>
              <a:t>HandlerMapping</a:t>
            </a:r>
            <a:r>
              <a:rPr lang="zh-CN" altLang="zh-CN" dirty="0"/>
              <a:t>定义多个拦截器</a:t>
            </a:r>
            <a:endParaRPr lang="fr-FR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fr-FR" altLang="zh-CN" dirty="0"/>
              <a:t>HandlerInterceptor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3">
              <a:defRPr/>
            </a:pPr>
            <a:r>
              <a:rPr lang="fr-FR" altLang="zh-CN" dirty="0">
                <a:solidFill>
                  <a:srgbClr val="FF0000"/>
                </a:solidFill>
              </a:rPr>
              <a:t>preHandle()</a:t>
            </a:r>
          </a:p>
          <a:p>
            <a:pPr lvl="3">
              <a:defRPr/>
            </a:pPr>
            <a:r>
              <a:rPr lang="fr-FR" altLang="zh-CN" dirty="0"/>
              <a:t>postHandle()</a:t>
            </a:r>
          </a:p>
          <a:p>
            <a:pPr lvl="3">
              <a:defRPr/>
            </a:pPr>
            <a:r>
              <a:rPr lang="fr-FR" altLang="zh-CN" dirty="0"/>
              <a:t>afterCompletion()</a:t>
            </a:r>
          </a:p>
          <a:p>
            <a:pPr lvl="2">
              <a:defRPr/>
            </a:pPr>
            <a:r>
              <a:rPr lang="zh-CN" altLang="en-US" dirty="0"/>
              <a:t>自定义拦截器的配置</a:t>
            </a:r>
            <a:r>
              <a:rPr lang="en-US" altLang="zh-CN" dirty="0"/>
              <a:t>-</a:t>
            </a:r>
            <a:r>
              <a:rPr lang="fr-FR" altLang="zh-CN" dirty="0"/>
              <a:t>SysInterceptor</a:t>
            </a:r>
            <a:endParaRPr lang="en-US" altLang="zh-CN" dirty="0"/>
          </a:p>
          <a:p>
            <a:pPr lvl="3">
              <a:defRPr/>
            </a:pPr>
            <a:endParaRPr lang="en-US" altLang="zh-CN" dirty="0"/>
          </a:p>
          <a:p>
            <a:pPr lvl="3"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编写配置文件</a:t>
            </a:r>
            <a:r>
              <a:rPr lang="en-US" altLang="zh-CN" dirty="0"/>
              <a:t>——</a:t>
            </a:r>
            <a:r>
              <a:rPr lang="fr-FR" altLang="zh-CN" dirty="0"/>
              <a:t>springmvc-servlet.xml</a:t>
            </a:r>
            <a:endParaRPr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573778" y="4753096"/>
            <a:ext cx="3240360" cy="302930"/>
            <a:chOff x="3143241" y="5139797"/>
            <a:chExt cx="4754468" cy="43234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1" y="5143512"/>
              <a:ext cx="523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897181" y="513979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103" y="5193681"/>
              <a:ext cx="545291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897181" y="5171130"/>
              <a:ext cx="3978354" cy="3953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演示示例：搭建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SSM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BE3B8-1F79-4CF1-9F5E-0D1FCF7BF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C63C067A-FC02-4562-8B21-0A66785B2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56" y="1563638"/>
            <a:ext cx="6964225" cy="145018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          &lt;</a:t>
            </a:r>
            <a:r>
              <a:rPr lang="en-US" altLang="zh-CN" sz="1400" b="1" dirty="0" err="1">
                <a:solidFill>
                  <a:srgbClr val="152437"/>
                </a:solidFill>
              </a:rPr>
              <a:t>context:component-scan</a:t>
            </a:r>
            <a:r>
              <a:rPr lang="en-US" altLang="zh-CN" sz="1400" b="1" dirty="0">
                <a:solidFill>
                  <a:srgbClr val="152437"/>
                </a:solidFill>
              </a:rPr>
              <a:t> base-package="</a:t>
            </a:r>
            <a:r>
              <a:rPr lang="en-US" altLang="zh-CN" sz="1400" b="1" dirty="0" err="1">
                <a:solidFill>
                  <a:srgbClr val="152437"/>
                </a:solidFill>
              </a:rPr>
              <a:t>cn.dsscm.controller</a:t>
            </a:r>
            <a:r>
              <a:rPr lang="en-US" altLang="zh-CN" sz="1400" b="1" dirty="0">
                <a:solidFill>
                  <a:srgbClr val="152437"/>
                </a:solidFill>
              </a:rPr>
              <a:t>" /&gt;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  &lt;</a:t>
            </a:r>
            <a:r>
              <a:rPr lang="en-US" altLang="zh-CN" sz="1400" b="1" dirty="0" err="1">
                <a:solidFill>
                  <a:srgbClr val="152437"/>
                </a:solidFill>
              </a:rPr>
              <a:t>mvc:annotation-driven</a:t>
            </a:r>
            <a:r>
              <a:rPr lang="en-US" altLang="zh-CN" sz="1400" b="1" dirty="0">
                <a:solidFill>
                  <a:srgbClr val="152437"/>
                </a:solidFill>
              </a:rPr>
              <a:t> /&gt;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  &lt;bean class="org.springframework.web.servlet.view.InternalResourceViewResolver"&gt;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&lt;property name="prefix" value="/WEB-INF/</a:t>
            </a:r>
            <a:r>
              <a:rPr lang="en-US" altLang="zh-CN" sz="1400" b="1" dirty="0" err="1">
                <a:solidFill>
                  <a:srgbClr val="152437"/>
                </a:solidFill>
              </a:rPr>
              <a:t>jsp</a:t>
            </a:r>
            <a:r>
              <a:rPr lang="en-US" altLang="zh-CN" sz="1400" b="1" dirty="0">
                <a:solidFill>
                  <a:srgbClr val="152437"/>
                </a:solidFill>
              </a:rPr>
              <a:t>/" /&gt;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&lt;property name="suffix" value=".</a:t>
            </a:r>
            <a:r>
              <a:rPr lang="en-US" altLang="zh-CN" sz="1400" b="1" dirty="0" err="1">
                <a:solidFill>
                  <a:srgbClr val="152437"/>
                </a:solidFill>
              </a:rPr>
              <a:t>jsp</a:t>
            </a:r>
            <a:r>
              <a:rPr lang="en-US" altLang="zh-CN" sz="1400" b="1" dirty="0">
                <a:solidFill>
                  <a:srgbClr val="152437"/>
                </a:solidFill>
              </a:rPr>
              <a:t>" /&gt;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  &lt;/bean&gt;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F918B5E-41EF-4E22-A98E-1DD01455A465}"/>
              </a:ext>
            </a:extLst>
          </p:cNvPr>
          <p:cNvSpPr/>
          <p:nvPr/>
        </p:nvSpPr>
        <p:spPr>
          <a:xfrm>
            <a:off x="3914775" y="1100137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Controller</a:t>
            </a:r>
            <a:r>
              <a:rPr lang="zh-CN" altLang="en-US" sz="1200" dirty="0"/>
              <a:t>层</a:t>
            </a:r>
            <a:endParaRPr lang="en-US" altLang="zh-CN" sz="1200" dirty="0"/>
          </a:p>
          <a:p>
            <a:pPr algn="ctr">
              <a:defRPr/>
            </a:pPr>
            <a:r>
              <a:rPr lang="zh-CN" altLang="en-US" sz="1200" dirty="0"/>
              <a:t>注解扫描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223A69-080E-4BBD-9F52-3DFC94B318C7}"/>
              </a:ext>
            </a:extLst>
          </p:cNvPr>
          <p:cNvCxnSpPr>
            <a:stCxn id="5" idx="1"/>
          </p:cNvCxnSpPr>
          <p:nvPr/>
        </p:nvCxnSpPr>
        <p:spPr>
          <a:xfrm flipH="1">
            <a:off x="3221832" y="1307307"/>
            <a:ext cx="692944" cy="350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A05D7E6-FAFA-439A-AADF-3B531E25ACD1}"/>
              </a:ext>
            </a:extLst>
          </p:cNvPr>
          <p:cNvSpPr/>
          <p:nvPr/>
        </p:nvSpPr>
        <p:spPr>
          <a:xfrm>
            <a:off x="6293644" y="2757487"/>
            <a:ext cx="104298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配置视图解析器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6ADCCB-7885-4B27-BF14-80DBCD9805A0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5522119" y="2375297"/>
            <a:ext cx="771525" cy="58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6CB7C6D-1581-4E4A-B87F-47DD62C316C7}"/>
              </a:ext>
            </a:extLst>
          </p:cNvPr>
          <p:cNvSpPr/>
          <p:nvPr/>
        </p:nvSpPr>
        <p:spPr>
          <a:xfrm>
            <a:off x="4321969" y="1821656"/>
            <a:ext cx="1128713" cy="300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加载注解驱动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461482-75A7-49AD-81A9-B81E2139AF78}"/>
              </a:ext>
            </a:extLst>
          </p:cNvPr>
          <p:cNvCxnSpPr/>
          <p:nvPr/>
        </p:nvCxnSpPr>
        <p:spPr>
          <a:xfrm flipH="1">
            <a:off x="3568304" y="1971675"/>
            <a:ext cx="73937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9" name="矩形 3">
            <a:extLst>
              <a:ext uri="{FF2B5EF4-FFF2-40B4-BE49-F238E27FC236}">
                <a16:creationId xmlns:a16="http://schemas.microsoft.com/office/drawing/2014/main" id="{A7146901-7E1B-4BE9-BF81-60A47C4A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11" y="763066"/>
            <a:ext cx="62067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config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文件夹中，创建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的配置文件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springmvc-servlet.xml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029136E-DD41-4332-A74A-76A7F510F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编写配置文件</a:t>
            </a:r>
            <a:r>
              <a:rPr lang="en-US" altLang="zh-CN" dirty="0"/>
              <a:t>——</a:t>
            </a:r>
            <a:r>
              <a:rPr lang="fr-FR" altLang="zh-CN" dirty="0"/>
              <a:t>springmvc-servlet.xml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69930-26AF-4B62-B3B9-2A5F03823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E4749643-2DD0-447F-9864-7A80BDF15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216313"/>
            <a:ext cx="6964225" cy="358768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&lt;context-param&gt;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&lt;param-name&gt;</a:t>
            </a:r>
            <a:r>
              <a:rPr lang="en-US" altLang="zh-CN" sz="1200" b="1" dirty="0" err="1">
                <a:solidFill>
                  <a:srgbClr val="152437"/>
                </a:solidFill>
              </a:rPr>
              <a:t>contextConfigLocation</a:t>
            </a:r>
            <a:r>
              <a:rPr lang="en-US" altLang="zh-CN" sz="1200" b="1" dirty="0">
                <a:solidFill>
                  <a:srgbClr val="152437"/>
                </a:solidFill>
              </a:rPr>
              <a:t>&lt;/param-name&gt;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&lt;param-value&gt;</a:t>
            </a:r>
            <a:r>
              <a:rPr lang="en-US" altLang="zh-CN" sz="1200" b="1" dirty="0" err="1">
                <a:solidFill>
                  <a:srgbClr val="152437"/>
                </a:solidFill>
              </a:rPr>
              <a:t>classpath:applicationContext.xml</a:t>
            </a:r>
            <a:r>
              <a:rPr lang="en-US" altLang="zh-CN" sz="1200" b="1" dirty="0">
                <a:solidFill>
                  <a:srgbClr val="152437"/>
                </a:solidFill>
              </a:rPr>
              <a:t>&lt;/param-value&gt;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&lt;/context-param&gt;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&lt;listener&gt;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&lt;listener-class&gt;</a:t>
            </a:r>
            <a:r>
              <a:rPr lang="en-US" altLang="zh-CN" sz="1200" b="1" dirty="0" err="1">
                <a:solidFill>
                  <a:srgbClr val="152437"/>
                </a:solidFill>
              </a:rPr>
              <a:t>org.springframework.web.context.</a:t>
            </a:r>
            <a:r>
              <a:rPr lang="en-US" altLang="zh-CN" sz="1200" b="1" dirty="0" err="1">
                <a:solidFill>
                  <a:srgbClr val="FF0000"/>
                </a:solidFill>
              </a:rPr>
              <a:t>ContextLoaderListener</a:t>
            </a:r>
            <a:r>
              <a:rPr lang="en-US" altLang="zh-CN" sz="1200" b="1" dirty="0">
                <a:solidFill>
                  <a:srgbClr val="152437"/>
                </a:solidFill>
              </a:rPr>
              <a:t>&lt;/listener-class&gt;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&lt;/listener&gt;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&lt;filter&gt;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&lt;filter-name&gt;encoding&lt;/filter-name&gt;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&lt;filter-class&gt;</a:t>
            </a:r>
            <a:r>
              <a:rPr lang="en-US" altLang="zh-CN" sz="1200" b="1" dirty="0" err="1">
                <a:solidFill>
                  <a:srgbClr val="152437"/>
                </a:solidFill>
              </a:rPr>
              <a:t>org.springframework.web.filter.</a:t>
            </a:r>
            <a:r>
              <a:rPr lang="en-US" altLang="zh-CN" sz="1200" b="1" dirty="0" err="1">
                <a:solidFill>
                  <a:srgbClr val="FF0000"/>
                </a:solidFill>
              </a:rPr>
              <a:t>CharacterEncodingFilter</a:t>
            </a:r>
            <a:r>
              <a:rPr lang="en-US" altLang="zh-CN" sz="1200" b="1" dirty="0">
                <a:solidFill>
                  <a:srgbClr val="152437"/>
                </a:solidFill>
              </a:rPr>
              <a:t>&lt;/filter-class&gt;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&lt;</a:t>
            </a:r>
            <a:r>
              <a:rPr lang="en-US" altLang="zh-CN" sz="1200" b="1" dirty="0" err="1">
                <a:solidFill>
                  <a:srgbClr val="152437"/>
                </a:solidFill>
              </a:rPr>
              <a:t>init</a:t>
            </a:r>
            <a:r>
              <a:rPr lang="en-US" altLang="zh-CN" sz="1200" b="1" dirty="0">
                <a:solidFill>
                  <a:srgbClr val="152437"/>
                </a:solidFill>
              </a:rPr>
              <a:t>-param&gt;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          &lt;param-name&gt;encoding&lt;/param-name&gt;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          &lt;param-value&gt;</a:t>
            </a:r>
            <a:r>
              <a:rPr lang="en-US" altLang="zh-CN" sz="1200" b="1" dirty="0">
                <a:solidFill>
                  <a:srgbClr val="FF0000"/>
                </a:solidFill>
              </a:rPr>
              <a:t>UTF-8</a:t>
            </a:r>
            <a:r>
              <a:rPr lang="en-US" altLang="zh-CN" sz="1200" b="1" dirty="0">
                <a:solidFill>
                  <a:srgbClr val="152437"/>
                </a:solidFill>
              </a:rPr>
              <a:t>&lt;/param-value&gt;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&lt;/</a:t>
            </a:r>
            <a:r>
              <a:rPr lang="en-US" altLang="zh-CN" sz="1200" b="1" dirty="0" err="1">
                <a:solidFill>
                  <a:srgbClr val="152437"/>
                </a:solidFill>
              </a:rPr>
              <a:t>init</a:t>
            </a:r>
            <a:r>
              <a:rPr lang="en-US" altLang="zh-CN" sz="1200" b="1" dirty="0">
                <a:solidFill>
                  <a:srgbClr val="152437"/>
                </a:solidFill>
              </a:rPr>
              <a:t>-param&gt;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&lt;/filter&gt;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&lt;filter-mapping&gt;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&lt;filter-name&gt;encoding&lt;/filter-name&gt;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</a:t>
            </a:r>
            <a:r>
              <a:rPr lang="en-US" altLang="zh-CN" sz="1200" b="1" dirty="0" err="1">
                <a:solidFill>
                  <a:srgbClr val="152437"/>
                </a:solidFill>
              </a:rPr>
              <a:t>url</a:t>
            </a:r>
            <a:r>
              <a:rPr lang="en-US" altLang="zh-CN" sz="1200" b="1" dirty="0">
                <a:solidFill>
                  <a:srgbClr val="152437"/>
                </a:solidFill>
              </a:rPr>
              <a:t>-pattern&gt;*.action&lt;/</a:t>
            </a:r>
            <a:r>
              <a:rPr lang="en-US" altLang="zh-CN" sz="1200" b="1" dirty="0" err="1">
                <a:solidFill>
                  <a:srgbClr val="152437"/>
                </a:solidFill>
              </a:rPr>
              <a:t>url</a:t>
            </a:r>
            <a:r>
              <a:rPr lang="en-US" altLang="zh-CN" sz="1200" b="1" dirty="0">
                <a:solidFill>
                  <a:srgbClr val="152437"/>
                </a:solidFill>
              </a:rPr>
              <a:t>-pattern&gt;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&lt;/filter-mapping&gt;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8DC86B7-9456-4538-98E6-A1301DA22E8E}"/>
              </a:ext>
            </a:extLst>
          </p:cNvPr>
          <p:cNvSpPr/>
          <p:nvPr/>
        </p:nvSpPr>
        <p:spPr>
          <a:xfrm>
            <a:off x="6382940" y="1706167"/>
            <a:ext cx="1357411" cy="45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配置</a:t>
            </a:r>
            <a:r>
              <a:rPr lang="en-US" altLang="zh-CN" sz="1200" dirty="0" err="1"/>
              <a:t>Spirng</a:t>
            </a:r>
            <a:r>
              <a:rPr lang="zh-CN" altLang="en-US" sz="1200" dirty="0"/>
              <a:t>文件监听器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746C5E6-8476-4E4E-A296-60EA5CB4E7FB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770728" y="1931195"/>
            <a:ext cx="612212" cy="2250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05D4B1B-11F1-46A4-ADCC-12B0E0F8CC54}"/>
              </a:ext>
            </a:extLst>
          </p:cNvPr>
          <p:cNvSpPr/>
          <p:nvPr/>
        </p:nvSpPr>
        <p:spPr>
          <a:xfrm>
            <a:off x="6300192" y="3232694"/>
            <a:ext cx="1285875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配置编码过滤器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3C23B2A-A367-4218-836A-9E03643F966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803240" y="3174356"/>
            <a:ext cx="496952" cy="2250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矩形 3">
            <a:extLst>
              <a:ext uri="{FF2B5EF4-FFF2-40B4-BE49-F238E27FC236}">
                <a16:creationId xmlns:a16="http://schemas.microsoft.com/office/drawing/2014/main" id="{73ED046D-0E4F-4B86-9D59-7202254E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740063"/>
            <a:ext cx="75351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web.xml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中，配置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的文件监听器、编码过滤器以及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的前端控制器等信息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87D9568-EECC-4D42-9ADF-C141333DA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编写配置文件</a:t>
            </a:r>
            <a:r>
              <a:rPr lang="en-US" altLang="zh-CN" dirty="0"/>
              <a:t>——web.xml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C31C55A-D2DE-484E-B2E4-9B84963F0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0" name="矩形 16">
            <a:extLst>
              <a:ext uri="{FF2B5EF4-FFF2-40B4-BE49-F238E27FC236}">
                <a16:creationId xmlns:a16="http://schemas.microsoft.com/office/drawing/2014/main" id="{673BB1A3-4277-4F61-90EE-2D8DC5BC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96" y="2715766"/>
            <a:ext cx="6964225" cy="215537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&lt;servlet&gt;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&lt;servlet-name&gt;</a:t>
            </a:r>
            <a:r>
              <a:rPr lang="en-US" altLang="zh-CN" sz="1200" b="1" dirty="0" err="1">
                <a:solidFill>
                  <a:srgbClr val="152437"/>
                </a:solidFill>
              </a:rPr>
              <a:t>springmvc</a:t>
            </a:r>
            <a:r>
              <a:rPr lang="en-US" altLang="zh-CN" sz="1200" b="1" dirty="0">
                <a:solidFill>
                  <a:srgbClr val="152437"/>
                </a:solidFill>
              </a:rPr>
              <a:t>&lt;/servlet-name&gt;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&lt;servlet-class&gt;</a:t>
            </a:r>
            <a:r>
              <a:rPr lang="en-US" altLang="zh-CN" sz="1200" b="1" dirty="0" err="1">
                <a:solidFill>
                  <a:srgbClr val="152437"/>
                </a:solidFill>
              </a:rPr>
              <a:t>org.springframework.web.servlet.</a:t>
            </a:r>
            <a:r>
              <a:rPr lang="en-US" altLang="zh-CN" sz="1200" b="1" dirty="0" err="1">
                <a:solidFill>
                  <a:srgbClr val="FF0000"/>
                </a:solidFill>
              </a:rPr>
              <a:t>DispatcherServlet</a:t>
            </a:r>
            <a:r>
              <a:rPr lang="en-US" altLang="zh-CN" sz="1200" b="1" dirty="0">
                <a:solidFill>
                  <a:srgbClr val="152437"/>
                </a:solidFill>
              </a:rPr>
              <a:t>&lt;/servlet-class&gt;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</a:t>
            </a:r>
            <a:r>
              <a:rPr lang="en-US" altLang="zh-CN" sz="1200" b="1" dirty="0" err="1">
                <a:solidFill>
                  <a:srgbClr val="152437"/>
                </a:solidFill>
              </a:rPr>
              <a:t>init</a:t>
            </a:r>
            <a:r>
              <a:rPr lang="en-US" altLang="zh-CN" sz="1200" b="1" dirty="0">
                <a:solidFill>
                  <a:srgbClr val="152437"/>
                </a:solidFill>
              </a:rPr>
              <a:t>-param&gt;&lt;param-name&gt;</a:t>
            </a:r>
            <a:r>
              <a:rPr lang="en-US" altLang="zh-CN" sz="1200" b="1" dirty="0" err="1">
                <a:solidFill>
                  <a:srgbClr val="152437"/>
                </a:solidFill>
              </a:rPr>
              <a:t>contextConfigLocation</a:t>
            </a:r>
            <a:r>
              <a:rPr lang="en-US" altLang="zh-CN" sz="1200" b="1" dirty="0">
                <a:solidFill>
                  <a:srgbClr val="152437"/>
                </a:solidFill>
              </a:rPr>
              <a:t>&lt;/param-name&gt;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&lt;param-value&gt;</a:t>
            </a:r>
            <a:r>
              <a:rPr lang="en-US" altLang="zh-CN" sz="1200" b="1" dirty="0" err="1">
                <a:solidFill>
                  <a:srgbClr val="152437"/>
                </a:solidFill>
              </a:rPr>
              <a:t>classpath:springmvc-config.xml</a:t>
            </a:r>
            <a:r>
              <a:rPr lang="en-US" altLang="zh-CN" sz="1200" b="1" dirty="0">
                <a:solidFill>
                  <a:srgbClr val="152437"/>
                </a:solidFill>
              </a:rPr>
              <a:t>&lt;/param-value&gt;&lt;/</a:t>
            </a:r>
            <a:r>
              <a:rPr lang="en-US" altLang="zh-CN" sz="1200" b="1" dirty="0" err="1">
                <a:solidFill>
                  <a:srgbClr val="152437"/>
                </a:solidFill>
              </a:rPr>
              <a:t>init</a:t>
            </a:r>
            <a:r>
              <a:rPr lang="en-US" altLang="zh-CN" sz="1200" b="1" dirty="0">
                <a:solidFill>
                  <a:srgbClr val="152437"/>
                </a:solidFill>
              </a:rPr>
              <a:t>-param&gt;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&lt;load-on-startup&gt;1&lt;/load-on-startup&gt;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&lt;/servlet&gt;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&lt;servlet-mapping&gt;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&lt;servlet-name&gt;</a:t>
            </a:r>
            <a:r>
              <a:rPr lang="en-US" altLang="zh-CN" sz="1200" b="1" dirty="0" err="1">
                <a:solidFill>
                  <a:srgbClr val="152437"/>
                </a:solidFill>
              </a:rPr>
              <a:t>springmvc</a:t>
            </a:r>
            <a:r>
              <a:rPr lang="en-US" altLang="zh-CN" sz="1200" b="1" dirty="0">
                <a:solidFill>
                  <a:srgbClr val="152437"/>
                </a:solidFill>
              </a:rPr>
              <a:t>&lt;/servlet-name&gt;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          &lt;</a:t>
            </a:r>
            <a:r>
              <a:rPr lang="en-US" altLang="zh-CN" sz="1200" b="1" dirty="0" err="1">
                <a:solidFill>
                  <a:srgbClr val="152437"/>
                </a:solidFill>
              </a:rPr>
              <a:t>url</a:t>
            </a:r>
            <a:r>
              <a:rPr lang="en-US" altLang="zh-CN" sz="1200" b="1" dirty="0">
                <a:solidFill>
                  <a:srgbClr val="152437"/>
                </a:solidFill>
              </a:rPr>
              <a:t>-pattern&gt;/&lt;/</a:t>
            </a:r>
            <a:r>
              <a:rPr lang="en-US" altLang="zh-CN" sz="1200" b="1" dirty="0" err="1">
                <a:solidFill>
                  <a:srgbClr val="152437"/>
                </a:solidFill>
              </a:rPr>
              <a:t>url</a:t>
            </a:r>
            <a:r>
              <a:rPr lang="en-US" altLang="zh-CN" sz="1200" b="1" dirty="0">
                <a:solidFill>
                  <a:srgbClr val="152437"/>
                </a:solidFill>
              </a:rPr>
              <a:t>-pattern&gt;</a:t>
            </a:r>
          </a:p>
          <a:p>
            <a:pPr lvl="1"/>
            <a:r>
              <a:rPr lang="en-US" altLang="zh-CN" sz="1200" b="1" dirty="0">
                <a:solidFill>
                  <a:srgbClr val="152437"/>
                </a:solidFill>
              </a:rPr>
              <a:t>&lt;/servlet-mapping&gt;</a:t>
            </a:r>
            <a:endParaRPr lang="en-US" altLang="zh-CN" sz="1400" b="1" dirty="0">
              <a:solidFill>
                <a:srgbClr val="152437"/>
              </a:solidFill>
            </a:endParaRPr>
          </a:p>
        </p:txBody>
      </p:sp>
      <p:sp>
        <p:nvSpPr>
          <p:cNvPr id="25" name="圆角矩形 18">
            <a:extLst>
              <a:ext uri="{FF2B5EF4-FFF2-40B4-BE49-F238E27FC236}">
                <a16:creationId xmlns:a16="http://schemas.microsoft.com/office/drawing/2014/main" id="{B25AC467-2CDD-4BDA-AEF0-9CD2A2E408C6}"/>
              </a:ext>
            </a:extLst>
          </p:cNvPr>
          <p:cNvSpPr/>
          <p:nvPr/>
        </p:nvSpPr>
        <p:spPr>
          <a:xfrm>
            <a:off x="6439267" y="3842733"/>
            <a:ext cx="1472281" cy="45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配置</a:t>
            </a:r>
            <a:r>
              <a:rPr lang="en-US" altLang="zh-CN" sz="1200" dirty="0"/>
              <a:t>Spirng MVC</a:t>
            </a:r>
            <a:r>
              <a:rPr lang="zh-CN" altLang="en-US" sz="1200" dirty="0"/>
              <a:t>前端控制器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CD5C2A8-0C15-4653-82CC-C91A60F10CC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647179" y="3791016"/>
            <a:ext cx="792088" cy="2767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6" grpId="0" animBg="1"/>
      <p:bldP spid="20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Font typeface="Wingdings" pitchFamily="2" charset="2"/>
              <a:buChar char="n"/>
              <a:defRPr/>
            </a:pPr>
            <a:r>
              <a:rPr lang="zh-CN" altLang="zh-CN" sz="1950" dirty="0"/>
              <a:t>数据对象模型（</a:t>
            </a:r>
            <a:r>
              <a:rPr lang="fr-FR" altLang="zh-CN" sz="1950" dirty="0"/>
              <a:t>cn.dsscm.pojo</a:t>
            </a:r>
            <a:r>
              <a:rPr lang="zh-CN" altLang="zh-CN" sz="1950" dirty="0"/>
              <a:t>）</a:t>
            </a:r>
            <a:endParaRPr lang="en-US" altLang="zh-CN" sz="1950" dirty="0"/>
          </a:p>
          <a:p>
            <a:pPr marL="257175" lvl="1" indent="-257175">
              <a:buFont typeface="Wingdings" pitchFamily="2" charset="2"/>
              <a:buChar char="n"/>
              <a:defRPr/>
            </a:pPr>
            <a:r>
              <a:rPr lang="fr-FR" altLang="zh-CN" sz="1950" dirty="0"/>
              <a:t>DAO</a:t>
            </a:r>
            <a:r>
              <a:rPr lang="zh-CN" altLang="zh-CN" sz="1950" dirty="0"/>
              <a:t>数据访问接口（</a:t>
            </a:r>
            <a:r>
              <a:rPr lang="fr-FR" altLang="zh-CN" sz="1950" dirty="0"/>
              <a:t>cn.dsscm.dao</a:t>
            </a:r>
            <a:r>
              <a:rPr lang="zh-CN" altLang="zh-CN" sz="1950" dirty="0"/>
              <a:t>）</a:t>
            </a:r>
            <a:endParaRPr lang="en-US" altLang="zh-CN" sz="1950" dirty="0"/>
          </a:p>
          <a:p>
            <a:pPr marL="257175" lvl="1" indent="-257175">
              <a:buFont typeface="Wingdings" pitchFamily="2" charset="2"/>
              <a:buChar char="n"/>
              <a:defRPr/>
            </a:pPr>
            <a:r>
              <a:rPr lang="zh-CN" altLang="zh-CN" sz="1950" dirty="0"/>
              <a:t>系统服务接口（</a:t>
            </a:r>
            <a:r>
              <a:rPr lang="fr-FR" altLang="zh-CN" sz="1950" dirty="0"/>
              <a:t>cn.dsscm.service</a:t>
            </a:r>
            <a:r>
              <a:rPr lang="zh-CN" altLang="zh-CN" sz="1950" dirty="0"/>
              <a:t>）</a:t>
            </a:r>
            <a:endParaRPr lang="en-US" altLang="zh-CN" sz="1950" dirty="0"/>
          </a:p>
          <a:p>
            <a:pPr marL="257175" lvl="1" indent="-257175">
              <a:buFont typeface="Wingdings" pitchFamily="2" charset="2"/>
              <a:buChar char="n"/>
              <a:defRPr/>
            </a:pPr>
            <a:r>
              <a:rPr lang="zh-CN" altLang="zh-CN" sz="1950" dirty="0"/>
              <a:t>前端控制层</a:t>
            </a:r>
            <a:r>
              <a:rPr lang="fr-FR" altLang="zh-CN" sz="1950" dirty="0"/>
              <a:t>Controller</a:t>
            </a:r>
            <a:r>
              <a:rPr lang="zh-CN" altLang="zh-CN" sz="1950" dirty="0"/>
              <a:t>（</a:t>
            </a:r>
            <a:r>
              <a:rPr lang="fr-FR" altLang="zh-CN" sz="1950" dirty="0"/>
              <a:t>cn.dsscm.controller</a:t>
            </a:r>
            <a:r>
              <a:rPr lang="zh-CN" altLang="zh-CN" sz="1950" dirty="0"/>
              <a:t>）</a:t>
            </a:r>
            <a:endParaRPr lang="en-US" altLang="zh-CN" sz="1950" dirty="0"/>
          </a:p>
          <a:p>
            <a:pPr marL="257175" lvl="1" indent="-257175">
              <a:buFont typeface="Wingdings" pitchFamily="2" charset="2"/>
              <a:buChar char="n"/>
              <a:defRPr/>
            </a:pPr>
            <a:r>
              <a:rPr lang="zh-CN" altLang="zh-CN" sz="1950" dirty="0"/>
              <a:t>系统工具类（</a:t>
            </a:r>
            <a:r>
              <a:rPr lang="fr-FR" altLang="zh-CN" sz="1950" dirty="0"/>
              <a:t>cn.dsscm.tools</a:t>
            </a:r>
            <a:r>
              <a:rPr lang="zh-CN" altLang="zh-CN" sz="1950" dirty="0"/>
              <a:t>）</a:t>
            </a:r>
            <a:endParaRPr lang="en-US" altLang="zh-CN" sz="1650" dirty="0"/>
          </a:p>
          <a:p>
            <a:pPr marL="257175" lvl="1" indent="-257175">
              <a:buFont typeface="Wingdings" pitchFamily="2" charset="2"/>
              <a:buChar char="n"/>
              <a:defRPr/>
            </a:pPr>
            <a:r>
              <a:rPr lang="zh-CN" altLang="zh-CN" sz="1950" dirty="0"/>
              <a:t>前端页面（</a:t>
            </a:r>
            <a:r>
              <a:rPr lang="fr-FR" altLang="zh-CN" sz="1950" dirty="0"/>
              <a:t>/WEB-INF/jsp</a:t>
            </a:r>
            <a:r>
              <a:rPr lang="zh-CN" altLang="zh-CN" sz="1950" dirty="0"/>
              <a:t>）</a:t>
            </a:r>
            <a:endParaRPr lang="en-US" altLang="zh-CN" sz="1950" dirty="0"/>
          </a:p>
          <a:p>
            <a:pPr marL="257175" lvl="1" indent="-257175">
              <a:buFont typeface="Wingdings" pitchFamily="2" charset="2"/>
              <a:buChar char="n"/>
              <a:defRPr/>
            </a:pPr>
            <a:r>
              <a:rPr lang="zh-CN" altLang="zh-CN" sz="1950" dirty="0"/>
              <a:t>静态资源文件（</a:t>
            </a:r>
            <a:r>
              <a:rPr lang="fr-FR" altLang="zh-CN" sz="1950" dirty="0"/>
              <a:t>/WebRoot/statics</a:t>
            </a:r>
            <a:r>
              <a:rPr lang="zh-CN" altLang="zh-CN" sz="1950" dirty="0"/>
              <a:t>）</a:t>
            </a:r>
            <a:endParaRPr lang="en-US" altLang="zh-CN" sz="1950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SSM</a:t>
            </a:r>
            <a:r>
              <a:rPr lang="zh-CN" altLang="zh-CN" dirty="0"/>
              <a:t>框架整合</a:t>
            </a:r>
            <a:endParaRPr dirty="0"/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2573778" y="4677985"/>
            <a:ext cx="3240360" cy="302930"/>
            <a:chOff x="3143241" y="5139797"/>
            <a:chExt cx="4754468" cy="43234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1" y="5143512"/>
              <a:ext cx="523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897181" y="513979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103" y="5193681"/>
              <a:ext cx="545291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897181" y="5171130"/>
              <a:ext cx="3978354" cy="3953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演示示例：搭建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SSM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08526A-6F91-4E03-8E21-1EEAEE272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0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161387" y="2143787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498" y="2246143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用户登录系统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1573166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整合环境搭建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2976856"/>
            <a:ext cx="3493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实现用户管理模块增删改查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7FB66C3-244C-4ED1-8F53-5B19E0B3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3957610"/>
            <a:ext cx="377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技能训练</a:t>
            </a:r>
          </a:p>
        </p:txBody>
      </p:sp>
      <p:sp>
        <p:nvSpPr>
          <p:cNvPr id="3" name="标题 5">
            <a:extLst>
              <a:ext uri="{FF2B5EF4-FFF2-40B4-BE49-F238E27FC236}">
                <a16:creationId xmlns:a16="http://schemas.microsoft.com/office/drawing/2014/main" id="{4C914033-BF0B-10F8-C874-B675B65241F2}"/>
              </a:ext>
            </a:extLst>
          </p:cNvPr>
          <p:cNvSpPr txBox="1">
            <a:spLocks/>
          </p:cNvSpPr>
          <p:nvPr/>
        </p:nvSpPr>
        <p:spPr bwMode="auto">
          <a:xfrm>
            <a:off x="4997262" y="258478"/>
            <a:ext cx="377105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0" tIns="40815" rIns="81630" bIns="40815" numCol="1" anchor="ctr" anchorCtr="0" compatLnSpc="1">
            <a:noAutofit/>
          </a:bodyPr>
          <a:lstStyle>
            <a:lvl1pPr algn="r" defTabSz="815975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kern="1200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defTabSz="815975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SSM</a:t>
            </a:r>
            <a:r>
              <a:rPr lang="zh-CN" altLang="en-US" sz="2400" dirty="0"/>
              <a:t>框架整合与项目案例</a:t>
            </a:r>
          </a:p>
        </p:txBody>
      </p:sp>
    </p:spTree>
    <p:extLst>
      <p:ext uri="{BB962C8B-B14F-4D97-AF65-F5344CB8AC3E}">
        <p14:creationId xmlns:p14="http://schemas.microsoft.com/office/powerpoint/2010/main" val="316160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F5959AF4-01BA-4BD9-99ED-014FC1B8CEC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整合应用测试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44B5CB-A1E2-4C01-8E2C-2F4F5873DEBA}"/>
              </a:ext>
            </a:extLst>
          </p:cNvPr>
          <p:cNvSpPr/>
          <p:nvPr/>
        </p:nvSpPr>
        <p:spPr bwMode="auto">
          <a:xfrm>
            <a:off x="909572" y="794080"/>
            <a:ext cx="7694875" cy="12573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D86DDE-4E81-4166-B2B4-7A4EF007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94080"/>
            <a:ext cx="7560840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       </a:t>
            </a:r>
            <a:r>
              <a:rPr lang="zh-CN" altLang="zh-CN" sz="1400" dirty="0">
                <a:latin typeface="+mn-ea"/>
                <a:ea typeface="+mn-ea"/>
              </a:rPr>
              <a:t>上一小节已经完成了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SSM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框架整合环境的搭建工作</a:t>
            </a:r>
            <a:r>
              <a:rPr lang="zh-CN" altLang="zh-CN" sz="1400" dirty="0">
                <a:latin typeface="+mn-ea"/>
                <a:ea typeface="+mn-ea"/>
              </a:rPr>
              <a:t>，可以说完成了这些配置后，就已经完成了这三个框架大部分的整合工作。接下来，同样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以</a:t>
            </a:r>
            <a:r>
              <a:rPr lang="zh-CN" altLang="en-US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用户登录系统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为例</a:t>
            </a:r>
            <a:r>
              <a:rPr lang="zh-CN" altLang="zh-CN" sz="1400" dirty="0">
                <a:latin typeface="+mn-ea"/>
                <a:ea typeface="+mn-ea"/>
              </a:rPr>
              <a:t>，来讲解下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SSM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框架的整合开发</a:t>
            </a:r>
            <a:r>
              <a:rPr lang="zh-CN" altLang="zh-CN" sz="1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3516D-D844-4F25-8999-40CCF87C1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使用</a:t>
            </a:r>
            <a:r>
              <a:rPr lang="en-US" altLang="zh-CN" dirty="0"/>
              <a:t>SSM</a:t>
            </a:r>
            <a:r>
              <a:rPr lang="zh-CN" altLang="zh-CN" dirty="0"/>
              <a:t>框架实现登录、注销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在</a:t>
            </a:r>
            <a:r>
              <a:rPr lang="fr-FR" altLang="zh-CN" dirty="0"/>
              <a:t>SSM</a:t>
            </a:r>
            <a:r>
              <a:rPr lang="zh-CN" altLang="zh-CN" dirty="0"/>
              <a:t>框架上系统的登录和注销功能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要求</a:t>
            </a:r>
            <a:r>
              <a:rPr lang="zh-CN" altLang="zh-CN" dirty="0"/>
              <a:t>对访问系统的所有请求（</a:t>
            </a:r>
            <a:r>
              <a:rPr lang="zh-CN" altLang="zh-CN" dirty="0">
                <a:solidFill>
                  <a:srgbClr val="FF0000"/>
                </a:solidFill>
              </a:rPr>
              <a:t>注：登录请求除外</a:t>
            </a:r>
            <a:r>
              <a:rPr lang="zh-CN" altLang="zh-CN" dirty="0"/>
              <a:t>）进行身份验证以</a:t>
            </a:r>
            <a:r>
              <a:rPr lang="zh-CN" altLang="en-US" dirty="0"/>
              <a:t>确保系统</a:t>
            </a:r>
            <a:r>
              <a:rPr lang="zh-CN" altLang="zh-CN" dirty="0"/>
              <a:t>数据的安全性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zh-CN" dirty="0"/>
              <a:t>创建</a:t>
            </a:r>
            <a:r>
              <a:rPr lang="zh-CN" altLang="en-US" dirty="0"/>
              <a:t>自定义拦截器</a:t>
            </a:r>
            <a:r>
              <a:rPr lang="en-US" altLang="zh-CN" dirty="0"/>
              <a:t>——</a:t>
            </a:r>
            <a:r>
              <a:rPr lang="fr-FR" altLang="zh-CN" dirty="0"/>
              <a:t>SysInterceptor.java</a:t>
            </a:r>
          </a:p>
          <a:p>
            <a:pPr lvl="1">
              <a:defRPr/>
            </a:pPr>
            <a:r>
              <a:rPr lang="zh-CN" altLang="zh-CN" dirty="0"/>
              <a:t>继承</a:t>
            </a:r>
            <a:r>
              <a:rPr lang="fr-FR" altLang="zh-CN" dirty="0"/>
              <a:t>HandlerInterceptorAdapter</a:t>
            </a:r>
          </a:p>
          <a:p>
            <a:pPr lvl="1">
              <a:defRPr/>
            </a:pPr>
            <a:r>
              <a:rPr lang="zh-CN" altLang="en-US" dirty="0"/>
              <a:t>实现</a:t>
            </a:r>
            <a:r>
              <a:rPr lang="fr-FR" altLang="zh-CN" dirty="0"/>
              <a:t>preHandle()</a:t>
            </a:r>
            <a:r>
              <a:rPr lang="zh-CN" altLang="en-US" dirty="0"/>
              <a:t>：</a:t>
            </a:r>
            <a:r>
              <a:rPr lang="zh-CN" altLang="zh-CN" dirty="0"/>
              <a:t>进行</a:t>
            </a:r>
            <a:r>
              <a:rPr lang="fr-FR" altLang="zh-CN" dirty="0"/>
              <a:t>session</a:t>
            </a:r>
            <a:r>
              <a:rPr lang="zh-CN" altLang="zh-CN" dirty="0"/>
              <a:t>的判断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return true</a:t>
            </a:r>
            <a:r>
              <a:rPr lang="zh-CN" altLang="en-US" dirty="0"/>
              <a:t>：</a:t>
            </a:r>
            <a:r>
              <a:rPr lang="zh-CN" altLang="zh-CN" dirty="0"/>
              <a:t>放过请求，进入控制器的处理方法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return false</a:t>
            </a:r>
            <a:r>
              <a:rPr lang="zh-CN" altLang="en-US" dirty="0"/>
              <a:t>：</a:t>
            </a:r>
            <a:r>
              <a:rPr lang="zh-CN" altLang="zh-CN" dirty="0"/>
              <a:t>拦截请求</a:t>
            </a:r>
            <a:r>
              <a:rPr lang="zh-CN" altLang="en-US" dirty="0"/>
              <a:t>，</a:t>
            </a:r>
            <a:r>
              <a:rPr lang="zh-CN" altLang="zh-CN" dirty="0"/>
              <a:t>重定向到</a:t>
            </a:r>
            <a:r>
              <a:rPr lang="fr-FR" altLang="zh-CN" dirty="0"/>
              <a:t>/WebRoot/401.jsp</a:t>
            </a:r>
            <a:r>
              <a:rPr lang="zh-CN" altLang="zh-CN" dirty="0"/>
              <a:t>，进行友好信息提示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B8F61C-16D9-4CA1-9F36-C7689E60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pSp>
        <p:nvGrpSpPr>
          <p:cNvPr id="11" name="组合 18"/>
          <p:cNvGrpSpPr>
            <a:grpSpLocks/>
          </p:cNvGrpSpPr>
          <p:nvPr/>
        </p:nvGrpSpPr>
        <p:grpSpPr bwMode="auto">
          <a:xfrm>
            <a:off x="3347864" y="4660455"/>
            <a:ext cx="4995443" cy="321469"/>
            <a:chOff x="3143240" y="5143512"/>
            <a:chExt cx="457203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1" y="5183074"/>
              <a:ext cx="461332" cy="34207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853976" y="5187962"/>
              <a:ext cx="3814140" cy="36933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演示示例：实现系统登录注销功能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-SSM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拦截器</a:t>
              </a:r>
            </a:p>
          </p:txBody>
        </p:sp>
      </p:grpSp>
      <p:grpSp>
        <p:nvGrpSpPr>
          <p:cNvPr id="17" name="组合 69"/>
          <p:cNvGrpSpPr>
            <a:grpSpLocks/>
          </p:cNvGrpSpPr>
          <p:nvPr/>
        </p:nvGrpSpPr>
        <p:grpSpPr bwMode="auto">
          <a:xfrm>
            <a:off x="3419872" y="2559923"/>
            <a:ext cx="794417" cy="334566"/>
            <a:chOff x="1000100" y="3235185"/>
            <a:chExt cx="1059229" cy="446983"/>
          </a:xfrm>
        </p:grpSpPr>
        <p:pic>
          <p:nvPicPr>
            <p:cNvPr id="1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1" y="3242800"/>
              <a:ext cx="759188" cy="43175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15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4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148503"/>
            <a:ext cx="7078601" cy="556570"/>
          </a:xfrm>
        </p:spPr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853577"/>
            <a:ext cx="7992888" cy="402243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SSM</a:t>
            </a:r>
            <a:r>
              <a:rPr lang="zh-CN" altLang="en-US" dirty="0"/>
              <a:t>框架的整合思路</a:t>
            </a:r>
          </a:p>
          <a:p>
            <a:r>
              <a:rPr lang="zh-CN" altLang="en-US" dirty="0"/>
              <a:t>熟悉</a:t>
            </a:r>
            <a:r>
              <a:rPr lang="en-US" altLang="zh-CN" dirty="0"/>
              <a:t>SSM</a:t>
            </a:r>
            <a:r>
              <a:rPr lang="zh-CN" altLang="en-US" dirty="0"/>
              <a:t>框架整合时的配置文件内容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SSM</a:t>
            </a:r>
            <a:r>
              <a:rPr lang="zh-CN" altLang="en-US" dirty="0"/>
              <a:t>框架整合应用程序的编写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SSM</a:t>
            </a:r>
            <a:r>
              <a:rPr lang="zh-CN" altLang="en-US" dirty="0"/>
              <a:t>框架开发应用程序</a:t>
            </a:r>
          </a:p>
          <a:p>
            <a:endParaRPr lang="zh-CN" altLang="en-US" dirty="0"/>
          </a:p>
        </p:txBody>
      </p:sp>
      <p:pic>
        <p:nvPicPr>
          <p:cNvPr id="19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CA952C4E-E535-4AD2-8E29-8FC37BAE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26" y="1132246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98B9A656-34F0-4268-ACA2-F52D1A80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69" y="743252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EC598926-16D1-4D44-815E-21021C35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63" y="1591994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52F22D17-445B-4BEF-8558-2390555E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73" y="1132246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E2D35677-3983-4CD7-B001-D6201934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26" y="1606427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Users\meng.zhang\Desktop\ACCP7.0模版图标规范\是.png">
            <a:extLst>
              <a:ext uri="{FF2B5EF4-FFF2-40B4-BE49-F238E27FC236}">
                <a16:creationId xmlns:a16="http://schemas.microsoft.com/office/drawing/2014/main" id="{1C039EF1-1361-4E24-8112-09D49AA6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08" y="1995686"/>
            <a:ext cx="461259" cy="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meng.zhang\Desktop\ACCP7.0模版图标规范\啊-1.png">
            <a:extLst>
              <a:ext uri="{FF2B5EF4-FFF2-40B4-BE49-F238E27FC236}">
                <a16:creationId xmlns:a16="http://schemas.microsoft.com/office/drawing/2014/main" id="{1580E3EE-BE05-410A-93A1-81ED7FFC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63" y="1988876"/>
            <a:ext cx="480632" cy="4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29786D09-FACC-4582-907F-B5596BB02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07" y="1374048"/>
            <a:ext cx="6041231" cy="3463527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public class User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private Integer id; // id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private String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400" b="1" dirty="0">
                <a:solidFill>
                  <a:srgbClr val="152437"/>
                </a:solidFill>
              </a:rPr>
              <a:t>; // </a:t>
            </a:r>
            <a:r>
              <a:rPr lang="zh-CN" altLang="en-US" sz="1400" b="1" dirty="0">
                <a:solidFill>
                  <a:srgbClr val="152437"/>
                </a:solidFill>
              </a:rPr>
              <a:t>用户编码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private String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userName</a:t>
            </a:r>
            <a:r>
              <a:rPr lang="en-US" altLang="zh-CN" sz="1400" b="1" dirty="0">
                <a:solidFill>
                  <a:srgbClr val="152437"/>
                </a:solidFill>
              </a:rPr>
              <a:t>; // </a:t>
            </a:r>
            <a:r>
              <a:rPr lang="zh-CN" altLang="en-US" sz="1400" b="1" dirty="0">
                <a:solidFill>
                  <a:srgbClr val="152437"/>
                </a:solidFill>
              </a:rPr>
              <a:t>用户名称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private String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userPassword</a:t>
            </a:r>
            <a:r>
              <a:rPr lang="en-US" altLang="zh-CN" sz="1400" b="1" dirty="0">
                <a:solidFill>
                  <a:srgbClr val="152437"/>
                </a:solidFill>
              </a:rPr>
              <a:t>; // </a:t>
            </a:r>
            <a:r>
              <a:rPr lang="zh-CN" altLang="en-US" sz="1400" b="1" dirty="0">
                <a:solidFill>
                  <a:srgbClr val="152437"/>
                </a:solidFill>
              </a:rPr>
              <a:t>用户密码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@</a:t>
            </a:r>
            <a:r>
              <a:rPr lang="en-US" altLang="zh-CN" sz="1400" b="1" dirty="0" err="1">
                <a:solidFill>
                  <a:srgbClr val="152437"/>
                </a:solidFill>
              </a:rPr>
              <a:t>DateTimeFormat</a:t>
            </a:r>
            <a:r>
              <a:rPr lang="en-US" altLang="zh-CN" sz="1400" b="1" dirty="0">
                <a:solidFill>
                  <a:srgbClr val="152437"/>
                </a:solidFill>
              </a:rPr>
              <a:t>(pattern = "</a:t>
            </a:r>
            <a:r>
              <a:rPr lang="en-US" altLang="zh-CN" sz="1400" b="1" dirty="0" err="1">
                <a:solidFill>
                  <a:srgbClr val="152437"/>
                </a:solidFill>
              </a:rPr>
              <a:t>yyyy</a:t>
            </a:r>
            <a:r>
              <a:rPr lang="en-US" altLang="zh-CN" sz="1400" b="1" dirty="0">
                <a:solidFill>
                  <a:srgbClr val="152437"/>
                </a:solidFill>
              </a:rPr>
              <a:t>-MM-dd")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private Date birthday; // </a:t>
            </a:r>
            <a:r>
              <a:rPr lang="zh-CN" altLang="en-US" sz="1400" b="1" dirty="0">
                <a:solidFill>
                  <a:srgbClr val="152437"/>
                </a:solidFill>
              </a:rPr>
              <a:t>出生日期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private Integer gender; // </a:t>
            </a:r>
            <a:r>
              <a:rPr lang="zh-CN" altLang="en-US" sz="1400" b="1" dirty="0">
                <a:solidFill>
                  <a:srgbClr val="152437"/>
                </a:solidFill>
              </a:rPr>
              <a:t>性别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private String phone; // </a:t>
            </a:r>
            <a:r>
              <a:rPr lang="zh-CN" altLang="en-US" sz="1400" b="1" dirty="0">
                <a:solidFill>
                  <a:srgbClr val="152437"/>
                </a:solidFill>
              </a:rPr>
              <a:t>电话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private String email; // email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private String address; // </a:t>
            </a:r>
            <a:r>
              <a:rPr lang="zh-CN" altLang="en-US" sz="1400" b="1" dirty="0">
                <a:solidFill>
                  <a:srgbClr val="152437"/>
                </a:solidFill>
              </a:rPr>
              <a:t>地址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……</a:t>
            </a:r>
            <a:endParaRPr lang="zh-CN" altLang="en-US" sz="1400" b="1" dirty="0">
              <a:solidFill>
                <a:srgbClr val="152437"/>
              </a:solidFill>
            </a:endParaRP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private Integer age;// </a:t>
            </a:r>
            <a:r>
              <a:rPr lang="zh-CN" altLang="en-US" sz="1400" b="1" dirty="0">
                <a:solidFill>
                  <a:srgbClr val="152437"/>
                </a:solidFill>
              </a:rPr>
              <a:t>年龄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private String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userRoleName</a:t>
            </a:r>
            <a:r>
              <a:rPr lang="en-US" altLang="zh-CN" sz="1400" b="1" dirty="0">
                <a:solidFill>
                  <a:srgbClr val="152437"/>
                </a:solidFill>
              </a:rPr>
              <a:t>; // </a:t>
            </a:r>
            <a:r>
              <a:rPr lang="zh-CN" altLang="en-US" sz="1400" b="1" dirty="0">
                <a:solidFill>
                  <a:srgbClr val="152437"/>
                </a:solidFill>
              </a:rPr>
              <a:t>用户角色名称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152437"/>
                </a:solidFill>
              </a:rPr>
              <a:t>// </a:t>
            </a:r>
            <a:r>
              <a:rPr lang="zh-CN" altLang="en-US" sz="1400" b="1" dirty="0">
                <a:solidFill>
                  <a:srgbClr val="152437"/>
                </a:solidFill>
              </a:rPr>
              <a:t>省略</a:t>
            </a:r>
            <a:r>
              <a:rPr lang="en-US" altLang="zh-CN" sz="1400" b="1" dirty="0" err="1">
                <a:solidFill>
                  <a:srgbClr val="152437"/>
                </a:solidFill>
              </a:rPr>
              <a:t>getter&amp;setter</a:t>
            </a:r>
            <a:r>
              <a:rPr lang="en-US" altLang="zh-CN" sz="1400" b="1" dirty="0">
                <a:solidFill>
                  <a:srgbClr val="152437"/>
                </a:solidFill>
              </a:rPr>
              <a:t> </a:t>
            </a:r>
            <a:r>
              <a:rPr lang="zh-CN" altLang="en-US" sz="1400" b="1" dirty="0">
                <a:solidFill>
                  <a:srgbClr val="152437"/>
                </a:solidFill>
              </a:rPr>
              <a:t>方法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}</a:t>
            </a:r>
          </a:p>
          <a:p>
            <a:endParaRPr lang="en-US" altLang="zh-CN" sz="1400" b="1" dirty="0">
              <a:solidFill>
                <a:srgbClr val="152437"/>
              </a:solidFill>
            </a:endParaRPr>
          </a:p>
        </p:txBody>
      </p:sp>
      <p:sp>
        <p:nvSpPr>
          <p:cNvPr id="31749" name="矩形 15">
            <a:extLst>
              <a:ext uri="{FF2B5EF4-FFF2-40B4-BE49-F238E27FC236}">
                <a16:creationId xmlns:a16="http://schemas.microsoft.com/office/drawing/2014/main" id="{854F8469-0891-4117-A26B-B640CE92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817773"/>
            <a:ext cx="6031706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src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目录下，创建一个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cn.dsscm.pojo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包，并在包中创建持久化类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User</a:t>
            </a:r>
            <a:endParaRPr lang="zh-CN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9FE5ABA-6C1C-4907-A000-E5CEE6E89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整合应用测试</a:t>
            </a:r>
            <a:r>
              <a:rPr lang="en-US" altLang="zh-CN" dirty="0"/>
              <a:t>——</a:t>
            </a:r>
            <a:r>
              <a:rPr lang="en-US" altLang="zh-CN" dirty="0" err="1"/>
              <a:t>用户登录系统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AF927-A71E-4A98-800C-99BCB449A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945AE31-9260-42FD-A476-4A2EEC280BB3}"/>
              </a:ext>
            </a:extLst>
          </p:cNvPr>
          <p:cNvSpPr/>
          <p:nvPr/>
        </p:nvSpPr>
        <p:spPr bwMode="auto">
          <a:xfrm>
            <a:off x="793113" y="863603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B6391A9E-C4D1-4C8E-9EB5-195AE531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44" y="2228275"/>
            <a:ext cx="7187554" cy="209247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public interface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UserMapper</a:t>
            </a:r>
            <a:r>
              <a:rPr lang="en-US" altLang="zh-CN" sz="1400" b="1" dirty="0">
                <a:solidFill>
                  <a:srgbClr val="152437"/>
                </a:solidFill>
              </a:rPr>
              <a:t>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/**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 * </a:t>
            </a:r>
            <a:r>
              <a:rPr lang="zh-CN" altLang="en-US" sz="1400" b="1" dirty="0">
                <a:solidFill>
                  <a:srgbClr val="152437"/>
                </a:solidFill>
              </a:rPr>
              <a:t>通过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r>
              <a:rPr lang="zh-CN" altLang="en-US" sz="1400" b="1" dirty="0">
                <a:solidFill>
                  <a:srgbClr val="152437"/>
                </a:solidFill>
              </a:rPr>
              <a:t>获取</a:t>
            </a:r>
            <a:r>
              <a:rPr lang="en-US" altLang="zh-CN" sz="1400" b="1" dirty="0">
                <a:solidFill>
                  <a:srgbClr val="152437"/>
                </a:solidFill>
              </a:rPr>
              <a:t>User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 * @param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endParaRPr lang="en-US" altLang="zh-CN" sz="1400" b="1" dirty="0">
              <a:solidFill>
                <a:srgbClr val="152437"/>
              </a:solidFill>
            </a:endParaRPr>
          </a:p>
          <a:p>
            <a:r>
              <a:rPr lang="en-US" altLang="zh-CN" sz="1400" b="1" dirty="0">
                <a:solidFill>
                  <a:srgbClr val="152437"/>
                </a:solidFill>
              </a:rPr>
              <a:t>	 * @return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 * @throws Exception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 */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public User </a:t>
            </a:r>
            <a:r>
              <a:rPr lang="en-US" altLang="zh-CN" sz="1400" b="1" dirty="0" err="1">
                <a:solidFill>
                  <a:srgbClr val="152437"/>
                </a:solidFill>
              </a:rPr>
              <a:t>getLoginUser</a:t>
            </a:r>
            <a:r>
              <a:rPr lang="en-US" altLang="zh-CN" sz="1400" b="1" dirty="0">
                <a:solidFill>
                  <a:srgbClr val="152437"/>
                </a:solidFill>
              </a:rPr>
              <a:t>(@Param("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400" b="1" dirty="0">
                <a:solidFill>
                  <a:srgbClr val="152437"/>
                </a:solidFill>
              </a:rPr>
              <a:t>")String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400" b="1" dirty="0">
                <a:solidFill>
                  <a:srgbClr val="152437"/>
                </a:solidFill>
              </a:rPr>
              <a:t>)throws Exception; 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}</a:t>
            </a:r>
          </a:p>
          <a:p>
            <a:endParaRPr lang="en-US" altLang="zh-CN" sz="1400" b="1" dirty="0">
              <a:solidFill>
                <a:srgbClr val="152437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21549CE-49D4-4215-B17B-E6F21D74D16A}"/>
              </a:ext>
            </a:extLst>
          </p:cNvPr>
          <p:cNvGrpSpPr>
            <a:grpSpLocks/>
          </p:cNvGrpSpPr>
          <p:nvPr/>
        </p:nvGrpSpPr>
        <p:grpSpPr bwMode="auto">
          <a:xfrm>
            <a:off x="1139428" y="1506487"/>
            <a:ext cx="2291954" cy="568425"/>
            <a:chOff x="0" y="1200368"/>
            <a:chExt cx="3867150" cy="758680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1B5B6A67-D5A1-47A1-8A32-0C0E1F6D97B3}"/>
                </a:ext>
              </a:extLst>
            </p:cNvPr>
            <p:cNvSpPr/>
            <p:nvPr/>
          </p:nvSpPr>
          <p:spPr>
            <a:xfrm>
              <a:off x="0" y="1200368"/>
              <a:ext cx="3485457" cy="75868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2777" name="矩形 44">
              <a:extLst>
                <a:ext uri="{FF2B5EF4-FFF2-40B4-BE49-F238E27FC236}">
                  <a16:creationId xmlns:a16="http://schemas.microsoft.com/office/drawing/2014/main" id="{2D3374AE-CC72-4083-AB38-28DC226D0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08" y="1396482"/>
              <a:ext cx="2663207" cy="36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dirty="0"/>
                <a:t>UserMapper.java</a:t>
              </a:r>
              <a:endParaRPr lang="zh-CN" altLang="en-US" sz="1200" dirty="0"/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2C1AD79B-A96A-46E6-BB6F-B2F07B07558E}"/>
                </a:ext>
              </a:extLst>
            </p:cNvPr>
            <p:cNvSpPr/>
            <p:nvPr/>
          </p:nvSpPr>
          <p:spPr>
            <a:xfrm>
              <a:off x="3220280" y="1261664"/>
              <a:ext cx="46606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482D7DEF-C77F-45EC-BA93-98C0D0F9C406}"/>
                </a:ext>
              </a:extLst>
            </p:cNvPr>
            <p:cNvSpPr/>
            <p:nvPr/>
          </p:nvSpPr>
          <p:spPr>
            <a:xfrm>
              <a:off x="3401083" y="1261664"/>
              <a:ext cx="46606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32774" name="矩形 15">
            <a:extLst>
              <a:ext uri="{FF2B5EF4-FFF2-40B4-BE49-F238E27FC236}">
                <a16:creationId xmlns:a16="http://schemas.microsoft.com/office/drawing/2014/main" id="{1528E023-0CD7-4BD1-B50E-487DFC32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771923"/>
            <a:ext cx="7488832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</a:rPr>
              <a:t>在</a:t>
            </a:r>
            <a:r>
              <a:rPr lang="en-US" altLang="zh-CN" sz="1400" dirty="0" err="1">
                <a:latin typeface="+mn-ea"/>
                <a:ea typeface="+mn-ea"/>
              </a:rPr>
              <a:t>src</a:t>
            </a:r>
            <a:r>
              <a:rPr lang="zh-CN" altLang="en-US" sz="1400" dirty="0">
                <a:latin typeface="+mn-ea"/>
                <a:ea typeface="+mn-ea"/>
              </a:rPr>
              <a:t>目录下，创建一个</a:t>
            </a:r>
            <a:r>
              <a:rPr lang="en-US" altLang="zh-CN" sz="1400" dirty="0" err="1">
                <a:latin typeface="+mn-ea"/>
                <a:ea typeface="+mn-ea"/>
              </a:rPr>
              <a:t>cn.dsscm.dao</a:t>
            </a:r>
            <a:r>
              <a:rPr lang="zh-CN" altLang="en-US" sz="1400" dirty="0">
                <a:latin typeface="+mn-ea"/>
                <a:ea typeface="+mn-ea"/>
              </a:rPr>
              <a:t>包，并在包中创建接口文件</a:t>
            </a:r>
            <a:r>
              <a:rPr lang="en-US" altLang="zh-CN" sz="1400" dirty="0">
                <a:latin typeface="+mn-ea"/>
                <a:ea typeface="+mn-ea"/>
              </a:rPr>
              <a:t>UserMapper.java</a:t>
            </a:r>
            <a:r>
              <a:rPr lang="zh-CN" altLang="en-US" sz="1400" dirty="0">
                <a:latin typeface="+mn-ea"/>
                <a:ea typeface="+mn-ea"/>
              </a:rPr>
              <a:t>以及对应的映射文件</a:t>
            </a:r>
            <a:r>
              <a:rPr lang="en-US" altLang="zh-CN" sz="1400" dirty="0">
                <a:latin typeface="+mn-ea"/>
                <a:ea typeface="+mn-ea"/>
              </a:rPr>
              <a:t>UserMapper.xml</a:t>
            </a:r>
            <a:r>
              <a:rPr lang="zh-CN" altLang="zh-CN" sz="1400" dirty="0">
                <a:latin typeface="+mn-ea"/>
                <a:ea typeface="+mn-ea"/>
              </a:rPr>
              <a:t>，编辑后分别</a:t>
            </a:r>
            <a:r>
              <a:rPr lang="zh-CN" altLang="en-US" sz="1400" dirty="0">
                <a:latin typeface="+mn-ea"/>
                <a:ea typeface="+mn-ea"/>
              </a:rPr>
              <a:t>如下</a:t>
            </a:r>
            <a:r>
              <a:rPr lang="zh-CN" altLang="zh-CN" sz="1400" dirty="0">
                <a:latin typeface="+mn-ea"/>
                <a:ea typeface="+mn-ea"/>
              </a:rPr>
              <a:t>所示</a:t>
            </a:r>
            <a:r>
              <a:rPr lang="zh-CN" altLang="en-US" sz="1400" dirty="0">
                <a:latin typeface="+mn-ea"/>
                <a:ea typeface="+mn-ea"/>
              </a:rPr>
              <a:t>：</a:t>
            </a:r>
            <a:endParaRPr lang="zh-CN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936B6C3-4D73-4A9D-B3EF-D5722B87C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整合应用测试</a:t>
            </a:r>
            <a:r>
              <a:rPr lang="en-US" altLang="zh-CN" dirty="0"/>
              <a:t>——</a:t>
            </a:r>
            <a:r>
              <a:rPr lang="en-US" altLang="zh-CN" dirty="0" err="1"/>
              <a:t>用户登录系统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79572A0-0AB5-4CF5-95A7-9FFBB1D06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ACF91F-D7F8-487B-B2A3-0B38421AAE42}"/>
              </a:ext>
            </a:extLst>
          </p:cNvPr>
          <p:cNvSpPr/>
          <p:nvPr/>
        </p:nvSpPr>
        <p:spPr bwMode="auto">
          <a:xfrm>
            <a:off x="853676" y="802481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6BF62AAE-9D11-480C-BC77-C647309E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1" y="1310572"/>
            <a:ext cx="7194277" cy="288166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      &lt;?xml version="1.0" encoding="UTF-8"?&gt;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&lt;!DOCTYPE mapper PUBLIC "-//mybatis.org//DTD Mapper 3.0//EN"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        "http://mybatis.org/</a:t>
            </a:r>
            <a:r>
              <a:rPr lang="en-US" altLang="zh-CN" sz="1400" b="1" dirty="0" err="1">
                <a:solidFill>
                  <a:srgbClr val="152437"/>
                </a:solidFill>
              </a:rPr>
              <a:t>dtd</a:t>
            </a:r>
            <a:r>
              <a:rPr lang="en-US" altLang="zh-CN" sz="1400" b="1" dirty="0">
                <a:solidFill>
                  <a:srgbClr val="152437"/>
                </a:solidFill>
              </a:rPr>
              <a:t>/mybatis-3-mapper.dtd"&gt;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&lt;mapper namespace="</a:t>
            </a:r>
            <a:r>
              <a:rPr lang="en-US" altLang="zh-CN" sz="1400" b="1" dirty="0" err="1">
                <a:solidFill>
                  <a:srgbClr val="152437"/>
                </a:solidFill>
              </a:rPr>
              <a:t>cn.dsscm.dao.UserMapper</a:t>
            </a:r>
            <a:r>
              <a:rPr lang="en-US" altLang="zh-CN" sz="1400" b="1" dirty="0">
                <a:solidFill>
                  <a:srgbClr val="152437"/>
                </a:solidFill>
              </a:rPr>
              <a:t>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&lt;select id="</a:t>
            </a:r>
            <a:r>
              <a:rPr lang="en-US" altLang="zh-CN" sz="1400" b="1" dirty="0" err="1">
                <a:solidFill>
                  <a:srgbClr val="152437"/>
                </a:solidFill>
              </a:rPr>
              <a:t>getLoginUser</a:t>
            </a:r>
            <a:r>
              <a:rPr lang="en-US" altLang="zh-CN" sz="1400" b="1" dirty="0">
                <a:solidFill>
                  <a:srgbClr val="152437"/>
                </a:solidFill>
              </a:rPr>
              <a:t>" </a:t>
            </a:r>
            <a:r>
              <a:rPr lang="en-US" altLang="zh-CN" sz="1400" b="1" dirty="0" err="1">
                <a:solidFill>
                  <a:srgbClr val="152437"/>
                </a:solidFill>
              </a:rPr>
              <a:t>resultType</a:t>
            </a:r>
            <a:r>
              <a:rPr lang="en-US" altLang="zh-CN" sz="1400" b="1" dirty="0">
                <a:solidFill>
                  <a:srgbClr val="152437"/>
                </a:solidFill>
              </a:rPr>
              <a:t>="User"&gt;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select * from </a:t>
            </a:r>
            <a:r>
              <a:rPr lang="en-US" altLang="zh-CN" sz="1400" b="1" dirty="0" err="1">
                <a:solidFill>
                  <a:srgbClr val="152437"/>
                </a:solidFill>
              </a:rPr>
              <a:t>tb_user</a:t>
            </a:r>
            <a:r>
              <a:rPr lang="en-US" altLang="zh-CN" sz="1400" b="1" dirty="0">
                <a:solidFill>
                  <a:srgbClr val="152437"/>
                </a:solidFill>
              </a:rPr>
              <a:t> u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&lt;trim prefix="where" </a:t>
            </a:r>
            <a:r>
              <a:rPr lang="en-US" altLang="zh-CN" sz="1400" b="1" dirty="0" err="1">
                <a:solidFill>
                  <a:srgbClr val="152437"/>
                </a:solidFill>
              </a:rPr>
              <a:t>prefixOverrides</a:t>
            </a:r>
            <a:r>
              <a:rPr lang="en-US" altLang="zh-CN" sz="1400" b="1" dirty="0">
                <a:solidFill>
                  <a:srgbClr val="152437"/>
                </a:solidFill>
              </a:rPr>
              <a:t>="and | or"&gt;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	&lt;if test="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400" b="1" dirty="0">
                <a:solidFill>
                  <a:srgbClr val="152437"/>
                </a:solidFill>
              </a:rPr>
              <a:t> != null"&gt;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		and </a:t>
            </a:r>
            <a:r>
              <a:rPr lang="en-US" altLang="zh-CN" sz="1400" b="1" dirty="0" err="1">
                <a:solidFill>
                  <a:srgbClr val="152437"/>
                </a:solidFill>
              </a:rPr>
              <a:t>u.userCode</a:t>
            </a:r>
            <a:r>
              <a:rPr lang="en-US" altLang="zh-CN" sz="1400" b="1" dirty="0">
                <a:solidFill>
                  <a:srgbClr val="152437"/>
                </a:solidFill>
              </a:rPr>
              <a:t> = #{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400" b="1" dirty="0">
                <a:solidFill>
                  <a:srgbClr val="152437"/>
                </a:solidFill>
              </a:rPr>
              <a:t>}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	&lt;/if&gt;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&lt;/trim&gt;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&lt;/select&gt;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&lt;/mapper&gt;</a:t>
            </a:r>
          </a:p>
          <a:p>
            <a:endParaRPr lang="en-US" altLang="zh-CN" sz="1400" b="1" dirty="0">
              <a:solidFill>
                <a:srgbClr val="152437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4FEF9-744B-4644-8282-51FE06F25955}"/>
              </a:ext>
            </a:extLst>
          </p:cNvPr>
          <p:cNvGrpSpPr>
            <a:grpSpLocks/>
          </p:cNvGrpSpPr>
          <p:nvPr/>
        </p:nvGrpSpPr>
        <p:grpSpPr bwMode="auto">
          <a:xfrm>
            <a:off x="1139428" y="756394"/>
            <a:ext cx="2291954" cy="456099"/>
            <a:chOff x="0" y="1200368"/>
            <a:chExt cx="3867150" cy="758680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4D39601C-13BD-4ED1-91B8-6EF18F8C22ED}"/>
                </a:ext>
              </a:extLst>
            </p:cNvPr>
            <p:cNvSpPr/>
            <p:nvPr/>
          </p:nvSpPr>
          <p:spPr>
            <a:xfrm>
              <a:off x="0" y="1200368"/>
              <a:ext cx="3485457" cy="75868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3801" name="矩形 44">
              <a:extLst>
                <a:ext uri="{FF2B5EF4-FFF2-40B4-BE49-F238E27FC236}">
                  <a16:creationId xmlns:a16="http://schemas.microsoft.com/office/drawing/2014/main" id="{35D97556-D324-4B61-A923-D3AA702F1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08" y="1396482"/>
              <a:ext cx="2663207" cy="36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dirty="0"/>
                <a:t>UserMapper.xml</a:t>
              </a:r>
              <a:endParaRPr lang="zh-CN" altLang="en-US" sz="1200" dirty="0"/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489897DE-2221-4DF0-9A06-A8C1CA7827AB}"/>
                </a:ext>
              </a:extLst>
            </p:cNvPr>
            <p:cNvSpPr/>
            <p:nvPr/>
          </p:nvSpPr>
          <p:spPr>
            <a:xfrm>
              <a:off x="3220280" y="1261664"/>
              <a:ext cx="46606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946957B0-C88D-4BDC-9059-0D4122204E99}"/>
                </a:ext>
              </a:extLst>
            </p:cNvPr>
            <p:cNvSpPr/>
            <p:nvPr/>
          </p:nvSpPr>
          <p:spPr>
            <a:xfrm>
              <a:off x="3401083" y="1261664"/>
              <a:ext cx="46606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1C1F417-6208-463A-8B5D-FF63E30B959D}"/>
              </a:ext>
            </a:extLst>
          </p:cNvPr>
          <p:cNvGrpSpPr>
            <a:grpSpLocks/>
          </p:cNvGrpSpPr>
          <p:nvPr/>
        </p:nvGrpSpPr>
        <p:grpSpPr bwMode="auto">
          <a:xfrm>
            <a:off x="1122324" y="4083918"/>
            <a:ext cx="6667500" cy="1027510"/>
            <a:chOff x="137304" y="4386264"/>
            <a:chExt cx="8162940" cy="137001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79CE383-B65B-4C21-BA8F-C326D17DDF99}"/>
                </a:ext>
              </a:extLst>
            </p:cNvPr>
            <p:cNvSpPr/>
            <p:nvPr/>
          </p:nvSpPr>
          <p:spPr>
            <a:xfrm>
              <a:off x="917157" y="4614864"/>
              <a:ext cx="7383087" cy="1000124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defRPr/>
              </a:pPr>
              <a:r>
                <a:rPr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小提示</a:t>
              </a:r>
              <a:r>
                <a:rPr lang="zh-CN" altLang="en-US" sz="1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在前面环境搭建时，已经在配置文件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applicationContext.xml</a:t>
              </a:r>
              <a:r>
                <a: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中使用包扫描的形式加入了扫描包</a:t>
              </a:r>
              <a:r>
                <a:rPr lang="en-US" altLang="zh-CN" sz="12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cn.dsscm.dao</a:t>
              </a:r>
              <a:r>
                <a: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，所以在这里完成</a:t>
              </a: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DAO</a:t>
              </a:r>
              <a:r>
                <a: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层接口及映射文件开发后，就不必再进行映射文件的扫描配置了。</a:t>
              </a:r>
            </a:p>
          </p:txBody>
        </p:sp>
        <p:pic>
          <p:nvPicPr>
            <p:cNvPr id="33799" name="Picture 2">
              <a:extLst>
                <a:ext uri="{FF2B5EF4-FFF2-40B4-BE49-F238E27FC236}">
                  <a16:creationId xmlns:a16="http://schemas.microsoft.com/office/drawing/2014/main" id="{D9D7E00D-FE94-46C7-B72B-33775E496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04" y="4386264"/>
              <a:ext cx="1250715" cy="137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9A343E02-5A17-4E2F-ADD2-B101AA9AE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整合应用测试</a:t>
            </a:r>
            <a:r>
              <a:rPr lang="en-US" altLang="zh-CN" dirty="0"/>
              <a:t>——</a:t>
            </a:r>
            <a:r>
              <a:rPr lang="en-US" altLang="zh-CN" dirty="0" err="1"/>
              <a:t>用户登录系统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E9CA5-8017-4B1C-AB5D-5ECAE10A4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53990DF9-58EB-474B-9CB6-BBFB36576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90" y="1714783"/>
            <a:ext cx="7116902" cy="2462857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package </a:t>
            </a:r>
            <a:r>
              <a:rPr lang="en-US" altLang="zh-CN" sz="1400" b="1" dirty="0" err="1">
                <a:solidFill>
                  <a:srgbClr val="152437"/>
                </a:solidFill>
              </a:rPr>
              <a:t>cn.dsscm.service</a:t>
            </a:r>
            <a:r>
              <a:rPr lang="en-US" altLang="zh-CN" sz="1400" b="1" dirty="0">
                <a:solidFill>
                  <a:srgbClr val="152437"/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public interface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UserService</a:t>
            </a:r>
            <a:r>
              <a:rPr lang="en-US" altLang="zh-CN" sz="1400" b="1" dirty="0">
                <a:solidFill>
                  <a:srgbClr val="152437"/>
                </a:solidFill>
              </a:rPr>
              <a:t>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/**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 * </a:t>
            </a:r>
            <a:r>
              <a:rPr lang="zh-CN" altLang="en-US" sz="1400" b="1" dirty="0">
                <a:solidFill>
                  <a:srgbClr val="152437"/>
                </a:solidFill>
              </a:rPr>
              <a:t>用户登录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 * </a:t>
            </a:r>
            <a:r>
              <a:rPr lang="en-US" altLang="zh-CN" sz="1400" b="1" dirty="0">
                <a:solidFill>
                  <a:srgbClr val="152437"/>
                </a:solidFill>
              </a:rPr>
              <a:t>@param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endParaRPr lang="en-US" altLang="zh-CN" sz="1400" b="1" dirty="0">
              <a:solidFill>
                <a:srgbClr val="152437"/>
              </a:solidFill>
            </a:endParaRPr>
          </a:p>
          <a:p>
            <a:r>
              <a:rPr lang="en-US" altLang="zh-CN" sz="1400" b="1" dirty="0">
                <a:solidFill>
                  <a:srgbClr val="152437"/>
                </a:solidFill>
              </a:rPr>
              <a:t>	 * @param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userPassword</a:t>
            </a:r>
            <a:endParaRPr lang="en-US" altLang="zh-CN" sz="1400" b="1" dirty="0">
              <a:solidFill>
                <a:srgbClr val="152437"/>
              </a:solidFill>
            </a:endParaRPr>
          </a:p>
          <a:p>
            <a:r>
              <a:rPr lang="en-US" altLang="zh-CN" sz="1400" b="1" dirty="0">
                <a:solidFill>
                  <a:srgbClr val="152437"/>
                </a:solidFill>
              </a:rPr>
              <a:t>	 * @return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 */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public User login(String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userCode,String</a:t>
            </a:r>
            <a:r>
              <a:rPr lang="en-US" altLang="zh-CN" sz="1400" b="1" dirty="0">
                <a:solidFill>
                  <a:srgbClr val="152437"/>
                </a:solidFill>
              </a:rPr>
              <a:t>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userPassword</a:t>
            </a:r>
            <a:r>
              <a:rPr lang="en-US" altLang="zh-CN" sz="1400" b="1" dirty="0">
                <a:solidFill>
                  <a:srgbClr val="152437"/>
                </a:solidFill>
              </a:rPr>
              <a:t>) throws Exception;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}</a:t>
            </a:r>
          </a:p>
        </p:txBody>
      </p:sp>
      <p:sp>
        <p:nvSpPr>
          <p:cNvPr id="34821" name="矩形 15">
            <a:extLst>
              <a:ext uri="{FF2B5EF4-FFF2-40B4-BE49-F238E27FC236}">
                <a16:creationId xmlns:a16="http://schemas.microsoft.com/office/drawing/2014/main" id="{E5CE0C13-0E60-4768-9712-60F0321EE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49" y="791174"/>
            <a:ext cx="731645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src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目录下，创建一个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cn.dsscm.service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包，然后在包中创建接口文件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UserService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，并在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UserService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中定义通过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id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查询用户的方法</a:t>
            </a:r>
            <a:endParaRPr lang="zh-CN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E11FF45-360F-484A-B458-B47A06407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整合应用测试</a:t>
            </a:r>
            <a:r>
              <a:rPr lang="en-US" altLang="zh-CN" dirty="0"/>
              <a:t>——</a:t>
            </a:r>
            <a:r>
              <a:rPr lang="en-US" altLang="zh-CN" dirty="0" err="1"/>
              <a:t>用户登录系统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2600F-475C-4EAF-B99B-0648BC1E1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DAE5E0-A277-4E53-B404-D96603945C1B}"/>
              </a:ext>
            </a:extLst>
          </p:cNvPr>
          <p:cNvSpPr/>
          <p:nvPr/>
        </p:nvSpPr>
        <p:spPr bwMode="auto">
          <a:xfrm>
            <a:off x="827584" y="841771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97D8BA07-D9D7-41CC-BA40-2F76EFED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40" y="1281540"/>
            <a:ext cx="7340700" cy="369932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@Service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@Transactional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public class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UserServiceImpl</a:t>
            </a:r>
            <a:r>
              <a:rPr lang="en-US" altLang="zh-CN" sz="1400" b="1" dirty="0">
                <a:solidFill>
                  <a:srgbClr val="152437"/>
                </a:solidFill>
              </a:rPr>
              <a:t> implements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UserService</a:t>
            </a:r>
            <a:r>
              <a:rPr lang="en-US" altLang="zh-CN" sz="1400" b="1" dirty="0">
                <a:solidFill>
                  <a:srgbClr val="152437"/>
                </a:solidFill>
              </a:rPr>
              <a:t>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</a:rPr>
              <a:t>@Resource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private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UserMapper</a:t>
            </a:r>
            <a:r>
              <a:rPr lang="en-US" altLang="zh-CN" sz="1400" b="1" dirty="0">
                <a:solidFill>
                  <a:srgbClr val="152437"/>
                </a:solidFill>
              </a:rPr>
              <a:t>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userMapper</a:t>
            </a:r>
            <a:r>
              <a:rPr lang="en-US" altLang="zh-CN" sz="1400" b="1" dirty="0">
                <a:solidFill>
                  <a:srgbClr val="152437"/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@Override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public User login(String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400" b="1" dirty="0">
                <a:solidFill>
                  <a:srgbClr val="152437"/>
                </a:solidFill>
              </a:rPr>
              <a:t>, String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userPassword</a:t>
            </a:r>
            <a:r>
              <a:rPr lang="en-US" altLang="zh-CN" sz="1400" b="1" dirty="0">
                <a:solidFill>
                  <a:srgbClr val="152437"/>
                </a:solidFill>
              </a:rPr>
              <a:t>) throws Exception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User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</a:t>
            </a:r>
            <a:r>
              <a:rPr lang="en-US" altLang="zh-CN" sz="1400" b="1" dirty="0">
                <a:solidFill>
                  <a:srgbClr val="152437"/>
                </a:solidFill>
              </a:rPr>
              <a:t> = null;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user =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userMapper.getLoginUser</a:t>
            </a:r>
            <a:r>
              <a:rPr lang="en-US" altLang="zh-CN" sz="1400" b="1" dirty="0">
                <a:solidFill>
                  <a:srgbClr val="152437"/>
                </a:solidFill>
              </a:rPr>
              <a:t>(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400" b="1" dirty="0">
                <a:solidFill>
                  <a:srgbClr val="152437"/>
                </a:solidFill>
              </a:rPr>
              <a:t>);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//</a:t>
            </a:r>
            <a:r>
              <a:rPr lang="zh-CN" altLang="en-US" sz="1400" b="1" dirty="0">
                <a:solidFill>
                  <a:srgbClr val="152437"/>
                </a:solidFill>
              </a:rPr>
              <a:t>匹配密码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	</a:t>
            </a:r>
            <a:r>
              <a:rPr lang="en-US" altLang="zh-CN" sz="1400" b="1" dirty="0">
                <a:solidFill>
                  <a:srgbClr val="152437"/>
                </a:solidFill>
              </a:rPr>
              <a:t>if(null != user){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	if(!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user.getUserPassword</a:t>
            </a:r>
            <a:r>
              <a:rPr lang="en-US" altLang="zh-CN" sz="1400" b="1" dirty="0">
                <a:solidFill>
                  <a:srgbClr val="152437"/>
                </a:solidFill>
              </a:rPr>
              <a:t>().equals(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userPassword</a:t>
            </a:r>
            <a:r>
              <a:rPr lang="en-US" altLang="zh-CN" sz="1400" b="1" dirty="0">
                <a:solidFill>
                  <a:srgbClr val="152437"/>
                </a:solidFill>
              </a:rPr>
              <a:t>))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		user = null;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}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return user;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} 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}</a:t>
            </a:r>
          </a:p>
          <a:p>
            <a:endParaRPr lang="en-US" altLang="zh-CN" sz="1400" b="1" dirty="0">
              <a:solidFill>
                <a:srgbClr val="152437"/>
              </a:solidFill>
            </a:endParaRPr>
          </a:p>
        </p:txBody>
      </p:sp>
      <p:sp>
        <p:nvSpPr>
          <p:cNvPr id="35845" name="矩形 15">
            <a:extLst>
              <a:ext uri="{FF2B5EF4-FFF2-40B4-BE49-F238E27FC236}">
                <a16:creationId xmlns:a16="http://schemas.microsoft.com/office/drawing/2014/main" id="{505A5F59-834B-4A59-B66F-0136F67E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580964"/>
            <a:ext cx="726852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在 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src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目录下，创建一个 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cn.dsscm.service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包，并在包中创建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UserService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接口的实现类</a:t>
            </a:r>
            <a:r>
              <a:rPr lang="en-US" altLang="zh-CN" sz="1400" dirty="0" err="1">
                <a:latin typeface="+mn-ea"/>
                <a:ea typeface="+mn-ea"/>
                <a:cs typeface="Times New Roman" panose="02020603050405020304" pitchFamily="18" charset="0"/>
              </a:rPr>
              <a:t>UserServiceImpl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C7BBAE3-C96F-4D89-8DD3-D0B472FFF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整合应用测试</a:t>
            </a:r>
            <a:r>
              <a:rPr lang="en-US" altLang="zh-CN" dirty="0"/>
              <a:t>——</a:t>
            </a:r>
            <a:r>
              <a:rPr lang="en-US" altLang="zh-CN" dirty="0" err="1"/>
              <a:t>用户登录系统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31F29-5F21-44F0-8CF0-C3B0C648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984EBC6-47CB-4890-8898-B58D7D435CF6}"/>
              </a:ext>
            </a:extLst>
          </p:cNvPr>
          <p:cNvSpPr/>
          <p:nvPr/>
        </p:nvSpPr>
        <p:spPr bwMode="auto">
          <a:xfrm>
            <a:off x="759860" y="699542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AC4A774B-620A-4232-ACFC-4DED5B1C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22" y="1431774"/>
            <a:ext cx="6762129" cy="330021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@Controller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public class </a:t>
            </a:r>
            <a:r>
              <a:rPr lang="en-US" altLang="zh-CN" sz="1400" b="1" dirty="0" err="1">
                <a:solidFill>
                  <a:srgbClr val="152437"/>
                </a:solidFill>
              </a:rPr>
              <a:t>LoginController</a:t>
            </a:r>
            <a:r>
              <a:rPr lang="en-US" altLang="zh-CN" sz="1400" b="1" dirty="0">
                <a:solidFill>
                  <a:srgbClr val="152437"/>
                </a:solidFill>
              </a:rPr>
              <a:t>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@Resource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private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UserService</a:t>
            </a:r>
            <a:r>
              <a:rPr lang="en-US" altLang="zh-CN" sz="1400" b="1" dirty="0">
                <a:solidFill>
                  <a:srgbClr val="152437"/>
                </a:solidFill>
              </a:rPr>
              <a:t>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userService</a:t>
            </a:r>
            <a:r>
              <a:rPr lang="en-US" altLang="zh-CN" sz="1400" b="1" dirty="0">
                <a:solidFill>
                  <a:srgbClr val="152437"/>
                </a:solidFill>
              </a:rPr>
              <a:t>;</a:t>
            </a:r>
          </a:p>
          <a:p>
            <a:endParaRPr lang="en-US" altLang="zh-CN" sz="1400" b="1" dirty="0">
              <a:solidFill>
                <a:srgbClr val="152437"/>
              </a:solidFill>
            </a:endParaRPr>
          </a:p>
          <a:p>
            <a:r>
              <a:rPr lang="en-US" altLang="zh-CN" sz="1400" b="1" dirty="0">
                <a:solidFill>
                  <a:srgbClr val="152437"/>
                </a:solidFill>
              </a:rPr>
              <a:t>	@</a:t>
            </a:r>
            <a:r>
              <a:rPr lang="en-US" altLang="zh-CN" sz="1400" b="1" dirty="0" err="1">
                <a:solidFill>
                  <a:srgbClr val="152437"/>
                </a:solidFill>
              </a:rPr>
              <a:t>RequestMapping</a:t>
            </a:r>
            <a:r>
              <a:rPr lang="en-US" altLang="zh-CN" sz="1400" b="1" dirty="0">
                <a:solidFill>
                  <a:srgbClr val="152437"/>
                </a:solidFill>
              </a:rPr>
              <a:t>(value = "/login.html")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public String login()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return "login";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}</a:t>
            </a:r>
          </a:p>
          <a:p>
            <a:endParaRPr lang="en-US" altLang="zh-CN" sz="1400" b="1" dirty="0">
              <a:solidFill>
                <a:srgbClr val="152437"/>
              </a:solidFill>
            </a:endParaRPr>
          </a:p>
          <a:p>
            <a:r>
              <a:rPr lang="en-US" altLang="zh-CN" sz="1400" b="1" dirty="0">
                <a:solidFill>
                  <a:srgbClr val="152437"/>
                </a:solidFill>
              </a:rPr>
              <a:t>	@</a:t>
            </a:r>
            <a:r>
              <a:rPr lang="en-US" altLang="zh-CN" sz="1400" b="1" dirty="0" err="1">
                <a:solidFill>
                  <a:srgbClr val="152437"/>
                </a:solidFill>
              </a:rPr>
              <a:t>RequestMapping</a:t>
            </a:r>
            <a:r>
              <a:rPr lang="en-US" altLang="zh-CN" sz="1400" b="1" dirty="0">
                <a:solidFill>
                  <a:srgbClr val="152437"/>
                </a:solidFill>
              </a:rPr>
              <a:t>(value = "/sys/main.html")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public String main()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return "index";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}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}</a:t>
            </a:r>
          </a:p>
          <a:p>
            <a:endParaRPr lang="en-US" altLang="zh-CN" sz="1400" b="1" dirty="0">
              <a:solidFill>
                <a:srgbClr val="152437"/>
              </a:solidFill>
            </a:endParaRPr>
          </a:p>
        </p:txBody>
      </p:sp>
      <p:sp>
        <p:nvSpPr>
          <p:cNvPr id="36869" name="矩形 15">
            <a:extLst>
              <a:ext uri="{FF2B5EF4-FFF2-40B4-BE49-F238E27FC236}">
                <a16:creationId xmlns:a16="http://schemas.microsoft.com/office/drawing/2014/main" id="{BDF30FEB-87E2-4EA0-9055-7B64B73AC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660429"/>
            <a:ext cx="746606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在src目录下，创建一个cn.dsscm.controller包，并在包中创建用于处理页面请求的控制器类LoginController，显示登陆页面方法login()，</a:t>
            </a:r>
            <a:r>
              <a:rPr lang="en-US" altLang="zh-CN" sz="1400" dirty="0" err="1">
                <a:latin typeface="+mn-ea"/>
                <a:ea typeface="+mn-ea"/>
              </a:rPr>
              <a:t>处理登陆操作方法doLogin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endParaRPr lang="zh-CN" altLang="zh-CN" sz="1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DBCF9B1-294D-4FF7-A446-593C506EB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整合应用测试</a:t>
            </a:r>
            <a:r>
              <a:rPr lang="en-US" altLang="zh-CN" dirty="0"/>
              <a:t>——</a:t>
            </a:r>
            <a:r>
              <a:rPr lang="en-US" altLang="zh-CN" dirty="0" err="1"/>
              <a:t>用户登录系统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5A8F1-74C9-4375-A62F-5DAD080E3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DE865D2-7B9C-42B6-928C-3FE462D6AE15}"/>
              </a:ext>
            </a:extLst>
          </p:cNvPr>
          <p:cNvSpPr/>
          <p:nvPr/>
        </p:nvSpPr>
        <p:spPr bwMode="auto">
          <a:xfrm>
            <a:off x="755576" y="759423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1ED4B431-0960-4D01-8C73-DF35B56A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32" y="1045175"/>
            <a:ext cx="7848872" cy="3942394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</a:rPr>
              <a:t>@</a:t>
            </a:r>
            <a:r>
              <a:rPr lang="en-US" altLang="zh-CN" sz="1400" b="1" dirty="0" err="1">
                <a:solidFill>
                  <a:srgbClr val="FF0000"/>
                </a:solidFill>
              </a:rPr>
              <a:t>RequestMapping</a:t>
            </a:r>
            <a:r>
              <a:rPr lang="en-US" altLang="zh-CN" sz="1400" b="1" dirty="0">
                <a:solidFill>
                  <a:srgbClr val="152437"/>
                </a:solidFill>
              </a:rPr>
              <a:t>(value = "/dologin.html", method = </a:t>
            </a:r>
            <a:r>
              <a:rPr lang="en-US" altLang="zh-CN" sz="1400" b="1" dirty="0" err="1">
                <a:solidFill>
                  <a:srgbClr val="152437"/>
                </a:solidFill>
              </a:rPr>
              <a:t>RequestMethod.POST</a:t>
            </a:r>
            <a:r>
              <a:rPr lang="en-US" altLang="zh-CN" sz="1400" b="1" dirty="0">
                <a:solidFill>
                  <a:srgbClr val="152437"/>
                </a:solidFill>
              </a:rPr>
              <a:t>)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public String </a:t>
            </a:r>
            <a:r>
              <a:rPr lang="en-US" altLang="zh-CN" sz="1400" b="1" dirty="0" err="1">
                <a:solidFill>
                  <a:srgbClr val="152437"/>
                </a:solidFill>
              </a:rPr>
              <a:t>doLogin</a:t>
            </a:r>
            <a:r>
              <a:rPr lang="en-US" altLang="zh-CN" sz="1400" b="1" dirty="0">
                <a:solidFill>
                  <a:srgbClr val="FF0000"/>
                </a:solidFill>
              </a:rPr>
              <a:t>(@</a:t>
            </a:r>
            <a:r>
              <a:rPr lang="en-US" altLang="zh-CN" sz="1400" b="1" dirty="0" err="1">
                <a:solidFill>
                  <a:srgbClr val="FF0000"/>
                </a:solidFill>
              </a:rPr>
              <a:t>RequestParam</a:t>
            </a:r>
            <a:r>
              <a:rPr lang="en-US" altLang="zh-CN" sz="1400" b="1" dirty="0">
                <a:solidFill>
                  <a:srgbClr val="FF0000"/>
                </a:solidFill>
              </a:rPr>
              <a:t> String </a:t>
            </a:r>
            <a:r>
              <a:rPr lang="en-US" altLang="zh-CN" sz="1400" b="1" dirty="0" err="1">
                <a:solidFill>
                  <a:srgbClr val="FF0000"/>
                </a:solidFill>
              </a:rPr>
              <a:t>userCode</a:t>
            </a:r>
            <a:r>
              <a:rPr lang="en-US" altLang="zh-CN" sz="14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			@</a:t>
            </a:r>
            <a:r>
              <a:rPr lang="en-US" altLang="zh-CN" sz="1400" b="1" dirty="0" err="1">
                <a:solidFill>
                  <a:srgbClr val="FF0000"/>
                </a:solidFill>
              </a:rPr>
              <a:t>RequestParam</a:t>
            </a:r>
            <a:r>
              <a:rPr lang="en-US" altLang="zh-CN" sz="1400" b="1" dirty="0">
                <a:solidFill>
                  <a:srgbClr val="FF0000"/>
                </a:solidFill>
              </a:rPr>
              <a:t> String </a:t>
            </a:r>
            <a:r>
              <a:rPr lang="en-US" altLang="zh-CN" sz="1400" b="1" dirty="0" err="1">
                <a:solidFill>
                  <a:srgbClr val="FF0000"/>
                </a:solidFill>
              </a:rPr>
              <a:t>userPassword</a:t>
            </a:r>
            <a:r>
              <a:rPr lang="en-US" altLang="zh-CN" sz="1400" b="1" dirty="0">
                <a:solidFill>
                  <a:srgbClr val="FF0000"/>
                </a:solidFill>
              </a:rPr>
              <a:t>, </a:t>
            </a:r>
            <a:r>
              <a:rPr lang="en-US" altLang="zh-CN" sz="1400" b="1" dirty="0" err="1">
                <a:solidFill>
                  <a:srgbClr val="FF0000"/>
                </a:solidFill>
              </a:rPr>
              <a:t>HttpServletRequest</a:t>
            </a:r>
            <a:r>
              <a:rPr lang="en-US" altLang="zh-CN" sz="1400" b="1" dirty="0">
                <a:solidFill>
                  <a:srgbClr val="FF0000"/>
                </a:solidFill>
              </a:rPr>
              <a:t> request,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			</a:t>
            </a:r>
            <a:r>
              <a:rPr lang="en-US" altLang="zh-CN" sz="1400" b="1" dirty="0" err="1">
                <a:solidFill>
                  <a:srgbClr val="FF0000"/>
                </a:solidFill>
              </a:rPr>
              <a:t>HttpSession</a:t>
            </a:r>
            <a:r>
              <a:rPr lang="en-US" altLang="zh-CN" sz="1400" b="1" dirty="0">
                <a:solidFill>
                  <a:srgbClr val="FF0000"/>
                </a:solidFill>
              </a:rPr>
              <a:t> session</a:t>
            </a:r>
            <a:r>
              <a:rPr lang="en-US" altLang="zh-CN" sz="1400" b="1" dirty="0">
                <a:solidFill>
                  <a:srgbClr val="152437"/>
                </a:solidFill>
              </a:rPr>
              <a:t>) throws Exception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</a:t>
            </a:r>
            <a:r>
              <a:rPr lang="en-US" altLang="zh-CN" sz="1400" b="1" dirty="0" err="1">
                <a:solidFill>
                  <a:srgbClr val="152437"/>
                </a:solidFill>
              </a:rPr>
              <a:t>logger.debug</a:t>
            </a:r>
            <a:r>
              <a:rPr lang="en-US" altLang="zh-CN" sz="1400" b="1" dirty="0">
                <a:solidFill>
                  <a:srgbClr val="152437"/>
                </a:solidFill>
              </a:rPr>
              <a:t>("</a:t>
            </a:r>
            <a:r>
              <a:rPr lang="en-US" altLang="zh-CN" sz="1400" b="1" dirty="0" err="1">
                <a:solidFill>
                  <a:srgbClr val="152437"/>
                </a:solidFill>
              </a:rPr>
              <a:t>doLogin</a:t>
            </a:r>
            <a:r>
              <a:rPr lang="en-US" altLang="zh-CN" sz="1400" b="1" dirty="0">
                <a:solidFill>
                  <a:srgbClr val="152437"/>
                </a:solidFill>
              </a:rPr>
              <a:t>====================================");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// </a:t>
            </a:r>
            <a:r>
              <a:rPr lang="zh-CN" altLang="en-US" sz="1400" b="1" dirty="0">
                <a:solidFill>
                  <a:srgbClr val="152437"/>
                </a:solidFill>
              </a:rPr>
              <a:t>调用</a:t>
            </a:r>
            <a:r>
              <a:rPr lang="en-US" altLang="zh-CN" sz="1400" b="1" dirty="0">
                <a:solidFill>
                  <a:srgbClr val="152437"/>
                </a:solidFill>
              </a:rPr>
              <a:t>service</a:t>
            </a:r>
            <a:r>
              <a:rPr lang="zh-CN" altLang="en-US" sz="1400" b="1" dirty="0">
                <a:solidFill>
                  <a:srgbClr val="152437"/>
                </a:solidFill>
              </a:rPr>
              <a:t>方法，进行用户匹配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	</a:t>
            </a:r>
            <a:r>
              <a:rPr lang="en-US" altLang="zh-CN" sz="1400" b="1" dirty="0">
                <a:solidFill>
                  <a:srgbClr val="152437"/>
                </a:solidFill>
              </a:rPr>
              <a:t>User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</a:t>
            </a:r>
            <a:r>
              <a:rPr lang="en-US" altLang="zh-CN" sz="1400" b="1" dirty="0">
                <a:solidFill>
                  <a:srgbClr val="152437"/>
                </a:solidFill>
              </a:rPr>
              <a:t> =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userService.login</a:t>
            </a:r>
            <a:r>
              <a:rPr lang="en-US" altLang="zh-CN" sz="1400" b="1" dirty="0">
                <a:solidFill>
                  <a:srgbClr val="152437"/>
                </a:solidFill>
              </a:rPr>
              <a:t>(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400" b="1" dirty="0">
                <a:solidFill>
                  <a:srgbClr val="152437"/>
                </a:solidFill>
              </a:rPr>
              <a:t>, </a:t>
            </a:r>
            <a:r>
              <a:rPr lang="en-US" altLang="zh-CN" sz="1400" b="1" dirty="0" err="1">
                <a:solidFill>
                  <a:srgbClr val="152437"/>
                </a:solidFill>
              </a:rPr>
              <a:t>userPassword</a:t>
            </a:r>
            <a:r>
              <a:rPr lang="en-US" altLang="zh-CN" sz="1400" b="1" dirty="0">
                <a:solidFill>
                  <a:srgbClr val="152437"/>
                </a:solidFill>
              </a:rPr>
              <a:t>);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if (null != user) {// </a:t>
            </a:r>
            <a:r>
              <a:rPr lang="zh-CN" altLang="en-US" sz="1400" b="1" dirty="0">
                <a:solidFill>
                  <a:srgbClr val="152437"/>
                </a:solidFill>
              </a:rPr>
              <a:t>登录成功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		</a:t>
            </a:r>
            <a:r>
              <a:rPr lang="en-US" altLang="zh-CN" sz="1400" b="1" dirty="0">
                <a:solidFill>
                  <a:srgbClr val="152437"/>
                </a:solidFill>
              </a:rPr>
              <a:t>// </a:t>
            </a:r>
            <a:r>
              <a:rPr lang="zh-CN" altLang="en-US" sz="1400" b="1" dirty="0">
                <a:solidFill>
                  <a:srgbClr val="152437"/>
                </a:solidFill>
              </a:rPr>
              <a:t>放入</a:t>
            </a:r>
            <a:r>
              <a:rPr lang="en-US" altLang="zh-CN" sz="1400" b="1" dirty="0">
                <a:solidFill>
                  <a:srgbClr val="152437"/>
                </a:solidFill>
              </a:rPr>
              <a:t>session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	</a:t>
            </a:r>
            <a:r>
              <a:rPr lang="en-US" altLang="zh-CN" sz="1400" b="1" dirty="0" err="1">
                <a:solidFill>
                  <a:srgbClr val="152437"/>
                </a:solidFill>
              </a:rPr>
              <a:t>session.setAttribute</a:t>
            </a:r>
            <a:r>
              <a:rPr lang="en-US" altLang="zh-CN" sz="1400" b="1" dirty="0">
                <a:solidFill>
                  <a:srgbClr val="152437"/>
                </a:solidFill>
              </a:rPr>
              <a:t>(</a:t>
            </a:r>
            <a:r>
              <a:rPr lang="en-US" altLang="zh-CN" sz="1400" b="1" dirty="0" err="1">
                <a:solidFill>
                  <a:srgbClr val="152437"/>
                </a:solidFill>
              </a:rPr>
              <a:t>Constants.USER_SESSION</a:t>
            </a:r>
            <a:r>
              <a:rPr lang="en-US" altLang="zh-CN" sz="1400" b="1" dirty="0">
                <a:solidFill>
                  <a:srgbClr val="152437"/>
                </a:solidFill>
              </a:rPr>
              <a:t>, user);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	// </a:t>
            </a:r>
            <a:r>
              <a:rPr lang="zh-CN" altLang="en-US" sz="1400" b="1" dirty="0">
                <a:solidFill>
                  <a:srgbClr val="152437"/>
                </a:solidFill>
              </a:rPr>
              <a:t>页面跳转（</a:t>
            </a:r>
            <a:r>
              <a:rPr lang="en-US" altLang="zh-CN" sz="1400" b="1" dirty="0" err="1">
                <a:solidFill>
                  <a:srgbClr val="152437"/>
                </a:solidFill>
              </a:rPr>
              <a:t>frame.jsp</a:t>
            </a:r>
            <a:r>
              <a:rPr lang="zh-CN" altLang="en-US" sz="1400" b="1" dirty="0">
                <a:solidFill>
                  <a:srgbClr val="152437"/>
                </a:solidFill>
              </a:rPr>
              <a:t>）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		</a:t>
            </a:r>
            <a:r>
              <a:rPr lang="en-US" altLang="zh-CN" sz="1400" b="1" dirty="0">
                <a:solidFill>
                  <a:srgbClr val="152437"/>
                </a:solidFill>
              </a:rPr>
              <a:t>return "redirect:/sys/main.html";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} else {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	// </a:t>
            </a:r>
            <a:r>
              <a:rPr lang="zh-CN" altLang="en-US" sz="1400" b="1" dirty="0">
                <a:solidFill>
                  <a:srgbClr val="152437"/>
                </a:solidFill>
              </a:rPr>
              <a:t>页面跳转（</a:t>
            </a:r>
            <a:r>
              <a:rPr lang="en-US" altLang="zh-CN" sz="1400" b="1" dirty="0" err="1">
                <a:solidFill>
                  <a:srgbClr val="152437"/>
                </a:solidFill>
              </a:rPr>
              <a:t>login.jsp</a:t>
            </a:r>
            <a:r>
              <a:rPr lang="zh-CN" altLang="en-US" sz="1400" b="1" dirty="0">
                <a:solidFill>
                  <a:srgbClr val="152437"/>
                </a:solidFill>
              </a:rPr>
              <a:t>）带出提示信息</a:t>
            </a:r>
            <a:r>
              <a:rPr lang="en-US" altLang="zh-CN" sz="1400" b="1" dirty="0">
                <a:solidFill>
                  <a:srgbClr val="152437"/>
                </a:solidFill>
              </a:rPr>
              <a:t>--</a:t>
            </a:r>
            <a:r>
              <a:rPr lang="zh-CN" altLang="en-US" sz="1400" b="1" dirty="0">
                <a:solidFill>
                  <a:srgbClr val="152437"/>
                </a:solidFill>
              </a:rPr>
              <a:t>转发</a:t>
            </a:r>
          </a:p>
          <a:p>
            <a:r>
              <a:rPr lang="zh-CN" altLang="en-US" sz="1400" b="1" dirty="0">
                <a:solidFill>
                  <a:srgbClr val="152437"/>
                </a:solidFill>
              </a:rPr>
              <a:t>			</a:t>
            </a:r>
            <a:r>
              <a:rPr lang="en-US" altLang="zh-CN" sz="1400" b="1" dirty="0" err="1">
                <a:solidFill>
                  <a:srgbClr val="152437"/>
                </a:solidFill>
              </a:rPr>
              <a:t>request.setAttribute</a:t>
            </a:r>
            <a:r>
              <a:rPr lang="en-US" altLang="zh-CN" sz="1400" b="1" dirty="0">
                <a:solidFill>
                  <a:srgbClr val="152437"/>
                </a:solidFill>
              </a:rPr>
              <a:t>("error", "</a:t>
            </a:r>
            <a:r>
              <a:rPr lang="zh-CN" altLang="en-US" sz="1400" b="1" dirty="0">
                <a:solidFill>
                  <a:srgbClr val="152437"/>
                </a:solidFill>
              </a:rPr>
              <a:t>用户名或密码不正确</a:t>
            </a:r>
            <a:r>
              <a:rPr lang="en-US" altLang="zh-CN" sz="1400" b="1" dirty="0">
                <a:solidFill>
                  <a:srgbClr val="152437"/>
                </a:solidFill>
              </a:rPr>
              <a:t>");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	return "login";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	}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6">
            <a:extLst>
              <a:ext uri="{FF2B5EF4-FFF2-40B4-BE49-F238E27FC236}">
                <a16:creationId xmlns:a16="http://schemas.microsoft.com/office/drawing/2014/main" id="{3E18FE7C-1383-425B-9CBC-08E471278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73" y="1447501"/>
            <a:ext cx="7488832" cy="357370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200" b="1" dirty="0">
                <a:solidFill>
                  <a:srgbClr val="152437"/>
                </a:solidFill>
              </a:rPr>
              <a:t>&lt;form action="${</a:t>
            </a:r>
            <a:r>
              <a:rPr lang="en-US" altLang="zh-CN" sz="1200" b="1" dirty="0" err="1">
                <a:solidFill>
                  <a:srgbClr val="152437"/>
                </a:solidFill>
              </a:rPr>
              <a:t>pageContext.request.contextPath</a:t>
            </a:r>
            <a:r>
              <a:rPr lang="en-US" altLang="zh-CN" sz="1200" b="1" dirty="0">
                <a:solidFill>
                  <a:srgbClr val="152437"/>
                </a:solidFill>
              </a:rPr>
              <a:t> }/dologin.html" method="post"&gt;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&lt;div class="login-box"&gt;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&lt;div id="logo"&gt;&lt;/div&gt;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&lt;h1&gt;&lt;/h1&gt;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&lt;div class="input username" id="username"&gt;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    &lt;label for="</a:t>
            </a:r>
            <a:r>
              <a:rPr lang="en-US" altLang="zh-CN" sz="12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200" b="1" dirty="0">
                <a:solidFill>
                  <a:srgbClr val="152437"/>
                </a:solidFill>
              </a:rPr>
              <a:t>"&gt;</a:t>
            </a:r>
            <a:r>
              <a:rPr lang="zh-CN" altLang="en-US" sz="1200" b="1" dirty="0">
                <a:solidFill>
                  <a:srgbClr val="152437"/>
                </a:solidFill>
              </a:rPr>
              <a:t>用户名</a:t>
            </a:r>
            <a:r>
              <a:rPr lang="en-US" altLang="zh-CN" sz="1200" b="1" dirty="0">
                <a:solidFill>
                  <a:srgbClr val="152437"/>
                </a:solidFill>
              </a:rPr>
              <a:t>&lt;/label&gt;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    &lt;span&gt;&lt;/span&gt;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    &lt;input type="text" id="</a:t>
            </a:r>
            <a:r>
              <a:rPr lang="en-US" altLang="zh-CN" sz="12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200" b="1" dirty="0">
                <a:solidFill>
                  <a:srgbClr val="152437"/>
                </a:solidFill>
              </a:rPr>
              <a:t>" name="</a:t>
            </a:r>
            <a:r>
              <a:rPr lang="en-US" altLang="zh-CN" sz="1200" b="1" dirty="0" err="1">
                <a:solidFill>
                  <a:srgbClr val="152437"/>
                </a:solidFill>
              </a:rPr>
              <a:t>userCode</a:t>
            </a:r>
            <a:r>
              <a:rPr lang="en-US" altLang="zh-CN" sz="1200" b="1" dirty="0">
                <a:solidFill>
                  <a:srgbClr val="152437"/>
                </a:solidFill>
              </a:rPr>
              <a:t>" required/&gt;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&lt;/div&gt;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&lt;div class="input </a:t>
            </a:r>
            <a:r>
              <a:rPr lang="en-US" altLang="zh-CN" sz="1200" b="1" dirty="0" err="1">
                <a:solidFill>
                  <a:srgbClr val="152437"/>
                </a:solidFill>
              </a:rPr>
              <a:t>psw</a:t>
            </a:r>
            <a:r>
              <a:rPr lang="en-US" altLang="zh-CN" sz="1200" b="1" dirty="0">
                <a:solidFill>
                  <a:srgbClr val="152437"/>
                </a:solidFill>
              </a:rPr>
              <a:t>" id="</a:t>
            </a:r>
            <a:r>
              <a:rPr lang="en-US" altLang="zh-CN" sz="1200" b="1" dirty="0" err="1">
                <a:solidFill>
                  <a:srgbClr val="152437"/>
                </a:solidFill>
              </a:rPr>
              <a:t>userPassword</a:t>
            </a:r>
            <a:r>
              <a:rPr lang="en-US" altLang="zh-CN" sz="1200" b="1" dirty="0">
                <a:solidFill>
                  <a:srgbClr val="152437"/>
                </a:solidFill>
              </a:rPr>
              <a:t>"&gt;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    &lt;label for="password"&gt;</a:t>
            </a:r>
            <a:r>
              <a:rPr lang="zh-CN" altLang="en-US" sz="1200" b="1" dirty="0">
                <a:solidFill>
                  <a:srgbClr val="152437"/>
                </a:solidFill>
              </a:rPr>
              <a:t>密</a:t>
            </a:r>
            <a:r>
              <a:rPr lang="en-US" altLang="zh-CN" sz="1200" b="1" dirty="0">
                <a:solidFill>
                  <a:srgbClr val="152437"/>
                </a:solidFill>
              </a:rPr>
              <a:t>&amp;</a:t>
            </a:r>
            <a:r>
              <a:rPr lang="en-US" altLang="zh-CN" sz="1200" b="1" dirty="0" err="1">
                <a:solidFill>
                  <a:srgbClr val="152437"/>
                </a:solidFill>
              </a:rPr>
              <a:t>nbsp</a:t>
            </a:r>
            <a:r>
              <a:rPr lang="en-US" altLang="zh-CN" sz="1200" b="1" dirty="0">
                <a:solidFill>
                  <a:srgbClr val="152437"/>
                </a:solidFill>
              </a:rPr>
              <a:t>;&amp;</a:t>
            </a:r>
            <a:r>
              <a:rPr lang="en-US" altLang="zh-CN" sz="1200" b="1" dirty="0" err="1">
                <a:solidFill>
                  <a:srgbClr val="152437"/>
                </a:solidFill>
              </a:rPr>
              <a:t>nbsp</a:t>
            </a:r>
            <a:r>
              <a:rPr lang="en-US" altLang="zh-CN" sz="1200" b="1" dirty="0">
                <a:solidFill>
                  <a:srgbClr val="152437"/>
                </a:solidFill>
              </a:rPr>
              <a:t>;&amp;</a:t>
            </a:r>
            <a:r>
              <a:rPr lang="en-US" altLang="zh-CN" sz="1200" b="1" dirty="0" err="1">
                <a:solidFill>
                  <a:srgbClr val="152437"/>
                </a:solidFill>
              </a:rPr>
              <a:t>nbsp</a:t>
            </a:r>
            <a:r>
              <a:rPr lang="en-US" altLang="zh-CN" sz="1200" b="1" dirty="0">
                <a:solidFill>
                  <a:srgbClr val="152437"/>
                </a:solidFill>
              </a:rPr>
              <a:t>;&amp;</a:t>
            </a:r>
            <a:r>
              <a:rPr lang="en-US" altLang="zh-CN" sz="1200" b="1" dirty="0" err="1">
                <a:solidFill>
                  <a:srgbClr val="152437"/>
                </a:solidFill>
              </a:rPr>
              <a:t>nbsp</a:t>
            </a:r>
            <a:r>
              <a:rPr lang="en-US" altLang="zh-CN" sz="1200" b="1" dirty="0">
                <a:solidFill>
                  <a:srgbClr val="152437"/>
                </a:solidFill>
              </a:rPr>
              <a:t>;</a:t>
            </a:r>
            <a:r>
              <a:rPr lang="zh-CN" altLang="en-US" sz="1200" b="1" dirty="0">
                <a:solidFill>
                  <a:srgbClr val="152437"/>
                </a:solidFill>
              </a:rPr>
              <a:t>码</a:t>
            </a:r>
            <a:r>
              <a:rPr lang="en-US" altLang="zh-CN" sz="1200" b="1" dirty="0">
                <a:solidFill>
                  <a:srgbClr val="152437"/>
                </a:solidFill>
              </a:rPr>
              <a:t>&lt;/label&gt;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    &lt;span&gt;&lt;/span&gt;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    &lt;input type="password" id="</a:t>
            </a:r>
            <a:r>
              <a:rPr lang="en-US" altLang="zh-CN" sz="1200" b="1" dirty="0" err="1">
                <a:solidFill>
                  <a:srgbClr val="152437"/>
                </a:solidFill>
              </a:rPr>
              <a:t>userPassword</a:t>
            </a:r>
            <a:r>
              <a:rPr lang="en-US" altLang="zh-CN" sz="1200" b="1" dirty="0">
                <a:solidFill>
                  <a:srgbClr val="152437"/>
                </a:solidFill>
              </a:rPr>
              <a:t>" name="</a:t>
            </a:r>
            <a:r>
              <a:rPr lang="en-US" altLang="zh-CN" sz="1200" b="1" dirty="0" err="1">
                <a:solidFill>
                  <a:srgbClr val="152437"/>
                </a:solidFill>
              </a:rPr>
              <a:t>userPassword</a:t>
            </a:r>
            <a:r>
              <a:rPr lang="en-US" altLang="zh-CN" sz="1200" b="1" dirty="0">
                <a:solidFill>
                  <a:srgbClr val="152437"/>
                </a:solidFill>
              </a:rPr>
              <a:t>" required/&gt;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&lt;/div&gt;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&lt;div id="</a:t>
            </a:r>
            <a:r>
              <a:rPr lang="en-US" altLang="zh-CN" sz="1200" b="1" dirty="0" err="1">
                <a:solidFill>
                  <a:srgbClr val="152437"/>
                </a:solidFill>
              </a:rPr>
              <a:t>btn</a:t>
            </a:r>
            <a:r>
              <a:rPr lang="en-US" altLang="zh-CN" sz="1200" b="1" dirty="0">
                <a:solidFill>
                  <a:srgbClr val="152437"/>
                </a:solidFill>
              </a:rPr>
              <a:t>" class="</a:t>
            </a:r>
            <a:r>
              <a:rPr lang="en-US" altLang="zh-CN" sz="1200" b="1" dirty="0" err="1">
                <a:solidFill>
                  <a:srgbClr val="152437"/>
                </a:solidFill>
              </a:rPr>
              <a:t>loginButton</a:t>
            </a:r>
            <a:r>
              <a:rPr lang="en-US" altLang="zh-CN" sz="1200" b="1" dirty="0">
                <a:solidFill>
                  <a:srgbClr val="152437"/>
                </a:solidFill>
              </a:rPr>
              <a:t>"&gt;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          &lt;input type="submit" class="button" value="</a:t>
            </a:r>
            <a:r>
              <a:rPr lang="zh-CN" altLang="en-US" sz="1200" b="1" dirty="0">
                <a:solidFill>
                  <a:srgbClr val="152437"/>
                </a:solidFill>
              </a:rPr>
              <a:t>登录</a:t>
            </a:r>
            <a:r>
              <a:rPr lang="en-US" altLang="zh-CN" sz="1200" b="1" dirty="0">
                <a:solidFill>
                  <a:srgbClr val="152437"/>
                </a:solidFill>
              </a:rPr>
              <a:t>"  /&gt;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          &lt;/div&gt;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	&lt;/div&gt;</a:t>
            </a:r>
          </a:p>
          <a:p>
            <a:r>
              <a:rPr lang="en-US" altLang="zh-CN" sz="1200" b="1" dirty="0">
                <a:solidFill>
                  <a:srgbClr val="152437"/>
                </a:solidFill>
              </a:rPr>
              <a:t>&lt;/form&gt;</a:t>
            </a:r>
          </a:p>
        </p:txBody>
      </p:sp>
      <p:sp>
        <p:nvSpPr>
          <p:cNvPr id="37893" name="矩形 15">
            <a:extLst>
              <a:ext uri="{FF2B5EF4-FFF2-40B4-BE49-F238E27FC236}">
                <a16:creationId xmlns:a16="http://schemas.microsoft.com/office/drawing/2014/main" id="{E7F18E92-86D6-433D-A4A5-5F266F33D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743981"/>
            <a:ext cx="7560840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+mn-ea"/>
                <a:ea typeface="+mn-ea"/>
              </a:rPr>
              <a:t>在WEB-INF目录下，创建一个jsp文件夹，在该文件夹下创建一个用于展示用户详情的页面文件login.jsp</a:t>
            </a:r>
            <a:endParaRPr lang="zh-CN" altLang="zh-CN" sz="1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E5BA39F-7CE8-4496-B60C-8718F39E2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整合应用测试</a:t>
            </a:r>
            <a:r>
              <a:rPr lang="en-US" altLang="zh-CN" dirty="0"/>
              <a:t>——</a:t>
            </a:r>
            <a:r>
              <a:rPr lang="en-US" altLang="zh-CN" dirty="0" err="1"/>
              <a:t>用户登录系统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5C8E9-C780-475D-831C-0111AEEE1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56CE4E6-3D47-43D4-8607-D7892F7778C9}"/>
              </a:ext>
            </a:extLst>
          </p:cNvPr>
          <p:cNvSpPr/>
          <p:nvPr/>
        </p:nvSpPr>
        <p:spPr bwMode="auto">
          <a:xfrm>
            <a:off x="755576" y="808517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FEF0EB-4ED0-4CF5-86AE-3767C7313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654" y="4256635"/>
            <a:ext cx="6498802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从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上图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可以看出，通过浏览器已经成功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登录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，这也就说明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SSM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框架整合成功。</a:t>
            </a:r>
          </a:p>
        </p:txBody>
      </p:sp>
      <p:pic>
        <p:nvPicPr>
          <p:cNvPr id="7" name="图片 13">
            <a:extLst>
              <a:ext uri="{FF2B5EF4-FFF2-40B4-BE49-F238E27FC236}">
                <a16:creationId xmlns:a16="http://schemas.microsoft.com/office/drawing/2014/main" id="{2ABA7ADB-FE3E-4640-A160-4A43153B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30" y="3798352"/>
            <a:ext cx="1038225" cy="117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矩形 15">
            <a:extLst>
              <a:ext uri="{FF2B5EF4-FFF2-40B4-BE49-F238E27FC236}">
                <a16:creationId xmlns:a16="http://schemas.microsoft.com/office/drawing/2014/main" id="{0ACE8AC4-7337-4D22-AD9A-5658FF0D2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28" y="703885"/>
            <a:ext cx="746087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将项目发布到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Tomcat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服务器并启动，在浏览器中访问地址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http://127.0.0.1:8080/Ch15_01/ 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。输入正确用户名和密码，网页直接跳转到系统首页。</a:t>
            </a:r>
            <a:endParaRPr lang="zh-CN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BCB1F52-7CBC-4B09-8055-DFC285F51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整合应用测试</a:t>
            </a:r>
            <a:r>
              <a:rPr lang="en-US" altLang="zh-CN" dirty="0"/>
              <a:t>——</a:t>
            </a:r>
            <a:r>
              <a:rPr lang="en-US" altLang="zh-CN" dirty="0" err="1"/>
              <a:t>用户登录系统</a:t>
            </a:r>
            <a:endParaRPr lang="zh-CN" altLang="en-US" b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DC036-5242-42D0-A5D0-70AB8A0B1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95B900A-DAE2-4368-ACE2-6D4EA1B5E9FB}"/>
              </a:ext>
            </a:extLst>
          </p:cNvPr>
          <p:cNvSpPr/>
          <p:nvPr/>
        </p:nvSpPr>
        <p:spPr bwMode="auto">
          <a:xfrm>
            <a:off x="755576" y="787028"/>
            <a:ext cx="285752" cy="285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EBBEDE-F108-436D-9CA5-B547148D27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851" y="1611101"/>
            <a:ext cx="3543636" cy="21845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5249D7-EB4A-4B32-B89E-6833F8EBCA9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8209" y="1634952"/>
            <a:ext cx="4381271" cy="2160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183300" y="2935719"/>
            <a:ext cx="5468105" cy="714113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498" y="2246143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用户登录系统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1573166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整合环境搭建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2976856"/>
            <a:ext cx="3493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实现用户管理模块增删改查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7FB66C3-244C-4ED1-8F53-5B19E0B3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3957610"/>
            <a:ext cx="377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技能训练</a:t>
            </a:r>
          </a:p>
        </p:txBody>
      </p:sp>
      <p:sp>
        <p:nvSpPr>
          <p:cNvPr id="3" name="标题 5">
            <a:extLst>
              <a:ext uri="{FF2B5EF4-FFF2-40B4-BE49-F238E27FC236}">
                <a16:creationId xmlns:a16="http://schemas.microsoft.com/office/drawing/2014/main" id="{20B3B7AD-160E-714C-D684-690DAC529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001" y="266306"/>
            <a:ext cx="3771059" cy="576262"/>
          </a:xfrm>
        </p:spPr>
        <p:txBody>
          <a:bodyPr/>
          <a:lstStyle/>
          <a:p>
            <a:r>
              <a:rPr lang="en-US" altLang="zh-CN" sz="2400" dirty="0"/>
              <a:t>SSM</a:t>
            </a:r>
            <a:r>
              <a:rPr lang="zh-CN" altLang="en-US" sz="2400" dirty="0"/>
              <a:t>框架整合与项目案例</a:t>
            </a:r>
          </a:p>
        </p:txBody>
      </p:sp>
    </p:spTree>
    <p:extLst>
      <p:ext uri="{BB962C8B-B14F-4D97-AF65-F5344CB8AC3E}">
        <p14:creationId xmlns:p14="http://schemas.microsoft.com/office/powerpoint/2010/main" val="2215668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121F55"/>
                </a:solidFill>
              </a:rPr>
              <a:t>使用</a:t>
            </a:r>
            <a:r>
              <a:rPr lang="en-US" altLang="zh-CN" dirty="0">
                <a:solidFill>
                  <a:srgbClr val="121F55"/>
                </a:solidFill>
              </a:rPr>
              <a:t>SSM</a:t>
            </a:r>
            <a:r>
              <a:rPr lang="zh-CN" altLang="en-US" dirty="0">
                <a:solidFill>
                  <a:srgbClr val="121F55"/>
                </a:solidFill>
              </a:rPr>
              <a:t>框架实现用户管理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需求说明：</a:t>
            </a:r>
            <a:endParaRPr lang="en-US" altLang="zh-CN" dirty="0"/>
          </a:p>
          <a:p>
            <a:pPr lvl="1">
              <a:defRPr/>
            </a:pPr>
            <a:r>
              <a:rPr lang="zh-CN" altLang="zh-CN" sz="1500" dirty="0"/>
              <a:t>搭建</a:t>
            </a:r>
            <a:r>
              <a:rPr lang="en-US" altLang="zh-CN" sz="1500" dirty="0"/>
              <a:t>SSM</a:t>
            </a:r>
            <a:r>
              <a:rPr lang="zh-CN" altLang="zh-CN" sz="1500" dirty="0"/>
              <a:t>框架，实现用户管理模块的功能</a:t>
            </a:r>
            <a:endParaRPr lang="en-US" altLang="zh-CN" sz="1500" dirty="0"/>
          </a:p>
          <a:p>
            <a:pPr lvl="1">
              <a:defRPr/>
            </a:pPr>
            <a:r>
              <a:rPr lang="zh-CN" altLang="zh-CN" sz="1500" dirty="0"/>
              <a:t>根据条件查询用户列表，并分页显示列表页（查询条件：用户名称、用户角色）</a:t>
            </a:r>
          </a:p>
          <a:p>
            <a:pPr lvl="1">
              <a:defRPr/>
            </a:pPr>
            <a:r>
              <a:rPr lang="zh-CN" altLang="zh-CN" sz="1500" dirty="0"/>
              <a:t>增加用户信息</a:t>
            </a:r>
          </a:p>
          <a:p>
            <a:pPr lvl="1">
              <a:defRPr/>
            </a:pPr>
            <a:r>
              <a:rPr lang="zh-CN" altLang="zh-CN" sz="1500" dirty="0"/>
              <a:t>修改用户信息</a:t>
            </a:r>
            <a:endParaRPr lang="en-US" altLang="zh-CN" sz="1500" dirty="0"/>
          </a:p>
          <a:p>
            <a:pPr lvl="1">
              <a:defRPr/>
            </a:pPr>
            <a:r>
              <a:rPr lang="zh-CN" altLang="zh-CN" sz="1500" dirty="0"/>
              <a:t>删除指定用户</a:t>
            </a:r>
            <a:endParaRPr lang="en-US" altLang="zh-CN" sz="1500" dirty="0"/>
          </a:p>
          <a:p>
            <a:pPr lvl="1">
              <a:defRPr/>
            </a:pPr>
            <a:r>
              <a:rPr lang="zh-CN" altLang="zh-CN" sz="1500" dirty="0"/>
              <a:t>查看指定用户明细</a:t>
            </a:r>
          </a:p>
          <a:p>
            <a:pPr lvl="1">
              <a:defRPr/>
            </a:pPr>
            <a:r>
              <a:rPr lang="zh-CN" altLang="zh-CN" sz="1500" dirty="0"/>
              <a:t>修改个人密码</a:t>
            </a:r>
            <a:endParaRPr lang="en-US" altLang="zh-CN" sz="15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ADE5E-94E9-4B71-A74E-BF970A7E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741581B-4DD3-42D0-A742-CAF2E68C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3136"/>
            <a:ext cx="2037575" cy="99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6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B444F65-8710-4427-A895-4014CF77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001" y="266306"/>
            <a:ext cx="3771059" cy="576262"/>
          </a:xfrm>
        </p:spPr>
        <p:txBody>
          <a:bodyPr/>
          <a:lstStyle/>
          <a:p>
            <a:r>
              <a:rPr lang="en-US" altLang="zh-CN" sz="2400" dirty="0"/>
              <a:t>SSM</a:t>
            </a:r>
            <a:r>
              <a:rPr lang="zh-CN" altLang="en-US" sz="2400" dirty="0"/>
              <a:t>框架整合与项目案例</a:t>
            </a:r>
          </a:p>
        </p:txBody>
      </p:sp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277498" y="1470811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498" y="2246143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用户登录系统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1573166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整合环境搭建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2976856"/>
            <a:ext cx="3493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实现用户管理模块增删改查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7FB66C3-244C-4ED1-8F53-5B19E0B3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3957610"/>
            <a:ext cx="377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技能训练</a:t>
            </a:r>
          </a:p>
        </p:txBody>
      </p:sp>
    </p:spTree>
    <p:extLst>
      <p:ext uri="{BB962C8B-B14F-4D97-AF65-F5344CB8AC3E}">
        <p14:creationId xmlns:p14="http://schemas.microsoft.com/office/powerpoint/2010/main" val="3356029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A02C99-1C4F-42CC-973A-D4F0E4594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查询用户信息列表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B4D8B-B5C1-4F6D-BE1D-6C278831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856BBF-9AB6-4451-851D-E6F515F4C9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771550"/>
            <a:ext cx="6120130" cy="294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5AEB03-1177-4D4C-A689-DB76839DCC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1760" y="1635646"/>
            <a:ext cx="612013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2494D-633C-426D-9604-D6B96FEB2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添加用户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ACD462-B4B8-4377-B143-D3395016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520267-2FDB-4ED3-8B9E-5E9A30A0B4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699542"/>
            <a:ext cx="6120130" cy="2946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2673EB-32DE-4DB5-8CA7-627BADD4B0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68294" y="1707654"/>
            <a:ext cx="612013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68E1-0607-4778-BAC8-01DC72B2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根据id查看用户信息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010FC8-9D00-484B-81F3-42DB072A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71A9DB-90DA-409D-B70F-D0405A0E3F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915566"/>
            <a:ext cx="7164521" cy="36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39AD-BEE6-4F09-91EA-5A7E55098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修改用户信息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0A90C3-C32C-4F84-9FD5-C3873C766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654C6-4D29-4D02-A2E9-59EBF4F91C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771550"/>
            <a:ext cx="6120130" cy="2946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BA60A0-FA85-494B-8499-4CD005D398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96912" y="1739097"/>
            <a:ext cx="612013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B4738-87CD-4F31-9191-921C5DF73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删除用户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3F65D2-DC15-45F2-81A6-1B6EAC5D1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1A8302-E27D-4DED-B09A-B442AA11CE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1935" y="1275606"/>
            <a:ext cx="612013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34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角圆角矩形 10">
            <a:extLst>
              <a:ext uri="{FF2B5EF4-FFF2-40B4-BE49-F238E27FC236}">
                <a16:creationId xmlns:a16="http://schemas.microsoft.com/office/drawing/2014/main" id="{D2601321-ACD6-4E08-8094-CAFCD9C6AF43}"/>
              </a:ext>
            </a:extLst>
          </p:cNvPr>
          <p:cNvSpPr/>
          <p:nvPr/>
        </p:nvSpPr>
        <p:spPr bwMode="auto">
          <a:xfrm>
            <a:off x="3140137" y="3852747"/>
            <a:ext cx="5468105" cy="512488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rgbClr val="0070C0"/>
              </a:solidFill>
            </a:endParaRPr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F6798595-A245-42C0-B843-33DF5E7FD377}"/>
              </a:ext>
            </a:extLst>
          </p:cNvPr>
          <p:cNvGrpSpPr>
            <a:grpSpLocks/>
          </p:cNvGrpSpPr>
          <p:nvPr/>
        </p:nvGrpSpPr>
        <p:grpSpPr bwMode="auto">
          <a:xfrm>
            <a:off x="1903202" y="1662671"/>
            <a:ext cx="2808312" cy="2602716"/>
            <a:chOff x="4874689" y="1756903"/>
            <a:chExt cx="3566358" cy="34443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E44B67B-E941-42A6-8D2C-4F22E25D9525}"/>
                </a:ext>
              </a:extLst>
            </p:cNvPr>
            <p:cNvSpPr/>
            <p:nvPr/>
          </p:nvSpPr>
          <p:spPr>
            <a:xfrm>
              <a:off x="4897636" y="1756903"/>
              <a:ext cx="3444623" cy="3444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1">
              <a:extLst>
                <a:ext uri="{FF2B5EF4-FFF2-40B4-BE49-F238E27FC236}">
                  <a16:creationId xmlns:a16="http://schemas.microsoft.com/office/drawing/2014/main" id="{533E5829-442C-4A1A-A0DE-01BE06C6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689" y="2507836"/>
              <a:ext cx="3566358" cy="175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主讲内容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rPr>
                <a:t>Speech content</a:t>
              </a:r>
            </a:p>
          </p:txBody>
        </p:sp>
      </p:grpSp>
      <p:sp>
        <p:nvSpPr>
          <p:cNvPr id="24" name="TextBox 10">
            <a:extLst>
              <a:ext uri="{FF2B5EF4-FFF2-40B4-BE49-F238E27FC236}">
                <a16:creationId xmlns:a16="http://schemas.microsoft.com/office/drawing/2014/main" id="{30993553-161D-4E59-9758-4C03F6C3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498" y="2246143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用户登录系统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8F69DBB-AC1E-44E0-8B52-F51929DA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1573166"/>
            <a:ext cx="331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整合环境搭建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9AFCD2A4-2AAE-4903-9F4E-A6D31430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2976856"/>
            <a:ext cx="3493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实现用户管理模块增删改查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B7FB66C3-244C-4ED1-8F53-5B19E0B3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092" y="3957610"/>
            <a:ext cx="3771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技能训练</a:t>
            </a:r>
          </a:p>
        </p:txBody>
      </p:sp>
      <p:sp>
        <p:nvSpPr>
          <p:cNvPr id="3" name="标题 5">
            <a:extLst>
              <a:ext uri="{FF2B5EF4-FFF2-40B4-BE49-F238E27FC236}">
                <a16:creationId xmlns:a16="http://schemas.microsoft.com/office/drawing/2014/main" id="{E2BA894C-787B-4BDE-5D5A-7B8B5D665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001" y="266306"/>
            <a:ext cx="3771059" cy="576262"/>
          </a:xfrm>
        </p:spPr>
        <p:txBody>
          <a:bodyPr/>
          <a:lstStyle/>
          <a:p>
            <a:r>
              <a:rPr lang="en-US" altLang="zh-CN" sz="2400" dirty="0"/>
              <a:t>SSM</a:t>
            </a:r>
            <a:r>
              <a:rPr lang="zh-CN" altLang="en-US" sz="2400" dirty="0"/>
              <a:t>框架整合与项目案例</a:t>
            </a:r>
          </a:p>
        </p:txBody>
      </p:sp>
    </p:spTree>
    <p:extLst>
      <p:ext uri="{BB962C8B-B14F-4D97-AF65-F5344CB8AC3E}">
        <p14:creationId xmlns:p14="http://schemas.microsoft.com/office/powerpoint/2010/main" val="1757394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E6F43-8D1B-4CAE-B29C-62A4389F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/>
              <a:t>SSM</a:t>
            </a:r>
            <a:r>
              <a:rPr lang="zh-CN" altLang="en-US" dirty="0"/>
              <a:t>框架，实现商品管理功能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44031-1CA9-468F-9CB4-F129CC30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根据条件查询商品列表（查询条件：商品名称、供应商名称）。</a:t>
            </a:r>
          </a:p>
          <a:p>
            <a:pPr lvl="1"/>
            <a:r>
              <a:rPr lang="zh-CN" altLang="en-US" dirty="0"/>
              <a:t>增加商品信息。</a:t>
            </a:r>
          </a:p>
          <a:p>
            <a:pPr lvl="1"/>
            <a:r>
              <a:rPr lang="zh-CN" altLang="en-US" dirty="0"/>
              <a:t>修改商品信息。</a:t>
            </a:r>
          </a:p>
          <a:p>
            <a:pPr lvl="1"/>
            <a:r>
              <a:rPr lang="zh-CN" altLang="en-US" dirty="0"/>
              <a:t>删除指定商品。</a:t>
            </a:r>
          </a:p>
          <a:p>
            <a:pPr lvl="1"/>
            <a:r>
              <a:rPr lang="zh-CN" altLang="en-US" dirty="0"/>
              <a:t>查看指定商品明细。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F5B7FA-CE31-4918-BE88-2DF5E8FDC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85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6B58D-7AC8-4FBD-8AF2-56623595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实现供应商管理模块的功能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7A1A-8704-4544-A385-0B5D2404F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根据条件查询供应商列表（查询条件：供应商编码、供应商名称）。</a:t>
            </a:r>
          </a:p>
          <a:p>
            <a:pPr lvl="1"/>
            <a:r>
              <a:rPr lang="zh-CN" altLang="en-US" dirty="0"/>
              <a:t>增加供应商信息。</a:t>
            </a:r>
          </a:p>
          <a:p>
            <a:pPr lvl="1"/>
            <a:r>
              <a:rPr lang="zh-CN" altLang="en-US" dirty="0"/>
              <a:t>修改供应商信息。</a:t>
            </a:r>
          </a:p>
          <a:p>
            <a:pPr lvl="1"/>
            <a:r>
              <a:rPr lang="zh-CN" altLang="en-US" dirty="0"/>
              <a:t>删除指定供应商。</a:t>
            </a:r>
          </a:p>
          <a:p>
            <a:pPr lvl="1"/>
            <a:r>
              <a:rPr lang="zh-CN" altLang="en-US" dirty="0"/>
              <a:t>查看指定供应商明细。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AA690-2CE8-4C28-84C9-73C1C36A4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CA0B37-C609-418D-973E-5FE272E0CA7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61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B35BD189-1FA5-48BB-8D0D-E6E2EFC5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56387E-0B14-40DC-8EDE-424114C67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87679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139C74-50D2-4867-BF85-5158E668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60" y="1673804"/>
            <a:ext cx="6490701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本章主要讲解了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框架的整合知识。首先对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r>
              <a:rPr lang="zh-CN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整合的环境搭建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进行了讲解，然后通过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用户登录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</a:t>
            </a:r>
            <a:r>
              <a:rPr lang="zh-CN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信息的案例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讲解了</a:t>
            </a:r>
            <a:r>
              <a:rPr lang="zh-CN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具体的整合过程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通过本章的学习，读者将能够了解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框架的整合思路，掌握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框架的整合过程以及如何使用。框架的整合是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框架使用的基础，读者一定要多加练习，并熟练掌握。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4" name="标题 1">
            <a:extLst>
              <a:ext uri="{FF2B5EF4-FFF2-40B4-BE49-F238E27FC236}">
                <a16:creationId xmlns:a16="http://schemas.microsoft.com/office/drawing/2014/main" id="{E59EE9F4-5EF9-4EF1-BE33-1E61C07D0EB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BFDC2485-44C4-4DE8-8202-BC2A1251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6" y="1347614"/>
            <a:ext cx="6890992" cy="2304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1651A1-BE9B-4E8E-A33A-A87C63C94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9FA8A84-5905-4ED6-8B67-56F1822EE2B6}"/>
              </a:ext>
            </a:extLst>
          </p:cNvPr>
          <p:cNvGrpSpPr>
            <a:grpSpLocks/>
          </p:cNvGrpSpPr>
          <p:nvPr/>
        </p:nvGrpSpPr>
        <p:grpSpPr bwMode="auto">
          <a:xfrm>
            <a:off x="1145381" y="1231107"/>
            <a:ext cx="6858000" cy="669131"/>
            <a:chOff x="3628" y="1641617"/>
            <a:chExt cx="9144000" cy="8919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6F171AB-E7B8-4A98-B75A-3F5E8AD682C4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20490" name="矩形 1">
              <a:extLst>
                <a:ext uri="{FF2B5EF4-FFF2-40B4-BE49-F238E27FC236}">
                  <a16:creationId xmlns:a16="http://schemas.microsoft.com/office/drawing/2014/main" id="{09653E8A-68CB-4AEB-9AC8-54017BA77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735138"/>
              <a:ext cx="4959351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如何进行</a:t>
              </a:r>
              <a:r>
                <a:rPr lang="en-US" altLang="zh-CN" sz="2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SSM</a:t>
              </a:r>
              <a:r>
                <a:rPr lang="zh-CN" altLang="en-US" sz="2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框架整合</a:t>
              </a: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  <p:sp>
        <p:nvSpPr>
          <p:cNvPr id="20483" name="标题 1">
            <a:extLst>
              <a:ext uri="{FF2B5EF4-FFF2-40B4-BE49-F238E27FC236}">
                <a16:creationId xmlns:a16="http://schemas.microsoft.com/office/drawing/2014/main" id="{A7A15786-7DDE-490D-AB33-D869A33CB88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整合思路</a:t>
            </a:r>
          </a:p>
        </p:txBody>
      </p:sp>
      <p:pic>
        <p:nvPicPr>
          <p:cNvPr id="4" name="Picture 8" descr="问小人">
            <a:extLst>
              <a:ext uri="{FF2B5EF4-FFF2-40B4-BE49-F238E27FC236}">
                <a16:creationId xmlns:a16="http://schemas.microsoft.com/office/drawing/2014/main" id="{AD1750FB-959A-47BC-9DD6-9811C38D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18" y="893726"/>
            <a:ext cx="1411324" cy="145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DE5FE3-CD81-4F18-A13F-7D075DA78F57}"/>
              </a:ext>
            </a:extLst>
          </p:cNvPr>
          <p:cNvSpPr/>
          <p:nvPr/>
        </p:nvSpPr>
        <p:spPr bwMode="auto">
          <a:xfrm>
            <a:off x="1001216" y="2492747"/>
            <a:ext cx="7002165" cy="1588206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  <a:p>
            <a:pPr>
              <a:defRPr/>
            </a:pPr>
            <a:endParaRPr lang="zh-CN" altLang="en-US" sz="12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B45CEB-ACAD-4CC4-9ECA-37C043D10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381" y="2556695"/>
            <a:ext cx="6858000" cy="1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         </a:t>
            </a:r>
            <a:r>
              <a:rPr lang="zh-CN" altLang="en-US" sz="1400" dirty="0">
                <a:latin typeface="+mn-ea"/>
                <a:ea typeface="+mn-ea"/>
                <a:cs typeface="Times New Roman" panose="02020603050405020304" pitchFamily="18" charset="0"/>
              </a:rPr>
              <a:t>由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于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框架中的一个模块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，所以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之间不存在整合的问题，只要引入相应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JAR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包就可以直接使用。因此</a:t>
            </a:r>
            <a:r>
              <a:rPr lang="en-US" altLang="zh-CN" sz="1400" dirty="0">
                <a:latin typeface="+mn-ea"/>
                <a:ea typeface="+mn-ea"/>
                <a:cs typeface="Times New Roman" panose="02020603050405020304" pitchFamily="18" charset="0"/>
              </a:rPr>
              <a:t>SSM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框架的整合就只涉及到了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1400" dirty="0" err="1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MyBatis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的整合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，以及</a:t>
            </a:r>
            <a:r>
              <a:rPr lang="en-US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 MVC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1400" dirty="0" err="1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MyBatis</a:t>
            </a:r>
            <a:r>
              <a:rPr lang="zh-CN" altLang="zh-CN" sz="1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的整合</a:t>
            </a:r>
            <a:r>
              <a:rPr lang="zh-CN" altLang="zh-CN" sz="1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A5894-6105-42D7-B999-5BD59DF50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E8C226A-492D-4DE9-8802-FBD9E7AE42A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整合思路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11C608-D2C3-4DFB-B193-EC484896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35" y="717805"/>
            <a:ext cx="61507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          SSM</a:t>
            </a:r>
            <a:r>
              <a:rPr lang="zh-CN" altLang="en-US" sz="1400" dirty="0">
                <a:latin typeface="+mn-ea"/>
                <a:ea typeface="+mn-ea"/>
              </a:rPr>
              <a:t>框架整合图</a:t>
            </a:r>
            <a:r>
              <a:rPr lang="zh-CN" altLang="zh-CN" sz="1400" dirty="0">
                <a:latin typeface="+mn-ea"/>
                <a:ea typeface="+mn-ea"/>
              </a:rPr>
              <a:t>如</a:t>
            </a:r>
            <a:r>
              <a:rPr lang="zh-CN" altLang="en-US" sz="1400" dirty="0">
                <a:latin typeface="+mn-ea"/>
                <a:ea typeface="+mn-ea"/>
              </a:rPr>
              <a:t>下</a:t>
            </a:r>
            <a:r>
              <a:rPr lang="zh-CN" altLang="zh-CN" sz="1400" dirty="0">
                <a:latin typeface="+mn-ea"/>
                <a:ea typeface="+mn-ea"/>
              </a:rPr>
              <a:t>所示</a:t>
            </a:r>
            <a:r>
              <a:rPr lang="zh-CN" altLang="en-US" sz="1400" dirty="0">
                <a:latin typeface="+mn-ea"/>
                <a:ea typeface="+mn-ea"/>
              </a:rPr>
              <a:t>：</a:t>
            </a:r>
          </a:p>
        </p:txBody>
      </p:sp>
      <p:pic>
        <p:nvPicPr>
          <p:cNvPr id="12308" name="Picture 20">
            <a:extLst>
              <a:ext uri="{FF2B5EF4-FFF2-40B4-BE49-F238E27FC236}">
                <a16:creationId xmlns:a16="http://schemas.microsoft.com/office/drawing/2014/main" id="{E47F12F5-1955-4893-96FC-B06943E6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91" y="1085850"/>
            <a:ext cx="3144165" cy="8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6C9C274-681D-44ED-9299-AACB09DC7502}"/>
              </a:ext>
            </a:extLst>
          </p:cNvPr>
          <p:cNvGrpSpPr>
            <a:grpSpLocks/>
          </p:cNvGrpSpPr>
          <p:nvPr/>
        </p:nvGrpSpPr>
        <p:grpSpPr bwMode="auto">
          <a:xfrm>
            <a:off x="852016" y="3191962"/>
            <a:ext cx="7824440" cy="1367383"/>
            <a:chOff x="525462" y="4102100"/>
            <a:chExt cx="8218488" cy="18231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B33F61E-7A8C-4B27-B365-A369619A9FE1}"/>
                </a:ext>
              </a:extLst>
            </p:cNvPr>
            <p:cNvSpPr/>
            <p:nvPr/>
          </p:nvSpPr>
          <p:spPr bwMode="auto">
            <a:xfrm>
              <a:off x="525462" y="4102100"/>
              <a:ext cx="8218488" cy="1823177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21517" name="矩形 2">
              <a:extLst>
                <a:ext uri="{FF2B5EF4-FFF2-40B4-BE49-F238E27FC236}">
                  <a16:creationId xmlns:a16="http://schemas.microsoft.com/office/drawing/2014/main" id="{D3BCD9DD-9F5C-47A3-9EA1-1CB65D1A9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" y="4130675"/>
              <a:ext cx="8201025" cy="167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          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在</a:t>
              </a:r>
              <a:r>
                <a:rPr lang="zh-CN" altLang="en-US" sz="1300" dirty="0">
                  <a:latin typeface="+mn-ea"/>
                  <a:ea typeface="+mn-ea"/>
                  <a:cs typeface="Times New Roman" panose="02020603050405020304" pitchFamily="18" charset="0"/>
                </a:rPr>
                <a:t>前面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讲解</a:t>
              </a:r>
              <a:r>
                <a:rPr lang="en-US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Spring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与</a:t>
              </a:r>
              <a:r>
                <a:rPr lang="en-US" altLang="zh-CN" sz="1300" dirty="0" err="1">
                  <a:latin typeface="+mn-ea"/>
                  <a:ea typeface="+mn-ea"/>
                  <a:cs typeface="Times New Roman" panose="02020603050405020304" pitchFamily="18" charset="0"/>
                </a:rPr>
                <a:t>MyBatis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框架的整合时，我们是通过</a:t>
              </a:r>
              <a:r>
                <a:rPr lang="en-US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Spring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实例化</a:t>
              </a:r>
              <a:r>
                <a:rPr lang="en-US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Bean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，然后调用实例对象中的查询方法来执行</a:t>
              </a:r>
              <a:r>
                <a:rPr lang="en-US" altLang="zh-CN" sz="1300" dirty="0" err="1">
                  <a:latin typeface="+mn-ea"/>
                  <a:ea typeface="+mn-ea"/>
                  <a:cs typeface="Times New Roman" panose="02020603050405020304" pitchFamily="18" charset="0"/>
                </a:rPr>
                <a:t>MyBatis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映射文件中的</a:t>
              </a:r>
              <a:r>
                <a:rPr lang="en-US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SQL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语句的，如果能够正确查询出数据库中的数据，那么我们就认为</a:t>
              </a:r>
              <a:r>
                <a:rPr lang="en-US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Spring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与</a:t>
              </a:r>
              <a:r>
                <a:rPr lang="en-US" altLang="zh-CN" sz="1300" dirty="0" err="1">
                  <a:latin typeface="+mn-ea"/>
                  <a:ea typeface="+mn-ea"/>
                  <a:cs typeface="Times New Roman" panose="02020603050405020304" pitchFamily="18" charset="0"/>
                </a:rPr>
                <a:t>MyBatis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框架整合成功。同样，</a:t>
              </a:r>
              <a:r>
                <a:rPr lang="zh-CN" altLang="en-US" sz="13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整合之后，</a:t>
              </a:r>
              <a:r>
                <a:rPr lang="zh-CN" altLang="zh-CN" sz="13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如果我们可以通过前台页面来执行查询方法，并且查询出的数据能够在页面中正确显示，那么我们也可以认为三大框架整合成功</a:t>
              </a:r>
              <a:r>
                <a:rPr lang="zh-CN" altLang="zh-CN" sz="1300" dirty="0">
                  <a:latin typeface="+mn-ea"/>
                  <a:ea typeface="+mn-ea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177095-C4FB-479F-BBB5-4620242E0E11}"/>
              </a:ext>
            </a:extLst>
          </p:cNvPr>
          <p:cNvGrpSpPr>
            <a:grpSpLocks/>
          </p:cNvGrpSpPr>
          <p:nvPr/>
        </p:nvGrpSpPr>
        <p:grpSpPr bwMode="auto">
          <a:xfrm>
            <a:off x="1259681" y="2016919"/>
            <a:ext cx="6376988" cy="669131"/>
            <a:chOff x="3628" y="1641617"/>
            <a:chExt cx="9144000" cy="89195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C8467FF-D4C0-4757-9622-9F72494647AD}"/>
                </a:ext>
              </a:extLst>
            </p:cNvPr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1200" dirty="0">
                <a:latin typeface="Arial" charset="0"/>
              </a:endParaRPr>
            </a:p>
          </p:txBody>
        </p:sp>
        <p:sp>
          <p:nvSpPr>
            <p:cNvPr id="21515" name="矩形 1">
              <a:extLst>
                <a:ext uri="{FF2B5EF4-FFF2-40B4-BE49-F238E27FC236}">
                  <a16:creationId xmlns:a16="http://schemas.microsoft.com/office/drawing/2014/main" id="{29CFE2AB-118E-4281-9E5C-EA5C8D4D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854" y="1735138"/>
              <a:ext cx="5377821" cy="644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如何确定</a:t>
              </a:r>
              <a:r>
                <a:rPr lang="en-US" altLang="zh-CN" sz="2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SSM</a:t>
              </a:r>
              <a:r>
                <a:rPr lang="zh-CN" altLang="en-US" sz="2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框架整合成功</a:t>
              </a:r>
              <a:r>
                <a:rPr lang="zh-CN" altLang="en-US" sz="21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  <p:pic>
        <p:nvPicPr>
          <p:cNvPr id="31" name="Picture 8" descr="问小人">
            <a:extLst>
              <a:ext uri="{FF2B5EF4-FFF2-40B4-BE49-F238E27FC236}">
                <a16:creationId xmlns:a16="http://schemas.microsoft.com/office/drawing/2014/main" id="{3EE1CF3C-5274-488F-B434-87A2B5CB4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81" y="1571623"/>
            <a:ext cx="1321958" cy="136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570B6-3131-46CD-A51A-598016044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12" y="818380"/>
            <a:ext cx="4676684" cy="389722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</a:t>
            </a:r>
            <a:r>
              <a:rPr lang="zh-CN" altLang="zh-CN" dirty="0"/>
              <a:t>架构设计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SSM</a:t>
            </a:r>
          </a:p>
          <a:p>
            <a:pPr lvl="2">
              <a:defRPr/>
            </a:pPr>
            <a:r>
              <a:rPr lang="fr-FR" altLang="zh-CN" dirty="0"/>
              <a:t>ORM</a:t>
            </a:r>
            <a:r>
              <a:rPr lang="zh-CN" altLang="zh-CN" dirty="0"/>
              <a:t>：</a:t>
            </a:r>
            <a:r>
              <a:rPr lang="fr-FR" altLang="zh-CN" dirty="0"/>
              <a:t>MyBatis</a:t>
            </a:r>
            <a:r>
              <a:rPr lang="zh-CN" altLang="zh-CN" dirty="0"/>
              <a:t>框架</a:t>
            </a:r>
            <a:endParaRPr lang="en-US" altLang="zh-CN" dirty="0"/>
          </a:p>
          <a:p>
            <a:pPr lvl="2">
              <a:defRPr/>
            </a:pPr>
            <a:r>
              <a:rPr lang="fr-FR" altLang="zh-CN" dirty="0"/>
              <a:t>Spring Core</a:t>
            </a:r>
            <a:r>
              <a:rPr lang="zh-CN" altLang="zh-CN" dirty="0"/>
              <a:t>：基于</a:t>
            </a:r>
            <a:r>
              <a:rPr lang="fr-FR" altLang="zh-CN" dirty="0"/>
              <a:t>IoC</a:t>
            </a:r>
            <a:r>
              <a:rPr lang="zh-CN" altLang="zh-CN" dirty="0"/>
              <a:t>和</a:t>
            </a:r>
            <a:r>
              <a:rPr lang="fr-FR" altLang="zh-CN" dirty="0"/>
              <a:t>AOP</a:t>
            </a:r>
            <a:r>
              <a:rPr lang="zh-CN" altLang="zh-CN" dirty="0"/>
              <a:t>的处理方式统一管理所有的</a:t>
            </a:r>
            <a:r>
              <a:rPr lang="fr-FR" altLang="zh-CN" dirty="0"/>
              <a:t>JavaBean</a:t>
            </a:r>
          </a:p>
          <a:p>
            <a:pPr lvl="2">
              <a:defRPr/>
            </a:pPr>
            <a:r>
              <a:rPr lang="fr-FR" altLang="zh-CN" dirty="0"/>
              <a:t>Web</a:t>
            </a:r>
            <a:r>
              <a:rPr lang="zh-CN" altLang="zh-CN" dirty="0"/>
              <a:t>框架：</a:t>
            </a:r>
            <a:r>
              <a:rPr lang="fr-FR" altLang="zh-CN" dirty="0"/>
              <a:t>Spring MVC</a:t>
            </a:r>
            <a:endParaRPr lang="fr-FR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zh-CN" dirty="0"/>
              <a:t>数据存储：</a:t>
            </a:r>
            <a:r>
              <a:rPr lang="fr-FR" altLang="zh-CN" dirty="0"/>
              <a:t>MySQL</a:t>
            </a:r>
          </a:p>
          <a:p>
            <a:pPr lvl="1">
              <a:defRPr/>
            </a:pPr>
            <a:r>
              <a:rPr lang="zh-CN" altLang="zh-CN" dirty="0"/>
              <a:t>前端框架：</a:t>
            </a:r>
            <a:endParaRPr lang="en-US" altLang="zh-CN" dirty="0"/>
          </a:p>
          <a:p>
            <a:pPr lvl="2">
              <a:defRPr/>
            </a:pPr>
            <a:r>
              <a:rPr lang="fr-FR" altLang="zh-CN" dirty="0"/>
              <a:t>JSP</a:t>
            </a:r>
            <a:endParaRPr lang="en-US" altLang="zh-CN" dirty="0"/>
          </a:p>
          <a:p>
            <a:pPr lvl="2">
              <a:defRPr/>
            </a:pPr>
            <a:r>
              <a:rPr lang="fr-FR" altLang="zh-CN" dirty="0"/>
              <a:t>jQuery</a:t>
            </a:r>
            <a:r>
              <a:rPr lang="zh-CN" altLang="zh-CN" dirty="0"/>
              <a:t>框架</a:t>
            </a:r>
            <a:endParaRPr lang="en-US" altLang="zh-CN" dirty="0"/>
          </a:p>
          <a:p>
            <a:pPr lvl="2">
              <a:defRPr/>
            </a:pPr>
            <a:r>
              <a:rPr lang="fr-FR" altLang="zh-CN" dirty="0"/>
              <a:t>HTML5</a:t>
            </a:r>
            <a:r>
              <a:rPr lang="zh-CN" altLang="zh-CN" dirty="0"/>
              <a:t>、</a:t>
            </a:r>
            <a:r>
              <a:rPr lang="fr-FR" altLang="zh-CN" dirty="0"/>
              <a:t>CSS3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SSM</a:t>
            </a:r>
            <a:r>
              <a:rPr lang="zh-CN" altLang="zh-CN" dirty="0"/>
              <a:t>框架整合</a:t>
            </a:r>
            <a:endParaRPr dirty="0"/>
          </a:p>
        </p:txBody>
      </p:sp>
      <p:pic>
        <p:nvPicPr>
          <p:cNvPr id="7170" name="Picture 2" descr="E:\work\A8\Y2-SpringMVC\教学用书\SpringMVC04图例\图12.21 SMBMS系统架构图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37960"/>
            <a:ext cx="2700300" cy="325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A09910-8238-415C-B2ED-CC0A5934F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9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SSM</a:t>
            </a:r>
            <a:r>
              <a:rPr lang="zh-CN" altLang="zh-CN" dirty="0"/>
              <a:t>框架整合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SSM</a:t>
            </a:r>
            <a:r>
              <a:rPr lang="zh-CN" altLang="en-US" dirty="0"/>
              <a:t>框架搭建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新建</a:t>
            </a:r>
            <a:r>
              <a:rPr lang="fr-FR" altLang="zh-CN" dirty="0"/>
              <a:t>Web Project</a:t>
            </a:r>
            <a:r>
              <a:rPr lang="zh-CN" altLang="zh-CN" dirty="0"/>
              <a:t>，导入相关</a:t>
            </a:r>
            <a:r>
              <a:rPr lang="fr-FR" altLang="zh-CN" dirty="0"/>
              <a:t>jar</a:t>
            </a:r>
            <a:r>
              <a:rPr lang="zh-CN" altLang="zh-CN" dirty="0"/>
              <a:t>文件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配置</a:t>
            </a:r>
            <a:r>
              <a:rPr lang="fr-FR" altLang="zh-CN" dirty="0"/>
              <a:t>web.xml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配置文件（</a:t>
            </a:r>
            <a:r>
              <a:rPr lang="en-US" altLang="zh-CN" dirty="0"/>
              <a:t>/resources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defRPr/>
            </a:pPr>
            <a:r>
              <a:rPr lang="fr-FR" altLang="zh-CN" dirty="0"/>
              <a:t>database.properties</a:t>
            </a:r>
          </a:p>
          <a:p>
            <a:pPr lvl="2">
              <a:defRPr/>
            </a:pPr>
            <a:r>
              <a:rPr lang="fr-FR" altLang="zh-CN" dirty="0"/>
              <a:t>log4j.properties</a:t>
            </a:r>
          </a:p>
          <a:p>
            <a:pPr lvl="2">
              <a:defRPr/>
            </a:pPr>
            <a:r>
              <a:rPr lang="fr-FR" altLang="zh-CN" dirty="0"/>
              <a:t>mybatis-config.xml</a:t>
            </a:r>
          </a:p>
          <a:p>
            <a:pPr lvl="3">
              <a:defRPr/>
            </a:pPr>
            <a:r>
              <a:rPr lang="zh-CN" altLang="zh-CN" dirty="0"/>
              <a:t>配置</a:t>
            </a:r>
            <a:r>
              <a:rPr lang="fr-FR" altLang="zh-CN" dirty="0"/>
              <a:t>typeAliases</a:t>
            </a:r>
          </a:p>
          <a:p>
            <a:pPr lvl="3">
              <a:defRPr/>
            </a:pPr>
            <a:r>
              <a:rPr lang="zh-CN" altLang="zh-CN" dirty="0"/>
              <a:t>设置全局性懒加载</a:t>
            </a:r>
            <a:endParaRPr lang="fr-FR" altLang="zh-CN" dirty="0"/>
          </a:p>
          <a:p>
            <a:pPr lvl="2">
              <a:defRPr/>
            </a:pPr>
            <a:r>
              <a:rPr lang="fr-FR" altLang="zh-CN" dirty="0">
                <a:solidFill>
                  <a:srgbClr val="FF0000"/>
                </a:solidFill>
              </a:rPr>
              <a:t>applicationContext-mybatis.xml</a:t>
            </a:r>
          </a:p>
          <a:p>
            <a:pPr lvl="2">
              <a:defRPr/>
            </a:pPr>
            <a:r>
              <a:rPr lang="fr-FR" altLang="zh-CN" dirty="0">
                <a:solidFill>
                  <a:srgbClr val="FF0000"/>
                </a:solidFill>
              </a:rPr>
              <a:t>springmvc-servlet.xml</a:t>
            </a:r>
            <a:r>
              <a:rPr lang="en-US" altLang="zh-CN" sz="135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3923928" y="4418380"/>
            <a:ext cx="3240360" cy="302930"/>
            <a:chOff x="3143241" y="5139797"/>
            <a:chExt cx="4754468" cy="43234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143241" y="5143512"/>
              <a:ext cx="523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3897181" y="5139797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103" y="5193681"/>
              <a:ext cx="545291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897181" y="5171130"/>
              <a:ext cx="3978354" cy="3953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演示示例：搭建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SSM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E1818-7B66-422D-A2A5-27CD5788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9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B166C08-626D-4885-91CA-AF1EC997E52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准备所需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5C8CB81-532D-4591-8084-25889535B7D8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843558"/>
            <a:ext cx="3384376" cy="2376263"/>
            <a:chOff x="1751014" y="1095375"/>
            <a:chExt cx="7828460" cy="18104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C78DB9-0C55-45A2-BF63-D33BB2614075}"/>
                </a:ext>
              </a:extLst>
            </p:cNvPr>
            <p:cNvSpPr/>
            <p:nvPr/>
          </p:nvSpPr>
          <p:spPr bwMode="auto">
            <a:xfrm>
              <a:off x="1751014" y="1095375"/>
              <a:ext cx="7828460" cy="1810487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  <a:p>
              <a:pPr>
                <a:defRPr/>
              </a:pPr>
              <a:endParaRPr lang="zh-CN" altLang="en-US" sz="1400" dirty="0">
                <a:latin typeface="+mn-ea"/>
              </a:endParaRPr>
            </a:p>
          </p:txBody>
        </p:sp>
        <p:sp>
          <p:nvSpPr>
            <p:cNvPr id="22536" name="矩形 1">
              <a:extLst>
                <a:ext uri="{FF2B5EF4-FFF2-40B4-BE49-F238E27FC236}">
                  <a16:creationId xmlns:a16="http://schemas.microsoft.com/office/drawing/2014/main" id="{92086984-E8F7-45F2-A86A-BAF2373B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2" y="1114424"/>
              <a:ext cx="7750672" cy="176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latin typeface="+mn-ea"/>
                  <a:ea typeface="+mn-ea"/>
                </a:rPr>
                <a:t>       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要实现</a:t>
              </a:r>
              <a:r>
                <a:rPr lang="en-US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SSM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框架的整合，首先要准备</a:t>
              </a:r>
              <a:r>
                <a:rPr lang="zh-CN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这三个框架的</a:t>
              </a:r>
              <a:r>
                <a:rPr lang="en-US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JAR</a:t>
              </a:r>
              <a:r>
                <a:rPr lang="zh-CN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包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，以及其他</a:t>
              </a:r>
              <a:r>
                <a:rPr lang="zh-CN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整合所需的</a:t>
              </a:r>
              <a:r>
                <a:rPr lang="en-US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JAR</a:t>
              </a:r>
              <a:r>
                <a:rPr lang="zh-CN" altLang="zh-CN" sz="1400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包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。在</a:t>
              </a:r>
              <a:r>
                <a:rPr lang="zh-CN" altLang="en-US" sz="1400" dirty="0">
                  <a:latin typeface="+mn-ea"/>
                  <a:ea typeface="+mn-ea"/>
                  <a:cs typeface="Times New Roman" panose="02020603050405020304" pitchFamily="18" charset="0"/>
                </a:rPr>
                <a:t>前面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讲解</a:t>
              </a:r>
              <a:r>
                <a:rPr lang="en-US" altLang="zh-CN" sz="1400" dirty="0" err="1">
                  <a:latin typeface="+mn-ea"/>
                  <a:ea typeface="+mn-ea"/>
                  <a:cs typeface="Times New Roman" panose="02020603050405020304" pitchFamily="18" charset="0"/>
                </a:rPr>
                <a:t>Spirng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与</a:t>
              </a:r>
              <a:r>
                <a:rPr lang="en-US" altLang="zh-CN" sz="1400" dirty="0" err="1">
                  <a:latin typeface="+mn-ea"/>
                  <a:ea typeface="+mn-ea"/>
                  <a:cs typeface="Times New Roman" panose="02020603050405020304" pitchFamily="18" charset="0"/>
                </a:rPr>
                <a:t>MyBatis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框架整合时，已经介绍了</a:t>
              </a:r>
              <a:r>
                <a:rPr lang="en-US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Spring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与</a:t>
              </a:r>
              <a:r>
                <a:rPr lang="en-US" altLang="zh-CN" sz="1400" dirty="0" err="1">
                  <a:latin typeface="+mn-ea"/>
                  <a:ea typeface="+mn-ea"/>
                  <a:cs typeface="Times New Roman" panose="02020603050405020304" pitchFamily="18" charset="0"/>
                </a:rPr>
                <a:t>MyBatis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整合所需要的</a:t>
              </a:r>
              <a:r>
                <a:rPr lang="en-US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JAR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包，这里只需要再加入</a:t>
              </a:r>
              <a:r>
                <a:rPr lang="en-US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Spring MVC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的相关</a:t>
              </a:r>
              <a:r>
                <a:rPr lang="en-US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JAR</a:t>
              </a:r>
              <a:r>
                <a:rPr lang="zh-CN" altLang="zh-CN" sz="1400" dirty="0">
                  <a:latin typeface="+mn-ea"/>
                  <a:ea typeface="+mn-ea"/>
                  <a:cs typeface="Times New Roman" panose="02020603050405020304" pitchFamily="18" charset="0"/>
                </a:rPr>
                <a:t>包即可，具体如下：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3745A63-C8FF-476F-A2C2-AEE2CA57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40" y="3723878"/>
            <a:ext cx="3299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spring-web-3.2.18.RELEASE.jar</a:t>
            </a:r>
            <a:endParaRPr lang="zh-CN" altLang="zh-CN" sz="1200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CC73D3-76D1-4C75-A481-F6650838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39" y="4123928"/>
            <a:ext cx="3000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spring-webmvc-3.2.18.RELEASE.jar</a:t>
            </a:r>
            <a:endParaRPr lang="zh-CN" altLang="zh-CN" sz="1200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5" name="图片 13">
            <a:extLst>
              <a:ext uri="{FF2B5EF4-FFF2-40B4-BE49-F238E27FC236}">
                <a16:creationId xmlns:a16="http://schemas.microsoft.com/office/drawing/2014/main" id="{5F10E35A-24B3-4E53-A8C1-20F0B9A2B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824508"/>
            <a:ext cx="931069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14289-0A0F-4183-9D50-B05415BFC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656B35-723A-4667-853D-E0A6DEB86E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96136" y="849329"/>
            <a:ext cx="2318835" cy="403463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A758A842-B347-414D-9F4A-9DF5A20A0822}"/>
              </a:ext>
            </a:extLst>
          </p:cNvPr>
          <p:cNvSpPr txBox="1">
            <a:spLocks/>
          </p:cNvSpPr>
          <p:nvPr/>
        </p:nvSpPr>
        <p:spPr>
          <a:xfrm>
            <a:off x="5343339" y="333768"/>
            <a:ext cx="3197358" cy="529234"/>
          </a:xfrm>
          <a:prstGeom prst="rect">
            <a:avLst/>
          </a:prstGeom>
        </p:spPr>
        <p:txBody>
          <a:bodyPr/>
          <a:lstStyle>
            <a:lvl1pPr marL="304800" indent="-3048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2305" indent="-2540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48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150" indent="-203200" algn="l" defTabSz="81597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472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30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005" indent="-203835" algn="l" defTabSz="81597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根据上述整合需求，</a:t>
            </a:r>
            <a:r>
              <a:rPr lang="en-US" altLang="zh-CN" sz="12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SSM</a:t>
            </a:r>
            <a:r>
              <a:rPr lang="zh-CN" altLang="zh-CN" sz="12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框架整合</a:t>
            </a:r>
            <a:r>
              <a:rPr lang="zh-CN" altLang="en-US" sz="12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所需要的基本</a:t>
            </a:r>
            <a:r>
              <a:rPr lang="en-US" altLang="zh-CN" sz="12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JAR</a:t>
            </a:r>
            <a:r>
              <a:rPr lang="zh-CN" altLang="en-US" sz="12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包如下图所示：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F2027067-86BB-4CBF-84E2-E208A44223A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编写配置文件</a:t>
            </a:r>
            <a:r>
              <a:rPr lang="en-US" altLang="zh-CN" dirty="0"/>
              <a:t>——</a:t>
            </a:r>
            <a:r>
              <a:rPr lang="en-US" altLang="zh-CN" dirty="0" err="1"/>
              <a:t>database.properties</a:t>
            </a:r>
            <a:endParaRPr lang="zh-CN" altLang="en-US" dirty="0"/>
          </a:p>
        </p:txBody>
      </p:sp>
      <p:sp>
        <p:nvSpPr>
          <p:cNvPr id="37" name="矩形 16">
            <a:extLst>
              <a:ext uri="{FF2B5EF4-FFF2-40B4-BE49-F238E27FC236}">
                <a16:creationId xmlns:a16="http://schemas.microsoft.com/office/drawing/2014/main" id="{ED087A8C-C6CA-4467-8CB1-61EB21E14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431289"/>
            <a:ext cx="7200800" cy="252028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5D78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rPr lang="en-US" altLang="zh-CN" sz="1400" b="1" dirty="0">
                <a:solidFill>
                  <a:srgbClr val="152437"/>
                </a:solidFill>
              </a:rPr>
              <a:t>driver=</a:t>
            </a:r>
            <a:r>
              <a:rPr lang="en-US" altLang="zh-CN" sz="1400" b="1" dirty="0" err="1">
                <a:solidFill>
                  <a:srgbClr val="152437"/>
                </a:solidFill>
              </a:rPr>
              <a:t>com.mysql.jdbc.Driver</a:t>
            </a:r>
            <a:endParaRPr lang="en-US" altLang="zh-CN" sz="1400" b="1" dirty="0">
              <a:solidFill>
                <a:srgbClr val="152437"/>
              </a:solidFill>
            </a:endParaRPr>
          </a:p>
          <a:p>
            <a:r>
              <a:rPr lang="en-US" altLang="zh-CN" sz="1400" b="1" dirty="0" err="1">
                <a:solidFill>
                  <a:srgbClr val="152437"/>
                </a:solidFill>
              </a:rPr>
              <a:t>url</a:t>
            </a:r>
            <a:r>
              <a:rPr lang="en-US" altLang="zh-CN" sz="1400" b="1" dirty="0">
                <a:solidFill>
                  <a:srgbClr val="152437"/>
                </a:solidFill>
              </a:rPr>
              <a:t>=</a:t>
            </a:r>
            <a:r>
              <a:rPr lang="en-US" altLang="zh-CN" sz="1400" b="1" dirty="0" err="1">
                <a:solidFill>
                  <a:srgbClr val="152437"/>
                </a:solidFill>
              </a:rPr>
              <a:t>jdbc:mysql</a:t>
            </a:r>
            <a:r>
              <a:rPr lang="en-US" altLang="zh-CN" sz="1400" b="1" dirty="0">
                <a:solidFill>
                  <a:srgbClr val="152437"/>
                </a:solidFill>
              </a:rPr>
              <a:t>://127.0.0.1:3306/</a:t>
            </a:r>
            <a:r>
              <a:rPr lang="en-US" altLang="zh-CN" sz="1400" b="1" dirty="0" err="1">
                <a:solidFill>
                  <a:srgbClr val="152437"/>
                </a:solidFill>
              </a:rPr>
              <a:t>dsscm?useUnicode</a:t>
            </a:r>
            <a:r>
              <a:rPr lang="en-US" altLang="zh-CN" sz="1400" b="1" dirty="0">
                <a:solidFill>
                  <a:srgbClr val="152437"/>
                </a:solidFill>
              </a:rPr>
              <a:t>=</a:t>
            </a:r>
            <a:r>
              <a:rPr lang="en-US" altLang="zh-CN" sz="1400" b="1" dirty="0" err="1">
                <a:solidFill>
                  <a:srgbClr val="152437"/>
                </a:solidFill>
              </a:rPr>
              <a:t>true&amp;characterEncoding</a:t>
            </a:r>
            <a:r>
              <a:rPr lang="en-US" altLang="zh-CN" sz="1400" b="1" dirty="0">
                <a:solidFill>
                  <a:srgbClr val="152437"/>
                </a:solidFill>
              </a:rPr>
              <a:t>=utf-8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user=root</a:t>
            </a:r>
          </a:p>
          <a:p>
            <a:r>
              <a:rPr lang="en-US" altLang="zh-CN" sz="1400" b="1" dirty="0">
                <a:solidFill>
                  <a:srgbClr val="152437"/>
                </a:solidFill>
              </a:rPr>
              <a:t>password=123456</a:t>
            </a:r>
          </a:p>
          <a:p>
            <a:r>
              <a:rPr lang="en-US" altLang="zh-CN" sz="1400" b="1" dirty="0" err="1">
                <a:solidFill>
                  <a:srgbClr val="152437"/>
                </a:solidFill>
              </a:rPr>
              <a:t>minIdle</a:t>
            </a:r>
            <a:r>
              <a:rPr lang="en-US" altLang="zh-CN" sz="1400" b="1" dirty="0">
                <a:solidFill>
                  <a:srgbClr val="152437"/>
                </a:solidFill>
              </a:rPr>
              <a:t>=45</a:t>
            </a:r>
          </a:p>
          <a:p>
            <a:r>
              <a:rPr lang="en-US" altLang="zh-CN" sz="1400" b="1" dirty="0" err="1">
                <a:solidFill>
                  <a:srgbClr val="152437"/>
                </a:solidFill>
              </a:rPr>
              <a:t>maxIdle</a:t>
            </a:r>
            <a:r>
              <a:rPr lang="en-US" altLang="zh-CN" sz="1400" b="1" dirty="0">
                <a:solidFill>
                  <a:srgbClr val="152437"/>
                </a:solidFill>
              </a:rPr>
              <a:t>=50</a:t>
            </a:r>
          </a:p>
          <a:p>
            <a:r>
              <a:rPr lang="en-US" altLang="zh-CN" sz="1400" b="1" dirty="0" err="1">
                <a:solidFill>
                  <a:srgbClr val="152437"/>
                </a:solidFill>
              </a:rPr>
              <a:t>initialSize</a:t>
            </a:r>
            <a:r>
              <a:rPr lang="en-US" altLang="zh-CN" sz="1400" b="1" dirty="0">
                <a:solidFill>
                  <a:srgbClr val="152437"/>
                </a:solidFill>
              </a:rPr>
              <a:t>=5</a:t>
            </a:r>
          </a:p>
          <a:p>
            <a:r>
              <a:rPr lang="en-US" altLang="zh-CN" sz="1400" b="1" dirty="0" err="1">
                <a:solidFill>
                  <a:srgbClr val="152437"/>
                </a:solidFill>
              </a:rPr>
              <a:t>maxActive</a:t>
            </a:r>
            <a:r>
              <a:rPr lang="en-US" altLang="zh-CN" sz="1400" b="1" dirty="0">
                <a:solidFill>
                  <a:srgbClr val="152437"/>
                </a:solidFill>
              </a:rPr>
              <a:t>=100</a:t>
            </a:r>
          </a:p>
          <a:p>
            <a:r>
              <a:rPr lang="en-US" altLang="zh-CN" sz="1400" b="1" dirty="0" err="1">
                <a:solidFill>
                  <a:srgbClr val="152437"/>
                </a:solidFill>
              </a:rPr>
              <a:t>maxWait</a:t>
            </a:r>
            <a:r>
              <a:rPr lang="en-US" altLang="zh-CN" sz="1400" b="1" dirty="0">
                <a:solidFill>
                  <a:srgbClr val="152437"/>
                </a:solidFill>
              </a:rPr>
              <a:t>=100</a:t>
            </a:r>
          </a:p>
          <a:p>
            <a:r>
              <a:rPr lang="en-US" altLang="zh-CN" sz="1400" b="1" dirty="0" err="1">
                <a:solidFill>
                  <a:srgbClr val="152437"/>
                </a:solidFill>
              </a:rPr>
              <a:t>removeAbandonedTimeout</a:t>
            </a:r>
            <a:r>
              <a:rPr lang="en-US" altLang="zh-CN" sz="1400" b="1" dirty="0">
                <a:solidFill>
                  <a:srgbClr val="152437"/>
                </a:solidFill>
              </a:rPr>
              <a:t>=180</a:t>
            </a:r>
          </a:p>
          <a:p>
            <a:r>
              <a:rPr lang="en-US" altLang="zh-CN" sz="1400" b="1" dirty="0" err="1">
                <a:solidFill>
                  <a:srgbClr val="152437"/>
                </a:solidFill>
              </a:rPr>
              <a:t>removeAbandoned</a:t>
            </a:r>
            <a:r>
              <a:rPr lang="en-US" altLang="zh-CN" sz="1400" b="1" dirty="0">
                <a:solidFill>
                  <a:srgbClr val="152437"/>
                </a:solidFill>
              </a:rPr>
              <a:t>=true</a:t>
            </a:r>
          </a:p>
          <a:p>
            <a:endParaRPr lang="zh-CN" altLang="zh-CN" sz="1400" b="1" dirty="0">
              <a:solidFill>
                <a:srgbClr val="152437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A85FABE-87B9-421C-A3C0-A60354E14C6D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1816853"/>
            <a:ext cx="2291954" cy="456098"/>
            <a:chOff x="0" y="1200205"/>
            <a:chExt cx="3867150" cy="758680"/>
          </a:xfrm>
        </p:grpSpPr>
        <p:sp>
          <p:nvSpPr>
            <p:cNvPr id="39" name="五边形 38">
              <a:extLst>
                <a:ext uri="{FF2B5EF4-FFF2-40B4-BE49-F238E27FC236}">
                  <a16:creationId xmlns:a16="http://schemas.microsoft.com/office/drawing/2014/main" id="{016B7E14-0779-4CE3-9237-AF7020B8F644}"/>
                </a:ext>
              </a:extLst>
            </p:cNvPr>
            <p:cNvSpPr/>
            <p:nvPr/>
          </p:nvSpPr>
          <p:spPr>
            <a:xfrm>
              <a:off x="0" y="1200205"/>
              <a:ext cx="3485457" cy="758680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05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4589" name="矩形 44">
              <a:extLst>
                <a:ext uri="{FF2B5EF4-FFF2-40B4-BE49-F238E27FC236}">
                  <a16:creationId xmlns:a16="http://schemas.microsoft.com/office/drawing/2014/main" id="{52A19AAB-9A54-4770-A98D-4C77BB20A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32" y="1308976"/>
              <a:ext cx="2978419" cy="51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dirty="0" err="1">
                  <a:latin typeface="+mn-lt"/>
                </a:rPr>
                <a:t>database.properties</a:t>
              </a:r>
              <a:endParaRPr lang="zh-CN" altLang="en-US" sz="1400" dirty="0">
                <a:latin typeface="+mn-lt"/>
              </a:endParaRPr>
            </a:p>
          </p:txBody>
        </p:sp>
        <p:sp>
          <p:nvSpPr>
            <p:cNvPr id="41" name="燕尾形 40">
              <a:extLst>
                <a:ext uri="{FF2B5EF4-FFF2-40B4-BE49-F238E27FC236}">
                  <a16:creationId xmlns:a16="http://schemas.microsoft.com/office/drawing/2014/main" id="{BAED14AD-52E1-4B28-87C4-CD3E95EA9B07}"/>
                </a:ext>
              </a:extLst>
            </p:cNvPr>
            <p:cNvSpPr/>
            <p:nvPr/>
          </p:nvSpPr>
          <p:spPr>
            <a:xfrm>
              <a:off x="3220280" y="1261663"/>
              <a:ext cx="46606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42" name="燕尾形 41">
              <a:extLst>
                <a:ext uri="{FF2B5EF4-FFF2-40B4-BE49-F238E27FC236}">
                  <a16:creationId xmlns:a16="http://schemas.microsoft.com/office/drawing/2014/main" id="{12A0C77D-FA96-4192-AD78-0B67D46857CB}"/>
                </a:ext>
              </a:extLst>
            </p:cNvPr>
            <p:cNvSpPr/>
            <p:nvPr/>
          </p:nvSpPr>
          <p:spPr>
            <a:xfrm>
              <a:off x="3401083" y="1261663"/>
              <a:ext cx="466067" cy="634502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9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7DEAA6-AD81-451A-9707-3F36B0D9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CA0B37-C609-418D-973E-5FE272E0CA7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29CC8F-946B-4F61-A408-E083F62AA0D2}"/>
              </a:ext>
            </a:extLst>
          </p:cNvPr>
          <p:cNvSpPr/>
          <p:nvPr/>
        </p:nvSpPr>
        <p:spPr bwMode="auto">
          <a:xfrm>
            <a:off x="827584" y="777076"/>
            <a:ext cx="7751663" cy="90306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  <a:p>
            <a:pPr>
              <a:defRPr/>
            </a:pPr>
            <a:endParaRPr lang="zh-CN" altLang="en-US" sz="1400" dirty="0">
              <a:latin typeface="+mn-ea"/>
            </a:endParaRPr>
          </a:p>
        </p:txBody>
      </p:sp>
      <p:sp>
        <p:nvSpPr>
          <p:cNvPr id="19" name="矩形 2">
            <a:extLst>
              <a:ext uri="{FF2B5EF4-FFF2-40B4-BE49-F238E27FC236}">
                <a16:creationId xmlns:a16="http://schemas.microsoft.com/office/drawing/2014/main" id="{510E2C3B-2129-48F8-80B5-0B61C21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90" y="789451"/>
            <a:ext cx="7656250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+mn-ea"/>
                <a:ea typeface="+mn-ea"/>
              </a:rPr>
              <a:t>        </a:t>
            </a:r>
            <a:r>
              <a:rPr lang="zh-CN" altLang="zh-CN" sz="1200" dirty="0">
                <a:latin typeface="+mn-ea"/>
                <a:ea typeface="+mn-ea"/>
              </a:rPr>
              <a:t>在项目下，创建一个名为</a:t>
            </a:r>
            <a:r>
              <a:rPr lang="en-US" altLang="zh-CN" sz="1200" dirty="0">
                <a:latin typeface="+mn-ea"/>
                <a:ea typeface="+mn-ea"/>
              </a:rPr>
              <a:t>config</a:t>
            </a:r>
            <a:r>
              <a:rPr lang="zh-CN" altLang="zh-CN" sz="1200" dirty="0">
                <a:latin typeface="+mn-ea"/>
                <a:ea typeface="+mn-ea"/>
              </a:rPr>
              <a:t>的源文件夹（</a:t>
            </a:r>
            <a:r>
              <a:rPr lang="en-US" altLang="zh-CN" sz="1200" dirty="0">
                <a:latin typeface="+mn-ea"/>
                <a:ea typeface="+mn-ea"/>
              </a:rPr>
              <a:t>Source Folder</a:t>
            </a:r>
            <a:r>
              <a:rPr lang="zh-CN" altLang="zh-CN" sz="1200" dirty="0">
                <a:latin typeface="+mn-ea"/>
                <a:ea typeface="+mn-ea"/>
              </a:rPr>
              <a:t>），在该文件夹中分别创建数据库常量配置文件</a:t>
            </a:r>
            <a:r>
              <a:rPr lang="en-US" altLang="zh-CN" sz="1200" dirty="0" err="1">
                <a:latin typeface="+mn-ea"/>
                <a:ea typeface="+mn-ea"/>
              </a:rPr>
              <a:t>database.properties</a:t>
            </a:r>
            <a:r>
              <a:rPr lang="zh-CN" altLang="zh-CN" sz="1200" dirty="0">
                <a:latin typeface="+mn-ea"/>
                <a:ea typeface="+mn-ea"/>
              </a:rPr>
              <a:t>、</a:t>
            </a:r>
            <a:r>
              <a:rPr lang="en-US" altLang="zh-CN" sz="1200" dirty="0">
                <a:latin typeface="+mn-ea"/>
                <a:ea typeface="+mn-ea"/>
              </a:rPr>
              <a:t>Spring</a:t>
            </a:r>
            <a:r>
              <a:rPr lang="zh-CN" altLang="zh-CN" sz="1200" dirty="0">
                <a:latin typeface="+mn-ea"/>
                <a:ea typeface="+mn-ea"/>
              </a:rPr>
              <a:t>配置文件</a:t>
            </a:r>
            <a:r>
              <a:rPr lang="en-US" altLang="zh-CN" sz="1200" dirty="0">
                <a:latin typeface="+mn-ea"/>
                <a:ea typeface="+mn-ea"/>
              </a:rPr>
              <a:t>applicationContext.xml</a:t>
            </a:r>
            <a:r>
              <a:rPr lang="zh-CN" altLang="zh-CN" sz="1200" dirty="0">
                <a:latin typeface="+mn-ea"/>
                <a:ea typeface="+mn-ea"/>
              </a:rPr>
              <a:t>，以及</a:t>
            </a:r>
            <a:r>
              <a:rPr lang="en-US" altLang="zh-CN" sz="1200" dirty="0" err="1">
                <a:latin typeface="+mn-ea"/>
                <a:ea typeface="+mn-ea"/>
              </a:rPr>
              <a:t>MyBatis</a:t>
            </a:r>
            <a:r>
              <a:rPr lang="zh-CN" altLang="zh-CN" sz="1200" dirty="0">
                <a:latin typeface="+mn-ea"/>
                <a:ea typeface="+mn-ea"/>
              </a:rPr>
              <a:t>的配置文件</a:t>
            </a:r>
            <a:r>
              <a:rPr lang="en-US" altLang="zh-CN" sz="1200" dirty="0">
                <a:latin typeface="+mn-ea"/>
                <a:ea typeface="+mn-ea"/>
              </a:rPr>
              <a:t>mybatis-config.xml</a:t>
            </a:r>
            <a:r>
              <a:rPr lang="zh-CN" altLang="zh-CN" sz="1200" dirty="0">
                <a:latin typeface="+mn-ea"/>
                <a:ea typeface="+mn-ea"/>
              </a:rPr>
              <a:t>。</a:t>
            </a:r>
            <a:endParaRPr lang="zh-CN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heme/theme1.xml><?xml version="1.0" encoding="utf-8"?>
<a:theme xmlns:a="http://schemas.openxmlformats.org/drawingml/2006/main" name="模板_数据分析_2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第12章  数据交互与绑定</Template>
  <TotalTime>279</TotalTime>
  <Words>4342</Words>
  <Application>Microsoft Office PowerPoint</Application>
  <PresentationFormat>全屏显示(16:9)</PresentationFormat>
  <Paragraphs>569</Paragraphs>
  <Slides>38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方正粗宋简体</vt:lpstr>
      <vt:lpstr>黑体</vt:lpstr>
      <vt:lpstr>华光大标宋_CNKI</vt:lpstr>
      <vt:lpstr>华光大黑二_CNKI</vt:lpstr>
      <vt:lpstr>华光美黑_CNKI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模板_数据分析_2</vt:lpstr>
      <vt:lpstr>PowerPoint 演示文稿</vt:lpstr>
      <vt:lpstr>本章目标</vt:lpstr>
      <vt:lpstr>SSM框架整合与项目案例</vt:lpstr>
      <vt:lpstr>整合思路</vt:lpstr>
      <vt:lpstr>整合思路</vt:lpstr>
      <vt:lpstr>SSM框架整合</vt:lpstr>
      <vt:lpstr>SSM框架整合</vt:lpstr>
      <vt:lpstr>准备所需JAR包</vt:lpstr>
      <vt:lpstr>编写配置文件——database.properties</vt:lpstr>
      <vt:lpstr>编写配置文件——applicationContext-mybatis.xml</vt:lpstr>
      <vt:lpstr>编写配置文件——applicationContext-mybatis.xml</vt:lpstr>
      <vt:lpstr>编写配置文件——mybatis-config.xml</vt:lpstr>
      <vt:lpstr>编写配置文件——springmvc-servlet.xml</vt:lpstr>
      <vt:lpstr>编写配置文件——springmvc-servlet.xml</vt:lpstr>
      <vt:lpstr>编写配置文件——web.xml</vt:lpstr>
      <vt:lpstr>SSM框架整合</vt:lpstr>
      <vt:lpstr>PowerPoint 演示文稿</vt:lpstr>
      <vt:lpstr>整合应用测试</vt:lpstr>
      <vt:lpstr>使用SSM框架实现登录、注销</vt:lpstr>
      <vt:lpstr>整合应用测试——用户登录系统</vt:lpstr>
      <vt:lpstr>整合应用测试——用户登录系统</vt:lpstr>
      <vt:lpstr>整合应用测试——用户登录系统</vt:lpstr>
      <vt:lpstr>整合应用测试——用户登录系统</vt:lpstr>
      <vt:lpstr>整合应用测试——用户登录系统</vt:lpstr>
      <vt:lpstr>整合应用测试——用户登录系统</vt:lpstr>
      <vt:lpstr>整合应用测试——用户登录系统</vt:lpstr>
      <vt:lpstr>整合应用测试——用户登录系统</vt:lpstr>
      <vt:lpstr>SSM框架整合与项目案例</vt:lpstr>
      <vt:lpstr>使用SSM框架实现用户管理</vt:lpstr>
      <vt:lpstr>查询用户信息列表</vt:lpstr>
      <vt:lpstr>添加用户</vt:lpstr>
      <vt:lpstr>根据id查看用户信息</vt:lpstr>
      <vt:lpstr>修改用户信息</vt:lpstr>
      <vt:lpstr>删除用户</vt:lpstr>
      <vt:lpstr>SSM框架整合与项目案例</vt:lpstr>
      <vt:lpstr>搭建SSM框架，实现商品管理功能</vt:lpstr>
      <vt:lpstr>实现供应商管理模块的功能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SSM框架整合与项目案例</cp:keywords>
  <cp:lastModifiedBy>Fuxin</cp:lastModifiedBy>
  <cp:revision>30</cp:revision>
  <dcterms:created xsi:type="dcterms:W3CDTF">2020-03-10T07:00:19Z</dcterms:created>
  <dcterms:modified xsi:type="dcterms:W3CDTF">2022-12-15T09:00:05Z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