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420" r:id="rId2"/>
    <p:sldId id="731" r:id="rId3"/>
    <p:sldId id="561" r:id="rId4"/>
    <p:sldId id="778" r:id="rId5"/>
    <p:sldId id="260" r:id="rId6"/>
    <p:sldId id="670" r:id="rId7"/>
    <p:sldId id="764" r:id="rId8"/>
    <p:sldId id="452" r:id="rId9"/>
    <p:sldId id="765" r:id="rId10"/>
    <p:sldId id="766" r:id="rId11"/>
    <p:sldId id="774" r:id="rId12"/>
    <p:sldId id="510" r:id="rId13"/>
    <p:sldId id="500" r:id="rId14"/>
    <p:sldId id="767" r:id="rId15"/>
    <p:sldId id="775" r:id="rId16"/>
    <p:sldId id="768" r:id="rId17"/>
    <p:sldId id="769" r:id="rId18"/>
    <p:sldId id="776" r:id="rId19"/>
    <p:sldId id="771" r:id="rId20"/>
    <p:sldId id="504" r:id="rId21"/>
    <p:sldId id="772" r:id="rId22"/>
    <p:sldId id="505" r:id="rId23"/>
    <p:sldId id="506" r:id="rId24"/>
    <p:sldId id="507" r:id="rId25"/>
    <p:sldId id="508" r:id="rId26"/>
    <p:sldId id="777" r:id="rId27"/>
    <p:sldId id="773" r:id="rId28"/>
    <p:sldId id="448" r:id="rId29"/>
    <p:sldId id="627" r:id="rId30"/>
  </p:sldIdLst>
  <p:sldSz cx="9144000" cy="5143500" type="screen16x9"/>
  <p:notesSz cx="6858000" cy="9144000"/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A62"/>
    <a:srgbClr val="1E3559"/>
    <a:srgbClr val="152437"/>
    <a:srgbClr val="5D78A0"/>
    <a:srgbClr val="132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210" autoAdjust="0"/>
  </p:normalViewPr>
  <p:slideViewPr>
    <p:cSldViewPr>
      <p:cViewPr varScale="1">
        <p:scale>
          <a:sx n="107" d="100"/>
          <a:sy n="107" d="100"/>
        </p:scale>
        <p:origin x="782" y="82"/>
      </p:cViewPr>
      <p:guideLst>
        <p:guide orient="horz" pos="1710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bai.com/jdb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91E9F88-4424-F48B-93E4-F60EBACBC0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DAA9508-4E36-7B99-D870-EEBB08209C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DF26531E-1BFA-C645-CD6C-72F054FC1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37D93D-543D-4E61-83F3-41B7DEF34401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F9A5D4A2-2C81-40D4-8AF6-186CEB47AE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78FEE1A0-278A-4C65-93D1-648E94C5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0DE4C3AD-A44C-40B7-9449-E3CBCBAF8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AE6412-8708-49E4-8B82-EFB3E8E3FC53}" type="slidenum">
              <a:rPr lang="zh-CN" altLang="en-US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7FED21BE-2485-4B6D-95C5-0BED21F7C6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1F0B6EC3-44F5-4F8A-A1C7-3EC35708F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/>
              <a:t>Core Container</a:t>
            </a:r>
            <a:r>
              <a:rPr lang="zh-CN" altLang="zh-CN" b="1"/>
              <a:t>（核心容器）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的核心容器是其他模块建立的基础，它主要由</a:t>
            </a:r>
            <a:r>
              <a:rPr lang="en-US" altLang="zh-CN"/>
              <a:t>Beans</a:t>
            </a:r>
            <a:r>
              <a:rPr lang="zh-CN" altLang="zh-CN"/>
              <a:t>模块、</a:t>
            </a:r>
            <a:r>
              <a:rPr lang="en-US" altLang="zh-CN"/>
              <a:t>Core</a:t>
            </a:r>
            <a:r>
              <a:rPr lang="zh-CN" altLang="zh-CN"/>
              <a:t>模块、</a:t>
            </a:r>
            <a:r>
              <a:rPr lang="en-US" altLang="zh-CN"/>
              <a:t>Context</a:t>
            </a:r>
            <a:r>
              <a:rPr lang="zh-CN" altLang="zh-CN"/>
              <a:t>模块、</a:t>
            </a:r>
            <a:r>
              <a:rPr lang="en-US" altLang="zh-CN"/>
              <a:t>Context-support</a:t>
            </a:r>
            <a:r>
              <a:rPr lang="zh-CN" altLang="zh-CN"/>
              <a:t>模块和</a:t>
            </a:r>
            <a:r>
              <a:rPr lang="en-US" altLang="zh-CN"/>
              <a:t>SpEL</a:t>
            </a:r>
            <a:r>
              <a:rPr lang="zh-CN" altLang="zh-CN"/>
              <a:t>（</a:t>
            </a:r>
            <a:r>
              <a:rPr lang="en-US" altLang="zh-CN"/>
              <a:t>Spring Expression Language</a:t>
            </a:r>
            <a:r>
              <a:rPr lang="zh-CN" altLang="zh-CN"/>
              <a:t>，</a:t>
            </a:r>
            <a:r>
              <a:rPr lang="en-US" altLang="zh-CN"/>
              <a:t>Spring</a:t>
            </a:r>
            <a:r>
              <a:rPr lang="zh-CN" altLang="zh-CN"/>
              <a:t>表达式语言）模块组成，具体介绍如下：</a:t>
            </a:r>
          </a:p>
          <a:p>
            <a:r>
              <a:rPr lang="en-US" altLang="zh-CN"/>
              <a:t>Beans</a:t>
            </a:r>
            <a:r>
              <a:rPr lang="zh-CN" altLang="zh-CN"/>
              <a:t>模块：提供了</a:t>
            </a:r>
            <a:r>
              <a:rPr lang="en-US" altLang="zh-CN"/>
              <a:t>BeanFactory</a:t>
            </a:r>
            <a:r>
              <a:rPr lang="zh-CN" altLang="zh-CN"/>
              <a:t>，是工厂模式的经典实现，</a:t>
            </a:r>
            <a:r>
              <a:rPr lang="en-US" altLang="zh-CN"/>
              <a:t>Spring</a:t>
            </a:r>
            <a:r>
              <a:rPr lang="zh-CN" altLang="zh-CN"/>
              <a:t>将管理对象称为</a:t>
            </a:r>
            <a:r>
              <a:rPr lang="en-US" altLang="zh-CN"/>
              <a:t>Bean</a:t>
            </a:r>
            <a:r>
              <a:rPr lang="zh-CN" altLang="zh-CN"/>
              <a:t>。</a:t>
            </a:r>
          </a:p>
          <a:p>
            <a:r>
              <a:rPr lang="en-US" altLang="zh-CN"/>
              <a:t>Core</a:t>
            </a:r>
            <a:r>
              <a:rPr lang="zh-CN" altLang="zh-CN"/>
              <a:t>核心模块：提供了</a:t>
            </a:r>
            <a:r>
              <a:rPr lang="en-US" altLang="zh-CN"/>
              <a:t>Spring</a:t>
            </a:r>
            <a:r>
              <a:rPr lang="zh-CN" altLang="zh-CN"/>
              <a:t>框架的基本组成部分，包括</a:t>
            </a:r>
            <a:r>
              <a:rPr lang="en-US" altLang="zh-CN"/>
              <a:t>IoC</a:t>
            </a:r>
            <a:r>
              <a:rPr lang="zh-CN" altLang="zh-CN"/>
              <a:t>和</a:t>
            </a:r>
            <a:r>
              <a:rPr lang="en-US" altLang="zh-CN"/>
              <a:t>DI</a:t>
            </a:r>
            <a:r>
              <a:rPr lang="zh-CN" altLang="zh-CN"/>
              <a:t>功能。</a:t>
            </a:r>
          </a:p>
          <a:p>
            <a:r>
              <a:rPr lang="en-US" altLang="zh-CN"/>
              <a:t>Context </a:t>
            </a:r>
            <a:r>
              <a:rPr lang="zh-CN" altLang="zh-CN"/>
              <a:t>上下文模块：建立在</a:t>
            </a:r>
            <a:r>
              <a:rPr lang="en-US" altLang="zh-CN"/>
              <a:t>Core</a:t>
            </a:r>
            <a:r>
              <a:rPr lang="zh-CN" altLang="zh-CN"/>
              <a:t>和</a:t>
            </a:r>
            <a:r>
              <a:rPr lang="en-US" altLang="zh-CN"/>
              <a:t>Beans</a:t>
            </a:r>
            <a:r>
              <a:rPr lang="zh-CN" altLang="zh-CN"/>
              <a:t>模块的基础之上，它是访问定义和配置的任何对象的媒介。其中</a:t>
            </a:r>
            <a:r>
              <a:rPr lang="en-US" altLang="zh-CN"/>
              <a:t>ApplicationContext</a:t>
            </a:r>
            <a:r>
              <a:rPr lang="zh-CN" altLang="zh-CN"/>
              <a:t>接口是上下文模块的焦点。</a:t>
            </a:r>
          </a:p>
          <a:p>
            <a:r>
              <a:rPr lang="en-US" altLang="zh-CN"/>
              <a:t>Context-support</a:t>
            </a:r>
            <a:r>
              <a:rPr lang="zh-CN" altLang="zh-CN"/>
              <a:t>模块：提供了对第三方库嵌入</a:t>
            </a:r>
            <a:r>
              <a:rPr lang="en-US" altLang="zh-CN"/>
              <a:t>Spring</a:t>
            </a:r>
            <a:r>
              <a:rPr lang="zh-CN" altLang="zh-CN"/>
              <a:t>应用的集成支持，比如缓存</a:t>
            </a:r>
            <a:r>
              <a:rPr lang="en-US" altLang="zh-CN"/>
              <a:t>(EhCache</a:t>
            </a:r>
            <a:r>
              <a:rPr lang="zh-CN" altLang="zh-CN"/>
              <a:t>、</a:t>
            </a:r>
            <a:r>
              <a:rPr lang="en-US" altLang="zh-CN"/>
              <a:t>Guava</a:t>
            </a:r>
            <a:r>
              <a:rPr lang="zh-CN" altLang="zh-CN"/>
              <a:t>、</a:t>
            </a:r>
            <a:r>
              <a:rPr lang="en-US" altLang="zh-CN"/>
              <a:t>JCache)</a:t>
            </a:r>
            <a:r>
              <a:rPr lang="zh-CN" altLang="zh-CN"/>
              <a:t>、邮件服务</a:t>
            </a:r>
            <a:r>
              <a:rPr lang="en-US" altLang="zh-CN"/>
              <a:t>(JavaMail)</a:t>
            </a:r>
            <a:r>
              <a:rPr lang="zh-CN" altLang="zh-CN"/>
              <a:t>、任务调度</a:t>
            </a:r>
            <a:r>
              <a:rPr lang="en-US" altLang="zh-CN"/>
              <a:t>(CommonJ</a:t>
            </a:r>
            <a:r>
              <a:rPr lang="zh-CN" altLang="zh-CN"/>
              <a:t>、</a:t>
            </a:r>
            <a:r>
              <a:rPr lang="en-US" altLang="zh-CN"/>
              <a:t>Quartz)</a:t>
            </a:r>
            <a:r>
              <a:rPr lang="zh-CN" altLang="zh-CN"/>
              <a:t>和模板引擎</a:t>
            </a:r>
            <a:r>
              <a:rPr lang="en-US" altLang="zh-CN"/>
              <a:t>(FreeMarker</a:t>
            </a:r>
            <a:r>
              <a:rPr lang="zh-CN" altLang="zh-CN"/>
              <a:t>、</a:t>
            </a:r>
            <a:r>
              <a:rPr lang="en-US" altLang="zh-CN"/>
              <a:t>JasperReports</a:t>
            </a:r>
            <a:r>
              <a:rPr lang="zh-CN" altLang="zh-CN"/>
              <a:t>、速率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  <a:p>
            <a:r>
              <a:rPr lang="en-US" altLang="zh-CN"/>
              <a:t>SpEL</a:t>
            </a:r>
            <a:r>
              <a:rPr lang="zh-CN" altLang="zh-CN"/>
              <a:t>模块：是</a:t>
            </a:r>
            <a:r>
              <a:rPr lang="en-US" altLang="zh-CN"/>
              <a:t>Spring3.0</a:t>
            </a:r>
            <a:r>
              <a:rPr lang="zh-CN" altLang="zh-CN"/>
              <a:t>后新增的模块，它提供了</a:t>
            </a:r>
            <a:r>
              <a:rPr lang="en-US" altLang="zh-CN"/>
              <a:t>Spring Expression Language</a:t>
            </a:r>
            <a:r>
              <a:rPr lang="zh-CN" altLang="zh-CN"/>
              <a:t>支持，是运行时查询和操作对象图的强大的表达式语言。</a:t>
            </a:r>
          </a:p>
          <a:p>
            <a:r>
              <a:rPr lang="en-US" altLang="zh-CN" b="1"/>
              <a:t>Data Access/Integration</a:t>
            </a:r>
            <a:r>
              <a:rPr lang="zh-CN" altLang="zh-CN" b="1"/>
              <a:t>（数据访问</a:t>
            </a:r>
            <a:r>
              <a:rPr lang="en-US" altLang="zh-CN" b="1"/>
              <a:t>/</a:t>
            </a:r>
            <a:r>
              <a:rPr lang="zh-CN" altLang="zh-CN" b="1"/>
              <a:t>集成）</a:t>
            </a:r>
            <a:endParaRPr lang="zh-CN" altLang="zh-CN"/>
          </a:p>
          <a:p>
            <a:r>
              <a:rPr lang="zh-CN" altLang="zh-CN"/>
              <a:t>数据访问</a:t>
            </a:r>
            <a:r>
              <a:rPr lang="en-US" altLang="zh-CN"/>
              <a:t>/</a:t>
            </a:r>
            <a:r>
              <a:rPr lang="zh-CN" altLang="zh-CN"/>
              <a:t>集成层包括</a:t>
            </a:r>
            <a:r>
              <a:rPr lang="en-US" altLang="zh-CN">
                <a:hlinkClick r:id="rId3"/>
              </a:rPr>
              <a:t>JDBC</a:t>
            </a:r>
            <a:r>
              <a:rPr lang="zh-CN" altLang="zh-CN"/>
              <a:t>、</a:t>
            </a:r>
            <a:r>
              <a:rPr lang="en-US" altLang="zh-CN"/>
              <a:t>ORM</a:t>
            </a:r>
            <a:r>
              <a:rPr lang="zh-CN" altLang="zh-CN"/>
              <a:t>、</a:t>
            </a:r>
            <a:r>
              <a:rPr lang="en-US" altLang="zh-CN"/>
              <a:t>OXM</a:t>
            </a:r>
            <a:r>
              <a:rPr lang="zh-CN" altLang="zh-CN"/>
              <a:t>、</a:t>
            </a:r>
            <a:r>
              <a:rPr lang="en-US" altLang="zh-CN"/>
              <a:t>JMS</a:t>
            </a:r>
            <a:r>
              <a:rPr lang="zh-CN" altLang="zh-CN"/>
              <a:t>和</a:t>
            </a:r>
            <a:r>
              <a:rPr lang="en-US" altLang="zh-CN"/>
              <a:t>Transactions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JDBC</a:t>
            </a:r>
            <a:r>
              <a:rPr lang="zh-CN" altLang="zh-CN"/>
              <a:t>模块：提供了一个</a:t>
            </a:r>
            <a:r>
              <a:rPr lang="en-US" altLang="zh-CN"/>
              <a:t>JDBC</a:t>
            </a:r>
            <a:r>
              <a:rPr lang="zh-CN" altLang="zh-CN"/>
              <a:t>的抽象层，大幅度的减少了在开发过程中对数据库操作的编码。</a:t>
            </a:r>
          </a:p>
          <a:p>
            <a:r>
              <a:rPr lang="en-US" altLang="zh-CN"/>
              <a:t>ORM</a:t>
            </a:r>
            <a:r>
              <a:rPr lang="zh-CN" altLang="zh-CN"/>
              <a:t>模块：对流行的对象关系映射</a:t>
            </a:r>
            <a:r>
              <a:rPr lang="en-US" altLang="zh-CN"/>
              <a:t>API</a:t>
            </a:r>
            <a:r>
              <a:rPr lang="zh-CN" altLang="zh-CN"/>
              <a:t>，包括</a:t>
            </a:r>
            <a:r>
              <a:rPr lang="en-US" altLang="zh-CN"/>
              <a:t>JPA</a:t>
            </a:r>
            <a:r>
              <a:rPr lang="zh-CN" altLang="zh-CN"/>
              <a:t>、</a:t>
            </a:r>
            <a:r>
              <a:rPr lang="en-US" altLang="zh-CN"/>
              <a:t>JDO</a:t>
            </a:r>
            <a:r>
              <a:rPr lang="zh-CN" altLang="zh-CN"/>
              <a:t>和</a:t>
            </a:r>
            <a:r>
              <a:rPr lang="en-US" altLang="zh-CN"/>
              <a:t>Hibernate</a:t>
            </a:r>
            <a:r>
              <a:rPr lang="zh-CN" altLang="zh-CN"/>
              <a:t>提供了集成层支持。</a:t>
            </a:r>
          </a:p>
          <a:p>
            <a:r>
              <a:rPr lang="en-US" altLang="zh-CN"/>
              <a:t>OXM</a:t>
            </a:r>
            <a:r>
              <a:rPr lang="zh-CN" altLang="zh-CN"/>
              <a:t>模块：提供了一个支持对象</a:t>
            </a:r>
            <a:r>
              <a:rPr lang="en-US" altLang="zh-CN"/>
              <a:t>/ XML</a:t>
            </a:r>
            <a:r>
              <a:rPr lang="zh-CN" altLang="zh-CN"/>
              <a:t>映射的抽象层实现，如</a:t>
            </a:r>
            <a:r>
              <a:rPr lang="en-US" altLang="zh-CN"/>
              <a:t>JAXB</a:t>
            </a:r>
            <a:r>
              <a:rPr lang="zh-CN" altLang="zh-CN"/>
              <a:t>、</a:t>
            </a:r>
            <a:r>
              <a:rPr lang="en-US" altLang="zh-CN"/>
              <a:t>Castor</a:t>
            </a:r>
            <a:r>
              <a:rPr lang="zh-CN" altLang="zh-CN"/>
              <a:t>、</a:t>
            </a:r>
            <a:r>
              <a:rPr lang="en-US" altLang="zh-CN"/>
              <a:t>XMLBeans</a:t>
            </a:r>
            <a:r>
              <a:rPr lang="zh-CN" altLang="zh-CN"/>
              <a:t>、</a:t>
            </a:r>
            <a:r>
              <a:rPr lang="en-US" altLang="zh-CN"/>
              <a:t>JiBX</a:t>
            </a:r>
            <a:r>
              <a:rPr lang="zh-CN" altLang="zh-CN"/>
              <a:t>和</a:t>
            </a:r>
            <a:r>
              <a:rPr lang="en-US" altLang="zh-CN"/>
              <a:t>XStream</a:t>
            </a:r>
            <a:r>
              <a:rPr lang="zh-CN" altLang="zh-CN"/>
              <a:t>。</a:t>
            </a:r>
          </a:p>
          <a:p>
            <a:r>
              <a:rPr lang="en-US" altLang="zh-CN"/>
              <a:t>JMS</a:t>
            </a:r>
            <a:r>
              <a:rPr lang="zh-CN" altLang="zh-CN"/>
              <a:t>模块：指</a:t>
            </a:r>
            <a:r>
              <a:rPr lang="en-US" altLang="zh-CN"/>
              <a:t>Java</a:t>
            </a:r>
            <a:r>
              <a:rPr lang="zh-CN" altLang="zh-CN"/>
              <a:t>消息传递服务，包含使用和产生信息的特性，自</a:t>
            </a:r>
            <a:r>
              <a:rPr lang="en-US" altLang="zh-CN"/>
              <a:t>4.1</a:t>
            </a:r>
            <a:r>
              <a:rPr lang="zh-CN" altLang="zh-CN"/>
              <a:t>版本后支持与</a:t>
            </a:r>
            <a:r>
              <a:rPr lang="en-US" altLang="zh-CN"/>
              <a:t>Spring-message</a:t>
            </a:r>
            <a:r>
              <a:rPr lang="zh-CN" altLang="zh-CN"/>
              <a:t>模块的集成。</a:t>
            </a:r>
          </a:p>
          <a:p>
            <a:r>
              <a:rPr lang="en-US" altLang="zh-CN"/>
              <a:t>Transactions</a:t>
            </a:r>
            <a:r>
              <a:rPr lang="zh-CN" altLang="zh-CN"/>
              <a:t>事务模块：支持对实现特殊接口以及所有</a:t>
            </a:r>
            <a:r>
              <a:rPr lang="en-US" altLang="zh-CN"/>
              <a:t>POJO</a:t>
            </a:r>
            <a:r>
              <a:rPr lang="zh-CN" altLang="zh-CN"/>
              <a:t>类的编程和声明式的事务管理。</a:t>
            </a:r>
          </a:p>
          <a:p>
            <a:r>
              <a:rPr lang="en-US" altLang="zh-CN" b="1"/>
              <a:t>Web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</a:t>
            </a:r>
            <a:r>
              <a:rPr lang="en-US" altLang="zh-CN"/>
              <a:t>Web</a:t>
            </a:r>
            <a:r>
              <a:rPr lang="zh-CN" altLang="zh-CN"/>
              <a:t>层包括</a:t>
            </a:r>
            <a:r>
              <a:rPr lang="en-US" altLang="zh-CN"/>
              <a:t>WebSocket</a:t>
            </a:r>
            <a:r>
              <a:rPr lang="zh-CN" altLang="zh-CN"/>
              <a:t>、</a:t>
            </a:r>
            <a:r>
              <a:rPr lang="en-US" altLang="zh-CN"/>
              <a:t>Servlet</a:t>
            </a:r>
            <a:r>
              <a:rPr lang="zh-CN" altLang="zh-CN"/>
              <a:t>、</a:t>
            </a:r>
            <a:r>
              <a:rPr lang="en-US" altLang="zh-CN"/>
              <a:t>Web</a:t>
            </a:r>
            <a:r>
              <a:rPr lang="zh-CN" altLang="zh-CN"/>
              <a:t>和</a:t>
            </a:r>
            <a:r>
              <a:rPr lang="en-US" altLang="zh-CN"/>
              <a:t>Portlet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WebSocket</a:t>
            </a:r>
            <a:r>
              <a:rPr lang="zh-CN" altLang="zh-CN"/>
              <a:t>模块：</a:t>
            </a:r>
            <a:r>
              <a:rPr lang="en-US" altLang="zh-CN"/>
              <a:t>Spring4.0</a:t>
            </a:r>
            <a:r>
              <a:rPr lang="zh-CN" altLang="zh-CN"/>
              <a:t>以后新增的模块，它提供了</a:t>
            </a:r>
            <a:r>
              <a:rPr lang="en-US" altLang="zh-CN"/>
              <a:t>WebSocket </a:t>
            </a:r>
            <a:r>
              <a:rPr lang="zh-CN" altLang="zh-CN"/>
              <a:t>和</a:t>
            </a:r>
            <a:r>
              <a:rPr lang="en-US" altLang="zh-CN"/>
              <a:t>SockJS</a:t>
            </a:r>
            <a:r>
              <a:rPr lang="zh-CN" altLang="zh-CN"/>
              <a:t>的实现，以及对</a:t>
            </a:r>
            <a:r>
              <a:rPr lang="en-US" altLang="zh-CN"/>
              <a:t>STOMP</a:t>
            </a:r>
            <a:r>
              <a:rPr lang="zh-CN" altLang="zh-CN"/>
              <a:t>的支持。</a:t>
            </a:r>
          </a:p>
          <a:p>
            <a:r>
              <a:rPr lang="en-US" altLang="zh-CN"/>
              <a:t>Servlet </a:t>
            </a:r>
            <a:r>
              <a:rPr lang="zh-CN" altLang="zh-CN"/>
              <a:t>模块：也称为</a:t>
            </a:r>
            <a:r>
              <a:rPr lang="en-US" altLang="zh-CN"/>
              <a:t>Spring-webmvc</a:t>
            </a:r>
            <a:r>
              <a:rPr lang="zh-CN" altLang="zh-CN"/>
              <a:t>模块，包含了</a:t>
            </a:r>
            <a:r>
              <a:rPr lang="en-US" altLang="zh-CN"/>
              <a:t>Spring</a:t>
            </a:r>
            <a:r>
              <a:rPr lang="zh-CN" altLang="zh-CN"/>
              <a:t>的模型—视图—控制器（</a:t>
            </a:r>
            <a:r>
              <a:rPr lang="en-US" altLang="zh-CN"/>
              <a:t>MVC</a:t>
            </a:r>
            <a:r>
              <a:rPr lang="zh-CN" altLang="zh-CN"/>
              <a:t>）和</a:t>
            </a:r>
            <a:r>
              <a:rPr lang="en-US" altLang="zh-CN"/>
              <a:t>REST Web Services</a:t>
            </a:r>
            <a:r>
              <a:rPr lang="zh-CN" altLang="zh-CN"/>
              <a:t>实现的</a:t>
            </a:r>
            <a:r>
              <a:rPr lang="en-US" altLang="zh-CN"/>
              <a:t>Web</a:t>
            </a:r>
            <a:r>
              <a:rPr lang="zh-CN" altLang="zh-CN"/>
              <a:t>应用程序。</a:t>
            </a:r>
          </a:p>
          <a:p>
            <a:r>
              <a:rPr lang="en-US" altLang="zh-CN"/>
              <a:t>Web</a:t>
            </a:r>
            <a:r>
              <a:rPr lang="zh-CN" altLang="zh-CN"/>
              <a:t>模块：提供了基本的</a:t>
            </a:r>
            <a:r>
              <a:rPr lang="en-US" altLang="zh-CN"/>
              <a:t>Web</a:t>
            </a:r>
            <a:r>
              <a:rPr lang="zh-CN" altLang="zh-CN"/>
              <a:t>开发集成特性，例如：多文件上传功能、使用</a:t>
            </a:r>
            <a:r>
              <a:rPr lang="en-US" altLang="zh-CN"/>
              <a:t>Servlet</a:t>
            </a:r>
            <a:r>
              <a:rPr lang="zh-CN" altLang="zh-CN"/>
              <a:t>监听器来初始化</a:t>
            </a:r>
            <a:r>
              <a:rPr lang="en-US" altLang="zh-CN"/>
              <a:t>IoC</a:t>
            </a:r>
            <a:r>
              <a:rPr lang="zh-CN" altLang="zh-CN"/>
              <a:t>容器以及</a:t>
            </a:r>
            <a:r>
              <a:rPr lang="en-US" altLang="zh-CN"/>
              <a:t>Web</a:t>
            </a:r>
            <a:r>
              <a:rPr lang="zh-CN" altLang="zh-CN"/>
              <a:t>应用上下文。</a:t>
            </a:r>
          </a:p>
          <a:p>
            <a:r>
              <a:rPr lang="en-US" altLang="zh-CN"/>
              <a:t>Portlet </a:t>
            </a:r>
            <a:r>
              <a:rPr lang="zh-CN" altLang="zh-CN"/>
              <a:t>模块：提供了在</a:t>
            </a:r>
            <a:r>
              <a:rPr lang="en-US" altLang="zh-CN"/>
              <a:t>portlet</a:t>
            </a:r>
            <a:r>
              <a:rPr lang="zh-CN" altLang="zh-CN"/>
              <a:t>环境中使用</a:t>
            </a:r>
            <a:r>
              <a:rPr lang="en-US" altLang="zh-CN"/>
              <a:t>MVC</a:t>
            </a:r>
            <a:r>
              <a:rPr lang="zh-CN" altLang="zh-CN"/>
              <a:t>实现，类似</a:t>
            </a:r>
            <a:r>
              <a:rPr lang="en-US" altLang="zh-CN"/>
              <a:t>Servlet</a:t>
            </a:r>
            <a:r>
              <a:rPr lang="zh-CN" altLang="zh-CN"/>
              <a:t>模块的功能。</a:t>
            </a:r>
          </a:p>
          <a:p>
            <a:r>
              <a:rPr lang="zh-CN" altLang="zh-CN" b="1"/>
              <a:t>其他模块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的其他模块还有</a:t>
            </a:r>
            <a:r>
              <a:rPr lang="en-US" altLang="zh-CN"/>
              <a:t>AOP</a:t>
            </a:r>
            <a:r>
              <a:rPr lang="zh-CN" altLang="zh-CN"/>
              <a:t>、</a:t>
            </a:r>
            <a:r>
              <a:rPr lang="en-US" altLang="zh-CN"/>
              <a:t>Aspects </a:t>
            </a:r>
            <a:r>
              <a:rPr lang="zh-CN" altLang="zh-CN"/>
              <a:t>、</a:t>
            </a:r>
            <a:r>
              <a:rPr lang="en-US" altLang="zh-CN"/>
              <a:t>Instrumentation </a:t>
            </a:r>
            <a:r>
              <a:rPr lang="zh-CN" altLang="zh-CN"/>
              <a:t>以及</a:t>
            </a:r>
            <a:r>
              <a:rPr lang="en-US" altLang="zh-CN"/>
              <a:t>Test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AOP</a:t>
            </a:r>
            <a:r>
              <a:rPr lang="zh-CN" altLang="zh-CN"/>
              <a:t>模块：提供了面向切面编程实现，允许定义方法拦截器和切入点，将代码按照功能进行分离，以降低耦合性。</a:t>
            </a:r>
          </a:p>
          <a:p>
            <a:r>
              <a:rPr lang="en-US" altLang="zh-CN"/>
              <a:t>Aspects </a:t>
            </a:r>
            <a:r>
              <a:rPr lang="zh-CN" altLang="zh-CN"/>
              <a:t>模块：提供了与</a:t>
            </a:r>
            <a:r>
              <a:rPr lang="en-US" altLang="zh-CN"/>
              <a:t>AspectJ</a:t>
            </a:r>
            <a:r>
              <a:rPr lang="zh-CN" altLang="zh-CN"/>
              <a:t>的集成功能，</a:t>
            </a:r>
            <a:r>
              <a:rPr lang="en-US" altLang="zh-CN"/>
              <a:t>AspectJ</a:t>
            </a:r>
            <a:r>
              <a:rPr lang="zh-CN" altLang="zh-CN"/>
              <a:t>是一个功能强大且成熟的面向切面编程（</a:t>
            </a:r>
            <a:r>
              <a:rPr lang="en-US" altLang="zh-CN"/>
              <a:t>AOP</a:t>
            </a:r>
            <a:r>
              <a:rPr lang="zh-CN" altLang="zh-CN"/>
              <a:t>）框架。</a:t>
            </a:r>
          </a:p>
          <a:p>
            <a:r>
              <a:rPr lang="en-US" altLang="zh-CN"/>
              <a:t>Instrumentation </a:t>
            </a:r>
            <a:r>
              <a:rPr lang="zh-CN" altLang="zh-CN"/>
              <a:t>模块：提供了类工具的支持和类加载器的实现，可以在特定的应用服务器中使用。</a:t>
            </a:r>
          </a:p>
          <a:p>
            <a:r>
              <a:rPr lang="en-US" altLang="zh-CN"/>
              <a:t>Messaging</a:t>
            </a:r>
            <a:r>
              <a:rPr lang="zh-CN" altLang="zh-CN"/>
              <a:t>模块：</a:t>
            </a:r>
            <a:r>
              <a:rPr lang="en-US" altLang="zh-CN"/>
              <a:t>Spring4.0</a:t>
            </a:r>
            <a:r>
              <a:rPr lang="zh-CN" altLang="zh-CN"/>
              <a:t>以后新增的模块，它提供了对消息传递体系结构和协议的支持。</a:t>
            </a:r>
          </a:p>
          <a:p>
            <a:r>
              <a:rPr lang="en-US" altLang="zh-CN"/>
              <a:t>Test</a:t>
            </a:r>
            <a:r>
              <a:rPr lang="zh-CN" altLang="zh-CN"/>
              <a:t>模块：提供了对单元测试和集成测试的支持。</a:t>
            </a:r>
          </a:p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908FBF6B-94B6-4866-B270-4F5D7A18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68993A-3756-474B-AD37-2EB6656CD71A}" type="slidenum">
              <a:rPr lang="zh-CN" altLang="en-US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5FB78E35-D680-4918-BBBE-ED059D44C8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C83C87A5-1165-471D-96E2-67DD298E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016F4D0-BB19-4E47-9504-6D3A2BA02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89399D-6396-4D68-A340-148246C18F53}" type="slidenum">
              <a:rPr lang="zh-CN" altLang="en-US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 algn="just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 algn="just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 algn="just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 userDrawn="1"/>
        </p:nvCxnSpPr>
        <p:spPr>
          <a:xfrm flipH="1">
            <a:off x="7160423" y="516482"/>
            <a:ext cx="1285884" cy="1191"/>
          </a:xfrm>
          <a:prstGeom prst="straightConnector1">
            <a:avLst/>
          </a:prstGeom>
          <a:ln cmpd="sng">
            <a:solidFill>
              <a:schemeClr val="accent1">
                <a:lumMod val="75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 userDrawn="1"/>
        </p:nvCxnSpPr>
        <p:spPr>
          <a:xfrm>
            <a:off x="7202968" y="683721"/>
            <a:ext cx="1285884" cy="1191"/>
          </a:xfrm>
          <a:prstGeom prst="straightConnector1">
            <a:avLst/>
          </a:prstGeom>
          <a:ln cmpd="sng">
            <a:solidFill>
              <a:schemeClr val="accent1">
                <a:lumMod val="75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65"/>
          <p:cNvSpPr txBox="1"/>
          <p:nvPr userDrawn="1"/>
        </p:nvSpPr>
        <p:spPr>
          <a:xfrm>
            <a:off x="966768" y="853193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</a:t>
            </a:r>
          </a:p>
        </p:txBody>
      </p:sp>
      <p:pic>
        <p:nvPicPr>
          <p:cNvPr id="46" name="图片 45" descr="疑问 gray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7327" y="524343"/>
            <a:ext cx="314325" cy="314325"/>
          </a:xfrm>
          <a:prstGeom prst="rect">
            <a:avLst/>
          </a:prstGeom>
        </p:spPr>
      </p:pic>
      <p:sp>
        <p:nvSpPr>
          <p:cNvPr id="47" name="TextBox 65"/>
          <p:cNvSpPr txBox="1"/>
          <p:nvPr userDrawn="1"/>
        </p:nvSpPr>
        <p:spPr>
          <a:xfrm>
            <a:off x="1547075" y="853193"/>
            <a:ext cx="690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分组讨论</a:t>
            </a:r>
          </a:p>
        </p:txBody>
      </p:sp>
      <p:pic>
        <p:nvPicPr>
          <p:cNvPr id="48" name="图片 47" descr="C:\Users\Lenovo\Desktop\icon\讨论.png讨论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719049" y="566173"/>
            <a:ext cx="314325" cy="280035"/>
          </a:xfrm>
          <a:prstGeom prst="rect">
            <a:avLst/>
          </a:prstGeom>
        </p:spPr>
      </p:pic>
      <p:sp>
        <p:nvSpPr>
          <p:cNvPr id="49" name="TextBox 65"/>
          <p:cNvSpPr txBox="1"/>
          <p:nvPr userDrawn="1"/>
        </p:nvSpPr>
        <p:spPr>
          <a:xfrm>
            <a:off x="2320505" y="866528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练习</a:t>
            </a:r>
          </a:p>
        </p:txBody>
      </p:sp>
      <p:pic>
        <p:nvPicPr>
          <p:cNvPr id="50" name="图片 49" descr="C:\Users\Lenovo\Desktop\icon\鼠标-2.png鼠标-2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338920" y="476638"/>
            <a:ext cx="400050" cy="400050"/>
          </a:xfrm>
          <a:prstGeom prst="rect">
            <a:avLst/>
          </a:prstGeom>
        </p:spPr>
      </p:pic>
      <p:sp>
        <p:nvSpPr>
          <p:cNvPr id="51" name="TextBox 65"/>
          <p:cNvSpPr txBox="1"/>
          <p:nvPr userDrawn="1"/>
        </p:nvSpPr>
        <p:spPr>
          <a:xfrm>
            <a:off x="2892005" y="866528"/>
            <a:ext cx="690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现场编程</a:t>
            </a:r>
          </a:p>
        </p:txBody>
      </p:sp>
      <p:pic>
        <p:nvPicPr>
          <p:cNvPr id="52" name="图片 51" descr="C:\Users\Lenovo\Desktop\icon\讨论.png讨论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3080283" y="579508"/>
            <a:ext cx="314325" cy="280035"/>
          </a:xfrm>
          <a:prstGeom prst="rect">
            <a:avLst/>
          </a:prstGeom>
        </p:spPr>
      </p:pic>
      <p:sp>
        <p:nvSpPr>
          <p:cNvPr id="53" name="TextBox 65"/>
          <p:cNvSpPr txBox="1"/>
          <p:nvPr userDrawn="1"/>
        </p:nvSpPr>
        <p:spPr>
          <a:xfrm>
            <a:off x="3688510" y="867163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提示</a:t>
            </a:r>
          </a:p>
        </p:txBody>
      </p:sp>
      <p:pic>
        <p:nvPicPr>
          <p:cNvPr id="54" name="图片 53" descr="C:\Users\Lenovo\Desktop\icon\提示.png提示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3718990" y="501403"/>
            <a:ext cx="375920" cy="375920"/>
          </a:xfrm>
          <a:prstGeom prst="rect">
            <a:avLst/>
          </a:prstGeom>
        </p:spPr>
      </p:pic>
      <p:pic>
        <p:nvPicPr>
          <p:cNvPr id="55" name="图片 54" descr="C:\Users\Lenovo\Desktop\icon\分享.png分享"/>
          <p:cNvPicPr>
            <a:picLocks noChangeAspect="1"/>
          </p:cNvPicPr>
          <p:nvPr userDrawn="1"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4355895" y="580143"/>
            <a:ext cx="279400" cy="2800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6" name="TextBox 65"/>
          <p:cNvSpPr txBox="1"/>
          <p:nvPr userDrawn="1"/>
        </p:nvSpPr>
        <p:spPr>
          <a:xfrm>
            <a:off x="982560" y="1625988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经验</a:t>
            </a:r>
          </a:p>
        </p:txBody>
      </p:sp>
      <p:pic>
        <p:nvPicPr>
          <p:cNvPr id="57" name="图片 56" descr="C:\Users\Lenovo\Desktop\icon\经验值.png经验值"/>
          <p:cNvPicPr>
            <a:picLocks noChangeAspect="1"/>
          </p:cNvPicPr>
          <p:nvPr userDrawn="1"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043837" y="1321823"/>
            <a:ext cx="314325" cy="314325"/>
          </a:xfrm>
          <a:prstGeom prst="rect">
            <a:avLst/>
          </a:prstGeom>
        </p:spPr>
      </p:pic>
      <p:sp>
        <p:nvSpPr>
          <p:cNvPr id="58" name="TextBox 65"/>
          <p:cNvSpPr txBox="1"/>
          <p:nvPr userDrawn="1"/>
        </p:nvSpPr>
        <p:spPr>
          <a:xfrm>
            <a:off x="1619672" y="1625988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59" name="图片 58" descr="C:\Users\Lenovo\Desktop\icon\疑问问题.png疑问问题"/>
          <p:cNvPicPr>
            <a:picLocks noChangeAspect="1"/>
          </p:cNvPicPr>
          <p:nvPr userDrawn="1"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664867" y="1192283"/>
            <a:ext cx="455295" cy="456565"/>
          </a:xfrm>
          <a:prstGeom prst="rect">
            <a:avLst/>
          </a:prstGeom>
        </p:spPr>
      </p:pic>
      <p:sp>
        <p:nvSpPr>
          <p:cNvPr id="60" name="TextBox 65"/>
          <p:cNvSpPr txBox="1"/>
          <p:nvPr userDrawn="1"/>
        </p:nvSpPr>
        <p:spPr>
          <a:xfrm>
            <a:off x="2176995" y="1639323"/>
            <a:ext cx="690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课后作业</a:t>
            </a:r>
          </a:p>
        </p:txBody>
      </p:sp>
      <p:pic>
        <p:nvPicPr>
          <p:cNvPr id="61" name="图片 60" descr="C:\Users\Lenovo\Desktop\icon\作业.png作业"/>
          <p:cNvPicPr>
            <a:picLocks noChangeAspect="1"/>
          </p:cNvPicPr>
          <p:nvPr userDrawn="1"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341142" y="1286263"/>
            <a:ext cx="362585" cy="363220"/>
          </a:xfrm>
          <a:prstGeom prst="rect">
            <a:avLst/>
          </a:prstGeom>
        </p:spPr>
      </p:pic>
      <p:sp>
        <p:nvSpPr>
          <p:cNvPr id="62" name="TextBox 65"/>
          <p:cNvSpPr txBox="1"/>
          <p:nvPr userDrawn="1"/>
        </p:nvSpPr>
        <p:spPr>
          <a:xfrm>
            <a:off x="3002495" y="1639323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分析</a:t>
            </a:r>
          </a:p>
        </p:txBody>
      </p:sp>
      <p:pic>
        <p:nvPicPr>
          <p:cNvPr id="63" name="图片 62" descr="C:\Users\Lenovo\Desktop\icon\放大镜.png放大镜"/>
          <p:cNvPicPr>
            <a:picLocks noChangeAspect="1"/>
          </p:cNvPicPr>
          <p:nvPr userDrawn="1"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3081235" y="1352303"/>
            <a:ext cx="279400" cy="280035"/>
          </a:xfrm>
          <a:prstGeom prst="rect">
            <a:avLst/>
          </a:prstGeom>
        </p:spPr>
      </p:pic>
      <p:sp>
        <p:nvSpPr>
          <p:cNvPr id="64" name="TextBox 65"/>
          <p:cNvSpPr txBox="1"/>
          <p:nvPr userDrawn="1"/>
        </p:nvSpPr>
        <p:spPr>
          <a:xfrm>
            <a:off x="3672000" y="1639958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技巧</a:t>
            </a:r>
          </a:p>
        </p:txBody>
      </p:sp>
      <p:pic>
        <p:nvPicPr>
          <p:cNvPr id="65" name="图片 64" descr="C:\Users\Lenovo\Desktop\icon\工具.png工具"/>
          <p:cNvPicPr>
            <a:picLocks noChangeAspect="1"/>
          </p:cNvPicPr>
          <p:nvPr userDrawn="1"/>
        </p:nvPicPr>
        <p:blipFill>
          <a:blip r:embed="rId1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3733277" y="1335793"/>
            <a:ext cx="314325" cy="314325"/>
          </a:xfrm>
          <a:prstGeom prst="rect">
            <a:avLst/>
          </a:prstGeom>
        </p:spPr>
      </p:pic>
      <p:pic>
        <p:nvPicPr>
          <p:cNvPr id="66" name="图片 65" descr="C:\Users\Lenovo\Desktop\icon\麦克风.png麦克风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4339385" y="1353573"/>
            <a:ext cx="279400" cy="278765"/>
          </a:xfrm>
          <a:prstGeom prst="rect">
            <a:avLst/>
          </a:prstGeom>
        </p:spPr>
      </p:pic>
      <p:sp>
        <p:nvSpPr>
          <p:cNvPr id="67" name="TextBox 65"/>
          <p:cNvSpPr txBox="1"/>
          <p:nvPr userDrawn="1"/>
        </p:nvSpPr>
        <p:spPr>
          <a:xfrm>
            <a:off x="839050" y="2327028"/>
            <a:ext cx="690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代码阅读</a:t>
            </a:r>
          </a:p>
        </p:txBody>
      </p:sp>
      <p:pic>
        <p:nvPicPr>
          <p:cNvPr id="68" name="图片 67" descr="C:\Users\Lenovo\Desktop\icon\代码生成.png代码生成"/>
          <p:cNvPicPr>
            <a:picLocks noChangeAspect="1"/>
          </p:cNvPicPr>
          <p:nvPr userDrawn="1"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027327" y="2022863"/>
            <a:ext cx="314325" cy="314325"/>
          </a:xfrm>
          <a:prstGeom prst="rect">
            <a:avLst/>
          </a:prstGeom>
        </p:spPr>
      </p:pic>
      <p:sp>
        <p:nvSpPr>
          <p:cNvPr id="69" name="TextBox 65"/>
          <p:cNvSpPr txBox="1"/>
          <p:nvPr userDrawn="1"/>
        </p:nvSpPr>
        <p:spPr>
          <a:xfrm>
            <a:off x="1657772" y="2327028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指导</a:t>
            </a:r>
          </a:p>
        </p:txBody>
      </p:sp>
      <p:pic>
        <p:nvPicPr>
          <p:cNvPr id="70" name="图片 69" descr="C:\Users\Lenovo\Desktop\icon\作业指导书.png作业指导书"/>
          <p:cNvPicPr>
            <a:picLocks noChangeAspect="1"/>
          </p:cNvPicPr>
          <p:nvPr userDrawn="1"/>
        </p:nvPicPr>
        <p:blipFill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732067" y="2040008"/>
            <a:ext cx="288290" cy="280035"/>
          </a:xfrm>
          <a:prstGeom prst="rect">
            <a:avLst/>
          </a:prstGeom>
        </p:spPr>
      </p:pic>
      <p:sp>
        <p:nvSpPr>
          <p:cNvPr id="71" name="TextBox 65"/>
          <p:cNvSpPr txBox="1"/>
          <p:nvPr userDrawn="1"/>
        </p:nvSpPr>
        <p:spPr>
          <a:xfrm>
            <a:off x="2160485" y="2340363"/>
            <a:ext cx="690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功能测试</a:t>
            </a:r>
          </a:p>
        </p:txBody>
      </p:sp>
      <p:pic>
        <p:nvPicPr>
          <p:cNvPr id="72" name="图片 71" descr="C:\Users\Lenovo\Desktop\icon\游戏.png游戏"/>
          <p:cNvPicPr>
            <a:picLocks noChangeAspect="1"/>
          </p:cNvPicPr>
          <p:nvPr userDrawn="1"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324632" y="1987303"/>
            <a:ext cx="362585" cy="363220"/>
          </a:xfrm>
          <a:prstGeom prst="rect">
            <a:avLst/>
          </a:prstGeom>
        </p:spPr>
      </p:pic>
      <p:sp>
        <p:nvSpPr>
          <p:cNvPr id="73" name="TextBox 65"/>
          <p:cNvSpPr txBox="1"/>
          <p:nvPr userDrawn="1"/>
        </p:nvSpPr>
        <p:spPr>
          <a:xfrm>
            <a:off x="2858985" y="2340363"/>
            <a:ext cx="690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实现步骤</a:t>
            </a:r>
          </a:p>
        </p:txBody>
      </p:sp>
      <p:pic>
        <p:nvPicPr>
          <p:cNvPr id="74" name="图片 73" descr="C:\Users\Lenovo\Desktop\icon\列表 (2).png列表 (2)"/>
          <p:cNvPicPr>
            <a:picLocks noChangeAspect="1"/>
          </p:cNvPicPr>
          <p:nvPr userDrawn="1"/>
        </p:nvPicPr>
        <p:blipFill>
          <a:blip r:embed="rId17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3016783" y="2029213"/>
            <a:ext cx="375285" cy="375920"/>
          </a:xfrm>
          <a:prstGeom prst="rect">
            <a:avLst/>
          </a:prstGeom>
        </p:spPr>
      </p:pic>
      <p:sp>
        <p:nvSpPr>
          <p:cNvPr id="75" name="TextBox 65"/>
          <p:cNvSpPr txBox="1"/>
          <p:nvPr userDrawn="1"/>
        </p:nvSpPr>
        <p:spPr>
          <a:xfrm>
            <a:off x="3655490" y="2340998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76" name="图片 75" descr="C:\Users\Lenovo\Desktop\icon\书籍.png书籍"/>
          <p:cNvPicPr>
            <a:picLocks noChangeAspect="1"/>
          </p:cNvPicPr>
          <p:nvPr userDrawn="1"/>
        </p:nvPicPr>
        <p:blipFill>
          <a:blip r:embed="rId18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3716767" y="2036833"/>
            <a:ext cx="314325" cy="314325"/>
          </a:xfrm>
          <a:prstGeom prst="rect">
            <a:avLst/>
          </a:prstGeom>
        </p:spPr>
      </p:pic>
      <p:sp>
        <p:nvSpPr>
          <p:cNvPr id="77" name="TextBox 65"/>
          <p:cNvSpPr txBox="1"/>
          <p:nvPr userDrawn="1"/>
        </p:nvSpPr>
        <p:spPr>
          <a:xfrm>
            <a:off x="4244135" y="2340998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示例</a:t>
            </a:r>
          </a:p>
        </p:txBody>
      </p:sp>
      <p:pic>
        <p:nvPicPr>
          <p:cNvPr id="78" name="图片 77" descr="C:\Users\Lenovo\Desktop\icon\电脑.png电脑"/>
          <p:cNvPicPr>
            <a:picLocks noChangeAspect="1"/>
          </p:cNvPicPr>
          <p:nvPr userDrawn="1"/>
        </p:nvPicPr>
        <p:blipFill>
          <a:blip r:embed="rId19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4322875" y="2054613"/>
            <a:ext cx="279400" cy="278765"/>
          </a:xfrm>
          <a:prstGeom prst="rect">
            <a:avLst/>
          </a:prstGeom>
        </p:spPr>
      </p:pic>
      <p:pic>
        <p:nvPicPr>
          <p:cNvPr id="79" name="图片 78" descr="C:\Users\Lenovo\Desktop\icon\播放.png播放"/>
          <p:cNvPicPr>
            <a:picLocks noChangeAspect="1"/>
          </p:cNvPicPr>
          <p:nvPr userDrawn="1"/>
        </p:nvPicPr>
        <p:blipFill>
          <a:blip r:embed="rId20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010817" y="2652148"/>
            <a:ext cx="314325" cy="314325"/>
          </a:xfrm>
          <a:prstGeom prst="rect">
            <a:avLst/>
          </a:prstGeom>
        </p:spPr>
      </p:pic>
      <p:pic>
        <p:nvPicPr>
          <p:cNvPr id="80" name="图片 79" descr="C:\Users\Lenovo\Desktop\icon\注意(1).png注意(1)"/>
          <p:cNvPicPr>
            <a:picLocks noChangeAspect="1"/>
          </p:cNvPicPr>
          <p:nvPr userDrawn="1"/>
        </p:nvPicPr>
        <p:blipFill>
          <a:blip r:embed="rId21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732067" y="2684533"/>
            <a:ext cx="288290" cy="249555"/>
          </a:xfrm>
          <a:prstGeom prst="rect">
            <a:avLst/>
          </a:prstGeom>
        </p:spPr>
      </p:pic>
      <p:sp>
        <p:nvSpPr>
          <p:cNvPr id="81" name="TextBox 65"/>
          <p:cNvSpPr txBox="1"/>
          <p:nvPr userDrawn="1"/>
        </p:nvSpPr>
        <p:spPr>
          <a:xfrm>
            <a:off x="4130271" y="877323"/>
            <a:ext cx="697628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知识分享</a:t>
            </a:r>
          </a:p>
        </p:txBody>
      </p:sp>
      <p:sp>
        <p:nvSpPr>
          <p:cNvPr id="82" name="TextBox 65"/>
          <p:cNvSpPr txBox="1"/>
          <p:nvPr userDrawn="1"/>
        </p:nvSpPr>
        <p:spPr>
          <a:xfrm>
            <a:off x="4146781" y="1636148"/>
            <a:ext cx="697628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答疑解惑</a:t>
            </a:r>
          </a:p>
        </p:txBody>
      </p:sp>
      <p:sp>
        <p:nvSpPr>
          <p:cNvPr id="83" name="TextBox 65"/>
          <p:cNvSpPr txBox="1"/>
          <p:nvPr userDrawn="1"/>
        </p:nvSpPr>
        <p:spPr>
          <a:xfrm>
            <a:off x="967290" y="3003798"/>
            <a:ext cx="441147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播放</a:t>
            </a:r>
          </a:p>
        </p:txBody>
      </p:sp>
      <p:sp>
        <p:nvSpPr>
          <p:cNvPr id="84" name="TextBox 65"/>
          <p:cNvSpPr txBox="1"/>
          <p:nvPr userDrawn="1"/>
        </p:nvSpPr>
        <p:spPr>
          <a:xfrm>
            <a:off x="1664953" y="2983892"/>
            <a:ext cx="441147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85" name="AutoShape 6"/>
          <p:cNvSpPr>
            <a:spLocks noChangeArrowheads="1"/>
          </p:cNvSpPr>
          <p:nvPr userDrawn="1"/>
        </p:nvSpPr>
        <p:spPr bwMode="auto">
          <a:xfrm>
            <a:off x="6576060" y="2406015"/>
            <a:ext cx="1050290" cy="332107"/>
          </a:xfrm>
          <a:prstGeom prst="wedgeRoundRectCallout">
            <a:avLst>
              <a:gd name="adj1" fmla="val 8915"/>
              <a:gd name="adj2" fmla="val -99069"/>
              <a:gd name="adj3" fmla="val 16667"/>
            </a:avLst>
          </a:prstGeom>
          <a:solidFill>
            <a:schemeClr val="accent1">
              <a:lumMod val="75000"/>
            </a:schemeClr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标注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2</a:t>
            </a:r>
            <a:endParaRPr lang="en-US" altLang="zh-CN" sz="1350" b="1" strike="noStrike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6" name="AutoShape 9"/>
          <p:cNvSpPr>
            <a:spLocks noChangeArrowheads="1"/>
          </p:cNvSpPr>
          <p:nvPr userDrawn="1"/>
        </p:nvSpPr>
        <p:spPr bwMode="auto">
          <a:xfrm>
            <a:off x="7744245" y="2384770"/>
            <a:ext cx="1121410" cy="3314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strike="noStrike" noProof="1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标注</a:t>
            </a:r>
            <a:r>
              <a:rPr lang="en-US" altLang="zh-CN" sz="1350" b="1" strike="noStrike" noProof="1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87" name="矩形 86"/>
          <p:cNvSpPr/>
          <p:nvPr userDrawn="1"/>
        </p:nvSpPr>
        <p:spPr>
          <a:xfrm>
            <a:off x="6475730" y="1260475"/>
            <a:ext cx="2447925" cy="431800"/>
          </a:xfrm>
          <a:prstGeom prst="rect">
            <a:avLst/>
          </a:prstGeom>
          <a:noFill/>
          <a:ln w="12700">
            <a:solidFill>
              <a:srgbClr val="6C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147"/>
          <p:cNvSpPr txBox="1"/>
          <p:nvPr userDrawn="1"/>
        </p:nvSpPr>
        <p:spPr>
          <a:xfrm>
            <a:off x="6575743" y="1338580"/>
            <a:ext cx="2247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实线：R:10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，G:10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，B:10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6475095" y="1779905"/>
            <a:ext cx="2447925" cy="431800"/>
          </a:xfrm>
          <a:prstGeom prst="rect">
            <a:avLst/>
          </a:prstGeom>
          <a:noFill/>
          <a:ln w="12700" cmpd="sng">
            <a:solidFill>
              <a:srgbClr val="6C6C6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153"/>
          <p:cNvSpPr txBox="1"/>
          <p:nvPr userDrawn="1"/>
        </p:nvSpPr>
        <p:spPr>
          <a:xfrm>
            <a:off x="6575108" y="1858010"/>
            <a:ext cx="2247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虚线：R:10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，G:10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，B:10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91" name="椭圆 90"/>
          <p:cNvSpPr/>
          <p:nvPr userDrawn="1"/>
        </p:nvSpPr>
        <p:spPr bwMode="auto">
          <a:xfrm>
            <a:off x="982191" y="4377714"/>
            <a:ext cx="285752" cy="285752"/>
          </a:xfrm>
          <a:prstGeom prst="ellipse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2" name="椭圆 91"/>
          <p:cNvSpPr/>
          <p:nvPr userDrawn="1"/>
        </p:nvSpPr>
        <p:spPr bwMode="auto">
          <a:xfrm>
            <a:off x="1410819" y="4377714"/>
            <a:ext cx="285752" cy="285752"/>
          </a:xfrm>
          <a:prstGeom prst="ellipse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3" name="椭圆 92"/>
          <p:cNvSpPr/>
          <p:nvPr userDrawn="1"/>
        </p:nvSpPr>
        <p:spPr bwMode="auto">
          <a:xfrm>
            <a:off x="1839447" y="4377714"/>
            <a:ext cx="285752" cy="285752"/>
          </a:xfrm>
          <a:prstGeom prst="ellipse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4" name="椭圆 93"/>
          <p:cNvSpPr/>
          <p:nvPr userDrawn="1"/>
        </p:nvSpPr>
        <p:spPr bwMode="auto">
          <a:xfrm>
            <a:off x="2268075" y="4377714"/>
            <a:ext cx="285752" cy="285752"/>
          </a:xfrm>
          <a:prstGeom prst="ellipse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95" name="椭圆 94"/>
          <p:cNvSpPr/>
          <p:nvPr userDrawn="1"/>
        </p:nvSpPr>
        <p:spPr bwMode="auto">
          <a:xfrm>
            <a:off x="2696703" y="4377714"/>
            <a:ext cx="285752" cy="285752"/>
          </a:xfrm>
          <a:prstGeom prst="ellipse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6" name="椭圆 95"/>
          <p:cNvSpPr/>
          <p:nvPr userDrawn="1"/>
        </p:nvSpPr>
        <p:spPr bwMode="auto">
          <a:xfrm>
            <a:off x="3125331" y="4377714"/>
            <a:ext cx="285752" cy="285752"/>
          </a:xfrm>
          <a:prstGeom prst="ellipse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97" name="椭圆 96"/>
          <p:cNvSpPr/>
          <p:nvPr userDrawn="1"/>
        </p:nvSpPr>
        <p:spPr bwMode="auto">
          <a:xfrm>
            <a:off x="3553959" y="4377714"/>
            <a:ext cx="285752" cy="285752"/>
          </a:xfrm>
          <a:prstGeom prst="ellipse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8" name="椭圆 97"/>
          <p:cNvSpPr/>
          <p:nvPr userDrawn="1"/>
        </p:nvSpPr>
        <p:spPr bwMode="auto">
          <a:xfrm>
            <a:off x="3982587" y="4377714"/>
            <a:ext cx="285752" cy="285752"/>
          </a:xfrm>
          <a:prstGeom prst="ellipse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99" name="椭圆 98"/>
          <p:cNvSpPr/>
          <p:nvPr userDrawn="1"/>
        </p:nvSpPr>
        <p:spPr bwMode="auto">
          <a:xfrm>
            <a:off x="982191" y="3986554"/>
            <a:ext cx="285752" cy="285752"/>
          </a:xfrm>
          <a:prstGeom prst="ellipse">
            <a:avLst/>
          </a:prstGeom>
          <a:noFill/>
          <a:ln w="12700" cmpd="sng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0" name="椭圆 99"/>
          <p:cNvSpPr/>
          <p:nvPr userDrawn="1"/>
        </p:nvSpPr>
        <p:spPr bwMode="auto">
          <a:xfrm>
            <a:off x="1410819" y="3986554"/>
            <a:ext cx="285752" cy="285752"/>
          </a:xfrm>
          <a:prstGeom prst="ellipse">
            <a:avLst/>
          </a:prstGeom>
          <a:noFill/>
          <a:ln w="12700" cmpd="sng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1" name="椭圆 100"/>
          <p:cNvSpPr/>
          <p:nvPr userDrawn="1"/>
        </p:nvSpPr>
        <p:spPr bwMode="auto">
          <a:xfrm>
            <a:off x="1839447" y="3986554"/>
            <a:ext cx="285752" cy="285752"/>
          </a:xfrm>
          <a:prstGeom prst="ellipse">
            <a:avLst/>
          </a:prstGeom>
          <a:noFill/>
          <a:ln w="12700" cmpd="sng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2" name="椭圆 101"/>
          <p:cNvSpPr/>
          <p:nvPr userDrawn="1"/>
        </p:nvSpPr>
        <p:spPr bwMode="auto">
          <a:xfrm>
            <a:off x="2268075" y="3986554"/>
            <a:ext cx="285752" cy="285752"/>
          </a:xfrm>
          <a:prstGeom prst="ellipse">
            <a:avLst/>
          </a:prstGeom>
          <a:noFill/>
          <a:ln w="12700" cmpd="sng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03" name="椭圆 102"/>
          <p:cNvSpPr/>
          <p:nvPr userDrawn="1"/>
        </p:nvSpPr>
        <p:spPr bwMode="auto">
          <a:xfrm>
            <a:off x="2696703" y="3986554"/>
            <a:ext cx="285752" cy="285752"/>
          </a:xfrm>
          <a:prstGeom prst="ellipse">
            <a:avLst/>
          </a:prstGeom>
          <a:noFill/>
          <a:ln w="12700" cmpd="sng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4" name="椭圆 103"/>
          <p:cNvSpPr/>
          <p:nvPr userDrawn="1"/>
        </p:nvSpPr>
        <p:spPr bwMode="auto">
          <a:xfrm>
            <a:off x="3125331" y="3986554"/>
            <a:ext cx="285752" cy="285752"/>
          </a:xfrm>
          <a:prstGeom prst="ellipse">
            <a:avLst/>
          </a:prstGeom>
          <a:noFill/>
          <a:ln w="12700" cmpd="sng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5" name="椭圆 104"/>
          <p:cNvSpPr/>
          <p:nvPr userDrawn="1"/>
        </p:nvSpPr>
        <p:spPr bwMode="auto">
          <a:xfrm>
            <a:off x="3553959" y="3986554"/>
            <a:ext cx="285752" cy="285752"/>
          </a:xfrm>
          <a:prstGeom prst="ellipse">
            <a:avLst/>
          </a:prstGeom>
          <a:noFill/>
          <a:ln w="12700" cmpd="sng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6" name="椭圆 105"/>
          <p:cNvSpPr/>
          <p:nvPr userDrawn="1"/>
        </p:nvSpPr>
        <p:spPr bwMode="auto">
          <a:xfrm>
            <a:off x="3982587" y="3986554"/>
            <a:ext cx="285752" cy="285752"/>
          </a:xfrm>
          <a:prstGeom prst="ellipse">
            <a:avLst/>
          </a:prstGeom>
          <a:noFill/>
          <a:ln w="12700" cmpd="sng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07" name="椭圆 106"/>
          <p:cNvSpPr/>
          <p:nvPr userDrawn="1"/>
        </p:nvSpPr>
        <p:spPr bwMode="auto">
          <a:xfrm>
            <a:off x="982191" y="3587774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椭圆 107"/>
          <p:cNvSpPr/>
          <p:nvPr userDrawn="1"/>
        </p:nvSpPr>
        <p:spPr bwMode="auto">
          <a:xfrm>
            <a:off x="1410819" y="3587774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椭圆 108"/>
          <p:cNvSpPr/>
          <p:nvPr userDrawn="1"/>
        </p:nvSpPr>
        <p:spPr bwMode="auto">
          <a:xfrm>
            <a:off x="1839447" y="3587774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椭圆 109"/>
          <p:cNvSpPr/>
          <p:nvPr userDrawn="1"/>
        </p:nvSpPr>
        <p:spPr bwMode="auto">
          <a:xfrm>
            <a:off x="2268075" y="3587774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1" name="椭圆 110"/>
          <p:cNvSpPr/>
          <p:nvPr userDrawn="1"/>
        </p:nvSpPr>
        <p:spPr bwMode="auto">
          <a:xfrm>
            <a:off x="2696703" y="3587774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2" name="椭圆 111"/>
          <p:cNvSpPr/>
          <p:nvPr userDrawn="1"/>
        </p:nvSpPr>
        <p:spPr bwMode="auto">
          <a:xfrm>
            <a:off x="3125331" y="3587774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3" name="椭圆 112"/>
          <p:cNvSpPr/>
          <p:nvPr userDrawn="1"/>
        </p:nvSpPr>
        <p:spPr bwMode="auto">
          <a:xfrm>
            <a:off x="3553959" y="3587774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4" name="椭圆 113"/>
          <p:cNvSpPr/>
          <p:nvPr userDrawn="1"/>
        </p:nvSpPr>
        <p:spPr bwMode="auto">
          <a:xfrm>
            <a:off x="3982587" y="3587774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ldLvl="0" animBg="1"/>
      <p:bldP spid="86" grpId="0" bldLvl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>
            <a:extLst>
              <a:ext uri="{FF2B5EF4-FFF2-40B4-BE49-F238E27FC236}">
                <a16:creationId xmlns:a16="http://schemas.microsoft.com/office/drawing/2014/main" id="{2ECF15BD-C7C8-4EF3-AABF-8DFEDFAD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4" y="165498"/>
            <a:ext cx="63350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95" y="165497"/>
            <a:ext cx="7311160" cy="484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7" name="直接连接符 28">
            <a:extLst>
              <a:ext uri="{FF2B5EF4-FFF2-40B4-BE49-F238E27FC236}">
                <a16:creationId xmlns:a16="http://schemas.microsoft.com/office/drawing/2014/main" id="{62E4B84D-AA9D-4EE1-B1D7-CD315F56D8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87896" y="623606"/>
            <a:ext cx="6877051" cy="9233"/>
          </a:xfrm>
          <a:prstGeom prst="line">
            <a:avLst/>
          </a:prstGeom>
          <a:ln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0BEF96BF-1EF1-4E79-901D-6764B32A3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9381" y="4768562"/>
            <a:ext cx="9230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fld id="{56B8D81F-24C9-41EC-BB1B-6CFAE71BC4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2B3F5657-1887-4566-BF35-20A38820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4" y="165498"/>
            <a:ext cx="63350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2700" dirty="0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F3FD276E-5AD7-4EEE-90E7-BF971B6C8E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4" y="165498"/>
            <a:ext cx="63350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452082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EFA3-8356-BB97-A702-98E18382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4DE79-268F-4C1A-8933-263129D2AF90}" type="datetimeFigureOut">
              <a:rPr lang="en-US"/>
              <a:pPr>
                <a:defRPr/>
              </a:pPr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02F0-8C72-27C6-C9F5-68DB08EC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框架程序设计</a:t>
            </a:r>
            <a:r>
              <a:rPr lang="en-US" altLang="zh-CN"/>
              <a:t>java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8879-08FF-CB94-596F-DAD88D30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1189E0-189F-40A7-B564-2C32302DA4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5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8951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5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832" y="1751641"/>
            <a:ext cx="6912768" cy="1102518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3CEFB2-D6CE-41BD-9484-A53C4C7CB61C}"/>
              </a:ext>
            </a:extLst>
          </p:cNvPr>
          <p:cNvSpPr/>
          <p:nvPr userDrawn="1"/>
        </p:nvSpPr>
        <p:spPr>
          <a:xfrm>
            <a:off x="5789240" y="19548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Java EE </a:t>
            </a:r>
            <a:r>
              <a:rPr lang="zh-CN" altLang="en-US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轻量级框架应用实战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D847F8-3E65-4F42-B405-BEDC978FD7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040982"/>
            <a:ext cx="785192" cy="99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3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64182" y="195486"/>
            <a:ext cx="4555200" cy="576064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14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3568" y="148503"/>
            <a:ext cx="7078601" cy="556570"/>
          </a:xfrm>
          <a:prstGeom prst="rect">
            <a:avLst/>
          </a:prstGeom>
        </p:spPr>
        <p:txBody>
          <a:bodyPr/>
          <a:lstStyle>
            <a:lvl1pPr algn="l">
              <a:defRPr lang="zh-CN" altLang="en-US" sz="24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 userDrawn="1"/>
        </p:nvSpPr>
        <p:spPr>
          <a:xfrm>
            <a:off x="3140414" y="0"/>
            <a:ext cx="6003587" cy="5141913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60" y="426788"/>
            <a:ext cx="1079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rcRect l="10119" r="20859"/>
          <a:stretch>
            <a:fillRect/>
          </a:stretch>
        </p:blipFill>
        <p:spPr>
          <a:xfrm>
            <a:off x="5939155" y="1790700"/>
            <a:ext cx="1693545" cy="152146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853577"/>
            <a:ext cx="7992888" cy="402243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9144000" cy="2304256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5017" y="-1121569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539552" y="1446385"/>
            <a:ext cx="8208912" cy="1102518"/>
          </a:xfrm>
        </p:spPr>
        <p:txBody>
          <a:bodyPr>
            <a:noAutofit/>
          </a:bodyPr>
          <a:lstStyle>
            <a:lvl1pPr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45640" y="1350897"/>
            <a:ext cx="5252720" cy="1293495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91780" y="2774373"/>
            <a:ext cx="3923320" cy="73348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 userDrawn="1"/>
        </p:nvSpPr>
        <p:spPr>
          <a:xfrm>
            <a:off x="0" y="-1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82145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36573" y="3736907"/>
            <a:ext cx="325200" cy="308837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7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711200" y="3739460"/>
            <a:ext cx="252730" cy="309578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67494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4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6"/>
          <p:cNvSpPr/>
          <p:nvPr userDrawn="1"/>
        </p:nvSpPr>
        <p:spPr bwMode="auto">
          <a:xfrm>
            <a:off x="655320" y="3738562"/>
            <a:ext cx="302419" cy="309249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5130" y="277952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130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63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49" r:id="rId3"/>
    <p:sldLayoutId id="2147483655" r:id="rId4"/>
    <p:sldLayoutId id="2147483669" r:id="rId5"/>
    <p:sldLayoutId id="2147483651" r:id="rId6"/>
    <p:sldLayoutId id="2147483666" r:id="rId7"/>
    <p:sldLayoutId id="2147483667" r:id="rId8"/>
    <p:sldLayoutId id="2147483668" r:id="rId9"/>
    <p:sldLayoutId id="2147483653" r:id="rId10"/>
    <p:sldLayoutId id="2147483671" r:id="rId11"/>
    <p:sldLayoutId id="2147483673" r:id="rId12"/>
    <p:sldLayoutId id="2147483674" r:id="rId13"/>
  </p:sldLayoutIdLst>
  <p:hf hdr="0" ftr="0" dt="0"/>
  <p:txStyles>
    <p:titleStyle>
      <a:lvl1pPr algn="ctr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9.jpe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922C7E74-30B4-8842-F144-3E83E4D5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946" y="1267200"/>
            <a:ext cx="5195373" cy="7693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J2EE</a:t>
            </a:r>
            <a:r>
              <a:rPr lang="zh-CN" altLang="en-US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核心框架</a:t>
            </a:r>
          </a:p>
        </p:txBody>
      </p:sp>
      <p:pic>
        <p:nvPicPr>
          <p:cNvPr id="20485" name="图片 3">
            <a:extLst>
              <a:ext uri="{FF2B5EF4-FFF2-40B4-BE49-F238E27FC236}">
                <a16:creationId xmlns:a16="http://schemas.microsoft.com/office/drawing/2014/main" id="{359F47D1-95A6-E1E8-4502-304E9126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19150"/>
            <a:ext cx="1439466" cy="14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CA8B851-6AC0-5A8F-818D-19119C1E1C06}"/>
              </a:ext>
            </a:extLst>
          </p:cNvPr>
          <p:cNvCxnSpPr/>
          <p:nvPr/>
        </p:nvCxnSpPr>
        <p:spPr>
          <a:xfrm>
            <a:off x="756047" y="2500313"/>
            <a:ext cx="712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2F78C70-4674-9A79-4591-7304CF2647C2}"/>
              </a:ext>
            </a:extLst>
          </p:cNvPr>
          <p:cNvSpPr/>
          <p:nvPr/>
        </p:nvSpPr>
        <p:spPr>
          <a:xfrm>
            <a:off x="3259931" y="3939778"/>
            <a:ext cx="2519363" cy="43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350" b="1" dirty="0">
                <a:solidFill>
                  <a:srgbClr val="0070C0"/>
                </a:solidFill>
                <a:latin typeface="华光大标宋_CNKI" pitchFamily="2" charset="-122"/>
                <a:ea typeface="华光大标宋_CNKI" pitchFamily="2" charset="-122"/>
              </a:rPr>
              <a:t>主讲：刘福新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48E902-43C6-02B7-7603-742CDCF3149E}"/>
              </a:ext>
            </a:extLst>
          </p:cNvPr>
          <p:cNvSpPr/>
          <p:nvPr/>
        </p:nvSpPr>
        <p:spPr>
          <a:xfrm>
            <a:off x="1853804" y="2500312"/>
            <a:ext cx="5435203" cy="72032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Spring</a:t>
            </a:r>
            <a:r>
              <a:rPr lang="zh-CN" altLang="en-US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 </a:t>
            </a:r>
            <a:r>
              <a:rPr lang="en-US" altLang="zh-CN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AOP</a:t>
            </a:r>
            <a:endParaRPr lang="zh-CN" altLang="en-US" sz="3300" b="1" dirty="0">
              <a:solidFill>
                <a:srgbClr val="F79646"/>
              </a:solidFill>
              <a:latin typeface="华光美黑_CNKI" panose="02000500000000000000" pitchFamily="2" charset="-122"/>
              <a:ea typeface="华光美黑_CNKI" panose="02000500000000000000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C96DF945-EBC7-4B05-9C6F-DFF0CAA886B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AOP</a:t>
            </a:r>
            <a:r>
              <a:rPr lang="zh-CN" altLang="en-US" dirty="0"/>
              <a:t>术语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B4FA5E-424A-425B-90B1-DA06D10EA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4372" name="Picture 36">
            <a:extLst>
              <a:ext uri="{FF2B5EF4-FFF2-40B4-BE49-F238E27FC236}">
                <a16:creationId xmlns:a16="http://schemas.microsoft.com/office/drawing/2014/main" id="{62210E59-4488-4F4B-9846-A20683D9E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514475"/>
            <a:ext cx="700088" cy="20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2C723576-2BD2-4868-80DF-E41CF562E07E}"/>
              </a:ext>
            </a:extLst>
          </p:cNvPr>
          <p:cNvGrpSpPr>
            <a:grpSpLocks/>
          </p:cNvGrpSpPr>
          <p:nvPr/>
        </p:nvGrpSpPr>
        <p:grpSpPr bwMode="auto">
          <a:xfrm>
            <a:off x="3289698" y="1514475"/>
            <a:ext cx="1550194" cy="542925"/>
            <a:chOff x="1747837" y="2238375"/>
            <a:chExt cx="2066925" cy="723900"/>
          </a:xfrm>
        </p:grpSpPr>
        <p:pic>
          <p:nvPicPr>
            <p:cNvPr id="16420" name="Picture 37">
              <a:extLst>
                <a:ext uri="{FF2B5EF4-FFF2-40B4-BE49-F238E27FC236}">
                  <a16:creationId xmlns:a16="http://schemas.microsoft.com/office/drawing/2014/main" id="{E258F75B-085B-46D9-B222-2B6456209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837" y="2466975"/>
              <a:ext cx="206692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21" name="Picture 38">
              <a:extLst>
                <a:ext uri="{FF2B5EF4-FFF2-40B4-BE49-F238E27FC236}">
                  <a16:creationId xmlns:a16="http://schemas.microsoft.com/office/drawing/2014/main" id="{C35F1A55-8E9F-4446-97DE-5B80A3357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087" y="2238375"/>
              <a:ext cx="39052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BA07C46-DFCC-496B-A019-1207A40DE500}"/>
              </a:ext>
            </a:extLst>
          </p:cNvPr>
          <p:cNvGrpSpPr>
            <a:grpSpLocks/>
          </p:cNvGrpSpPr>
          <p:nvPr/>
        </p:nvGrpSpPr>
        <p:grpSpPr bwMode="auto">
          <a:xfrm>
            <a:off x="3278982" y="2035969"/>
            <a:ext cx="1535906" cy="557213"/>
            <a:chOff x="1733549" y="2933700"/>
            <a:chExt cx="2047875" cy="742950"/>
          </a:xfrm>
        </p:grpSpPr>
        <p:pic>
          <p:nvPicPr>
            <p:cNvPr id="16418" name="Picture 39">
              <a:extLst>
                <a:ext uri="{FF2B5EF4-FFF2-40B4-BE49-F238E27FC236}">
                  <a16:creationId xmlns:a16="http://schemas.microsoft.com/office/drawing/2014/main" id="{CFFF8F10-2A04-4569-9AE2-E6EB8F01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549" y="3181350"/>
              <a:ext cx="204787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19" name="Picture 40">
              <a:extLst>
                <a:ext uri="{FF2B5EF4-FFF2-40B4-BE49-F238E27FC236}">
                  <a16:creationId xmlns:a16="http://schemas.microsoft.com/office/drawing/2014/main" id="{5E9B9185-6F22-4EBF-A55C-10C9715C4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086" y="2933700"/>
              <a:ext cx="390525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378" name="Picture 42">
            <a:extLst>
              <a:ext uri="{FF2B5EF4-FFF2-40B4-BE49-F238E27FC236}">
                <a16:creationId xmlns:a16="http://schemas.microsoft.com/office/drawing/2014/main" id="{48ED76C0-9DE3-4085-BAA6-63931913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7" y="1928813"/>
            <a:ext cx="642938" cy="35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2C9A37-9939-4B67-9997-BB8F18273A83}"/>
              </a:ext>
            </a:extLst>
          </p:cNvPr>
          <p:cNvCxnSpPr>
            <a:stCxn id="14378" idx="1"/>
          </p:cNvCxnSpPr>
          <p:nvPr/>
        </p:nvCxnSpPr>
        <p:spPr>
          <a:xfrm flipH="1" flipV="1">
            <a:off x="4707732" y="1878806"/>
            <a:ext cx="564356" cy="2250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6C0C786-13E4-49DD-B7C9-5C1B1F63AF7B}"/>
              </a:ext>
            </a:extLst>
          </p:cNvPr>
          <p:cNvCxnSpPr>
            <a:stCxn id="14378" idx="1"/>
          </p:cNvCxnSpPr>
          <p:nvPr/>
        </p:nvCxnSpPr>
        <p:spPr>
          <a:xfrm flipH="1">
            <a:off x="4743450" y="2103835"/>
            <a:ext cx="528638" cy="2357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79" name="Picture 43">
            <a:extLst>
              <a:ext uri="{FF2B5EF4-FFF2-40B4-BE49-F238E27FC236}">
                <a16:creationId xmlns:a16="http://schemas.microsoft.com/office/drawing/2014/main" id="{2128DC70-3890-4FB3-903E-EA453BFAE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72" y="1800225"/>
            <a:ext cx="128588" cy="1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80" name="Picture 44">
            <a:extLst>
              <a:ext uri="{FF2B5EF4-FFF2-40B4-BE49-F238E27FC236}">
                <a16:creationId xmlns:a16="http://schemas.microsoft.com/office/drawing/2014/main" id="{2366A9A5-323F-48CB-B019-3BD9F10C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72" y="2135981"/>
            <a:ext cx="128588" cy="1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81" name="Picture 45">
            <a:extLst>
              <a:ext uri="{FF2B5EF4-FFF2-40B4-BE49-F238E27FC236}">
                <a16:creationId xmlns:a16="http://schemas.microsoft.com/office/drawing/2014/main" id="{32C2D5F8-C7D1-43D3-BAAC-0C80ACF3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407444"/>
            <a:ext cx="128588" cy="1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82" name="Picture 46">
            <a:extLst>
              <a:ext uri="{FF2B5EF4-FFF2-40B4-BE49-F238E27FC236}">
                <a16:creationId xmlns:a16="http://schemas.microsoft.com/office/drawing/2014/main" id="{E17196D9-7AAD-4669-8B04-B05B6AC58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686050"/>
            <a:ext cx="128588" cy="1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83" name="Picture 47">
            <a:extLst>
              <a:ext uri="{FF2B5EF4-FFF2-40B4-BE49-F238E27FC236}">
                <a16:creationId xmlns:a16="http://schemas.microsoft.com/office/drawing/2014/main" id="{76C634FD-0534-4C4D-98AA-9FAE1D3DD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064544"/>
            <a:ext cx="642938" cy="35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E402097-E853-45AB-9664-1EE85D915586}"/>
              </a:ext>
            </a:extLst>
          </p:cNvPr>
          <p:cNvCxnSpPr>
            <a:stCxn id="14383" idx="3"/>
          </p:cNvCxnSpPr>
          <p:nvPr/>
        </p:nvCxnSpPr>
        <p:spPr>
          <a:xfrm flipV="1">
            <a:off x="2900362" y="1885950"/>
            <a:ext cx="1100138" cy="353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AE8579F-D1EB-4108-ADE5-5D8F2BC7BCE9}"/>
              </a:ext>
            </a:extLst>
          </p:cNvPr>
          <p:cNvCxnSpPr>
            <a:stCxn id="14383" idx="3"/>
            <a:endCxn id="14380" idx="1"/>
          </p:cNvCxnSpPr>
          <p:nvPr/>
        </p:nvCxnSpPr>
        <p:spPr>
          <a:xfrm flipV="1">
            <a:off x="2900363" y="2200275"/>
            <a:ext cx="1103710" cy="392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97C1579-3AB8-48D1-8C9F-85FAD39FAB62}"/>
              </a:ext>
            </a:extLst>
          </p:cNvPr>
          <p:cNvCxnSpPr>
            <a:stCxn id="14383" idx="3"/>
          </p:cNvCxnSpPr>
          <p:nvPr/>
        </p:nvCxnSpPr>
        <p:spPr>
          <a:xfrm>
            <a:off x="2900362" y="2239566"/>
            <a:ext cx="1100138" cy="2321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7A99D8-9ED5-4F88-B73B-007B61C0FFA3}"/>
              </a:ext>
            </a:extLst>
          </p:cNvPr>
          <p:cNvCxnSpPr>
            <a:stCxn id="14383" idx="3"/>
          </p:cNvCxnSpPr>
          <p:nvPr/>
        </p:nvCxnSpPr>
        <p:spPr>
          <a:xfrm>
            <a:off x="2900362" y="2239566"/>
            <a:ext cx="1100138" cy="4464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84" name="Picture 48">
            <a:extLst>
              <a:ext uri="{FF2B5EF4-FFF2-40B4-BE49-F238E27FC236}">
                <a16:creationId xmlns:a16="http://schemas.microsoft.com/office/drawing/2014/main" id="{F6F25785-0C1F-43A9-AB25-28C4AB7B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2" y="796529"/>
            <a:ext cx="642938" cy="35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714523E-389F-412A-A619-52CAE3A77508}"/>
              </a:ext>
            </a:extLst>
          </p:cNvPr>
          <p:cNvCxnSpPr>
            <a:stCxn id="14384" idx="2"/>
          </p:cNvCxnSpPr>
          <p:nvPr/>
        </p:nvCxnSpPr>
        <p:spPr>
          <a:xfrm flipH="1">
            <a:off x="4079082" y="1146573"/>
            <a:ext cx="589360" cy="6536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6309539-80CB-460C-8580-FC1F5CB8A5DB}"/>
              </a:ext>
            </a:extLst>
          </p:cNvPr>
          <p:cNvCxnSpPr>
            <a:stCxn id="14384" idx="2"/>
            <a:endCxn id="14381" idx="0"/>
          </p:cNvCxnSpPr>
          <p:nvPr/>
        </p:nvCxnSpPr>
        <p:spPr>
          <a:xfrm flipH="1">
            <a:off x="4064794" y="1146572"/>
            <a:ext cx="603647" cy="1260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8337B73-3A32-4351-9B3D-7D3766A0391F}"/>
              </a:ext>
            </a:extLst>
          </p:cNvPr>
          <p:cNvGrpSpPr>
            <a:grpSpLocks/>
          </p:cNvGrpSpPr>
          <p:nvPr/>
        </p:nvGrpSpPr>
        <p:grpSpPr bwMode="auto">
          <a:xfrm>
            <a:off x="5272087" y="2372916"/>
            <a:ext cx="2586038" cy="721519"/>
            <a:chOff x="5505450" y="3383756"/>
            <a:chExt cx="3448050" cy="962025"/>
          </a:xfrm>
        </p:grpSpPr>
        <p:sp>
          <p:nvSpPr>
            <p:cNvPr id="51" name="圆角矩形标注 50">
              <a:extLst>
                <a:ext uri="{FF2B5EF4-FFF2-40B4-BE49-F238E27FC236}">
                  <a16:creationId xmlns:a16="http://schemas.microsoft.com/office/drawing/2014/main" id="{7647BDE1-6015-4DDE-B65E-94C70548A2DD}"/>
                </a:ext>
              </a:extLst>
            </p:cNvPr>
            <p:cNvSpPr/>
            <p:nvPr/>
          </p:nvSpPr>
          <p:spPr>
            <a:xfrm>
              <a:off x="5505450" y="3383756"/>
              <a:ext cx="3448050" cy="962025"/>
            </a:xfrm>
            <a:prstGeom prst="wedgeRoundRectCallout">
              <a:avLst>
                <a:gd name="adj1" fmla="val -37262"/>
                <a:gd name="adj2" fmla="val -6324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6417" name="TextBox 51">
              <a:extLst>
                <a:ext uri="{FF2B5EF4-FFF2-40B4-BE49-F238E27FC236}">
                  <a16:creationId xmlns:a16="http://schemas.microsoft.com/office/drawing/2014/main" id="{CEF1E6A4-EBF0-4ABA-9B37-B584392BA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362" y="3417095"/>
              <a:ext cx="33242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</a:t>
              </a:r>
              <a:r>
                <a:rPr lang="zh-CN" altLang="en-US" sz="1200"/>
                <a:t>：</a:t>
              </a:r>
              <a:r>
                <a:rPr lang="zh-CN" altLang="zh-CN" sz="1200"/>
                <a:t>封装的用于横向插入系统功能（如事务、日志等）的类</a:t>
              </a:r>
              <a:endParaRPr lang="zh-CN" altLang="en-US" sz="120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D3783E6-98A3-4AF4-8DA5-4920B9CE17CE}"/>
              </a:ext>
            </a:extLst>
          </p:cNvPr>
          <p:cNvGrpSpPr>
            <a:grpSpLocks/>
          </p:cNvGrpSpPr>
          <p:nvPr/>
        </p:nvGrpSpPr>
        <p:grpSpPr bwMode="auto">
          <a:xfrm>
            <a:off x="1346597" y="2640808"/>
            <a:ext cx="1932384" cy="531019"/>
            <a:chOff x="5505450" y="3383757"/>
            <a:chExt cx="3448050" cy="765808"/>
          </a:xfrm>
        </p:grpSpPr>
        <p:sp>
          <p:nvSpPr>
            <p:cNvPr id="75" name="圆角矩形标注 74">
              <a:extLst>
                <a:ext uri="{FF2B5EF4-FFF2-40B4-BE49-F238E27FC236}">
                  <a16:creationId xmlns:a16="http://schemas.microsoft.com/office/drawing/2014/main" id="{73AEA35B-6067-442F-9DCB-5399932A3081}"/>
                </a:ext>
              </a:extLst>
            </p:cNvPr>
            <p:cNvSpPr/>
            <p:nvPr/>
          </p:nvSpPr>
          <p:spPr>
            <a:xfrm>
              <a:off x="5505450" y="3383757"/>
              <a:ext cx="3448050" cy="765808"/>
            </a:xfrm>
            <a:prstGeom prst="wedgeRoundRectCallout">
              <a:avLst>
                <a:gd name="adj1" fmla="val 15603"/>
                <a:gd name="adj2" fmla="val -93851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6415" name="TextBox 75">
              <a:extLst>
                <a:ext uri="{FF2B5EF4-FFF2-40B4-BE49-F238E27FC236}">
                  <a16:creationId xmlns:a16="http://schemas.microsoft.com/office/drawing/2014/main" id="{8B0165B2-2E6E-468A-B021-8FD740542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362" y="3451237"/>
              <a:ext cx="3324225" cy="665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Joinpoint</a:t>
              </a:r>
              <a:r>
                <a:rPr lang="zh-CN" altLang="en-US" sz="1200"/>
                <a:t>：在程序执行过程中的某个阶段点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407B4C9-E467-4787-BDDC-24827CDDC57F}"/>
              </a:ext>
            </a:extLst>
          </p:cNvPr>
          <p:cNvGrpSpPr>
            <a:grpSpLocks/>
          </p:cNvGrpSpPr>
          <p:nvPr/>
        </p:nvGrpSpPr>
        <p:grpSpPr bwMode="auto">
          <a:xfrm>
            <a:off x="5154216" y="821531"/>
            <a:ext cx="2586038" cy="585788"/>
            <a:chOff x="5505450" y="3383756"/>
            <a:chExt cx="3448050" cy="869723"/>
          </a:xfrm>
        </p:grpSpPr>
        <p:sp>
          <p:nvSpPr>
            <p:cNvPr id="79" name="圆角矩形标注 78">
              <a:extLst>
                <a:ext uri="{FF2B5EF4-FFF2-40B4-BE49-F238E27FC236}">
                  <a16:creationId xmlns:a16="http://schemas.microsoft.com/office/drawing/2014/main" id="{FE3FA519-A03C-4B45-9CE0-DB70DDE05F7F}"/>
                </a:ext>
              </a:extLst>
            </p:cNvPr>
            <p:cNvSpPr/>
            <p:nvPr/>
          </p:nvSpPr>
          <p:spPr>
            <a:xfrm>
              <a:off x="5505450" y="3383756"/>
              <a:ext cx="3448050" cy="869723"/>
            </a:xfrm>
            <a:prstGeom prst="wedgeRoundRectCallout">
              <a:avLst>
                <a:gd name="adj1" fmla="val -57151"/>
                <a:gd name="adj2" fmla="val -26608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6413" name="TextBox 79">
              <a:extLst>
                <a:ext uri="{FF2B5EF4-FFF2-40B4-BE49-F238E27FC236}">
                  <a16:creationId xmlns:a16="http://schemas.microsoft.com/office/drawing/2014/main" id="{63A2E418-716D-4FDD-A581-99977C586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362" y="3407569"/>
              <a:ext cx="3386138" cy="68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Pointcut</a:t>
              </a:r>
              <a:r>
                <a:rPr lang="zh-CN" altLang="en-US" sz="1200"/>
                <a:t>：切面与程序流程的交叉点，即那些需要处理的连接点</a:t>
              </a:r>
            </a:p>
          </p:txBody>
        </p:sp>
      </p:grpSp>
      <p:sp>
        <p:nvSpPr>
          <p:cNvPr id="81" name="矩形 16">
            <a:extLst>
              <a:ext uri="{FF2B5EF4-FFF2-40B4-BE49-F238E27FC236}">
                <a16:creationId xmlns:a16="http://schemas.microsoft.com/office/drawing/2014/main" id="{908F97A1-3253-4A4B-9AA2-9466A00A8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10" y="3550444"/>
            <a:ext cx="6085284" cy="6572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Advice</a:t>
            </a:r>
            <a:r>
              <a:rPr lang="zh-CN" altLang="zh-CN" sz="1200"/>
              <a:t>（通知</a:t>
            </a:r>
            <a:r>
              <a:rPr lang="en-US" altLang="zh-CN" sz="1200"/>
              <a:t>/</a:t>
            </a:r>
            <a:r>
              <a:rPr lang="zh-CN" altLang="zh-CN" sz="1200"/>
              <a:t>增强处理）：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zh-CN" sz="1200"/>
              <a:t>框架在特定的切入点执行的增强处理，即在定义好的切入点处所要执行的程序代码。</a:t>
            </a:r>
            <a:r>
              <a:rPr lang="zh-CN" altLang="en-US" sz="1200"/>
              <a:t>可以将其理解为切面类中的方法。</a:t>
            </a: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16">
            <a:extLst>
              <a:ext uri="{FF2B5EF4-FFF2-40B4-BE49-F238E27FC236}">
                <a16:creationId xmlns:a16="http://schemas.microsoft.com/office/drawing/2014/main" id="{F538A168-FFAE-454D-A7F3-1BA136641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10" y="4264819"/>
            <a:ext cx="6085284" cy="6572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Target Object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（目标对象）：指所有被通知的对象，也被称为被增强对象。如果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框架采用的是动态的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实现，那么该对象就是一个被代理对象</a:t>
            </a:r>
            <a:r>
              <a:rPr lang="zh-CN" altLang="zh-CN" sz="1200"/>
              <a:t>。</a:t>
            </a: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16">
            <a:extLst>
              <a:ext uri="{FF2B5EF4-FFF2-40B4-BE49-F238E27FC236}">
                <a16:creationId xmlns:a16="http://schemas.microsoft.com/office/drawing/2014/main" id="{1AA59A9C-2F0E-4D66-B116-F017D59F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10" y="3579019"/>
            <a:ext cx="6085284" cy="6572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（代理）：将通知应用到目标对象之后，被动态创建的对象。</a:t>
            </a: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16">
            <a:extLst>
              <a:ext uri="{FF2B5EF4-FFF2-40B4-BE49-F238E27FC236}">
                <a16:creationId xmlns:a16="http://schemas.microsoft.com/office/drawing/2014/main" id="{3109EB1F-CEAE-48C8-AFB9-11284573B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54" y="4264819"/>
            <a:ext cx="6085284" cy="6572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Weaving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（织入）：将切面代码插入到目标对象上，从而生成代理对象的过程</a:t>
            </a:r>
            <a:r>
              <a:rPr lang="zh-CN" altLang="zh-CN" sz="1200"/>
              <a:t>。</a:t>
            </a: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3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984" y="279186"/>
            <a:ext cx="4470573" cy="576262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8</a:t>
            </a:r>
            <a:r>
              <a:rPr lang="zh-CN" altLang="en-US" sz="2400" dirty="0"/>
              <a:t>章 </a:t>
            </a:r>
            <a:r>
              <a:rPr lang="en-US" altLang="zh-CN" sz="2400" dirty="0"/>
              <a:t>Spring AOP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352367" y="2136570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286164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基于代理类的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56376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2243333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3475539"/>
            <a:ext cx="35283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的声明式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FCB4674-C08C-43DD-BD04-D8A97641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540" y="4096430"/>
            <a:ext cx="41044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基于注解的声明式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13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443EC93F-BB37-4408-AB51-77218F20EA6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JDK</a:t>
            </a:r>
            <a:r>
              <a:rPr lang="zh-CN" altLang="en-US" dirty="0"/>
              <a:t>动态代理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045C9E-AEBE-493A-8FDC-270838752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C44C4B3-02F5-4835-8770-9DA4C2DEED6A}"/>
              </a:ext>
            </a:extLst>
          </p:cNvPr>
          <p:cNvGrpSpPr>
            <a:grpSpLocks/>
          </p:cNvGrpSpPr>
          <p:nvPr/>
        </p:nvGrpSpPr>
        <p:grpSpPr bwMode="auto">
          <a:xfrm>
            <a:off x="2427685" y="922735"/>
            <a:ext cx="5143500" cy="1091803"/>
            <a:chOff x="505756" y="1323975"/>
            <a:chExt cx="8064500" cy="115168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1191463-FAE9-47C2-9FF6-0E0880EC4CB7}"/>
                </a:ext>
              </a:extLst>
            </p:cNvPr>
            <p:cNvSpPr/>
            <p:nvPr/>
          </p:nvSpPr>
          <p:spPr bwMode="auto">
            <a:xfrm>
              <a:off x="505756" y="1323975"/>
              <a:ext cx="8064500" cy="115168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</p:txBody>
        </p:sp>
        <p:sp>
          <p:nvSpPr>
            <p:cNvPr id="18445" name="矩形 6">
              <a:extLst>
                <a:ext uri="{FF2B5EF4-FFF2-40B4-BE49-F238E27FC236}">
                  <a16:creationId xmlns:a16="http://schemas.microsoft.com/office/drawing/2014/main" id="{F64434E4-81B3-461A-987E-91964EB3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09" y="1371115"/>
              <a:ext cx="7965147" cy="93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3BCC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JDK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动态代理是通过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java.lang.reflect.Proxy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类来实现的，我们可以调用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Proxy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类的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newProxyInstance()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方法来创建代理对象。对于使用业务接口的类，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默认会使用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JDK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动态代理来实现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AOP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279F44F2-3C70-4F6F-A3B7-024FCC52B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66" y="926306"/>
            <a:ext cx="79533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7620FEE5-993B-43AB-AE20-03D494B596F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CGLIB</a:t>
            </a:r>
            <a:r>
              <a:rPr lang="zh-CN" altLang="en-US" dirty="0"/>
              <a:t>代理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1E093B-485A-4AE8-9822-889653518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7423B7-E214-4B11-8B60-BE375F5E733D}"/>
              </a:ext>
            </a:extLst>
          </p:cNvPr>
          <p:cNvSpPr/>
          <p:nvPr/>
        </p:nvSpPr>
        <p:spPr bwMode="auto">
          <a:xfrm>
            <a:off x="1562100" y="1381125"/>
            <a:ext cx="6040041" cy="300513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12" name="矩形 8">
            <a:extLst>
              <a:ext uri="{FF2B5EF4-FFF2-40B4-BE49-F238E27FC236}">
                <a16:creationId xmlns:a16="http://schemas.microsoft.com/office/drawing/2014/main" id="{88340D0F-11FC-472A-8CBA-9A3906D3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985" y="1666875"/>
            <a:ext cx="5765006" cy="61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通过前面的学习可知，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的动态代理用起来非常简单，但它是有局限性的，使用动态代理的对象</a:t>
            </a:r>
            <a:r>
              <a:rPr lang="zh-CN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必须实现一个或多个接口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动作按钮: 帮助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BB372C-B2EF-4CBD-87D2-33EB0DB30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6" y="3211919"/>
            <a:ext cx="802481" cy="276999"/>
          </a:xfrm>
          <a:prstGeom prst="actionButtonHelp">
            <a:avLst/>
          </a:prstGeom>
          <a:noFill/>
          <a:ln w="19050">
            <a:solidFill>
              <a:srgbClr val="F690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3B4D01-ED77-409F-8BA6-696901478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244" y="3077767"/>
            <a:ext cx="4423172" cy="51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那么，如何代理</a:t>
            </a:r>
            <a:r>
              <a:rPr lang="zh-CN" altLang="en-US" sz="21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没有实现接口</a:t>
            </a: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的类？</a:t>
            </a:r>
            <a:endParaRPr lang="zh-CN" altLang="zh-CN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2BA57F09-297B-43F5-91D2-865ECEC48AE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CGLIB</a:t>
            </a:r>
            <a:r>
              <a:rPr lang="zh-CN" altLang="en-US" dirty="0"/>
              <a:t>代理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2CAF99-C10A-4FF4-8FAE-0C3A612F6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A4A098A-9AB2-413A-83E0-06106C46F057}"/>
              </a:ext>
            </a:extLst>
          </p:cNvPr>
          <p:cNvGrpSpPr>
            <a:grpSpLocks/>
          </p:cNvGrpSpPr>
          <p:nvPr/>
        </p:nvGrpSpPr>
        <p:grpSpPr bwMode="auto">
          <a:xfrm>
            <a:off x="2427685" y="1369219"/>
            <a:ext cx="5143500" cy="1091804"/>
            <a:chOff x="505756" y="1730919"/>
            <a:chExt cx="8064500" cy="115168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A0E3F7C-D45E-4E66-BE0E-A72A6F50CE6B}"/>
                </a:ext>
              </a:extLst>
            </p:cNvPr>
            <p:cNvSpPr/>
            <p:nvPr/>
          </p:nvSpPr>
          <p:spPr bwMode="auto">
            <a:xfrm>
              <a:off x="505756" y="1730919"/>
              <a:ext cx="8064500" cy="115168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</p:txBody>
        </p:sp>
        <p:sp>
          <p:nvSpPr>
            <p:cNvPr id="20494" name="矩形 6">
              <a:extLst>
                <a:ext uri="{FF2B5EF4-FFF2-40B4-BE49-F238E27FC236}">
                  <a16:creationId xmlns:a16="http://schemas.microsoft.com/office/drawing/2014/main" id="{C686EDE5-4567-44C0-B648-A36D6E33F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09" y="1778059"/>
              <a:ext cx="7965147" cy="936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CGLIB</a:t>
              </a:r>
              <a:r>
                <a:rPr lang="zh-CN" altLang="en-US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Generation Library</a:t>
              </a:r>
              <a:r>
                <a:rPr lang="zh-CN" altLang="en-US" sz="1200">
                  <a:solidFill>
                    <a:srgbClr val="3BCC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是一个高性能开源的代码生成包，它采用非常底层的字节码技术，对指定的目标类生成一个子类，并对子类进行增强。</a:t>
              </a:r>
            </a:p>
          </p:txBody>
        </p:sp>
      </p:grpSp>
      <p:pic>
        <p:nvPicPr>
          <p:cNvPr id="44" name="Picture 2">
            <a:extLst>
              <a:ext uri="{FF2B5EF4-FFF2-40B4-BE49-F238E27FC236}">
                <a16:creationId xmlns:a16="http://schemas.microsoft.com/office/drawing/2014/main" id="{8B8F82D9-5746-44AD-BC8B-2AD44C29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66" y="926306"/>
            <a:ext cx="79533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779B5A94-3702-4256-9186-461B9E04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926307"/>
            <a:ext cx="5175647" cy="33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如果想代理没有实现接口的类，那么可以使用</a:t>
            </a:r>
            <a:r>
              <a:rPr lang="en-US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CGLIB</a:t>
            </a:r>
            <a:r>
              <a:rPr lang="zh-CN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代理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984" y="279186"/>
            <a:ext cx="4470573" cy="576262"/>
          </a:xfrm>
        </p:spPr>
        <p:txBody>
          <a:bodyPr/>
          <a:lstStyle/>
          <a:p>
            <a:r>
              <a:rPr lang="en-US" altLang="zh-CN" sz="2400" dirty="0"/>
              <a:t>Spring AOP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374782" y="2755791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286164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基于代理类的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56376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2243333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3475539"/>
            <a:ext cx="35283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的声明式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FCB4674-C08C-43DD-BD04-D8A97641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540" y="4096430"/>
            <a:ext cx="41044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基于注解的声明式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24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41C81881-4A92-403B-8AFF-DB1B409AFDC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的通知类型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70842A-F894-49C5-B2E7-C227633B7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4B22A5-D954-4466-AEE3-80CC1E11621A}"/>
              </a:ext>
            </a:extLst>
          </p:cNvPr>
          <p:cNvSpPr/>
          <p:nvPr/>
        </p:nvSpPr>
        <p:spPr bwMode="auto">
          <a:xfrm>
            <a:off x="1562100" y="1885950"/>
            <a:ext cx="6040041" cy="264318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36" name="矩形 8">
            <a:extLst>
              <a:ext uri="{FF2B5EF4-FFF2-40B4-BE49-F238E27FC236}">
                <a16:creationId xmlns:a16="http://schemas.microsoft.com/office/drawing/2014/main" id="{3656D1D6-CBB8-4685-B971-C775DA7E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60" y="1829991"/>
            <a:ext cx="602218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p"/>
              <a:defRPr/>
            </a:pPr>
            <a:endParaRPr lang="en-US" altLang="zh-CN" sz="12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org.springframework.aop.MethodBeforeAdvice</a:t>
            </a:r>
            <a:r>
              <a:rPr lang="zh-CN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（前置通知）</a:t>
            </a:r>
            <a:endParaRPr lang="zh-CN" altLang="zh-CN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defRPr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目标方法执行前实施增强，可以应用于权限管理等功能。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org.springframework.aop.AfterReturningAdvice</a:t>
            </a:r>
            <a:r>
              <a:rPr lang="zh-CN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（后置通知）</a:t>
            </a:r>
            <a:endParaRPr lang="zh-CN" altLang="zh-CN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defRPr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在目标方法执行后实施增强，可以应用于关闭流、上传文件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、删除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defRPr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临时文件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等功能。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org.aopalliance.intercept.MethodInterceptor</a:t>
            </a:r>
            <a:r>
              <a:rPr lang="zh-CN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（环绕通知）</a:t>
            </a:r>
            <a:endParaRPr lang="zh-CN" altLang="zh-CN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defRPr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目标方法执行前后实施增强，可以应用于日志、事务管理等功能。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org.springframework.aop.ThrowsAdvice</a:t>
            </a:r>
            <a:r>
              <a:rPr lang="zh-CN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（异常抛出通知）</a:t>
            </a:r>
            <a:endParaRPr lang="zh-CN" altLang="zh-CN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defRPr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方法抛出异常后实施增强，可以应用于处理异常记录日志等功能。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org.springframework.aop.IntroductionInterceptor</a:t>
            </a:r>
            <a:r>
              <a:rPr lang="zh-CN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（引介通知）</a:t>
            </a:r>
            <a:endParaRPr lang="zh-CN" altLang="zh-CN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defRPr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目标类中添加一些新的方法和属性，可以应用于修改老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版本程序。</a:t>
            </a: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8E712AA-8BDF-4A5F-A28A-A9FFA6E73C99}"/>
              </a:ext>
            </a:extLst>
          </p:cNvPr>
          <p:cNvGrpSpPr>
            <a:grpSpLocks/>
          </p:cNvGrpSpPr>
          <p:nvPr/>
        </p:nvGrpSpPr>
        <p:grpSpPr bwMode="auto">
          <a:xfrm>
            <a:off x="2427685" y="867966"/>
            <a:ext cx="5143500" cy="713184"/>
            <a:chOff x="505756" y="1202218"/>
            <a:chExt cx="8064500" cy="115168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8EF272-1A44-435B-915D-F4AE6F4224C5}"/>
                </a:ext>
              </a:extLst>
            </p:cNvPr>
            <p:cNvSpPr/>
            <p:nvPr/>
          </p:nvSpPr>
          <p:spPr bwMode="auto">
            <a:xfrm>
              <a:off x="505756" y="1202218"/>
              <a:ext cx="8064500" cy="115168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</p:txBody>
        </p:sp>
        <p:sp>
          <p:nvSpPr>
            <p:cNvPr id="22536" name="矩形 6">
              <a:extLst>
                <a:ext uri="{FF2B5EF4-FFF2-40B4-BE49-F238E27FC236}">
                  <a16:creationId xmlns:a16="http://schemas.microsoft.com/office/drawing/2014/main" id="{83F072DA-CD68-41E0-9600-EC2322577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32" y="1223996"/>
              <a:ext cx="7965147" cy="98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按照通知在目标类方法的连接点位置，可以分为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种类型，具体如下：</a:t>
              </a:r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D6283408-32F9-494B-A3C6-42DCE936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66" y="926306"/>
            <a:ext cx="79533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8643AA4B-117E-4D47-9F92-BDE54AEE3E1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err="1"/>
              <a:t>ProxyFactoryBean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CF5BD4-F384-4D72-A421-E14052EF8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D27E93A-5E29-4A92-91E5-F865B20463DF}"/>
              </a:ext>
            </a:extLst>
          </p:cNvPr>
          <p:cNvGrpSpPr>
            <a:grpSpLocks/>
          </p:cNvGrpSpPr>
          <p:nvPr/>
        </p:nvGrpSpPr>
        <p:grpSpPr bwMode="auto">
          <a:xfrm>
            <a:off x="2427685" y="867966"/>
            <a:ext cx="5143500" cy="1289447"/>
            <a:chOff x="505756" y="1202218"/>
            <a:chExt cx="8064500" cy="208314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0CDBF81-3DA7-4CF5-A8D0-82A8DA958CD7}"/>
                </a:ext>
              </a:extLst>
            </p:cNvPr>
            <p:cNvSpPr/>
            <p:nvPr/>
          </p:nvSpPr>
          <p:spPr bwMode="auto">
            <a:xfrm>
              <a:off x="505756" y="1202218"/>
              <a:ext cx="8064500" cy="2083143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</p:txBody>
        </p:sp>
        <p:sp>
          <p:nvSpPr>
            <p:cNvPr id="23564" name="矩形 6">
              <a:extLst>
                <a:ext uri="{FF2B5EF4-FFF2-40B4-BE49-F238E27FC236}">
                  <a16:creationId xmlns:a16="http://schemas.microsoft.com/office/drawing/2014/main" id="{5E8A9071-B3FF-46F9-9A10-E5A2AA7F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32" y="1223995"/>
              <a:ext cx="7965147" cy="1435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ProxyFactoryBean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FactoryBean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接口的实现类，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FactoryBean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负责实例化一个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ProxyFactoryBean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负责为其他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创建代理实例。在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中，使用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ProxyFactoryBean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是创建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AOP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代理的基本方式。</a:t>
              </a:r>
            </a:p>
          </p:txBody>
        </p:sp>
      </p:grpSp>
      <p:pic>
        <p:nvPicPr>
          <p:cNvPr id="44" name="Picture 2">
            <a:extLst>
              <a:ext uri="{FF2B5EF4-FFF2-40B4-BE49-F238E27FC236}">
                <a16:creationId xmlns:a16="http://schemas.microsoft.com/office/drawing/2014/main" id="{A3464ACF-5AFF-4074-8440-04D742FAE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66" y="926306"/>
            <a:ext cx="79533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5C9B9CD-1A23-4148-BFE3-4296C19A275C}"/>
              </a:ext>
            </a:extLst>
          </p:cNvPr>
          <p:cNvGrpSpPr>
            <a:grpSpLocks/>
          </p:cNvGrpSpPr>
          <p:nvPr/>
        </p:nvGrpSpPr>
        <p:grpSpPr bwMode="auto">
          <a:xfrm>
            <a:off x="1137047" y="2207419"/>
            <a:ext cx="6858001" cy="429816"/>
            <a:chOff x="-7938" y="2943437"/>
            <a:chExt cx="9144001" cy="57287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ED59322-7498-4198-B0CA-02748E98D36F}"/>
                </a:ext>
              </a:extLst>
            </p:cNvPr>
            <p:cNvSpPr/>
            <p:nvPr/>
          </p:nvSpPr>
          <p:spPr bwMode="auto">
            <a:xfrm>
              <a:off x="-7938" y="2943437"/>
              <a:ext cx="9144001" cy="57287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23562" name="TextBox 1">
              <a:extLst>
                <a:ext uri="{FF2B5EF4-FFF2-40B4-BE49-F238E27FC236}">
                  <a16:creationId xmlns:a16="http://schemas.microsoft.com/office/drawing/2014/main" id="{C2E826EE-1715-4D41-BED3-828582D36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1" y="3015065"/>
              <a:ext cx="6391274" cy="369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/>
                <a:t>    ProxyFactoryBean</a:t>
              </a:r>
              <a:r>
                <a:rPr lang="zh-CN" altLang="en-US" sz="1200"/>
                <a:t>类中的常用可配置属性如下：</a:t>
              </a:r>
            </a:p>
          </p:txBody>
        </p:sp>
      </p:grpSp>
      <p:pic>
        <p:nvPicPr>
          <p:cNvPr id="18474" name="Picture 42">
            <a:extLst>
              <a:ext uri="{FF2B5EF4-FFF2-40B4-BE49-F238E27FC236}">
                <a16:creationId xmlns:a16="http://schemas.microsoft.com/office/drawing/2014/main" id="{EC906D44-B082-4CB3-AF96-FA15D5A1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04" y="2728913"/>
            <a:ext cx="4636294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984" y="279186"/>
            <a:ext cx="4470573" cy="576262"/>
          </a:xfrm>
        </p:spPr>
        <p:txBody>
          <a:bodyPr/>
          <a:lstStyle/>
          <a:p>
            <a:r>
              <a:rPr lang="en-US" altLang="zh-CN" sz="2400" dirty="0"/>
              <a:t>Spring AOP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390842" y="3391751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286164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基于代理类的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56376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2243333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3475539"/>
            <a:ext cx="35283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的声明式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FCB4674-C08C-43DD-BD04-D8A97641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540" y="4096430"/>
            <a:ext cx="41044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基于注解的声明式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25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FAF97EB7-4D10-44D6-883A-B83C568920D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AspectJ</a:t>
            </a:r>
            <a:r>
              <a:rPr lang="zh-CN" altLang="en-US" dirty="0"/>
              <a:t>开发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FEDD0B-0C48-453D-AE01-010CFA4C5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CD272B4-AA20-4466-BEB0-F7E934B101F7}"/>
              </a:ext>
            </a:extLst>
          </p:cNvPr>
          <p:cNvGrpSpPr>
            <a:grpSpLocks/>
          </p:cNvGrpSpPr>
          <p:nvPr/>
        </p:nvGrpSpPr>
        <p:grpSpPr bwMode="auto">
          <a:xfrm>
            <a:off x="3835004" y="1433513"/>
            <a:ext cx="3830240" cy="3102769"/>
            <a:chOff x="3589338" y="1911350"/>
            <a:chExt cx="5106987" cy="413702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8E6409-2495-427B-A410-1425C3D1C1D2}"/>
                </a:ext>
              </a:extLst>
            </p:cNvPr>
            <p:cNvSpPr/>
            <p:nvPr/>
          </p:nvSpPr>
          <p:spPr bwMode="auto">
            <a:xfrm>
              <a:off x="3589338" y="1911350"/>
              <a:ext cx="5106987" cy="4137025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</p:txBody>
        </p:sp>
        <p:sp>
          <p:nvSpPr>
            <p:cNvPr id="26631" name="矩形 22">
              <a:extLst>
                <a:ext uri="{FF2B5EF4-FFF2-40B4-BE49-F238E27FC236}">
                  <a16:creationId xmlns:a16="http://schemas.microsoft.com/office/drawing/2014/main" id="{EE752733-781B-4332-B618-0F751549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2073275"/>
              <a:ext cx="5106987" cy="2754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500">
                  <a:latin typeface="宋体" panose="02010600030101010101" pitchFamily="2" charset="-122"/>
                </a:rPr>
                <a:t>    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AspectJ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是一个基于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AOP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框架，它提供了强大的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AOP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功能。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2.0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以后，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AOP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引入了对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AspectJ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的支持，并允许直接使用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AspectJ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进行编程，而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自身的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AOP API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也尽量与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AspectJ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保持一致。新版本的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框架，也建议使用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AspectJ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来开发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AOP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使用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AspectJ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AOP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有两种方式：一种是</a:t>
              </a:r>
              <a:r>
                <a:rPr lang="zh-CN" altLang="en-US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基于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XML</a:t>
              </a:r>
              <a:r>
                <a:rPr lang="zh-CN" altLang="en-US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的声明式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AspectJ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，另一种是</a:t>
              </a:r>
              <a:r>
                <a:rPr lang="zh-CN" altLang="en-US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基于注解的声明式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AspectJ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</p:grpSp>
      <p:pic>
        <p:nvPicPr>
          <p:cNvPr id="24" name="Picture 13">
            <a:extLst>
              <a:ext uri="{FF2B5EF4-FFF2-40B4-BE49-F238E27FC236}">
                <a16:creationId xmlns:a16="http://schemas.microsoft.com/office/drawing/2014/main" id="{1BD25C79-FAAD-4C72-87C3-DB2AB027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60" y="1710929"/>
            <a:ext cx="2162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矩形 10">
            <a:extLst>
              <a:ext uri="{FF2B5EF4-FFF2-40B4-BE49-F238E27FC236}">
                <a16:creationId xmlns:a16="http://schemas.microsoft.com/office/drawing/2014/main" id="{0A81FC97-CE5E-4958-88ED-0B3DA033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803" y="2461022"/>
            <a:ext cx="115768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 述</a:t>
            </a:r>
            <a:endParaRPr lang="zh-CN" altLang="zh-CN" sz="3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387E3C5-C606-E33D-B453-6C4E6BAD5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/>
              <a:t>1</a:t>
            </a:r>
            <a:r>
              <a:rPr lang="en-US" altLang="zh-CN" sz="3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Spring AOP</a:t>
            </a:r>
            <a:r>
              <a:rPr lang="zh-CN" altLang="en-US" sz="3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介绍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C68BD93D-61F3-43E7-56B9-87FEB322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noProof="1">
              <a:latin typeface="华文中宋" pitchFamily="2" charset="-122"/>
              <a:ea typeface="华文中宋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noProof="1">
              <a:latin typeface="华文中宋" pitchFamily="2" charset="-122"/>
              <a:ea typeface="华文中宋" pitchFamily="2" charset="-122"/>
            </a:endParaRPr>
          </a:p>
          <a:p>
            <a:pPr marL="353854" lvl="1" indent="0" fontAlgn="auto">
              <a:spcAft>
                <a:spcPts val="0"/>
              </a:spcAft>
              <a:buNone/>
              <a:defRPr/>
            </a:pPr>
            <a:endParaRPr lang="zh-CN" altLang="en-US" noProof="1">
              <a:latin typeface="华文中宋" pitchFamily="2" charset="-122"/>
              <a:ea typeface="华文中宋" pitchFamily="2" charset="-122"/>
              <a:cs typeface="+mn-ea"/>
            </a:endParaRP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E780500C-A4EE-159A-8FF5-40768597C5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pPr>
              <a:defRPr/>
            </a:pPr>
            <a:fld id="{06CAA98F-7F8B-4E58-9B18-B41C11C2D017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7C2E0C-91B5-F705-F29E-C532B41B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57" y="1714500"/>
            <a:ext cx="1026319" cy="300038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zh-CN" altLang="en-US" sz="1200" noProof="1">
                <a:solidFill>
                  <a:srgbClr val="FF0000"/>
                </a:solidFill>
              </a:rPr>
              <a:t>汇编语言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E6F6F9-6884-5E0C-FD4B-F6B0A635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1714500"/>
            <a:ext cx="1026319" cy="300038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200" noProof="1">
                <a:solidFill>
                  <a:srgbClr val="FF0000"/>
                </a:solidFill>
              </a:rPr>
              <a:t>C</a:t>
            </a:r>
            <a:r>
              <a:rPr kumimoji="1" lang="zh-CN" altLang="en-US" sz="1200" noProof="1">
                <a:solidFill>
                  <a:srgbClr val="FF0000"/>
                </a:solidFill>
              </a:rPr>
              <a:t>语言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2E6709-F46A-DDBE-91F7-4641D466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244" y="1714500"/>
            <a:ext cx="1133475" cy="300038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200" noProof="1">
                <a:solidFill>
                  <a:srgbClr val="FF0000"/>
                </a:solidFill>
              </a:rPr>
              <a:t>C++/java/C#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3822A70D-F61A-9857-2B8E-1C24976D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469" y="1810941"/>
            <a:ext cx="485775" cy="108347"/>
          </a:xfrm>
          <a:prstGeom prst="rightArrow">
            <a:avLst>
              <a:gd name="adj1" fmla="val 50000"/>
              <a:gd name="adj2" fmla="val 4936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B4319858-0CB6-87E8-0676-8E1D77CD50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44303" y="2402682"/>
            <a:ext cx="884635" cy="108347"/>
          </a:xfrm>
          <a:prstGeom prst="rightArrow">
            <a:avLst>
              <a:gd name="adj1" fmla="val 50000"/>
              <a:gd name="adj2" fmla="val 4891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9F8C83D-7CA0-BCA1-24EC-5EBC3B9D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2" y="2899173"/>
            <a:ext cx="852488" cy="615553"/>
          </a:xfrm>
          <a:custGeom>
            <a:avLst/>
            <a:gdLst>
              <a:gd name="T0" fmla="*/ 1136650 w 1136650"/>
              <a:gd name="T1" fmla="*/ 410368 h 819785"/>
              <a:gd name="T2" fmla="*/ 568325 w 1136650"/>
              <a:gd name="T3" fmla="*/ 820737 h 819785"/>
              <a:gd name="T4" fmla="*/ 0 w 1136650"/>
              <a:gd name="T5" fmla="*/ 410368 h 819785"/>
              <a:gd name="T6" fmla="*/ 568325 w 1136650"/>
              <a:gd name="T7" fmla="*/ 0 h 81978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136650"/>
              <a:gd name="T13" fmla="*/ 0 h 819785"/>
              <a:gd name="T14" fmla="*/ 1136650 w 1136650"/>
              <a:gd name="T15" fmla="*/ 819785 h 8197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819785">
                <a:moveTo>
                  <a:pt x="0" y="0"/>
                </a:moveTo>
                <a:lnTo>
                  <a:pt x="1000016" y="0"/>
                </a:lnTo>
                <a:lnTo>
                  <a:pt x="1136650" y="136633"/>
                </a:lnTo>
                <a:lnTo>
                  <a:pt x="1136650" y="819785"/>
                </a:lnTo>
                <a:lnTo>
                  <a:pt x="0" y="81978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200"/>
              <a:t>面向机器编程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363D773E-9181-11F3-9CCD-DD4F94B4823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0684" y="2402682"/>
            <a:ext cx="884635" cy="108347"/>
          </a:xfrm>
          <a:prstGeom prst="rightArrow">
            <a:avLst>
              <a:gd name="adj1" fmla="val 50000"/>
              <a:gd name="adj2" fmla="val 4891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/>
          </a:p>
        </p:txBody>
      </p:sp>
      <p:sp>
        <p:nvSpPr>
          <p:cNvPr id="13" name="剪去单角的矩形 12">
            <a:extLst>
              <a:ext uri="{FF2B5EF4-FFF2-40B4-BE49-F238E27FC236}">
                <a16:creationId xmlns:a16="http://schemas.microsoft.com/office/drawing/2014/main" id="{D69A1799-F1A9-8930-4889-FC3F9AC2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353" y="2899173"/>
            <a:ext cx="852488" cy="615553"/>
          </a:xfrm>
          <a:custGeom>
            <a:avLst/>
            <a:gdLst>
              <a:gd name="T0" fmla="*/ 1136650 w 1136650"/>
              <a:gd name="T1" fmla="*/ 410368 h 819785"/>
              <a:gd name="T2" fmla="*/ 568325 w 1136650"/>
              <a:gd name="T3" fmla="*/ 820737 h 819785"/>
              <a:gd name="T4" fmla="*/ 0 w 1136650"/>
              <a:gd name="T5" fmla="*/ 410368 h 819785"/>
              <a:gd name="T6" fmla="*/ 568325 w 1136650"/>
              <a:gd name="T7" fmla="*/ 0 h 81978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136650"/>
              <a:gd name="T13" fmla="*/ 0 h 819785"/>
              <a:gd name="T14" fmla="*/ 1136650 w 1136650"/>
              <a:gd name="T15" fmla="*/ 819785 h 8197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819785">
                <a:moveTo>
                  <a:pt x="0" y="0"/>
                </a:moveTo>
                <a:lnTo>
                  <a:pt x="1000016" y="0"/>
                </a:lnTo>
                <a:lnTo>
                  <a:pt x="1136650" y="136633"/>
                </a:lnTo>
                <a:lnTo>
                  <a:pt x="1136650" y="819785"/>
                </a:lnTo>
                <a:lnTo>
                  <a:pt x="0" y="81978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200"/>
              <a:t>面向过程编程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06A30872-ECC6-5B93-5DF2-F325905A82B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74457" y="2402682"/>
            <a:ext cx="884635" cy="108347"/>
          </a:xfrm>
          <a:prstGeom prst="rightArrow">
            <a:avLst>
              <a:gd name="adj1" fmla="val 50000"/>
              <a:gd name="adj2" fmla="val 4891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/>
          </a:p>
        </p:txBody>
      </p:sp>
      <p:sp>
        <p:nvSpPr>
          <p:cNvPr id="15" name="剪去单角的矩形 14">
            <a:extLst>
              <a:ext uri="{FF2B5EF4-FFF2-40B4-BE49-F238E27FC236}">
                <a16:creationId xmlns:a16="http://schemas.microsoft.com/office/drawing/2014/main" id="{A3D716DE-BAD5-F728-8C80-C794619D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2899173"/>
            <a:ext cx="852488" cy="615553"/>
          </a:xfrm>
          <a:custGeom>
            <a:avLst/>
            <a:gdLst>
              <a:gd name="T0" fmla="*/ 1136650 w 1136650"/>
              <a:gd name="T1" fmla="*/ 410368 h 819785"/>
              <a:gd name="T2" fmla="*/ 568325 w 1136650"/>
              <a:gd name="T3" fmla="*/ 820737 h 819785"/>
              <a:gd name="T4" fmla="*/ 0 w 1136650"/>
              <a:gd name="T5" fmla="*/ 410368 h 819785"/>
              <a:gd name="T6" fmla="*/ 568325 w 1136650"/>
              <a:gd name="T7" fmla="*/ 0 h 81978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136650"/>
              <a:gd name="T13" fmla="*/ 0 h 819785"/>
              <a:gd name="T14" fmla="*/ 1136650 w 1136650"/>
              <a:gd name="T15" fmla="*/ 819785 h 8197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819785">
                <a:moveTo>
                  <a:pt x="0" y="0"/>
                </a:moveTo>
                <a:lnTo>
                  <a:pt x="1000016" y="0"/>
                </a:lnTo>
                <a:lnTo>
                  <a:pt x="1136650" y="136633"/>
                </a:lnTo>
                <a:lnTo>
                  <a:pt x="1136650" y="819785"/>
                </a:lnTo>
                <a:lnTo>
                  <a:pt x="0" y="81978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200"/>
              <a:t>面向对象编程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CA01703-9605-A219-53AA-047F3056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809751"/>
            <a:ext cx="485775" cy="108347"/>
          </a:xfrm>
          <a:prstGeom prst="rightArrow">
            <a:avLst>
              <a:gd name="adj1" fmla="val 50000"/>
              <a:gd name="adj2" fmla="val 4936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95B256CC-1705-FA19-F4D4-916AD4C58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578" y="2899173"/>
            <a:ext cx="852488" cy="615553"/>
          </a:xfrm>
          <a:custGeom>
            <a:avLst/>
            <a:gdLst>
              <a:gd name="T0" fmla="*/ 1136650 w 1136650"/>
              <a:gd name="T1" fmla="*/ 410368 h 819785"/>
              <a:gd name="T2" fmla="*/ 568325 w 1136650"/>
              <a:gd name="T3" fmla="*/ 820737 h 819785"/>
              <a:gd name="T4" fmla="*/ 0 w 1136650"/>
              <a:gd name="T5" fmla="*/ 410368 h 819785"/>
              <a:gd name="T6" fmla="*/ 568325 w 1136650"/>
              <a:gd name="T7" fmla="*/ 0 h 81978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136650"/>
              <a:gd name="T13" fmla="*/ 0 h 819785"/>
              <a:gd name="T14" fmla="*/ 1136650 w 1136650"/>
              <a:gd name="T15" fmla="*/ 819785 h 8197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819785">
                <a:moveTo>
                  <a:pt x="0" y="0"/>
                </a:moveTo>
                <a:lnTo>
                  <a:pt x="1000016" y="0"/>
                </a:lnTo>
                <a:lnTo>
                  <a:pt x="1136650" y="136633"/>
                </a:lnTo>
                <a:lnTo>
                  <a:pt x="1136650" y="819785"/>
                </a:lnTo>
                <a:lnTo>
                  <a:pt x="0" y="81978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200"/>
              <a:t>面向切面编程</a:t>
            </a: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F3447676-FED8-6998-F9C4-74248244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516" y="3157538"/>
            <a:ext cx="498872" cy="94060"/>
          </a:xfrm>
          <a:prstGeom prst="rightArrow">
            <a:avLst>
              <a:gd name="adj1" fmla="val 50000"/>
              <a:gd name="adj2" fmla="val 491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/>
          </a:p>
        </p:txBody>
      </p:sp>
      <p:sp>
        <p:nvSpPr>
          <p:cNvPr id="22548" name="文本框 18">
            <a:extLst>
              <a:ext uri="{FF2B5EF4-FFF2-40B4-BE49-F238E27FC236}">
                <a16:creationId xmlns:a16="http://schemas.microsoft.com/office/drawing/2014/main" id="{4EC1E481-11AA-0BC1-8EFE-902DCC693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883444"/>
            <a:ext cx="33754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2700">
                <a:latin typeface="隶书" panose="02010509060101010101" pitchFamily="49" charset="-122"/>
                <a:ea typeface="隶书" panose="02010509060101010101" pitchFamily="49" charset="-122"/>
              </a:rPr>
              <a:t>语言的发展历史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5893F2-A910-421B-9528-C22A50BC61DC}"/>
              </a:ext>
            </a:extLst>
          </p:cNvPr>
          <p:cNvSpPr/>
          <p:nvPr/>
        </p:nvSpPr>
        <p:spPr bwMode="auto">
          <a:xfrm>
            <a:off x="2600326" y="814387"/>
            <a:ext cx="5032772" cy="104298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基于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的声明式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AspectJ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是指通过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文件来定义切面、切入点及通知，所有的切面、切入点和通知都必须定义在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&lt;aop:config&gt;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元素内。</a:t>
            </a: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7651" name="标题 1">
            <a:extLst>
              <a:ext uri="{FF2B5EF4-FFF2-40B4-BE49-F238E27FC236}">
                <a16:creationId xmlns:a16="http://schemas.microsoft.com/office/drawing/2014/main" id="{F41B18A5-F83E-4BE0-AFBA-E2FF144E366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的声明式</a:t>
            </a:r>
            <a:r>
              <a:rPr lang="en-US" altLang="zh-CN" dirty="0"/>
              <a:t>AspectJ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1F6F7-7951-43A3-83BB-33065B21F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8CE7CAF-98F7-4A52-A698-B45AE4BE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66" y="926306"/>
            <a:ext cx="79533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B7935-2ECD-463D-9F41-3F53F7FB5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767" y="1921669"/>
            <a:ext cx="6079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&lt;aop:config&gt;</a:t>
            </a:r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元素及其子元素如下：</a:t>
            </a:r>
            <a:endParaRPr lang="zh-CN" altLang="en-US" sz="1200">
              <a:solidFill>
                <a:srgbClr val="000000"/>
              </a:solidFill>
            </a:endParaRPr>
          </a:p>
        </p:txBody>
      </p:sp>
      <p:pic>
        <p:nvPicPr>
          <p:cNvPr id="24593" name="Picture 17">
            <a:extLst>
              <a:ext uri="{FF2B5EF4-FFF2-40B4-BE49-F238E27FC236}">
                <a16:creationId xmlns:a16="http://schemas.microsoft.com/office/drawing/2014/main" id="{306CE35C-62C3-4A69-94E5-26A53723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91" y="2689623"/>
            <a:ext cx="700088" cy="29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96" name="Picture 20">
            <a:extLst>
              <a:ext uri="{FF2B5EF4-FFF2-40B4-BE49-F238E27FC236}">
                <a16:creationId xmlns:a16="http://schemas.microsoft.com/office/drawing/2014/main" id="{7B8C33B9-6950-48E1-A307-FAC31675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185988"/>
            <a:ext cx="785813" cy="30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1DD2F2D7-DC69-4412-8059-3DEE3298F418}"/>
              </a:ext>
            </a:extLst>
          </p:cNvPr>
          <p:cNvCxnSpPr>
            <a:stCxn id="24593" idx="3"/>
            <a:endCxn id="24596" idx="1"/>
          </p:cNvCxnSpPr>
          <p:nvPr/>
        </p:nvCxnSpPr>
        <p:spPr>
          <a:xfrm flipV="1">
            <a:off x="2301478" y="2339579"/>
            <a:ext cx="298847" cy="4964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97" name="Picture 21">
            <a:extLst>
              <a:ext uri="{FF2B5EF4-FFF2-40B4-BE49-F238E27FC236}">
                <a16:creationId xmlns:a16="http://schemas.microsoft.com/office/drawing/2014/main" id="{7FAF9B5D-2B1B-442B-A9E8-9959A276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218260"/>
            <a:ext cx="785813" cy="30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592AA38C-75C3-49C5-9499-19F97BDEA349}"/>
              </a:ext>
            </a:extLst>
          </p:cNvPr>
          <p:cNvCxnSpPr>
            <a:stCxn id="24593" idx="3"/>
            <a:endCxn id="24597" idx="1"/>
          </p:cNvCxnSpPr>
          <p:nvPr/>
        </p:nvCxnSpPr>
        <p:spPr>
          <a:xfrm>
            <a:off x="2301478" y="2836069"/>
            <a:ext cx="298847" cy="535781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98" name="Picture 22">
            <a:extLst>
              <a:ext uri="{FF2B5EF4-FFF2-40B4-BE49-F238E27FC236}">
                <a16:creationId xmlns:a16="http://schemas.microsoft.com/office/drawing/2014/main" id="{F394B9ED-62EA-4E38-B9FA-C7D1D23BF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23" y="2725342"/>
            <a:ext cx="821531" cy="30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99" name="Picture 23">
            <a:extLst>
              <a:ext uri="{FF2B5EF4-FFF2-40B4-BE49-F238E27FC236}">
                <a16:creationId xmlns:a16="http://schemas.microsoft.com/office/drawing/2014/main" id="{32230F4E-BE8B-4B29-AB5B-6685C2DB1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23" y="3218260"/>
            <a:ext cx="821531" cy="30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0" name="Picture 24">
            <a:extLst>
              <a:ext uri="{FF2B5EF4-FFF2-40B4-BE49-F238E27FC236}">
                <a16:creationId xmlns:a16="http://schemas.microsoft.com/office/drawing/2014/main" id="{146E0522-2290-4097-AF38-0E3C68E1D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22" y="3704035"/>
            <a:ext cx="828675" cy="30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48E888DF-4F4E-48B3-9064-BF2C6A6E8433}"/>
              </a:ext>
            </a:extLst>
          </p:cNvPr>
          <p:cNvCxnSpPr>
            <a:stCxn id="24597" idx="3"/>
            <a:endCxn id="24598" idx="1"/>
          </p:cNvCxnSpPr>
          <p:nvPr/>
        </p:nvCxnSpPr>
        <p:spPr>
          <a:xfrm flipV="1">
            <a:off x="3386138" y="2878932"/>
            <a:ext cx="217885" cy="4929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721A88F5-2F16-4546-A4D9-9A8F40BCBEA2}"/>
              </a:ext>
            </a:extLst>
          </p:cNvPr>
          <p:cNvCxnSpPr>
            <a:stCxn id="24597" idx="3"/>
            <a:endCxn id="24600" idx="1"/>
          </p:cNvCxnSpPr>
          <p:nvPr/>
        </p:nvCxnSpPr>
        <p:spPr>
          <a:xfrm>
            <a:off x="3386138" y="3371850"/>
            <a:ext cx="217885" cy="4857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FF6E42B-FAF8-4FCD-9021-CACBC7A310B8}"/>
              </a:ext>
            </a:extLst>
          </p:cNvPr>
          <p:cNvCxnSpPr>
            <a:stCxn id="24597" idx="3"/>
            <a:endCxn id="24599" idx="1"/>
          </p:cNvCxnSpPr>
          <p:nvPr/>
        </p:nvCxnSpPr>
        <p:spPr>
          <a:xfrm>
            <a:off x="3386138" y="3371850"/>
            <a:ext cx="217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01" name="Picture 25">
            <a:extLst>
              <a:ext uri="{FF2B5EF4-FFF2-40B4-BE49-F238E27FC236}">
                <a16:creationId xmlns:a16="http://schemas.microsoft.com/office/drawing/2014/main" id="{94178019-586F-4AD4-94CB-0E1B26866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03" y="3396854"/>
            <a:ext cx="785813" cy="30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2" name="Picture 26">
            <a:extLst>
              <a:ext uri="{FF2B5EF4-FFF2-40B4-BE49-F238E27FC236}">
                <a16:creationId xmlns:a16="http://schemas.microsoft.com/office/drawing/2014/main" id="{35BACFFA-9187-42A7-8BF7-EA7EE27D6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03" y="4011217"/>
            <a:ext cx="785813" cy="30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7D48B54D-ED3C-4424-B8BE-DD67148288F4}"/>
              </a:ext>
            </a:extLst>
          </p:cNvPr>
          <p:cNvCxnSpPr>
            <a:stCxn id="24600" idx="3"/>
            <a:endCxn id="24601" idx="1"/>
          </p:cNvCxnSpPr>
          <p:nvPr/>
        </p:nvCxnSpPr>
        <p:spPr>
          <a:xfrm flipV="1">
            <a:off x="4432698" y="3550444"/>
            <a:ext cx="278606" cy="3071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99147FD6-87A3-488D-99CF-5F4BEC2F504C}"/>
              </a:ext>
            </a:extLst>
          </p:cNvPr>
          <p:cNvCxnSpPr>
            <a:stCxn id="24600" idx="3"/>
            <a:endCxn id="24602" idx="1"/>
          </p:cNvCxnSpPr>
          <p:nvPr/>
        </p:nvCxnSpPr>
        <p:spPr>
          <a:xfrm>
            <a:off x="4432698" y="3857626"/>
            <a:ext cx="278606" cy="307181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03" name="Picture 27">
            <a:extLst>
              <a:ext uri="{FF2B5EF4-FFF2-40B4-BE49-F238E27FC236}">
                <a16:creationId xmlns:a16="http://schemas.microsoft.com/office/drawing/2014/main" id="{9B9F2B36-C724-4508-AF26-41E93A27F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873" y="2339578"/>
            <a:ext cx="1021556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4" name="Picture 28">
            <a:extLst>
              <a:ext uri="{FF2B5EF4-FFF2-40B4-BE49-F238E27FC236}">
                <a16:creationId xmlns:a16="http://schemas.microsoft.com/office/drawing/2014/main" id="{A0D0E20E-6202-49BE-A5DD-C7311D63B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873" y="2703910"/>
            <a:ext cx="1021556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5" name="Picture 29">
            <a:extLst>
              <a:ext uri="{FF2B5EF4-FFF2-40B4-BE49-F238E27FC236}">
                <a16:creationId xmlns:a16="http://schemas.microsoft.com/office/drawing/2014/main" id="{5179FC6C-7897-4686-921A-F1FD3FD19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872" y="3078956"/>
            <a:ext cx="10287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6" name="Picture 30">
            <a:extLst>
              <a:ext uri="{FF2B5EF4-FFF2-40B4-BE49-F238E27FC236}">
                <a16:creationId xmlns:a16="http://schemas.microsoft.com/office/drawing/2014/main" id="{95039DD4-FC21-4342-91FD-9DB6A5DF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872" y="3450431"/>
            <a:ext cx="10287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7" name="Picture 31">
            <a:extLst>
              <a:ext uri="{FF2B5EF4-FFF2-40B4-BE49-F238E27FC236}">
                <a16:creationId xmlns:a16="http://schemas.microsoft.com/office/drawing/2014/main" id="{59B53238-AFE6-49DD-860B-EF8E9D4A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873" y="3796904"/>
            <a:ext cx="1035844" cy="29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8" name="Picture 32">
            <a:extLst>
              <a:ext uri="{FF2B5EF4-FFF2-40B4-BE49-F238E27FC236}">
                <a16:creationId xmlns:a16="http://schemas.microsoft.com/office/drawing/2014/main" id="{FD13E683-B3FD-4CAC-B4F8-FA633C8A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873" y="4179094"/>
            <a:ext cx="1035844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9" name="Picture 33">
            <a:extLst>
              <a:ext uri="{FF2B5EF4-FFF2-40B4-BE49-F238E27FC236}">
                <a16:creationId xmlns:a16="http://schemas.microsoft.com/office/drawing/2014/main" id="{17A1E271-1918-440E-8F77-1C0FB604F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873" y="4514850"/>
            <a:ext cx="1035844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B532A8BF-4C7C-4A4C-BAF4-3C0D621229C7}"/>
              </a:ext>
            </a:extLst>
          </p:cNvPr>
          <p:cNvCxnSpPr>
            <a:stCxn id="24602" idx="3"/>
            <a:endCxn id="24603" idx="1"/>
          </p:cNvCxnSpPr>
          <p:nvPr/>
        </p:nvCxnSpPr>
        <p:spPr>
          <a:xfrm flipV="1">
            <a:off x="5497117" y="2475310"/>
            <a:ext cx="335756" cy="16894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81E85321-1270-4834-A5AA-F7EA67BCAB45}"/>
              </a:ext>
            </a:extLst>
          </p:cNvPr>
          <p:cNvCxnSpPr>
            <a:stCxn id="24602" idx="3"/>
            <a:endCxn id="24604" idx="1"/>
          </p:cNvCxnSpPr>
          <p:nvPr/>
        </p:nvCxnSpPr>
        <p:spPr>
          <a:xfrm flipV="1">
            <a:off x="5497117" y="2839642"/>
            <a:ext cx="335756" cy="13251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9E754B6A-3171-4AE1-9597-346671BF986C}"/>
              </a:ext>
            </a:extLst>
          </p:cNvPr>
          <p:cNvCxnSpPr>
            <a:stCxn id="24602" idx="3"/>
            <a:endCxn id="24605" idx="1"/>
          </p:cNvCxnSpPr>
          <p:nvPr/>
        </p:nvCxnSpPr>
        <p:spPr>
          <a:xfrm flipV="1">
            <a:off x="5497117" y="3228976"/>
            <a:ext cx="335756" cy="9358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1B65794D-ACB6-4D2F-B3A8-903FA29C5ADC}"/>
              </a:ext>
            </a:extLst>
          </p:cNvPr>
          <p:cNvCxnSpPr>
            <a:stCxn id="24602" idx="3"/>
            <a:endCxn id="24606" idx="1"/>
          </p:cNvCxnSpPr>
          <p:nvPr/>
        </p:nvCxnSpPr>
        <p:spPr>
          <a:xfrm flipV="1">
            <a:off x="5497117" y="3586163"/>
            <a:ext cx="335756" cy="5786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BC3B656F-7C33-4EA8-BD01-A5451E3B7D19}"/>
              </a:ext>
            </a:extLst>
          </p:cNvPr>
          <p:cNvCxnSpPr>
            <a:stCxn id="24602" idx="3"/>
          </p:cNvCxnSpPr>
          <p:nvPr/>
        </p:nvCxnSpPr>
        <p:spPr>
          <a:xfrm flipV="1">
            <a:off x="5497117" y="3943351"/>
            <a:ext cx="335756" cy="2214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21846BC4-9F28-4C90-BD7E-3AF467A71BE4}"/>
              </a:ext>
            </a:extLst>
          </p:cNvPr>
          <p:cNvCxnSpPr>
            <a:stCxn id="24602" idx="3"/>
            <a:endCxn id="24608" idx="1"/>
          </p:cNvCxnSpPr>
          <p:nvPr/>
        </p:nvCxnSpPr>
        <p:spPr>
          <a:xfrm>
            <a:off x="5497117" y="4164806"/>
            <a:ext cx="335756" cy="157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FC5BF88F-4B4A-41CA-9341-4B8B3F0E123B}"/>
              </a:ext>
            </a:extLst>
          </p:cNvPr>
          <p:cNvCxnSpPr>
            <a:stCxn id="24602" idx="3"/>
            <a:endCxn id="24609" idx="1"/>
          </p:cNvCxnSpPr>
          <p:nvPr/>
        </p:nvCxnSpPr>
        <p:spPr>
          <a:xfrm>
            <a:off x="5497117" y="4164806"/>
            <a:ext cx="335756" cy="4857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43DABC8-3691-4937-8109-BF097A80125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27898"/>
            <a:ext cx="4521994" cy="677465"/>
            <a:chOff x="437357" y="4675188"/>
            <a:chExt cx="5805487" cy="90328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E82675C-1225-4CD0-9680-25587FB08AEF}"/>
                </a:ext>
              </a:extLst>
            </p:cNvPr>
            <p:cNvSpPr/>
            <p:nvPr/>
          </p:nvSpPr>
          <p:spPr>
            <a:xfrm>
              <a:off x="587156" y="4951413"/>
              <a:ext cx="5655688" cy="62706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lnSpc>
                  <a:spcPct val="90000"/>
                </a:lnSpc>
                <a:defRPr/>
              </a:pPr>
              <a:r>
                <a:rPr lang="zh-CN" altLang="en-US" sz="12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小提示</a:t>
              </a:r>
              <a:r>
                <a:rPr lang="zh-CN" altLang="en-US" sz="1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12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图中灰色部分标注的元素即为常用的配置元素</a:t>
              </a:r>
              <a:endPara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7685" name="Picture 2">
              <a:extLst>
                <a:ext uri="{FF2B5EF4-FFF2-40B4-BE49-F238E27FC236}">
                  <a16:creationId xmlns:a16="http://schemas.microsoft.com/office/drawing/2014/main" id="{75E007F5-F8F5-406B-85B0-3110250BC4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57" y="46751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261011-075E-407A-87E9-171E1399B47F}"/>
              </a:ext>
            </a:extLst>
          </p:cNvPr>
          <p:cNvSpPr/>
          <p:nvPr/>
        </p:nvSpPr>
        <p:spPr bwMode="auto">
          <a:xfrm>
            <a:off x="1547813" y="814388"/>
            <a:ext cx="6085285" cy="435769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文件中常用元素的配置方式如下：</a:t>
            </a:r>
            <a:endParaRPr lang="zh-CN" altLang="en-US" sz="1200" dirty="0"/>
          </a:p>
        </p:txBody>
      </p:sp>
      <p:sp>
        <p:nvSpPr>
          <p:cNvPr id="28675" name="标题 1">
            <a:extLst>
              <a:ext uri="{FF2B5EF4-FFF2-40B4-BE49-F238E27FC236}">
                <a16:creationId xmlns:a16="http://schemas.microsoft.com/office/drawing/2014/main" id="{4FB33D8D-B04F-44A7-B3C0-117D6E7359C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的声明式</a:t>
            </a:r>
            <a:r>
              <a:rPr lang="en-US" altLang="zh-CN" dirty="0"/>
              <a:t>AspectJ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73E69-CF5B-4928-A2B6-386C4A8CC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4" name="矩形 16">
            <a:extLst>
              <a:ext uri="{FF2B5EF4-FFF2-40B4-BE49-F238E27FC236}">
                <a16:creationId xmlns:a16="http://schemas.microsoft.com/office/drawing/2014/main" id="{E729958F-2E87-487F-8172-DC9DA043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303735"/>
            <a:ext cx="6768603" cy="360402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&lt;bean id="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myAspect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class="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com.test.aspectj.xml.MyAspect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aop:config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aop:aspect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id="aspect"  ref="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myAspect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aop:pointcut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expression="execution(*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com.test.jdk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.*.*(..))“ id="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myPointCut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aop:before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myBefore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pointcut-ref="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myPointCut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aop:after-returning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myAfterReturning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pointcut-ref="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myPointCut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            						returning="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returnVal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aop:around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myAround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pointcut-ref="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myPointCut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aop:after-throwing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myAfterThrowing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pointcut-ref="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myPointCut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							throwing="e" /&gt;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aop:after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myAfter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pointcut-ref="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myPointCut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aop:aspect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aop:config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1AFD3211-75B4-4914-916D-86665C91D077}"/>
              </a:ext>
            </a:extLst>
          </p:cNvPr>
          <p:cNvSpPr/>
          <p:nvPr/>
        </p:nvSpPr>
        <p:spPr>
          <a:xfrm>
            <a:off x="6422232" y="1064419"/>
            <a:ext cx="1264444" cy="278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定义切面</a:t>
            </a:r>
            <a:r>
              <a:rPr lang="en-US" altLang="zh-CN" sz="1200" dirty="0"/>
              <a:t>Bean</a:t>
            </a:r>
            <a:endParaRPr lang="zh-CN" altLang="en-US" sz="12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7181CB-D5DD-4FBE-9AC2-E120D58E9333}"/>
              </a:ext>
            </a:extLst>
          </p:cNvPr>
          <p:cNvCxnSpPr/>
          <p:nvPr/>
        </p:nvCxnSpPr>
        <p:spPr>
          <a:xfrm flipH="1">
            <a:off x="5800726" y="1222772"/>
            <a:ext cx="621506" cy="2702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4CF18CD3-6108-45F3-9D41-EB27515A6918}"/>
              </a:ext>
            </a:extLst>
          </p:cNvPr>
          <p:cNvSpPr/>
          <p:nvPr/>
        </p:nvSpPr>
        <p:spPr>
          <a:xfrm>
            <a:off x="4957763" y="1728788"/>
            <a:ext cx="921544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配置切面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DFFFD45-4601-4D13-8ECF-19353CE7137E}"/>
              </a:ext>
            </a:extLst>
          </p:cNvPr>
          <p:cNvCxnSpPr/>
          <p:nvPr/>
        </p:nvCxnSpPr>
        <p:spPr>
          <a:xfrm flipH="1">
            <a:off x="4611291" y="1878807"/>
            <a:ext cx="346472" cy="1357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B944C6A-EE96-49EF-A1FD-93A4ACAAF714}"/>
              </a:ext>
            </a:extLst>
          </p:cNvPr>
          <p:cNvSpPr/>
          <p:nvPr/>
        </p:nvSpPr>
        <p:spPr>
          <a:xfrm>
            <a:off x="6450806" y="1800225"/>
            <a:ext cx="1053704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配置切入点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82E7748-E8B2-4829-A5EE-15F4FFCCA1A0}"/>
              </a:ext>
            </a:extLst>
          </p:cNvPr>
          <p:cNvCxnSpPr>
            <a:stCxn id="13" idx="1"/>
          </p:cNvCxnSpPr>
          <p:nvPr/>
        </p:nvCxnSpPr>
        <p:spPr>
          <a:xfrm flipH="1">
            <a:off x="5800726" y="1957387"/>
            <a:ext cx="650081" cy="3000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178CAE5C-4CC1-4822-8E6E-5B3DF73ED29B}"/>
              </a:ext>
            </a:extLst>
          </p:cNvPr>
          <p:cNvSpPr/>
          <p:nvPr/>
        </p:nvSpPr>
        <p:spPr>
          <a:xfrm>
            <a:off x="1974056" y="2607469"/>
            <a:ext cx="305991" cy="162163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EDF8C0-18AB-4557-84DE-EC4B9FDCF2B1}"/>
              </a:ext>
            </a:extLst>
          </p:cNvPr>
          <p:cNvSpPr/>
          <p:nvPr/>
        </p:nvSpPr>
        <p:spPr>
          <a:xfrm>
            <a:off x="1574007" y="2928937"/>
            <a:ext cx="364331" cy="929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配置通知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4" grpId="0" animBg="1"/>
      <p:bldP spid="2" grpId="0" animBg="1"/>
      <p:bldP spid="10" grpId="0" animBg="1"/>
      <p:bldP spid="13" grpId="0" animBg="1"/>
      <p:bldP spid="19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0C6DB1E6-BF8C-433D-A2E2-E680201F044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的声明式</a:t>
            </a:r>
            <a:r>
              <a:rPr lang="en-US" altLang="zh-CN" dirty="0"/>
              <a:t>AspectJ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3C569B-C900-4C89-A464-5470FC570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EBB17C-973C-4EE2-A5CF-BBD02C1AD8F4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933582"/>
            <a:ext cx="2678906" cy="504562"/>
            <a:chOff x="0" y="1244861"/>
            <a:chExt cx="3571875" cy="673010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75E94826-F001-4BC4-9886-C9CA7295E9CD}"/>
                </a:ext>
              </a:extLst>
            </p:cNvPr>
            <p:cNvSpPr/>
            <p:nvPr/>
          </p:nvSpPr>
          <p:spPr>
            <a:xfrm>
              <a:off x="0" y="1244861"/>
              <a:ext cx="3179763" cy="673010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706" name="矩形 6">
              <a:extLst>
                <a:ext uri="{FF2B5EF4-FFF2-40B4-BE49-F238E27FC236}">
                  <a16:creationId xmlns:a16="http://schemas.microsoft.com/office/drawing/2014/main" id="{F81F59F6-740D-404F-B5CD-DE3733EB8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43" y="1394247"/>
              <a:ext cx="1237945" cy="3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/>
                <a:t>1.</a:t>
              </a:r>
              <a:r>
                <a:rPr lang="zh-CN" altLang="en-US" sz="1200"/>
                <a:t>配置切面</a:t>
              </a: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DFFAF20A-243B-403A-84C4-3D9DB93EDA01}"/>
                </a:ext>
              </a:extLst>
            </p:cNvPr>
            <p:cNvSpPr/>
            <p:nvPr/>
          </p:nvSpPr>
          <p:spPr>
            <a:xfrm>
              <a:off x="2924175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9C9EBC55-9B1C-4F9D-AD66-FDE4265B83D2}"/>
                </a:ext>
              </a:extLst>
            </p:cNvPr>
            <p:cNvSpPr/>
            <p:nvPr/>
          </p:nvSpPr>
          <p:spPr>
            <a:xfrm>
              <a:off x="3105150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A3BCAAC-44E0-4D8B-A557-9DC501231521}"/>
              </a:ext>
            </a:extLst>
          </p:cNvPr>
          <p:cNvSpPr/>
          <p:nvPr/>
        </p:nvSpPr>
        <p:spPr bwMode="auto">
          <a:xfrm>
            <a:off x="1500188" y="1454944"/>
            <a:ext cx="6132910" cy="1073944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的配置文件中，配置切面使用的是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&lt;aop:aspect&gt;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元素，该元素会将一个已定义好的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Bean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转换成切面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，所以要在配置文件中先定义一个普通的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Bean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E44563-00FB-4D76-80A4-0DD79B2D5E3F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2628900"/>
            <a:ext cx="6132910" cy="1843088"/>
            <a:chOff x="476250" y="3505200"/>
            <a:chExt cx="8177213" cy="245745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91E24ED-00BF-496C-A2B7-FA054ECC6BD3}"/>
                </a:ext>
              </a:extLst>
            </p:cNvPr>
            <p:cNvSpPr/>
            <p:nvPr/>
          </p:nvSpPr>
          <p:spPr bwMode="auto">
            <a:xfrm>
              <a:off x="476250" y="3505200"/>
              <a:ext cx="8177213" cy="2457450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lnSpc>
                  <a:spcPct val="150000"/>
                </a:lnSpc>
                <a:defRPr/>
              </a:pPr>
              <a:endParaRPr lang="zh-CN" altLang="en-US" sz="1200"/>
            </a:p>
          </p:txBody>
        </p:sp>
        <p:sp>
          <p:nvSpPr>
            <p:cNvPr id="29703" name="TextBox 1">
              <a:extLst>
                <a:ext uri="{FF2B5EF4-FFF2-40B4-BE49-F238E27FC236}">
                  <a16:creationId xmlns:a16="http://schemas.microsoft.com/office/drawing/2014/main" id="{B84BD458-4706-4F64-8A58-F51F12D71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3629025"/>
              <a:ext cx="81772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配置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&lt;aop:aspect&gt;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元素时，通常会指定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两个属性。</a:t>
              </a:r>
            </a:p>
          </p:txBody>
        </p:sp>
        <p:pic>
          <p:nvPicPr>
            <p:cNvPr id="29704" name="Picture 2">
              <a:extLst>
                <a:ext uri="{FF2B5EF4-FFF2-40B4-BE49-F238E27FC236}">
                  <a16:creationId xmlns:a16="http://schemas.microsoft.com/office/drawing/2014/main" id="{9B3ACCA0-DD25-43EF-96F9-1F992742F9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75" y="4419600"/>
              <a:ext cx="6627813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9D990455-2137-4FF0-A1EE-C67B8FD5E6F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的声明式</a:t>
            </a:r>
            <a:r>
              <a:rPr lang="en-US" altLang="zh-CN" dirty="0"/>
              <a:t>AspectJ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263CB2-70A7-43B6-AE51-9A07FA6A9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0C5C896-1FB8-4C32-950F-904DB02AA65A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933582"/>
            <a:ext cx="2678906" cy="504562"/>
            <a:chOff x="0" y="1244861"/>
            <a:chExt cx="3571875" cy="673010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D6F25FCA-96A4-4D8E-998D-57877114E3BA}"/>
                </a:ext>
              </a:extLst>
            </p:cNvPr>
            <p:cNvSpPr/>
            <p:nvPr/>
          </p:nvSpPr>
          <p:spPr>
            <a:xfrm>
              <a:off x="0" y="1244861"/>
              <a:ext cx="3179763" cy="673010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0730" name="矩形 6">
              <a:extLst>
                <a:ext uri="{FF2B5EF4-FFF2-40B4-BE49-F238E27FC236}">
                  <a16:creationId xmlns:a16="http://schemas.microsoft.com/office/drawing/2014/main" id="{0859D3B2-7955-4C35-A042-C4EEFC5F1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49" y="1394247"/>
              <a:ext cx="1443131" cy="3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2.</a:t>
              </a:r>
              <a:r>
                <a:rPr lang="zh-CN" altLang="en-US" sz="1200">
                  <a:solidFill>
                    <a:srgbClr val="000000"/>
                  </a:solidFill>
                </a:rPr>
                <a:t>配置切入点</a:t>
              </a: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6A3791BC-8A56-4166-872C-17582D1CBFF2}"/>
                </a:ext>
              </a:extLst>
            </p:cNvPr>
            <p:cNvSpPr/>
            <p:nvPr/>
          </p:nvSpPr>
          <p:spPr>
            <a:xfrm>
              <a:off x="2924175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C7E54BDD-0E23-4CA6-8BC4-F0285888F71C}"/>
                </a:ext>
              </a:extLst>
            </p:cNvPr>
            <p:cNvSpPr/>
            <p:nvPr/>
          </p:nvSpPr>
          <p:spPr>
            <a:xfrm>
              <a:off x="3105150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E23C733-1A60-4D94-A1DF-2BEB74A1207F}"/>
              </a:ext>
            </a:extLst>
          </p:cNvPr>
          <p:cNvSpPr/>
          <p:nvPr/>
        </p:nvSpPr>
        <p:spPr bwMode="auto">
          <a:xfrm>
            <a:off x="1500188" y="1454944"/>
            <a:ext cx="6132910" cy="1073944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当</a:t>
            </a: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&lt;aop:pointcut&gt;</a:t>
            </a:r>
            <a:r>
              <a:rPr lang="zh-CN" altLang="en-US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元素作为</a:t>
            </a: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&lt;aop:config&gt;</a:t>
            </a:r>
            <a:r>
              <a:rPr lang="zh-CN" altLang="en-US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元素的子元素定义时，表示该切入点是全局切入点，它可被多个切面所共享；当</a:t>
            </a: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&lt;aop:pointcut&gt;</a:t>
            </a:r>
            <a:r>
              <a:rPr lang="zh-CN" altLang="en-US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元素作为</a:t>
            </a: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&lt;aop:aspect&gt;</a:t>
            </a:r>
            <a:r>
              <a:rPr lang="zh-CN" altLang="en-US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元素的子元素时，表示该切入点只对当前切面有效。</a:t>
            </a:r>
            <a:endParaRPr lang="zh-CN" altLang="en-US" sz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EC87F5C-F885-4A5A-ADB8-56BF6880BD0E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2628900"/>
            <a:ext cx="6132910" cy="1843088"/>
            <a:chOff x="476250" y="3505200"/>
            <a:chExt cx="8177213" cy="245745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395772F-6BA0-4AB9-93A9-E1250D9A4C13}"/>
                </a:ext>
              </a:extLst>
            </p:cNvPr>
            <p:cNvSpPr/>
            <p:nvPr/>
          </p:nvSpPr>
          <p:spPr bwMode="auto">
            <a:xfrm>
              <a:off x="476250" y="3505200"/>
              <a:ext cx="8177213" cy="2457450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30727" name="TextBox 1">
              <a:extLst>
                <a:ext uri="{FF2B5EF4-FFF2-40B4-BE49-F238E27FC236}">
                  <a16:creationId xmlns:a16="http://schemas.microsoft.com/office/drawing/2014/main" id="{BE5AB8A8-CCC8-48DB-A888-5FBC3F62B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3629025"/>
              <a:ext cx="81772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在定义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&lt;aop:pointcut&gt;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元素时，通常会指定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expression</a:t>
              </a:r>
              <a:r>
                <a:rPr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两个属性。</a:t>
              </a:r>
            </a:p>
          </p:txBody>
        </p:sp>
        <p:pic>
          <p:nvPicPr>
            <p:cNvPr id="30728" name="Picture 3">
              <a:extLst>
                <a:ext uri="{FF2B5EF4-FFF2-40B4-BE49-F238E27FC236}">
                  <a16:creationId xmlns:a16="http://schemas.microsoft.com/office/drawing/2014/main" id="{64BAC700-D346-40E6-BF7F-56B2E84DB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350" y="4329113"/>
              <a:ext cx="6143625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2EDF5ED-4B0B-4AB3-BBA9-C1D2175DDC91}"/>
              </a:ext>
            </a:extLst>
          </p:cNvPr>
          <p:cNvSpPr/>
          <p:nvPr/>
        </p:nvSpPr>
        <p:spPr bwMode="auto">
          <a:xfrm>
            <a:off x="1500188" y="3006328"/>
            <a:ext cx="6132910" cy="190857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endParaRPr lang="zh-CN" altLang="en-US" sz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1747" name="标题 1">
            <a:extLst>
              <a:ext uri="{FF2B5EF4-FFF2-40B4-BE49-F238E27FC236}">
                <a16:creationId xmlns:a16="http://schemas.microsoft.com/office/drawing/2014/main" id="{C2A369E2-037D-4367-8546-B50E9DADDE5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的声明式</a:t>
            </a:r>
            <a:r>
              <a:rPr lang="en-US" altLang="zh-CN" dirty="0"/>
              <a:t>AspectJ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DB2376-2BAB-4395-9997-3EB1E588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F75011D-57E3-424F-B368-94D9AD74272F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933582"/>
            <a:ext cx="2678906" cy="504562"/>
            <a:chOff x="0" y="1244861"/>
            <a:chExt cx="3571875" cy="673010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18D5FBC2-A80C-4010-AF1E-87A2E6C1A125}"/>
                </a:ext>
              </a:extLst>
            </p:cNvPr>
            <p:cNvSpPr/>
            <p:nvPr/>
          </p:nvSpPr>
          <p:spPr>
            <a:xfrm>
              <a:off x="0" y="1244861"/>
              <a:ext cx="3179763" cy="673010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1794" name="矩形 6">
              <a:extLst>
                <a:ext uri="{FF2B5EF4-FFF2-40B4-BE49-F238E27FC236}">
                  <a16:creationId xmlns:a16="http://schemas.microsoft.com/office/drawing/2014/main" id="{D935168C-8B6D-42BC-89CE-859AD8C37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49" y="1394247"/>
              <a:ext cx="1477328" cy="3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200">
                  <a:solidFill>
                    <a:srgbClr val="000000"/>
                  </a:solidFill>
                </a:rPr>
                <a:t>切入点表达式</a:t>
              </a: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49DC0478-5D3E-464A-B587-9B499F9DCFEE}"/>
                </a:ext>
              </a:extLst>
            </p:cNvPr>
            <p:cNvSpPr/>
            <p:nvPr/>
          </p:nvSpPr>
          <p:spPr>
            <a:xfrm>
              <a:off x="2924175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161F3F4E-DC54-4D53-BB9D-AE42998CA478}"/>
                </a:ext>
              </a:extLst>
            </p:cNvPr>
            <p:cNvSpPr/>
            <p:nvPr/>
          </p:nvSpPr>
          <p:spPr>
            <a:xfrm>
              <a:off x="3105150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FD7227C-0411-4C7C-B0AF-D648845926B8}"/>
              </a:ext>
            </a:extLst>
          </p:cNvPr>
          <p:cNvSpPr/>
          <p:nvPr/>
        </p:nvSpPr>
        <p:spPr bwMode="auto">
          <a:xfrm>
            <a:off x="1619672" y="1833562"/>
            <a:ext cx="6132910" cy="73818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execution(* </a:t>
            </a:r>
            <a:r>
              <a:rPr lang="en-US" altLang="zh-CN" sz="12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com.test.jdk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.*.*(..))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是定义的切入点表达式，该切入点表达式的意思是匹配</a:t>
            </a:r>
            <a:r>
              <a:rPr lang="en-US" altLang="zh-CN" sz="12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com.test.jdk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包中任意类的任意方法的执行。</a:t>
            </a: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id="{E5D217AC-540F-4F30-A4FE-B1ABC6451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3307556"/>
            <a:ext cx="6097191" cy="79057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execution(modifiers-pattern? ret-type-pattern declaring-type-pattern?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name-pattern(param-pattern) throws-pattern?)</a:t>
            </a:r>
          </a:p>
        </p:txBody>
      </p:sp>
      <p:cxnSp>
        <p:nvCxnSpPr>
          <p:cNvPr id="16" name="直接箭头连接符 9">
            <a:extLst>
              <a:ext uri="{FF2B5EF4-FFF2-40B4-BE49-F238E27FC236}">
                <a16:creationId xmlns:a16="http://schemas.microsoft.com/office/drawing/2014/main" id="{94957840-A664-4277-8F70-76B522910A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82516" y="1791891"/>
            <a:ext cx="0" cy="150019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64D3643-5888-4AF9-885F-33BEABEA9D6E}"/>
              </a:ext>
            </a:extLst>
          </p:cNvPr>
          <p:cNvSpPr/>
          <p:nvPr/>
        </p:nvSpPr>
        <p:spPr bwMode="auto">
          <a:xfrm>
            <a:off x="1900238" y="1941910"/>
            <a:ext cx="2507456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9CE98B5-2A6D-4B35-850E-DB7190C80315}"/>
              </a:ext>
            </a:extLst>
          </p:cNvPr>
          <p:cNvSpPr/>
          <p:nvPr/>
        </p:nvSpPr>
        <p:spPr bwMode="auto">
          <a:xfrm>
            <a:off x="2334816" y="1463041"/>
            <a:ext cx="1293019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表达式的主体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9">
            <a:extLst>
              <a:ext uri="{FF2B5EF4-FFF2-40B4-BE49-F238E27FC236}">
                <a16:creationId xmlns:a16="http://schemas.microsoft.com/office/drawing/2014/main" id="{AA9F1137-3877-43AA-B04D-C6812795F88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61122" y="3221832"/>
            <a:ext cx="0" cy="17978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0B15FC9-DD56-4857-8247-F8D7448B0836}"/>
              </a:ext>
            </a:extLst>
          </p:cNvPr>
          <p:cNvSpPr/>
          <p:nvPr/>
        </p:nvSpPr>
        <p:spPr bwMode="auto">
          <a:xfrm>
            <a:off x="2602707" y="1906191"/>
            <a:ext cx="126206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28" name="直接箭头连接符 9">
            <a:extLst>
              <a:ext uri="{FF2B5EF4-FFF2-40B4-BE49-F238E27FC236}">
                <a16:creationId xmlns:a16="http://schemas.microsoft.com/office/drawing/2014/main" id="{9676C92C-4C4B-4055-B2EA-C96DDF9672F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76525" y="1732360"/>
            <a:ext cx="0" cy="173831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F5A635E6-553A-4729-BCDA-4226C6C1F1F2}"/>
              </a:ext>
            </a:extLst>
          </p:cNvPr>
          <p:cNvSpPr/>
          <p:nvPr/>
        </p:nvSpPr>
        <p:spPr bwMode="auto">
          <a:xfrm>
            <a:off x="1824038" y="1426131"/>
            <a:ext cx="2640806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返回类型，使用*代表所有类型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73B5E8-533E-4406-9BDD-327A7F8F29C3}"/>
              </a:ext>
            </a:extLst>
          </p:cNvPr>
          <p:cNvSpPr/>
          <p:nvPr/>
        </p:nvSpPr>
        <p:spPr bwMode="auto">
          <a:xfrm>
            <a:off x="2757488" y="1941910"/>
            <a:ext cx="1114425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33" name="直接箭头连接符 9">
            <a:extLst>
              <a:ext uri="{FF2B5EF4-FFF2-40B4-BE49-F238E27FC236}">
                <a16:creationId xmlns:a16="http://schemas.microsoft.com/office/drawing/2014/main" id="{2C42E969-8807-4074-81B7-B343D4AF9F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61122" y="1732360"/>
            <a:ext cx="0" cy="205978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808FADAF-8B81-4A2D-ACD4-DC20F08EC820}"/>
              </a:ext>
            </a:extLst>
          </p:cNvPr>
          <p:cNvSpPr/>
          <p:nvPr/>
        </p:nvSpPr>
        <p:spPr bwMode="auto">
          <a:xfrm>
            <a:off x="2547937" y="1433871"/>
            <a:ext cx="1425179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需要拦截的包名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533AB9-4BC7-481C-8781-9F3FE5197B8E}"/>
              </a:ext>
            </a:extLst>
          </p:cNvPr>
          <p:cNvSpPr/>
          <p:nvPr/>
        </p:nvSpPr>
        <p:spPr bwMode="auto">
          <a:xfrm>
            <a:off x="3902869" y="1913335"/>
            <a:ext cx="84535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37" name="直接箭头连接符 9">
            <a:extLst>
              <a:ext uri="{FF2B5EF4-FFF2-40B4-BE49-F238E27FC236}">
                <a16:creationId xmlns:a16="http://schemas.microsoft.com/office/drawing/2014/main" id="{44BDD037-2468-4B0B-A8B7-A65DA8F594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33825" y="1739504"/>
            <a:ext cx="0" cy="173831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5BD76AE4-80DE-4697-BDFF-961B0696400D}"/>
              </a:ext>
            </a:extLst>
          </p:cNvPr>
          <p:cNvSpPr/>
          <p:nvPr/>
        </p:nvSpPr>
        <p:spPr bwMode="auto">
          <a:xfrm>
            <a:off x="3081338" y="1433275"/>
            <a:ext cx="2019300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类名，使用*代表所有类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68FC3AE-1971-4B80-B726-E8B694561A4D}"/>
              </a:ext>
            </a:extLst>
          </p:cNvPr>
          <p:cNvSpPr/>
          <p:nvPr/>
        </p:nvSpPr>
        <p:spPr bwMode="auto">
          <a:xfrm>
            <a:off x="4010026" y="1920478"/>
            <a:ext cx="126206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40" name="直接箭头连接符 9">
            <a:extLst>
              <a:ext uri="{FF2B5EF4-FFF2-40B4-BE49-F238E27FC236}">
                <a16:creationId xmlns:a16="http://schemas.microsoft.com/office/drawing/2014/main" id="{25F2144C-4375-40BB-9EF0-B3A6AC2EEC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62413" y="1746648"/>
            <a:ext cx="0" cy="173831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7D23BE7A-2835-4BCE-A354-07BDCBA0B094}"/>
              </a:ext>
            </a:extLst>
          </p:cNvPr>
          <p:cNvSpPr/>
          <p:nvPr/>
        </p:nvSpPr>
        <p:spPr bwMode="auto">
          <a:xfrm>
            <a:off x="2859881" y="1440419"/>
            <a:ext cx="2419350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方法名，使用*代表所有方法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907EA7-0610-437D-B542-D4AACE13A119}"/>
              </a:ext>
            </a:extLst>
          </p:cNvPr>
          <p:cNvSpPr/>
          <p:nvPr/>
        </p:nvSpPr>
        <p:spPr bwMode="auto">
          <a:xfrm>
            <a:off x="4121944" y="1927622"/>
            <a:ext cx="192881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43" name="直接箭头连接符 9">
            <a:extLst>
              <a:ext uri="{FF2B5EF4-FFF2-40B4-BE49-F238E27FC236}">
                <a16:creationId xmlns:a16="http://schemas.microsoft.com/office/drawing/2014/main" id="{F0FBA5A3-D521-4478-ACC6-47A9C58AB88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91000" y="1753792"/>
            <a:ext cx="0" cy="173831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D33AE46A-03D8-4B43-A8FE-E0956B13813D}"/>
              </a:ext>
            </a:extLst>
          </p:cNvPr>
          <p:cNvSpPr/>
          <p:nvPr/>
        </p:nvSpPr>
        <p:spPr bwMode="auto">
          <a:xfrm>
            <a:off x="2590800" y="1440419"/>
            <a:ext cx="3205163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方法的参数，其中的“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..”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表示任意参数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9">
            <a:extLst>
              <a:ext uri="{FF2B5EF4-FFF2-40B4-BE49-F238E27FC236}">
                <a16:creationId xmlns:a16="http://schemas.microsoft.com/office/drawing/2014/main" id="{DE823AAD-E4B0-4883-969F-41C0969EDF2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40819" y="1753791"/>
            <a:ext cx="0" cy="289322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FD919AE6-26E1-4A53-9B3E-FA93F6332978}"/>
              </a:ext>
            </a:extLst>
          </p:cNvPr>
          <p:cNvSpPr/>
          <p:nvPr/>
        </p:nvSpPr>
        <p:spPr bwMode="auto">
          <a:xfrm>
            <a:off x="2035969" y="1440419"/>
            <a:ext cx="2055019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这里有一个空格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613E42-ACA6-403C-B5AC-B44B72F0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2643188"/>
            <a:ext cx="61329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切入点表达式的基本格式：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3B9602C-46CC-4CEB-B82E-97B295E9E3FB}"/>
              </a:ext>
            </a:extLst>
          </p:cNvPr>
          <p:cNvSpPr/>
          <p:nvPr/>
        </p:nvSpPr>
        <p:spPr bwMode="auto">
          <a:xfrm>
            <a:off x="2649142" y="3400426"/>
            <a:ext cx="1172765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3DBE4478-8D66-4CBC-85D7-468A38AAF018}"/>
              </a:ext>
            </a:extLst>
          </p:cNvPr>
          <p:cNvSpPr/>
          <p:nvPr/>
        </p:nvSpPr>
        <p:spPr bwMode="auto">
          <a:xfrm>
            <a:off x="1288257" y="2915604"/>
            <a:ext cx="4198144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定义的目标方法的访问修饰符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9">
            <a:extLst>
              <a:ext uri="{FF2B5EF4-FFF2-40B4-BE49-F238E27FC236}">
                <a16:creationId xmlns:a16="http://schemas.microsoft.com/office/drawing/2014/main" id="{A878F1AF-818D-4804-B428-E6E6FEAC52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61285" y="3221832"/>
            <a:ext cx="0" cy="17978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6F3797D5-301E-4178-8987-0BA15C3C7D7D}"/>
              </a:ext>
            </a:extLst>
          </p:cNvPr>
          <p:cNvSpPr/>
          <p:nvPr/>
        </p:nvSpPr>
        <p:spPr bwMode="auto">
          <a:xfrm>
            <a:off x="3942160" y="3400426"/>
            <a:ext cx="1151334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2B7DEA8-4ED9-4D2D-9886-6F1FB7F97957}"/>
              </a:ext>
            </a:extLst>
          </p:cNvPr>
          <p:cNvSpPr/>
          <p:nvPr/>
        </p:nvSpPr>
        <p:spPr bwMode="auto">
          <a:xfrm>
            <a:off x="2588419" y="2915604"/>
            <a:ext cx="4198144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定义的目标方法的返回值类型，如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9">
            <a:extLst>
              <a:ext uri="{FF2B5EF4-FFF2-40B4-BE49-F238E27FC236}">
                <a16:creationId xmlns:a16="http://schemas.microsoft.com/office/drawing/2014/main" id="{E5AE8784-774A-47B0-8AB2-E3BD8FE4F00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25716" y="3221832"/>
            <a:ext cx="0" cy="17978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32A6509-AFC9-471E-B6C5-300B31C8E894}"/>
              </a:ext>
            </a:extLst>
          </p:cNvPr>
          <p:cNvSpPr/>
          <p:nvPr/>
        </p:nvSpPr>
        <p:spPr bwMode="auto">
          <a:xfrm>
            <a:off x="5085160" y="3400426"/>
            <a:ext cx="1515665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F3D18718-9AE5-4EEF-94FB-0B7D09834760}"/>
              </a:ext>
            </a:extLst>
          </p:cNvPr>
          <p:cNvSpPr/>
          <p:nvPr/>
        </p:nvSpPr>
        <p:spPr bwMode="auto">
          <a:xfrm>
            <a:off x="4451748" y="2692003"/>
            <a:ext cx="2534840" cy="51077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定义的目标方法的类路径，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com.test.jdk.UserDaoImpl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9">
            <a:extLst>
              <a:ext uri="{FF2B5EF4-FFF2-40B4-BE49-F238E27FC236}">
                <a16:creationId xmlns:a16="http://schemas.microsoft.com/office/drawing/2014/main" id="{83484388-D0E8-4AA9-91D4-0CF348B94A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8488" y="3989785"/>
            <a:ext cx="0" cy="21074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22660B6C-584D-44F2-B182-33DAF9B458D8}"/>
              </a:ext>
            </a:extLst>
          </p:cNvPr>
          <p:cNvSpPr/>
          <p:nvPr/>
        </p:nvSpPr>
        <p:spPr bwMode="auto">
          <a:xfrm>
            <a:off x="2688431" y="3738563"/>
            <a:ext cx="925116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68E82A2A-20B7-4C4D-8B43-AA71C27DB0EC}"/>
              </a:ext>
            </a:extLst>
          </p:cNvPr>
          <p:cNvSpPr/>
          <p:nvPr/>
        </p:nvSpPr>
        <p:spPr bwMode="auto">
          <a:xfrm>
            <a:off x="1557338" y="4200288"/>
            <a:ext cx="3356372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具体需要被代理的目标方法，如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add()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C4F2F8BE-21AA-4129-BF1E-2DF8801A6A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0038" y="3989785"/>
            <a:ext cx="0" cy="21074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6399F41-927E-4D64-A255-FE5E4521FE50}"/>
              </a:ext>
            </a:extLst>
          </p:cNvPr>
          <p:cNvSpPr/>
          <p:nvPr/>
        </p:nvSpPr>
        <p:spPr bwMode="auto">
          <a:xfrm>
            <a:off x="3645694" y="3738563"/>
            <a:ext cx="982266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3CE09567-D300-4C16-A209-37BE0ED049BA}"/>
              </a:ext>
            </a:extLst>
          </p:cNvPr>
          <p:cNvSpPr/>
          <p:nvPr/>
        </p:nvSpPr>
        <p:spPr bwMode="auto">
          <a:xfrm>
            <a:off x="2981325" y="4200288"/>
            <a:ext cx="2814638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需要被代理的目标方法包含的参数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9">
            <a:extLst>
              <a:ext uri="{FF2B5EF4-FFF2-40B4-BE49-F238E27FC236}">
                <a16:creationId xmlns:a16="http://schemas.microsoft.com/office/drawing/2014/main" id="{58C4385D-2041-4D69-8992-D11EBA7000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67313" y="3989785"/>
            <a:ext cx="0" cy="21074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2D96F3CA-8E65-4E90-A14A-D5607435B3A1}"/>
              </a:ext>
            </a:extLst>
          </p:cNvPr>
          <p:cNvSpPr/>
          <p:nvPr/>
        </p:nvSpPr>
        <p:spPr bwMode="auto">
          <a:xfrm>
            <a:off x="4731544" y="3738563"/>
            <a:ext cx="1013222" cy="2321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5C8C0CDE-F648-4CC0-9FB5-7C4A00FCF8D3}"/>
              </a:ext>
            </a:extLst>
          </p:cNvPr>
          <p:cNvSpPr/>
          <p:nvPr/>
        </p:nvSpPr>
        <p:spPr bwMode="auto">
          <a:xfrm>
            <a:off x="4038600" y="4200288"/>
            <a:ext cx="3133725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需要被代理的目标方法抛出的异常类型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5A6528B-2078-4ACF-9CF5-7B2D5A0C4960}"/>
              </a:ext>
            </a:extLst>
          </p:cNvPr>
          <p:cNvGrpSpPr>
            <a:grpSpLocks/>
          </p:cNvGrpSpPr>
          <p:nvPr/>
        </p:nvGrpSpPr>
        <p:grpSpPr bwMode="auto">
          <a:xfrm>
            <a:off x="1408510" y="4135041"/>
            <a:ext cx="5897165" cy="676275"/>
            <a:chOff x="437357" y="4675188"/>
            <a:chExt cx="7862887" cy="90328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2377D8D-90CC-4200-8F08-F490B6FC8934}"/>
                </a:ext>
              </a:extLst>
            </p:cNvPr>
            <p:cNvSpPr/>
            <p:nvPr/>
          </p:nvSpPr>
          <p:spPr>
            <a:xfrm>
              <a:off x="916782" y="4951899"/>
              <a:ext cx="7383462" cy="626576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lnSpc>
                  <a:spcPct val="90000"/>
                </a:lnSpc>
                <a:defRPr/>
              </a:pPr>
              <a:r>
                <a:rPr lang="zh-CN" altLang="en-US" sz="12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小提示</a:t>
              </a:r>
              <a:r>
                <a:rPr lang="zh-CN" altLang="en-US" sz="1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12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带有问号（？）的部分表示可配置项，而其他部分属于必须配置项。</a:t>
              </a:r>
              <a:endPara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1792" name="Picture 2">
              <a:extLst>
                <a:ext uri="{FF2B5EF4-FFF2-40B4-BE49-F238E27FC236}">
                  <a16:creationId xmlns:a16="http://schemas.microsoft.com/office/drawing/2014/main" id="{B6E4ACD7-E65C-466E-8541-7B42EE4F1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57" y="46751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2" grpId="0" animBg="1"/>
      <p:bldP spid="17" grpId="0" animBg="1"/>
      <p:bldP spid="17" grpId="1" animBg="1"/>
      <p:bldP spid="19" grpId="0" animBg="1"/>
      <p:bldP spid="19" grpId="1" animBg="1"/>
      <p:bldP spid="27" grpId="0" animBg="1"/>
      <p:bldP spid="27" grpId="1" animBg="1"/>
      <p:bldP spid="30" grpId="0" animBg="1"/>
      <p:bldP spid="30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8" grpId="0" animBg="1"/>
      <p:bldP spid="48" grpId="1" animBg="1"/>
      <p:bldP spid="31" grpId="0"/>
      <p:bldP spid="51" grpId="0" animBg="1"/>
      <p:bldP spid="51" grpId="1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C7EBD58-3EC7-448D-B79E-881D540B954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的声明式</a:t>
            </a:r>
            <a:r>
              <a:rPr lang="en-US" altLang="zh-CN" dirty="0"/>
              <a:t>AspectJ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73E889-4599-4DB2-98A2-487AE1E1E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1C164CA-D7D6-490C-9732-25B231D41134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933582"/>
            <a:ext cx="2678906" cy="504562"/>
            <a:chOff x="0" y="1244861"/>
            <a:chExt cx="3571875" cy="673010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C9646E4E-1A47-46DB-B4AD-B68AA510E025}"/>
                </a:ext>
              </a:extLst>
            </p:cNvPr>
            <p:cNvSpPr/>
            <p:nvPr/>
          </p:nvSpPr>
          <p:spPr>
            <a:xfrm>
              <a:off x="0" y="1244861"/>
              <a:ext cx="3179763" cy="673010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2775" name="矩形 6">
              <a:extLst>
                <a:ext uri="{FF2B5EF4-FFF2-40B4-BE49-F238E27FC236}">
                  <a16:creationId xmlns:a16="http://schemas.microsoft.com/office/drawing/2014/main" id="{4A817792-799B-4022-B5B7-0B5D49E52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40" y="1394247"/>
              <a:ext cx="1237945" cy="3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3.</a:t>
              </a:r>
              <a:r>
                <a:rPr lang="zh-CN" altLang="en-US" sz="1200">
                  <a:solidFill>
                    <a:srgbClr val="000000"/>
                  </a:solidFill>
                </a:rPr>
                <a:t>配置通知</a:t>
              </a: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379CB818-84E9-4296-BACD-F3EAE6E95826}"/>
                </a:ext>
              </a:extLst>
            </p:cNvPr>
            <p:cNvSpPr/>
            <p:nvPr/>
          </p:nvSpPr>
          <p:spPr>
            <a:xfrm>
              <a:off x="2924175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DE4EBC5C-FAF7-43A3-8822-355BFF7FF75A}"/>
                </a:ext>
              </a:extLst>
            </p:cNvPr>
            <p:cNvSpPr/>
            <p:nvPr/>
          </p:nvSpPr>
          <p:spPr>
            <a:xfrm>
              <a:off x="3105150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D87CE62-E1C6-462E-A6BB-C2B0ACFA5164}"/>
              </a:ext>
            </a:extLst>
          </p:cNvPr>
          <p:cNvSpPr/>
          <p:nvPr/>
        </p:nvSpPr>
        <p:spPr bwMode="auto">
          <a:xfrm>
            <a:off x="1500188" y="1454944"/>
            <a:ext cx="6132910" cy="716756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使用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&lt;aop:aspect&gt;</a:t>
            </a:r>
            <a:r>
              <a:rPr lang="zh-CN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的子元素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可以配置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种常用通知，这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个子元素不支持使用子元素，但在使用时可以指定一些属性，其常用属性及其描述如下：</a:t>
            </a: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72706" name="Picture 2">
            <a:extLst>
              <a:ext uri="{FF2B5EF4-FFF2-40B4-BE49-F238E27FC236}">
                <a16:creationId xmlns:a16="http://schemas.microsoft.com/office/drawing/2014/main" id="{6310E3EA-4F95-4A39-8A33-7B30440AE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2300288"/>
            <a:ext cx="4622006" cy="239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984" y="279186"/>
            <a:ext cx="4470573" cy="576262"/>
          </a:xfrm>
        </p:spPr>
        <p:txBody>
          <a:bodyPr/>
          <a:lstStyle/>
          <a:p>
            <a:r>
              <a:rPr lang="en-US" altLang="zh-CN" sz="2400" dirty="0"/>
              <a:t>Spring AOP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277498" y="3938995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286164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基于代理类的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56376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2243333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3475539"/>
            <a:ext cx="35283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的声明式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FCB4674-C08C-43DD-BD04-D8A97641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540" y="4096430"/>
            <a:ext cx="41044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基于注解的声明式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603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C79A0612-2A01-4386-92CB-EF9B07E953A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基于注解的声明式</a:t>
            </a:r>
            <a:r>
              <a:rPr lang="en-US" altLang="zh-CN" dirty="0"/>
              <a:t>AspectJ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CC6B6C-D2A8-4A6E-9FF4-03801F9DF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AE3E88-82C9-4CD0-8DEC-0CAC79A5635B}"/>
              </a:ext>
            </a:extLst>
          </p:cNvPr>
          <p:cNvSpPr/>
          <p:nvPr/>
        </p:nvSpPr>
        <p:spPr bwMode="auto">
          <a:xfrm>
            <a:off x="1619672" y="798717"/>
            <a:ext cx="5032772" cy="620906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AspectJ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框架为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AOP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的实现提供了一套注解，用以取代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配置文件中为实现</a:t>
            </a:r>
            <a:r>
              <a: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AOP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功能所配置的臃肿</a:t>
            </a:r>
            <a:r>
              <a:rPr lang="zh-CN" altLang="en-US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代码。</a:t>
            </a:r>
            <a:r>
              <a:rPr lang="en-US" altLang="zh-CN" sz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AspectJ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的注解及其描述如下所示：</a:t>
            </a:r>
            <a:endParaRPr lang="zh-CN" altLang="en-US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FB4F147-9F1F-4A5A-92C3-527FC42B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1" y="785393"/>
            <a:ext cx="79533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15">
            <a:extLst>
              <a:ext uri="{FF2B5EF4-FFF2-40B4-BE49-F238E27FC236}">
                <a16:creationId xmlns:a16="http://schemas.microsoft.com/office/drawing/2014/main" id="{22DA4BAA-6238-4BD2-B81F-D4668588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2533"/>
            <a:ext cx="4655096" cy="358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1607343" y="2211710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1398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24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24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87CA6C-DAA6-45D5-927F-A58F5A335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B35BD189-1FA5-48BB-8D0D-E6E2EFC5F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20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56387E-0B14-40DC-8EDE-424114C67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87679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139C74-50D2-4867-BF85-5158E668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79" y="1373079"/>
            <a:ext cx="6547556" cy="263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本章主要讲解了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框架中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。首先对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简单的介绍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中的两种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，接下来讲解了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中基于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代理类的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，最后讲解了如何使用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通过本章的学习，读者可以了解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的概念和作用，理解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中的相关常用术语，熟悉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中两种动态代理方式的区别，并能够掌握基于代理类和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开发方式。</a:t>
            </a: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32774" name="标题 1">
            <a:extLst>
              <a:ext uri="{FF2B5EF4-FFF2-40B4-BE49-F238E27FC236}">
                <a16:creationId xmlns:a16="http://schemas.microsoft.com/office/drawing/2014/main" id="{E59EE9F4-5EF9-4EF1-BE33-1E61C07D0EB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BFDC2485-44C4-4DE8-8202-BC2A1251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22" y="1133428"/>
            <a:ext cx="7107016" cy="2916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4875CE-449D-4C3F-8F54-665FFFBB9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6A90B52-DB23-E84F-CCFA-54AA78436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Spring AOP</a:t>
            </a:r>
            <a:r>
              <a:rPr lang="zh-CN" altLang="en-US" sz="300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F18DC1E7-D0DD-3E72-E2E1-16A1F1EC4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AOP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：Aspect Oriented Programming，面向切面编程，可以说是OOP（Object Oriented Programming，面向对象编程）的补充和完善。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"/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OOP引入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封装、继承、多态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等概念来建立一种对象层次结构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"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AOP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则利用一种称为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横切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的技术，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剖开对象内部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，并将影响了多个类的的公共行为封装到可重用模块，从而减少重复代码，降低耦合。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"/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如果说 IoC 是 Spring 的核心，那么面向切面编程就是 Spring 最为重要的功能之一了，在数据库事务中切面编程被广泛使用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D34C7416-88FE-3FB0-5F7A-4C85400927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pPr>
              <a:defRPr/>
            </a:pPr>
            <a:fld id="{F65A133E-A76B-4346-9CE8-F100B7F731C1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FE5A22B-D08B-0C41-894D-AC3D4E0FD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69BF9AB1-6F9F-F81D-9090-CFB3B97D4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AOP能够将那些与业务无关，却为业务模块所共同调用的逻辑或责任（例如事务处理、日志管理、权限控制等）封装起来，便于减少系统的重复代码，降低模块间的耦合度，并有利于未来的可拓展性和可维护性。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了解</a:t>
            </a:r>
            <a:r>
              <a:rPr lang="en-US" altLang="zh-CN" dirty="0"/>
              <a:t>AOP</a:t>
            </a:r>
            <a:r>
              <a:rPr lang="zh-CN" altLang="zh-CN" dirty="0"/>
              <a:t>的概念和作用</a:t>
            </a:r>
          </a:p>
          <a:p>
            <a:pPr lvl="0"/>
            <a:r>
              <a:rPr lang="zh-CN" altLang="zh-CN" dirty="0"/>
              <a:t>理解</a:t>
            </a:r>
            <a:r>
              <a:rPr lang="en-US" altLang="zh-CN" dirty="0"/>
              <a:t>AOP</a:t>
            </a:r>
            <a:r>
              <a:rPr lang="zh-CN" altLang="zh-CN" dirty="0"/>
              <a:t>中的相关术语</a:t>
            </a:r>
          </a:p>
          <a:p>
            <a:pPr lvl="0"/>
            <a:r>
              <a:rPr lang="zh-CN" altLang="zh-CN" dirty="0"/>
              <a:t>熟悉</a:t>
            </a:r>
            <a:r>
              <a:rPr lang="en-US" altLang="zh-CN" dirty="0"/>
              <a:t>Spring</a:t>
            </a:r>
            <a:r>
              <a:rPr lang="zh-CN" altLang="zh-CN" dirty="0"/>
              <a:t>框架中两种动态代理方式的区别</a:t>
            </a:r>
          </a:p>
          <a:p>
            <a:pPr lvl="0"/>
            <a:r>
              <a:rPr lang="zh-CN" altLang="zh-CN" dirty="0"/>
              <a:t>掌握基于代理类的</a:t>
            </a:r>
            <a:r>
              <a:rPr lang="en-US" altLang="zh-CN" dirty="0"/>
              <a:t>AOP</a:t>
            </a:r>
            <a:r>
              <a:rPr lang="zh-CN" altLang="zh-CN" dirty="0"/>
              <a:t>实现</a:t>
            </a:r>
          </a:p>
          <a:p>
            <a:r>
              <a:rPr lang="zh-CN" altLang="zh-CN" dirty="0"/>
              <a:t>掌握基于</a:t>
            </a:r>
            <a:r>
              <a:rPr lang="en-US" altLang="zh-CN" dirty="0"/>
              <a:t>XML</a:t>
            </a:r>
            <a:r>
              <a:rPr lang="zh-CN" altLang="zh-CN" dirty="0"/>
              <a:t>和注解的</a:t>
            </a:r>
            <a:r>
              <a:rPr lang="en-US" altLang="zh-CN" dirty="0"/>
              <a:t>AspectJ</a:t>
            </a:r>
            <a:r>
              <a:rPr lang="zh-CN" altLang="zh-CN" dirty="0"/>
              <a:t>开发</a:t>
            </a:r>
            <a:endParaRPr lang="zh-CN" altLang="en-US" dirty="0"/>
          </a:p>
        </p:txBody>
      </p:sp>
      <p:pic>
        <p:nvPicPr>
          <p:cNvPr id="19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CA952C4E-E535-4AD2-8E29-8FC37BAE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96" y="1990000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98B9A656-34F0-4268-ACA2-F52D1A80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79" y="1635034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52F22D17-445B-4BEF-8558-2390555E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19" y="1250272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E2D35677-3983-4CD7-B001-D6201934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09" y="2329654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1C039EF1-1361-4E24-8112-09D49AA6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60" y="2324459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CE4BAE2D-CB0D-46E2-90F2-4F03AD9B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30" y="1990000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FD0EE186-8A84-4C84-85EF-EDC77BFE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64" y="1187738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984" y="279186"/>
            <a:ext cx="4470573" cy="576262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8</a:t>
            </a:r>
            <a:r>
              <a:rPr lang="zh-CN" altLang="en-US" sz="2400" dirty="0"/>
              <a:t>章 </a:t>
            </a:r>
            <a:r>
              <a:rPr lang="en-US" altLang="zh-CN" sz="2400" dirty="0"/>
              <a:t>Spring AOP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265793" y="1461409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286164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基于代理类的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56376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2243333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5" y="3475539"/>
            <a:ext cx="35283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的声明式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FCB4674-C08C-43DD-BD04-D8A97641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540" y="4096430"/>
            <a:ext cx="41044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基于注解的声明式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02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E953B2C-6796-4007-9DBC-2CBECFAAA478}"/>
              </a:ext>
            </a:extLst>
          </p:cNvPr>
          <p:cNvGrpSpPr>
            <a:grpSpLocks/>
          </p:cNvGrpSpPr>
          <p:nvPr/>
        </p:nvGrpSpPr>
        <p:grpSpPr bwMode="auto">
          <a:xfrm>
            <a:off x="1145381" y="1231107"/>
            <a:ext cx="6858000" cy="669131"/>
            <a:chOff x="3628" y="1641617"/>
            <a:chExt cx="9144000" cy="89195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6FD93B-15A5-4B54-A6C2-50CFBC79A941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13322" name="矩形 1">
              <a:extLst>
                <a:ext uri="{FF2B5EF4-FFF2-40B4-BE49-F238E27FC236}">
                  <a16:creationId xmlns:a16="http://schemas.microsoft.com/office/drawing/2014/main" id="{039C5C1C-33FC-4B98-8B77-F7A908ADB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735138"/>
              <a:ext cx="4959351" cy="64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1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AOP</a:t>
              </a:r>
              <a:r>
                <a:rPr lang="zh-CN" altLang="zh-CN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15" name="标题 1">
            <a:extLst>
              <a:ext uri="{FF2B5EF4-FFF2-40B4-BE49-F238E27FC236}">
                <a16:creationId xmlns:a16="http://schemas.microsoft.com/office/drawing/2014/main" id="{40E78582-B5C9-4FA5-8FD5-8BD91508F5A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Spring AOP</a:t>
            </a:r>
            <a:r>
              <a:rPr lang="zh-CN" altLang="en-US" dirty="0"/>
              <a:t>简介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0A842C-D0C7-43DB-BBB5-B18A9EACE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4" name="Picture 8" descr="问小人">
            <a:extLst>
              <a:ext uri="{FF2B5EF4-FFF2-40B4-BE49-F238E27FC236}">
                <a16:creationId xmlns:a16="http://schemas.microsoft.com/office/drawing/2014/main" id="{AD736617-94DD-4267-B4EB-5F5445B8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98" y="866993"/>
            <a:ext cx="1318919" cy="136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889EDB-70E0-4080-8C2B-A92C79AAD955}"/>
              </a:ext>
            </a:extLst>
          </p:cNvPr>
          <p:cNvSpPr/>
          <p:nvPr/>
        </p:nvSpPr>
        <p:spPr bwMode="auto">
          <a:xfrm>
            <a:off x="1547813" y="2562225"/>
            <a:ext cx="6048375" cy="16383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3DCC0-A3A0-492E-AFE7-BD6D8624F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7" y="2640807"/>
            <a:ext cx="5910263" cy="140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的全称是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Aspect-Oriented Programming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，即面向切面编程（也称面向方面编程）。它是面向对象编程（</a:t>
            </a:r>
            <a:r>
              <a:rPr lang="en-US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）的一种补充，目前已成为一种比较成熟的编程方式</a:t>
            </a:r>
            <a:r>
              <a: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5E82747-B8A7-4662-A5C1-0F4FAE6EB57C}"/>
              </a:ext>
            </a:extLst>
          </p:cNvPr>
          <p:cNvSpPr/>
          <p:nvPr/>
        </p:nvSpPr>
        <p:spPr bwMode="auto">
          <a:xfrm>
            <a:off x="1500188" y="950119"/>
            <a:ext cx="6132910" cy="1693069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FB41E4EA-2FAB-4227-B850-22876515C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19" y="922735"/>
            <a:ext cx="6132910" cy="143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latin typeface="宋体" panose="02010600030101010101" pitchFamily="2" charset="-122"/>
              </a:rPr>
              <a:t>    在传统的</a:t>
            </a:r>
            <a:r>
              <a:rPr lang="zh-CN" altLang="en-US" sz="1200">
                <a:solidFill>
                  <a:srgbClr val="0070C0"/>
                </a:solidFill>
                <a:latin typeface="宋体" panose="02010600030101010101" pitchFamily="2" charset="-122"/>
              </a:rPr>
              <a:t>业务处理代码</a:t>
            </a:r>
            <a:r>
              <a:rPr lang="zh-CN" altLang="en-US" sz="1200">
                <a:latin typeface="宋体" panose="02010600030101010101" pitchFamily="2" charset="-122"/>
              </a:rPr>
              <a:t>中，通常都会进行</a:t>
            </a:r>
            <a:r>
              <a:rPr lang="zh-CN" altLang="en-US" sz="1200">
                <a:solidFill>
                  <a:srgbClr val="0070C0"/>
                </a:solidFill>
                <a:latin typeface="宋体" panose="02010600030101010101" pitchFamily="2" charset="-122"/>
              </a:rPr>
              <a:t>事务处理</a:t>
            </a:r>
            <a:r>
              <a:rPr lang="zh-CN" altLang="en-US" sz="1200">
                <a:latin typeface="宋体" panose="02010600030101010101" pitchFamily="2" charset="-122"/>
              </a:rPr>
              <a:t>、</a:t>
            </a:r>
            <a:r>
              <a:rPr lang="zh-CN" altLang="en-US" sz="1200">
                <a:solidFill>
                  <a:srgbClr val="0070C0"/>
                </a:solidFill>
                <a:latin typeface="宋体" panose="02010600030101010101" pitchFamily="2" charset="-122"/>
              </a:rPr>
              <a:t>日志记录</a:t>
            </a:r>
            <a:r>
              <a:rPr lang="zh-CN" altLang="en-US" sz="1200">
                <a:latin typeface="宋体" panose="02010600030101010101" pitchFamily="2" charset="-122"/>
              </a:rPr>
              <a:t>等操作。虽然使用</a:t>
            </a:r>
            <a:r>
              <a:rPr lang="en-US" altLang="zh-CN" sz="1200">
                <a:latin typeface="宋体" panose="02010600030101010101" pitchFamily="2" charset="-122"/>
              </a:rPr>
              <a:t>OOP</a:t>
            </a:r>
            <a:r>
              <a:rPr lang="zh-CN" altLang="en-US" sz="1200">
                <a:latin typeface="宋体" panose="02010600030101010101" pitchFamily="2" charset="-122"/>
              </a:rPr>
              <a:t>可以通过组合或者继承的方式来达到代码的重用，但如果要实现某个功能（如日志记录），</a:t>
            </a:r>
            <a:r>
              <a:rPr lang="zh-CN" altLang="en-US" sz="1200">
                <a:solidFill>
                  <a:srgbClr val="0070C0"/>
                </a:solidFill>
                <a:latin typeface="宋体" panose="02010600030101010101" pitchFamily="2" charset="-122"/>
              </a:rPr>
              <a:t>同样的代码仍然会分散到各个方法中</a:t>
            </a:r>
            <a:r>
              <a:rPr lang="zh-CN" altLang="en-US" sz="1200">
                <a:latin typeface="宋体" panose="02010600030101010101" pitchFamily="2" charset="-122"/>
              </a:rPr>
              <a:t>。这样，如果想要关闭某个功能，或者对其进行修改，就必须要</a:t>
            </a:r>
            <a:r>
              <a:rPr lang="zh-CN" altLang="en-US" sz="1200">
                <a:solidFill>
                  <a:srgbClr val="0070C0"/>
                </a:solidFill>
                <a:latin typeface="宋体" panose="02010600030101010101" pitchFamily="2" charset="-122"/>
              </a:rPr>
              <a:t>修改所有的相关方法</a:t>
            </a:r>
            <a:r>
              <a:rPr lang="zh-CN" altLang="en-US" sz="1200">
                <a:latin typeface="宋体" panose="02010600030101010101" pitchFamily="2" charset="-122"/>
              </a:rPr>
              <a:t>。这不但增加了开发人员的工作量，而且提高了代码的出错率</a:t>
            </a:r>
            <a:r>
              <a:rPr lang="zh-CN" altLang="en-US" sz="120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BDF708-3F26-49C5-8186-9464C6B06BB6}"/>
              </a:ext>
            </a:extLst>
          </p:cNvPr>
          <p:cNvSpPr/>
          <p:nvPr/>
        </p:nvSpPr>
        <p:spPr bwMode="auto">
          <a:xfrm>
            <a:off x="1500188" y="2850357"/>
            <a:ext cx="6132910" cy="1912144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29" name="矩形 8">
            <a:extLst>
              <a:ext uri="{FF2B5EF4-FFF2-40B4-BE49-F238E27FC236}">
                <a16:creationId xmlns:a16="http://schemas.microsoft.com/office/drawing/2014/main" id="{52EA9561-EE41-4F4B-B931-A0565162F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19" y="2822973"/>
            <a:ext cx="6132910" cy="144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为了解决这一问题，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思想随之产生。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采取</a:t>
            </a:r>
            <a:r>
              <a:rPr lang="zh-CN" altLang="en-US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横向抽取机制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，将分散在各个方法中的</a:t>
            </a:r>
            <a:r>
              <a:rPr lang="zh-CN" altLang="en-US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重复代码提取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出来，然后在程序编译或运行时，再将这些提取出来的代码</a:t>
            </a:r>
            <a:r>
              <a:rPr lang="zh-CN" altLang="en-US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应用到需要执行的地方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。这种采用横向抽取机制的方式，采用传统的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思想显然是无法办到的，因为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只能实现父子关系的纵向的重用。虽然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是一种新的编程思想，但却</a:t>
            </a:r>
            <a:r>
              <a:rPr lang="zh-CN" altLang="en-US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zh-CN" altLang="en-US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的替代品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，它</a:t>
            </a:r>
            <a:r>
              <a:rPr lang="zh-CN" altLang="en-US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只是</a:t>
            </a:r>
            <a:r>
              <a:rPr lang="en-US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zh-CN" altLang="en-US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的延伸和补充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2" name="标题 1">
            <a:extLst>
              <a:ext uri="{FF2B5EF4-FFF2-40B4-BE49-F238E27FC236}">
                <a16:creationId xmlns:a16="http://schemas.microsoft.com/office/drawing/2014/main" id="{6C29ADA2-B989-45E0-8244-7D6A8000F0D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Spring AOP</a:t>
            </a:r>
            <a:r>
              <a:rPr lang="zh-CN" altLang="en-US" dirty="0"/>
              <a:t>简介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9604F2-4C47-4034-85F5-DC021BF15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BC0ECE90-BB77-48B0-B635-FACD5E64317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Spring AOP</a:t>
            </a:r>
            <a:r>
              <a:rPr lang="zh-CN" altLang="en-US" dirty="0"/>
              <a:t>简介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8D9771-7C2F-47C6-B6CF-4E56DC105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3356" name="Picture 44">
            <a:extLst>
              <a:ext uri="{FF2B5EF4-FFF2-40B4-BE49-F238E27FC236}">
                <a16:creationId xmlns:a16="http://schemas.microsoft.com/office/drawing/2014/main" id="{9E7F601F-38C0-4723-B8D2-AD6F09BEE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91" y="1475185"/>
            <a:ext cx="2121694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58" name="Picture 46">
            <a:extLst>
              <a:ext uri="{FF2B5EF4-FFF2-40B4-BE49-F238E27FC236}">
                <a16:creationId xmlns:a16="http://schemas.microsoft.com/office/drawing/2014/main" id="{1B3E51D8-7E3F-4124-9072-845F70D4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06" y="1785938"/>
            <a:ext cx="3657600" cy="20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59" name="Picture 47">
            <a:extLst>
              <a:ext uri="{FF2B5EF4-FFF2-40B4-BE49-F238E27FC236}">
                <a16:creationId xmlns:a16="http://schemas.microsoft.com/office/drawing/2014/main" id="{D2E60FE6-E0AC-40AD-802D-8B2418ED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089547"/>
            <a:ext cx="3664744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60" name="Picture 48">
            <a:extLst>
              <a:ext uri="{FF2B5EF4-FFF2-40B4-BE49-F238E27FC236}">
                <a16:creationId xmlns:a16="http://schemas.microsoft.com/office/drawing/2014/main" id="{EB9251D0-3E8E-41AE-AE0B-E7FC03D4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54" y="2389585"/>
            <a:ext cx="3664744" cy="20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61" name="Picture 49">
            <a:extLst>
              <a:ext uri="{FF2B5EF4-FFF2-40B4-BE49-F238E27FC236}">
                <a16:creationId xmlns:a16="http://schemas.microsoft.com/office/drawing/2014/main" id="{0ECAB980-BFB5-4B16-9F18-3CBAB2D5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671763"/>
            <a:ext cx="3664744" cy="22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62" name="Picture 50">
            <a:extLst>
              <a:ext uri="{FF2B5EF4-FFF2-40B4-BE49-F238E27FC236}">
                <a16:creationId xmlns:a16="http://schemas.microsoft.com/office/drawing/2014/main" id="{4D97BF9F-F423-4525-8672-F84BBC466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91" y="2950369"/>
            <a:ext cx="3664744" cy="22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63C745D-9056-4A45-804D-600ABC6480E6}"/>
              </a:ext>
            </a:extLst>
          </p:cNvPr>
          <p:cNvGrpSpPr>
            <a:grpSpLocks/>
          </p:cNvGrpSpPr>
          <p:nvPr/>
        </p:nvGrpSpPr>
        <p:grpSpPr bwMode="auto">
          <a:xfrm>
            <a:off x="1527573" y="3612357"/>
            <a:ext cx="6041231" cy="1003697"/>
            <a:chOff x="673894" y="4815840"/>
            <a:chExt cx="8056562" cy="1338828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0AD578ED-462E-4E27-8A1A-4C3697BD8261}"/>
                </a:ext>
              </a:extLst>
            </p:cNvPr>
            <p:cNvSpPr/>
            <p:nvPr/>
          </p:nvSpPr>
          <p:spPr>
            <a:xfrm>
              <a:off x="673894" y="4815840"/>
              <a:ext cx="8056562" cy="1338828"/>
            </a:xfrm>
            <a:prstGeom prst="roundRect">
              <a:avLst/>
            </a:prstGeom>
            <a:solidFill>
              <a:srgbClr val="E7F4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5376" name="矩形 23">
              <a:extLst>
                <a:ext uri="{FF2B5EF4-FFF2-40B4-BE49-F238E27FC236}">
                  <a16:creationId xmlns:a16="http://schemas.microsoft.com/office/drawing/2014/main" id="{E8CF0EBA-6F67-4BC0-B76F-3AF71F10E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94" y="4815840"/>
              <a:ext cx="8056562" cy="815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/>
                <a:t>        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AOP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的使用，使开发人员在编写业务逻辑时可以专心于核心业务，而不用过多的关注于其他业务逻辑的实现，这不但提高了开发效率，而且增强了代码的可维护性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525F2E-CFE3-4EFE-AEEC-49828E2CED79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933582"/>
            <a:ext cx="2678906" cy="504562"/>
            <a:chOff x="0" y="1244861"/>
            <a:chExt cx="3571875" cy="673010"/>
          </a:xfrm>
        </p:grpSpPr>
        <p:sp>
          <p:nvSpPr>
            <p:cNvPr id="24" name="五边形 23">
              <a:extLst>
                <a:ext uri="{FF2B5EF4-FFF2-40B4-BE49-F238E27FC236}">
                  <a16:creationId xmlns:a16="http://schemas.microsoft.com/office/drawing/2014/main" id="{EBF49D63-3DD4-4F28-BD15-38EC05726F58}"/>
                </a:ext>
              </a:extLst>
            </p:cNvPr>
            <p:cNvSpPr/>
            <p:nvPr/>
          </p:nvSpPr>
          <p:spPr>
            <a:xfrm>
              <a:off x="0" y="1244861"/>
              <a:ext cx="3179763" cy="673010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5372" name="矩形 6">
              <a:extLst>
                <a:ext uri="{FF2B5EF4-FFF2-40B4-BE49-F238E27FC236}">
                  <a16:creationId xmlns:a16="http://schemas.microsoft.com/office/drawing/2014/main" id="{FC14A05B-C245-496D-A923-E24D2572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59" y="1394247"/>
              <a:ext cx="1682512" cy="3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200"/>
                <a:t>类与切面的关系</a:t>
              </a:r>
            </a:p>
          </p:txBody>
        </p:sp>
        <p:sp>
          <p:nvSpPr>
            <p:cNvPr id="26" name="燕尾形 25">
              <a:extLst>
                <a:ext uri="{FF2B5EF4-FFF2-40B4-BE49-F238E27FC236}">
                  <a16:creationId xmlns:a16="http://schemas.microsoft.com/office/drawing/2014/main" id="{638586B4-26A4-4EC3-AA4F-364701A0EA30}"/>
                </a:ext>
              </a:extLst>
            </p:cNvPr>
            <p:cNvSpPr/>
            <p:nvPr/>
          </p:nvSpPr>
          <p:spPr>
            <a:xfrm>
              <a:off x="2924175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7" name="燕尾形 26">
              <a:extLst>
                <a:ext uri="{FF2B5EF4-FFF2-40B4-BE49-F238E27FC236}">
                  <a16:creationId xmlns:a16="http://schemas.microsoft.com/office/drawing/2014/main" id="{467DE07C-7192-4DA5-9EAE-01F0F509076D}"/>
                </a:ext>
              </a:extLst>
            </p:cNvPr>
            <p:cNvSpPr/>
            <p:nvPr/>
          </p:nvSpPr>
          <p:spPr>
            <a:xfrm>
              <a:off x="3105150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heme/theme1.xml><?xml version="1.0" encoding="utf-8"?>
<a:theme xmlns:a="http://schemas.openxmlformats.org/drawingml/2006/main" name="模板_数据分析_2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第7章 Spring中的Bean</Template>
  <TotalTime>16</TotalTime>
  <Words>2891</Words>
  <Application>Microsoft Office PowerPoint</Application>
  <PresentationFormat>全屏显示(16:9)</PresentationFormat>
  <Paragraphs>300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方正粗宋简体</vt:lpstr>
      <vt:lpstr>华光大标宋_CNKI</vt:lpstr>
      <vt:lpstr>华光大黑二_CNKI</vt:lpstr>
      <vt:lpstr>华光美黑_CNKI</vt:lpstr>
      <vt:lpstr>华文中宋</vt:lpstr>
      <vt:lpstr>隶书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模板_数据分析_2</vt:lpstr>
      <vt:lpstr>PowerPoint 演示文稿</vt:lpstr>
      <vt:lpstr>1Spring AOP介绍</vt:lpstr>
      <vt:lpstr>Spring AOP介绍</vt:lpstr>
      <vt:lpstr>PowerPoint 演示文稿</vt:lpstr>
      <vt:lpstr>本章目标</vt:lpstr>
      <vt:lpstr>第8章 Spring AOP</vt:lpstr>
      <vt:lpstr>Spring AOP简介</vt:lpstr>
      <vt:lpstr>Spring AOP简介</vt:lpstr>
      <vt:lpstr>Spring AOP简介</vt:lpstr>
      <vt:lpstr>AOP术语</vt:lpstr>
      <vt:lpstr>第8章 Spring AOP</vt:lpstr>
      <vt:lpstr>JDK动态代理</vt:lpstr>
      <vt:lpstr>CGLIB代理</vt:lpstr>
      <vt:lpstr>CGLIB代理</vt:lpstr>
      <vt:lpstr>Spring AOP</vt:lpstr>
      <vt:lpstr>Spring的通知类型</vt:lpstr>
      <vt:lpstr>ProxyFactoryBean</vt:lpstr>
      <vt:lpstr>Spring AOP</vt:lpstr>
      <vt:lpstr>AspectJ开发</vt:lpstr>
      <vt:lpstr>基于XML的声明式AspectJ</vt:lpstr>
      <vt:lpstr>基于XML的声明式AspectJ</vt:lpstr>
      <vt:lpstr>基于XML的声明式AspectJ</vt:lpstr>
      <vt:lpstr>基于XML的声明式AspectJ</vt:lpstr>
      <vt:lpstr>基于XML的声明式AspectJ</vt:lpstr>
      <vt:lpstr>基于XML的声明式AspectJ</vt:lpstr>
      <vt:lpstr>Spring AOP</vt:lpstr>
      <vt:lpstr>基于注解的声明式AspectJ</vt:lpstr>
      <vt:lpstr>共性问题集中讲解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Spring AOP</dc:title>
  <dc:creator>石 毅</dc:creator>
  <cp:keywords>第8章 Spring AOP</cp:keywords>
  <cp:lastModifiedBy>Fuxin</cp:lastModifiedBy>
  <cp:revision>11</cp:revision>
  <dcterms:created xsi:type="dcterms:W3CDTF">2020-03-12T05:16:30Z</dcterms:created>
  <dcterms:modified xsi:type="dcterms:W3CDTF">2022-11-30T10:44:03Z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