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420" r:id="rId2"/>
    <p:sldId id="603" r:id="rId3"/>
    <p:sldId id="561" r:id="rId4"/>
    <p:sldId id="734" r:id="rId5"/>
    <p:sldId id="735" r:id="rId6"/>
    <p:sldId id="736" r:id="rId7"/>
    <p:sldId id="741" r:id="rId8"/>
    <p:sldId id="740" r:id="rId9"/>
    <p:sldId id="738" r:id="rId10"/>
    <p:sldId id="260" r:id="rId11"/>
    <p:sldId id="670" r:id="rId12"/>
    <p:sldId id="519" r:id="rId13"/>
    <p:sldId id="520" r:id="rId14"/>
    <p:sldId id="525" r:id="rId15"/>
    <p:sldId id="526" r:id="rId16"/>
    <p:sldId id="764" r:id="rId17"/>
    <p:sldId id="528" r:id="rId18"/>
    <p:sldId id="529" r:id="rId19"/>
    <p:sldId id="530" r:id="rId20"/>
    <p:sldId id="531" r:id="rId21"/>
    <p:sldId id="765" r:id="rId22"/>
    <p:sldId id="532" r:id="rId23"/>
    <p:sldId id="661" r:id="rId24"/>
    <p:sldId id="533" r:id="rId25"/>
    <p:sldId id="534" r:id="rId26"/>
    <p:sldId id="766" r:id="rId27"/>
    <p:sldId id="536" r:id="rId28"/>
    <p:sldId id="537" r:id="rId29"/>
    <p:sldId id="538" r:id="rId30"/>
    <p:sldId id="539" r:id="rId31"/>
    <p:sldId id="767" r:id="rId32"/>
    <p:sldId id="540" r:id="rId33"/>
    <p:sldId id="541" r:id="rId34"/>
    <p:sldId id="542" r:id="rId35"/>
    <p:sldId id="521" r:id="rId36"/>
    <p:sldId id="522" r:id="rId37"/>
    <p:sldId id="523" r:id="rId38"/>
    <p:sldId id="524" r:id="rId39"/>
    <p:sldId id="543" r:id="rId40"/>
  </p:sldIdLst>
  <p:sldSz cx="9144000" cy="5143500" type="screen16x9"/>
  <p:notesSz cx="6858000" cy="9144000"/>
  <p:defaultTextStyle>
    <a:defPPr>
      <a:defRPr lang="zh-CN"/>
    </a:defPPr>
    <a:lvl1pPr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08305" indent="4953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15975" indent="9842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224280" indent="14795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631950" indent="19685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0">
          <p15:clr>
            <a:srgbClr val="A4A3A4"/>
          </p15:clr>
        </p15:guide>
        <p15:guide id="2" pos="2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A62"/>
    <a:srgbClr val="1E3559"/>
    <a:srgbClr val="152437"/>
    <a:srgbClr val="5D78A0"/>
    <a:srgbClr val="132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210" autoAdjust="0"/>
  </p:normalViewPr>
  <p:slideViewPr>
    <p:cSldViewPr>
      <p:cViewPr varScale="1">
        <p:scale>
          <a:sx n="107" d="100"/>
          <a:sy n="107" d="100"/>
        </p:scale>
        <p:origin x="782" y="72"/>
      </p:cViewPr>
      <p:guideLst>
        <p:guide orient="horz" pos="1710"/>
        <p:guide pos="28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F91E9F88-4424-F48B-93E4-F60EBACBC03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5DAA9508-4E36-7B99-D870-EEBB08209C9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DF26531E-1BFA-C645-CD6C-72F054FC1B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137D93D-543D-4E61-83F3-41B7DEF34401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   </a:t>
            </a:r>
            <a:r>
              <a:rPr lang="zh-CN" altLang="en-US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45D6E4-098A-4D62-AC17-850856CD751D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1D0CCD-F1CB-4674-8425-31C844BC950D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868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FA30B569-64E2-43C6-96E2-9F602F6D00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B94751C2-6DF1-4A1D-A684-22155211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上图中，</a:t>
            </a:r>
            <a:r>
              <a:rPr lang="en-US" altLang="zh-CN"/>
              <a:t>Bean</a:t>
            </a:r>
            <a:r>
              <a:rPr lang="zh-CN" altLang="zh-CN"/>
              <a:t>的生命周期的整个执行过程描述如下。</a:t>
            </a:r>
          </a:p>
          <a:p>
            <a:r>
              <a:rPr lang="zh-CN" altLang="zh-CN"/>
              <a:t>（</a:t>
            </a:r>
            <a:r>
              <a:rPr lang="en-US" altLang="zh-CN"/>
              <a:t>1</a:t>
            </a:r>
            <a:r>
              <a:rPr lang="zh-CN" altLang="zh-CN"/>
              <a:t>）根据配置情况调用</a:t>
            </a:r>
            <a:r>
              <a:rPr lang="en-US" altLang="zh-CN"/>
              <a:t>Bean</a:t>
            </a:r>
            <a:r>
              <a:rPr lang="zh-CN" altLang="zh-CN"/>
              <a:t>构造方法或工厂方法实例化</a:t>
            </a:r>
            <a:r>
              <a:rPr lang="en-US" altLang="zh-CN"/>
              <a:t>Bean</a:t>
            </a:r>
            <a:r>
              <a:rPr lang="zh-CN" altLang="zh-CN"/>
              <a:t>。</a:t>
            </a:r>
          </a:p>
          <a:p>
            <a:r>
              <a:rPr lang="zh-CN" altLang="zh-CN"/>
              <a:t>（</a:t>
            </a:r>
            <a:r>
              <a:rPr lang="en-US" altLang="zh-CN"/>
              <a:t>2</a:t>
            </a:r>
            <a:r>
              <a:rPr lang="zh-CN" altLang="zh-CN"/>
              <a:t>）利用依赖注入来完成</a:t>
            </a:r>
            <a:r>
              <a:rPr lang="en-US" altLang="zh-CN"/>
              <a:t>Bean</a:t>
            </a:r>
            <a:r>
              <a:rPr lang="zh-CN" altLang="zh-CN"/>
              <a:t>中所有属性值的配置注入。</a:t>
            </a:r>
          </a:p>
          <a:p>
            <a:r>
              <a:rPr lang="zh-CN" altLang="zh-CN"/>
              <a:t>（</a:t>
            </a:r>
            <a:r>
              <a:rPr lang="en-US" altLang="zh-CN"/>
              <a:t>3</a:t>
            </a:r>
            <a:r>
              <a:rPr lang="zh-CN" altLang="zh-CN"/>
              <a:t>）如果</a:t>
            </a:r>
            <a:r>
              <a:rPr lang="en-US" altLang="zh-CN"/>
              <a:t>Bean</a:t>
            </a:r>
            <a:r>
              <a:rPr lang="zh-CN" altLang="zh-CN"/>
              <a:t>实现了</a:t>
            </a:r>
            <a:r>
              <a:rPr lang="en-US" altLang="zh-CN"/>
              <a:t>BeanNameAware</a:t>
            </a:r>
            <a:r>
              <a:rPr lang="zh-CN" altLang="zh-CN"/>
              <a:t>接口，则</a:t>
            </a:r>
            <a:r>
              <a:rPr lang="en-US" altLang="zh-CN"/>
              <a:t>Spring</a:t>
            </a:r>
            <a:r>
              <a:rPr lang="zh-CN" altLang="zh-CN"/>
              <a:t>调用</a:t>
            </a:r>
            <a:r>
              <a:rPr lang="en-US" altLang="zh-CN"/>
              <a:t>Bean</a:t>
            </a:r>
            <a:r>
              <a:rPr lang="zh-CN" altLang="zh-CN"/>
              <a:t>的</a:t>
            </a:r>
            <a:r>
              <a:rPr lang="en-US" altLang="zh-CN"/>
              <a:t>setBeanName()</a:t>
            </a:r>
            <a:r>
              <a:rPr lang="zh-CN" altLang="zh-CN"/>
              <a:t>方法传入当前</a:t>
            </a:r>
            <a:r>
              <a:rPr lang="en-US" altLang="zh-CN"/>
              <a:t>Bean</a:t>
            </a:r>
            <a:r>
              <a:rPr lang="zh-CN" altLang="zh-CN"/>
              <a:t>的</a:t>
            </a:r>
            <a:r>
              <a:rPr lang="en-US" altLang="zh-CN"/>
              <a:t>id</a:t>
            </a:r>
            <a:r>
              <a:rPr lang="zh-CN" altLang="zh-CN"/>
              <a:t>值。</a:t>
            </a:r>
          </a:p>
          <a:p>
            <a:r>
              <a:rPr lang="zh-CN" altLang="zh-CN"/>
              <a:t>（</a:t>
            </a:r>
            <a:r>
              <a:rPr lang="en-US" altLang="zh-CN"/>
              <a:t>4</a:t>
            </a:r>
            <a:r>
              <a:rPr lang="zh-CN" altLang="zh-CN"/>
              <a:t>）如果</a:t>
            </a:r>
            <a:r>
              <a:rPr lang="en-US" altLang="zh-CN"/>
              <a:t>Bean</a:t>
            </a:r>
            <a:r>
              <a:rPr lang="zh-CN" altLang="zh-CN"/>
              <a:t>实现了</a:t>
            </a:r>
            <a:r>
              <a:rPr lang="en-US" altLang="zh-CN"/>
              <a:t>BeanFactoryAware</a:t>
            </a:r>
            <a:r>
              <a:rPr lang="zh-CN" altLang="zh-CN"/>
              <a:t>接口，则</a:t>
            </a:r>
            <a:r>
              <a:rPr lang="en-US" altLang="zh-CN"/>
              <a:t>Spring</a:t>
            </a:r>
            <a:r>
              <a:rPr lang="zh-CN" altLang="zh-CN"/>
              <a:t>调用</a:t>
            </a:r>
            <a:r>
              <a:rPr lang="en-US" altLang="zh-CN"/>
              <a:t>setBeanFactory()</a:t>
            </a:r>
            <a:r>
              <a:rPr lang="zh-CN" altLang="zh-CN"/>
              <a:t>方法传入当前工厂实例的引用。</a:t>
            </a:r>
          </a:p>
          <a:p>
            <a:r>
              <a:rPr lang="zh-CN" altLang="zh-CN"/>
              <a:t>（</a:t>
            </a:r>
            <a:r>
              <a:rPr lang="en-US" altLang="zh-CN"/>
              <a:t>5</a:t>
            </a:r>
            <a:r>
              <a:rPr lang="zh-CN" altLang="zh-CN"/>
              <a:t>）如果</a:t>
            </a:r>
            <a:r>
              <a:rPr lang="en-US" altLang="zh-CN"/>
              <a:t>Bean</a:t>
            </a:r>
            <a:r>
              <a:rPr lang="zh-CN" altLang="zh-CN"/>
              <a:t>实现了</a:t>
            </a:r>
            <a:r>
              <a:rPr lang="en-US" altLang="zh-CN"/>
              <a:t>ApplicationContextAware</a:t>
            </a:r>
            <a:r>
              <a:rPr lang="zh-CN" altLang="zh-CN"/>
              <a:t>接口，则</a:t>
            </a:r>
            <a:r>
              <a:rPr lang="en-US" altLang="zh-CN"/>
              <a:t>Spring</a:t>
            </a:r>
            <a:r>
              <a:rPr lang="zh-CN" altLang="zh-CN"/>
              <a:t>调用</a:t>
            </a:r>
            <a:r>
              <a:rPr lang="en-US" altLang="zh-CN"/>
              <a:t>setApplicationContext()</a:t>
            </a:r>
            <a:r>
              <a:rPr lang="zh-CN" altLang="zh-CN"/>
              <a:t>方法传入当前</a:t>
            </a:r>
            <a:r>
              <a:rPr lang="en-US" altLang="zh-CN"/>
              <a:t>ApplicationContext</a:t>
            </a:r>
            <a:r>
              <a:rPr lang="zh-CN" altLang="zh-CN"/>
              <a:t>实例的引用。</a:t>
            </a:r>
          </a:p>
          <a:p>
            <a:r>
              <a:rPr lang="zh-CN" altLang="zh-CN"/>
              <a:t>（</a:t>
            </a:r>
            <a:r>
              <a:rPr lang="en-US" altLang="zh-CN"/>
              <a:t>6</a:t>
            </a:r>
            <a:r>
              <a:rPr lang="zh-CN" altLang="zh-CN"/>
              <a:t>）如果</a:t>
            </a:r>
            <a:r>
              <a:rPr lang="en-US" altLang="zh-CN"/>
              <a:t>BeanPostProcessor</a:t>
            </a:r>
            <a:r>
              <a:rPr lang="zh-CN" altLang="zh-CN"/>
              <a:t>和</a:t>
            </a:r>
            <a:r>
              <a:rPr lang="en-US" altLang="zh-CN"/>
              <a:t>Bean</a:t>
            </a:r>
            <a:r>
              <a:rPr lang="zh-CN" altLang="zh-CN"/>
              <a:t>关联，则</a:t>
            </a:r>
            <a:r>
              <a:rPr lang="en-US" altLang="zh-CN"/>
              <a:t>Spring</a:t>
            </a:r>
            <a:r>
              <a:rPr lang="zh-CN" altLang="zh-CN"/>
              <a:t>将调用该接口的预初始化方法</a:t>
            </a:r>
            <a:r>
              <a:rPr lang="en-US" altLang="zh-CN"/>
              <a:t>postProcessBeforeInitialzation()</a:t>
            </a:r>
            <a:r>
              <a:rPr lang="zh-CN" altLang="zh-CN"/>
              <a:t>对</a:t>
            </a:r>
            <a:r>
              <a:rPr lang="en-US" altLang="zh-CN"/>
              <a:t>Bean</a:t>
            </a:r>
            <a:r>
              <a:rPr lang="zh-CN" altLang="zh-CN"/>
              <a:t>进行加工操作，这个非常重要，</a:t>
            </a:r>
            <a:r>
              <a:rPr lang="en-US" altLang="zh-CN"/>
              <a:t>Spring</a:t>
            </a:r>
            <a:r>
              <a:rPr lang="zh-CN" altLang="zh-CN"/>
              <a:t>的</a:t>
            </a:r>
            <a:r>
              <a:rPr lang="en-US" altLang="zh-CN"/>
              <a:t>AOP</a:t>
            </a:r>
            <a:r>
              <a:rPr lang="zh-CN" altLang="zh-CN"/>
              <a:t>就是用它实现的。</a:t>
            </a:r>
          </a:p>
          <a:p>
            <a:r>
              <a:rPr lang="zh-CN" altLang="zh-CN"/>
              <a:t>（</a:t>
            </a:r>
            <a:r>
              <a:rPr lang="en-US" altLang="zh-CN"/>
              <a:t>7</a:t>
            </a:r>
            <a:r>
              <a:rPr lang="zh-CN" altLang="zh-CN"/>
              <a:t>）如果</a:t>
            </a:r>
            <a:r>
              <a:rPr lang="en-US" altLang="zh-CN"/>
              <a:t>Bean</a:t>
            </a:r>
            <a:r>
              <a:rPr lang="zh-CN" altLang="zh-CN"/>
              <a:t>实现了</a:t>
            </a:r>
            <a:r>
              <a:rPr lang="en-US" altLang="zh-CN"/>
              <a:t>InitializingBean</a:t>
            </a:r>
            <a:r>
              <a:rPr lang="zh-CN" altLang="zh-CN"/>
              <a:t>接口，则</a:t>
            </a:r>
            <a:r>
              <a:rPr lang="en-US" altLang="zh-CN"/>
              <a:t>Spring</a:t>
            </a:r>
            <a:r>
              <a:rPr lang="zh-CN" altLang="zh-CN"/>
              <a:t>将调用</a:t>
            </a:r>
            <a:r>
              <a:rPr lang="en-US" altLang="zh-CN"/>
              <a:t>afterPropertiesSet()</a:t>
            </a:r>
            <a:r>
              <a:rPr lang="zh-CN" altLang="zh-CN"/>
              <a:t>方法。 </a:t>
            </a:r>
          </a:p>
          <a:p>
            <a:r>
              <a:rPr lang="zh-CN" altLang="zh-CN"/>
              <a:t>（</a:t>
            </a:r>
            <a:r>
              <a:rPr lang="en-US" altLang="zh-CN"/>
              <a:t>8</a:t>
            </a:r>
            <a:r>
              <a:rPr lang="zh-CN" altLang="zh-CN"/>
              <a:t>）如果在配置文件中通过</a:t>
            </a:r>
            <a:r>
              <a:rPr lang="en-US" altLang="zh-CN"/>
              <a:t>init-method</a:t>
            </a:r>
            <a:r>
              <a:rPr lang="zh-CN" altLang="zh-CN"/>
              <a:t>属性指定了初始化方法，则调用该初始化方法。</a:t>
            </a:r>
          </a:p>
          <a:p>
            <a:r>
              <a:rPr lang="zh-CN" altLang="zh-CN"/>
              <a:t>（</a:t>
            </a:r>
            <a:r>
              <a:rPr lang="en-US" altLang="zh-CN"/>
              <a:t>9</a:t>
            </a:r>
            <a:r>
              <a:rPr lang="zh-CN" altLang="zh-CN"/>
              <a:t>）如果有</a:t>
            </a:r>
            <a:r>
              <a:rPr lang="en-US" altLang="zh-CN"/>
              <a:t>BeanPsotProcessor</a:t>
            </a:r>
            <a:r>
              <a:rPr lang="zh-CN" altLang="zh-CN"/>
              <a:t>和</a:t>
            </a:r>
            <a:r>
              <a:rPr lang="en-US" altLang="zh-CN"/>
              <a:t>Bean</a:t>
            </a:r>
            <a:r>
              <a:rPr lang="zh-CN" altLang="zh-CN"/>
              <a:t>关联，则</a:t>
            </a:r>
            <a:r>
              <a:rPr lang="en-US" altLang="zh-CN"/>
              <a:t>Spring</a:t>
            </a:r>
            <a:r>
              <a:rPr lang="zh-CN" altLang="zh-CN"/>
              <a:t>将调用该接口的初始化方法</a:t>
            </a:r>
            <a:r>
              <a:rPr lang="en-US" altLang="zh-CN"/>
              <a:t>postProcessAfterInitialization()</a:t>
            </a:r>
            <a:r>
              <a:rPr lang="zh-CN" altLang="zh-CN"/>
              <a:t>。此时，</a:t>
            </a:r>
            <a:r>
              <a:rPr lang="en-US" altLang="zh-CN"/>
              <a:t>Bean</a:t>
            </a:r>
            <a:r>
              <a:rPr lang="zh-CN" altLang="zh-CN"/>
              <a:t>已经可以被应用系统使用了。</a:t>
            </a:r>
          </a:p>
          <a:p>
            <a:r>
              <a:rPr lang="zh-CN" altLang="zh-CN"/>
              <a:t>（</a:t>
            </a:r>
            <a:r>
              <a:rPr lang="en-US" altLang="zh-CN"/>
              <a:t>10</a:t>
            </a:r>
            <a:r>
              <a:rPr lang="zh-CN" altLang="zh-CN"/>
              <a:t>）如果在</a:t>
            </a:r>
            <a:r>
              <a:rPr lang="en-US" altLang="zh-CN"/>
              <a:t>&lt;bean&gt; </a:t>
            </a:r>
            <a:r>
              <a:rPr lang="zh-CN" altLang="zh-CN"/>
              <a:t>中指定了该</a:t>
            </a:r>
            <a:r>
              <a:rPr lang="en-US" altLang="zh-CN"/>
              <a:t>Bean</a:t>
            </a:r>
            <a:r>
              <a:rPr lang="zh-CN" altLang="zh-CN"/>
              <a:t>的作用范围为 </a:t>
            </a:r>
            <a:r>
              <a:rPr lang="en-US" altLang="zh-CN"/>
              <a:t>scope="singleton"</a:t>
            </a:r>
            <a:r>
              <a:rPr lang="zh-CN" altLang="zh-CN"/>
              <a:t>，则将该</a:t>
            </a:r>
            <a:r>
              <a:rPr lang="en-US" altLang="zh-CN"/>
              <a:t>Bean </a:t>
            </a:r>
            <a:r>
              <a:rPr lang="zh-CN" altLang="zh-CN"/>
              <a:t>放入</a:t>
            </a:r>
            <a:r>
              <a:rPr lang="en-US" altLang="zh-CN"/>
              <a:t>Spring IoC</a:t>
            </a:r>
            <a:r>
              <a:rPr lang="zh-CN" altLang="zh-CN"/>
              <a:t>的缓存池中，将触发</a:t>
            </a:r>
            <a:r>
              <a:rPr lang="en-US" altLang="zh-CN"/>
              <a:t>Spring</a:t>
            </a:r>
            <a:r>
              <a:rPr lang="zh-CN" altLang="zh-CN"/>
              <a:t>对该</a:t>
            </a:r>
            <a:r>
              <a:rPr lang="en-US" altLang="zh-CN"/>
              <a:t>Bean</a:t>
            </a:r>
            <a:r>
              <a:rPr lang="zh-CN" altLang="zh-CN"/>
              <a:t>的生命周期管理；如果在</a:t>
            </a:r>
            <a:r>
              <a:rPr lang="en-US" altLang="zh-CN"/>
              <a:t>&lt;bean&gt;</a:t>
            </a:r>
            <a:r>
              <a:rPr lang="zh-CN" altLang="zh-CN"/>
              <a:t>中指定了该</a:t>
            </a:r>
            <a:r>
              <a:rPr lang="en-US" altLang="zh-CN"/>
              <a:t>Bean</a:t>
            </a:r>
            <a:r>
              <a:rPr lang="zh-CN" altLang="zh-CN"/>
              <a:t>的作用范围为</a:t>
            </a:r>
            <a:r>
              <a:rPr lang="en-US" altLang="zh-CN"/>
              <a:t>scope="prototype"</a:t>
            </a:r>
            <a:r>
              <a:rPr lang="zh-CN" altLang="zh-CN"/>
              <a:t>，则将该</a:t>
            </a:r>
            <a:r>
              <a:rPr lang="en-US" altLang="zh-CN"/>
              <a:t>Bean</a:t>
            </a:r>
            <a:r>
              <a:rPr lang="zh-CN" altLang="zh-CN"/>
              <a:t>交给调用者，调用者管理该</a:t>
            </a:r>
            <a:r>
              <a:rPr lang="en-US" altLang="zh-CN"/>
              <a:t>Bean</a:t>
            </a:r>
            <a:r>
              <a:rPr lang="zh-CN" altLang="zh-CN"/>
              <a:t>的生命周期，</a:t>
            </a:r>
            <a:r>
              <a:rPr lang="en-US" altLang="zh-CN"/>
              <a:t>Spring</a:t>
            </a:r>
            <a:r>
              <a:rPr lang="zh-CN" altLang="zh-CN"/>
              <a:t>不再管理该</a:t>
            </a:r>
            <a:r>
              <a:rPr lang="en-US" altLang="zh-CN"/>
              <a:t>Bean</a:t>
            </a:r>
            <a:r>
              <a:rPr lang="zh-CN" altLang="zh-CN"/>
              <a:t>。</a:t>
            </a:r>
          </a:p>
          <a:p>
            <a:r>
              <a:rPr lang="zh-CN" altLang="zh-CN"/>
              <a:t>（</a:t>
            </a:r>
            <a:r>
              <a:rPr lang="en-US" altLang="zh-CN"/>
              <a:t>11</a:t>
            </a:r>
            <a:r>
              <a:rPr lang="zh-CN" altLang="zh-CN"/>
              <a:t>）如果</a:t>
            </a:r>
            <a:r>
              <a:rPr lang="en-US" altLang="zh-CN"/>
              <a:t>Bean</a:t>
            </a:r>
            <a:r>
              <a:rPr lang="zh-CN" altLang="zh-CN"/>
              <a:t>实现了</a:t>
            </a:r>
            <a:r>
              <a:rPr lang="en-US" altLang="zh-CN"/>
              <a:t>DisposableBean</a:t>
            </a:r>
            <a:r>
              <a:rPr lang="zh-CN" altLang="zh-CN"/>
              <a:t>接口，则</a:t>
            </a:r>
            <a:r>
              <a:rPr lang="en-US" altLang="zh-CN"/>
              <a:t>Spring</a:t>
            </a:r>
            <a:r>
              <a:rPr lang="zh-CN" altLang="zh-CN"/>
              <a:t>会调用</a:t>
            </a:r>
            <a:r>
              <a:rPr lang="en-US" altLang="zh-CN"/>
              <a:t>destory()</a:t>
            </a:r>
            <a:r>
              <a:rPr lang="zh-CN" altLang="zh-CN"/>
              <a:t>方法将</a:t>
            </a:r>
            <a:r>
              <a:rPr lang="en-US" altLang="zh-CN"/>
              <a:t>Spring</a:t>
            </a:r>
            <a:r>
              <a:rPr lang="zh-CN" altLang="zh-CN"/>
              <a:t>中的</a:t>
            </a:r>
            <a:r>
              <a:rPr lang="en-US" altLang="zh-CN"/>
              <a:t>Bean</a:t>
            </a:r>
            <a:r>
              <a:rPr lang="zh-CN" altLang="zh-CN"/>
              <a:t>销毁；如果在配置文件中通过</a:t>
            </a:r>
            <a:r>
              <a:rPr lang="en-US" altLang="zh-CN"/>
              <a:t>destory-method</a:t>
            </a:r>
            <a:r>
              <a:rPr lang="zh-CN" altLang="zh-CN"/>
              <a:t>属性指定了</a:t>
            </a:r>
            <a:r>
              <a:rPr lang="en-US" altLang="zh-CN"/>
              <a:t>Bean</a:t>
            </a:r>
            <a:r>
              <a:rPr lang="zh-CN" altLang="zh-CN"/>
              <a:t>的销毁方法，则</a:t>
            </a:r>
            <a:r>
              <a:rPr lang="en-US" altLang="zh-CN"/>
              <a:t>Spring</a:t>
            </a:r>
            <a:r>
              <a:rPr lang="zh-CN" altLang="zh-CN"/>
              <a:t>将调用该方法进行销毁。</a:t>
            </a:r>
          </a:p>
          <a:p>
            <a:endParaRPr lang="zh-CN" altLang="en-US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B65B42BC-EB6A-4525-ABB6-831461F52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ABF6E4-771E-473E-B6A8-3E399D756C25}" type="slidenum">
              <a:rPr lang="zh-CN" altLang="en-US"/>
              <a:pPr eaLnBrk="1" hangingPunct="1"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222874FC-3DD7-4FF2-A2D8-7C1A35C145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A5C2CBB8-FBB0-41CC-AC3B-BE71DBF84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37F9206B-C9AF-4EBB-82DC-2377BE91B6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E16507-C2B5-490B-977C-3E1CF4308A0C}" type="slidenum">
              <a:rPr lang="zh-CN" altLang="en-US"/>
              <a:pPr eaLnBrk="1" hangingPunct="1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04B4FE20-2937-4A5E-A922-BB942BC90B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AF9507E8-48A8-4EC3-AF3E-3197C9C7A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5FB106C1-C59F-4B46-AD50-562EEC1EBB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005181-66DE-4EEB-BA1E-43D93A681870}" type="slidenum">
              <a:rPr lang="zh-CN" altLang="en-US"/>
              <a:pPr eaLnBrk="1" hangingPunct="1"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A18828AD-C602-4A9F-AF79-686994305D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6750E533-6434-4005-A6EE-70498A273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C914BBED-AACE-4B7C-B789-AC9E47194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030276-E62E-4DBA-9303-9DCA1E432C0A}" type="slidenum">
              <a:rPr lang="zh-CN" altLang="en-US"/>
              <a:pPr eaLnBrk="1" hangingPunct="1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976F9B12-E31B-4134-9192-2285047A98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027423FD-C096-427C-A1E0-6C1AD92C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BD726FD6-0C91-4260-8658-61BFEE818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F9F45F-FE34-43B2-8CFE-A325F8A77C75}" type="slidenum">
              <a:rPr lang="zh-CN" altLang="en-US">
                <a:solidFill>
                  <a:srgbClr val="000000"/>
                </a:solidFill>
              </a:rPr>
              <a:pPr eaLnBrk="1" hangingPunct="1"/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5100"/>
            <a:ext cx="638175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8"/>
          <p:cNvSpPr>
            <a:spLocks noGrp="1"/>
          </p:cNvSpPr>
          <p:nvPr>
            <p:ph idx="1"/>
          </p:nvPr>
        </p:nvSpPr>
        <p:spPr>
          <a:xfrm>
            <a:off x="759412" y="818380"/>
            <a:ext cx="7992888" cy="3897228"/>
          </a:xfrm>
        </p:spPr>
        <p:txBody>
          <a:bodyPr/>
          <a:lstStyle>
            <a:lvl1pPr marL="342900" indent="-342900" algn="just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 algn="just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 algn="just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 algn="just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 algn="just"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755576" y="162640"/>
            <a:ext cx="7992888" cy="456098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14247-2CDE-B3FD-C061-2576A51B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4DE79-268F-4C1A-8933-263129D2AF90}" type="datetimeFigureOut">
              <a:rPr lang="en-US"/>
              <a:pPr>
                <a:defRPr/>
              </a:pPr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CF6F5-1D75-F1A9-8A1A-B4EC6B73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框架程序设计</a:t>
            </a:r>
            <a:r>
              <a:rPr lang="en-US" altLang="zh-CN"/>
              <a:t>java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34BF8-0DC1-5C68-C417-03686F18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D9FC34-4C28-471E-B55C-3AB37EEA5F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220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692007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5100"/>
            <a:ext cx="638175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755576" y="162640"/>
            <a:ext cx="7992888" cy="456098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5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C5FBAB-43E0-446A-A354-B64ED54D3B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832" y="1751641"/>
            <a:ext cx="6912768" cy="1102518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1F3A6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3CEFB2-D6CE-41BD-9484-A53C4C7CB61C}"/>
              </a:ext>
            </a:extLst>
          </p:cNvPr>
          <p:cNvSpPr/>
          <p:nvPr userDrawn="1"/>
        </p:nvSpPr>
        <p:spPr>
          <a:xfrm>
            <a:off x="5789240" y="195486"/>
            <a:ext cx="32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800" b="1" dirty="0">
                <a:solidFill>
                  <a:srgbClr val="1E35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Java EE </a:t>
            </a:r>
            <a:r>
              <a:rPr lang="zh-CN" altLang="en-US" sz="1800" b="1" dirty="0">
                <a:solidFill>
                  <a:srgbClr val="1E35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轻量级框架应用实战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1D847F8-3E65-4F42-B405-BEDC978FD7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4040982"/>
            <a:ext cx="785192" cy="99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3C90B8-333D-46FF-8E29-FFB8B52D35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93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64182" y="195486"/>
            <a:ext cx="4555200" cy="576064"/>
          </a:xfrm>
        </p:spPr>
        <p:txBody>
          <a:bodyPr>
            <a:noAutofit/>
          </a:bodyPr>
          <a:lstStyle>
            <a:lvl1pPr algn="r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kern="1200" noProof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14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程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83568" y="148503"/>
            <a:ext cx="7078601" cy="556570"/>
          </a:xfrm>
          <a:prstGeom prst="rect">
            <a:avLst/>
          </a:prstGeom>
        </p:spPr>
        <p:txBody>
          <a:bodyPr/>
          <a:lstStyle>
            <a:lvl1pPr algn="l">
              <a:defRPr lang="zh-CN" altLang="en-US" sz="2400" b="1" kern="1200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noProof="1"/>
              <a:t>课程目标</a:t>
            </a:r>
          </a:p>
        </p:txBody>
      </p:sp>
      <p:sp>
        <p:nvSpPr>
          <p:cNvPr id="12" name="矩形 1"/>
          <p:cNvSpPr/>
          <p:nvPr userDrawn="1"/>
        </p:nvSpPr>
        <p:spPr>
          <a:xfrm>
            <a:off x="3140414" y="0"/>
            <a:ext cx="6003587" cy="5141913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A7C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 descr="C:\Users\lenovo\Desktop\33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60" y="426788"/>
            <a:ext cx="10795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/>
          <a:srcRect l="10119" r="20859"/>
          <a:stretch>
            <a:fillRect/>
          </a:stretch>
        </p:blipFill>
        <p:spPr>
          <a:xfrm>
            <a:off x="5939155" y="1790700"/>
            <a:ext cx="1693545" cy="152146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1" name="内容占位符 8">
            <a:extLst>
              <a:ext uri="{FF2B5EF4-FFF2-40B4-BE49-F238E27FC236}">
                <a16:creationId xmlns:a16="http://schemas.microsoft.com/office/drawing/2014/main" id="{AB5C09D3-18AD-46C4-B9BE-DC908ED61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853577"/>
            <a:ext cx="7992888" cy="4022430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57183EB8-BAF8-4125-974B-9F7347D2C8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5100"/>
            <a:ext cx="638175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37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606"/>
            <a:ext cx="9144000" cy="2304256"/>
          </a:xfrm>
          <a:prstGeom prst="rect">
            <a:avLst/>
          </a:prstGeom>
        </p:spPr>
      </p:pic>
      <p:pic>
        <p:nvPicPr>
          <p:cNvPr id="8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5017" y="-1121569"/>
            <a:ext cx="638175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539552" y="1446385"/>
            <a:ext cx="8208912" cy="1102518"/>
          </a:xfrm>
        </p:spPr>
        <p:txBody>
          <a:bodyPr>
            <a:noAutofit/>
          </a:bodyPr>
          <a:lstStyle>
            <a:lvl1pPr>
              <a:defRPr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pic>
        <p:nvPicPr>
          <p:cNvPr id="11" name="图片 10" descr="2_0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945640" y="1350897"/>
            <a:ext cx="5252720" cy="1293495"/>
          </a:xfrm>
          <a:prstGeom prst="rect">
            <a:avLst/>
          </a:prstGeom>
        </p:spPr>
      </p:pic>
      <p:sp>
        <p:nvSpPr>
          <p:cNvPr id="1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91780" y="2774373"/>
            <a:ext cx="3923320" cy="733481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08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主讲人：某某某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示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" y="-1"/>
            <a:ext cx="3129358" cy="514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 userDrawn="1"/>
        </p:nvSpPr>
        <p:spPr>
          <a:xfrm>
            <a:off x="0" y="-1"/>
            <a:ext cx="9144000" cy="5141914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Rectangle 18"/>
          <p:cNvSpPr>
            <a:spLocks noChangeArrowheads="1"/>
          </p:cNvSpPr>
          <p:nvPr userDrawn="1"/>
        </p:nvSpPr>
        <p:spPr bwMode="auto">
          <a:xfrm>
            <a:off x="1259632" y="3723878"/>
            <a:ext cx="1025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演示案例</a:t>
            </a:r>
          </a:p>
        </p:txBody>
      </p:sp>
      <p:sp>
        <p:nvSpPr>
          <p:cNvPr id="32" name="Freeform 9"/>
          <p:cNvSpPr/>
          <p:nvPr userDrawn="1"/>
        </p:nvSpPr>
        <p:spPr bwMode="auto">
          <a:xfrm>
            <a:off x="2483768" y="3801700"/>
            <a:ext cx="68978" cy="138202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33" name="直接连接符 32"/>
          <p:cNvCxnSpPr/>
          <p:nvPr userDrawn="1"/>
        </p:nvCxnSpPr>
        <p:spPr>
          <a:xfrm>
            <a:off x="1115616" y="3674888"/>
            <a:ext cx="0" cy="42324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 userDrawn="1"/>
        </p:nvSpPr>
        <p:spPr>
          <a:xfrm>
            <a:off x="3131840" y="-2"/>
            <a:ext cx="6012160" cy="514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标题 1"/>
          <p:cNvSpPr>
            <a:spLocks noGrp="1" noChangeArrowheads="1"/>
          </p:cNvSpPr>
          <p:nvPr>
            <p:ph type="title" hasCustomPrompt="1"/>
          </p:nvPr>
        </p:nvSpPr>
        <p:spPr>
          <a:xfrm>
            <a:off x="3563889" y="282145"/>
            <a:ext cx="5334268" cy="493598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4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636573" y="3736907"/>
            <a:ext cx="325200" cy="308837"/>
            <a:chOff x="1866900" y="2420938"/>
            <a:chExt cx="757238" cy="719137"/>
          </a:xfrm>
          <a:solidFill>
            <a:schemeClr val="bg1"/>
          </a:solidFill>
        </p:grpSpPr>
        <p:sp>
          <p:nvSpPr>
            <p:cNvPr id="27" name="Freeform 15"/>
            <p:cNvSpPr/>
            <p:nvPr/>
          </p:nvSpPr>
          <p:spPr bwMode="auto">
            <a:xfrm>
              <a:off x="1979613" y="2420938"/>
              <a:ext cx="644525" cy="495300"/>
            </a:xfrm>
            <a:custGeom>
              <a:avLst/>
              <a:gdLst>
                <a:gd name="T0" fmla="*/ 158 w 172"/>
                <a:gd name="T1" fmla="*/ 0 h 132"/>
                <a:gd name="T2" fmla="*/ 15 w 172"/>
                <a:gd name="T3" fmla="*/ 0 h 132"/>
                <a:gd name="T4" fmla="*/ 0 w 172"/>
                <a:gd name="T5" fmla="*/ 14 h 132"/>
                <a:gd name="T6" fmla="*/ 0 w 172"/>
                <a:gd name="T7" fmla="*/ 30 h 132"/>
                <a:gd name="T8" fmla="*/ 13 w 172"/>
                <a:gd name="T9" fmla="*/ 30 h 132"/>
                <a:gd name="T10" fmla="*/ 13 w 172"/>
                <a:gd name="T11" fmla="*/ 14 h 132"/>
                <a:gd name="T12" fmla="*/ 15 w 172"/>
                <a:gd name="T13" fmla="*/ 13 h 132"/>
                <a:gd name="T14" fmla="*/ 158 w 172"/>
                <a:gd name="T15" fmla="*/ 13 h 132"/>
                <a:gd name="T16" fmla="*/ 159 w 172"/>
                <a:gd name="T17" fmla="*/ 14 h 132"/>
                <a:gd name="T18" fmla="*/ 159 w 172"/>
                <a:gd name="T19" fmla="*/ 118 h 132"/>
                <a:gd name="T20" fmla="*/ 158 w 172"/>
                <a:gd name="T21" fmla="*/ 119 h 132"/>
                <a:gd name="T22" fmla="*/ 142 w 172"/>
                <a:gd name="T23" fmla="*/ 119 h 132"/>
                <a:gd name="T24" fmla="*/ 142 w 172"/>
                <a:gd name="T25" fmla="*/ 132 h 132"/>
                <a:gd name="T26" fmla="*/ 158 w 172"/>
                <a:gd name="T27" fmla="*/ 132 h 132"/>
                <a:gd name="T28" fmla="*/ 172 w 172"/>
                <a:gd name="T29" fmla="*/ 118 h 132"/>
                <a:gd name="T30" fmla="*/ 172 w 172"/>
                <a:gd name="T31" fmla="*/ 14 h 132"/>
                <a:gd name="T32" fmla="*/ 158 w 172"/>
                <a:gd name="T3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" h="132">
                  <a:moveTo>
                    <a:pt x="158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4" y="13"/>
                    <a:pt x="15" y="13"/>
                  </a:cubicBezTo>
                  <a:cubicBezTo>
                    <a:pt x="158" y="13"/>
                    <a:pt x="158" y="13"/>
                    <a:pt x="158" y="13"/>
                  </a:cubicBezTo>
                  <a:cubicBezTo>
                    <a:pt x="158" y="13"/>
                    <a:pt x="159" y="14"/>
                    <a:pt x="159" y="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18"/>
                    <a:pt x="158" y="119"/>
                    <a:pt x="158" y="119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2" y="132"/>
                    <a:pt x="142" y="132"/>
                    <a:pt x="142" y="132"/>
                  </a:cubicBezTo>
                  <a:cubicBezTo>
                    <a:pt x="158" y="132"/>
                    <a:pt x="158" y="132"/>
                    <a:pt x="158" y="132"/>
                  </a:cubicBezTo>
                  <a:cubicBezTo>
                    <a:pt x="166" y="132"/>
                    <a:pt x="172" y="126"/>
                    <a:pt x="172" y="118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6"/>
                    <a:pt x="166" y="0"/>
                    <a:pt x="1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1866900" y="2533650"/>
              <a:ext cx="644525" cy="606425"/>
            </a:xfrm>
            <a:custGeom>
              <a:avLst/>
              <a:gdLst>
                <a:gd name="T0" fmla="*/ 157 w 172"/>
                <a:gd name="T1" fmla="*/ 0 h 162"/>
                <a:gd name="T2" fmla="*/ 43 w 172"/>
                <a:gd name="T3" fmla="*/ 0 h 162"/>
                <a:gd name="T4" fmla="*/ 30 w 172"/>
                <a:gd name="T5" fmla="*/ 0 h 162"/>
                <a:gd name="T6" fmla="*/ 14 w 172"/>
                <a:gd name="T7" fmla="*/ 0 h 162"/>
                <a:gd name="T8" fmla="*/ 0 w 172"/>
                <a:gd name="T9" fmla="*/ 15 h 162"/>
                <a:gd name="T10" fmla="*/ 0 w 172"/>
                <a:gd name="T11" fmla="*/ 118 h 162"/>
                <a:gd name="T12" fmla="*/ 0 w 172"/>
                <a:gd name="T13" fmla="*/ 120 h 162"/>
                <a:gd name="T14" fmla="*/ 14 w 172"/>
                <a:gd name="T15" fmla="*/ 133 h 162"/>
                <a:gd name="T16" fmla="*/ 44 w 172"/>
                <a:gd name="T17" fmla="*/ 133 h 162"/>
                <a:gd name="T18" fmla="*/ 51 w 172"/>
                <a:gd name="T19" fmla="*/ 126 h 162"/>
                <a:gd name="T20" fmla="*/ 44 w 172"/>
                <a:gd name="T21" fmla="*/ 119 h 162"/>
                <a:gd name="T22" fmla="*/ 14 w 172"/>
                <a:gd name="T23" fmla="*/ 119 h 162"/>
                <a:gd name="T24" fmla="*/ 13 w 172"/>
                <a:gd name="T25" fmla="*/ 118 h 162"/>
                <a:gd name="T26" fmla="*/ 13 w 172"/>
                <a:gd name="T27" fmla="*/ 15 h 162"/>
                <a:gd name="T28" fmla="*/ 14 w 172"/>
                <a:gd name="T29" fmla="*/ 13 h 162"/>
                <a:gd name="T30" fmla="*/ 30 w 172"/>
                <a:gd name="T31" fmla="*/ 13 h 162"/>
                <a:gd name="T32" fmla="*/ 43 w 172"/>
                <a:gd name="T33" fmla="*/ 13 h 162"/>
                <a:gd name="T34" fmla="*/ 157 w 172"/>
                <a:gd name="T35" fmla="*/ 13 h 162"/>
                <a:gd name="T36" fmla="*/ 159 w 172"/>
                <a:gd name="T37" fmla="*/ 15 h 162"/>
                <a:gd name="T38" fmla="*/ 159 w 172"/>
                <a:gd name="T39" fmla="*/ 89 h 162"/>
                <a:gd name="T40" fmla="*/ 159 w 172"/>
                <a:gd name="T41" fmla="*/ 102 h 162"/>
                <a:gd name="T42" fmla="*/ 159 w 172"/>
                <a:gd name="T43" fmla="*/ 118 h 162"/>
                <a:gd name="T44" fmla="*/ 157 w 172"/>
                <a:gd name="T45" fmla="*/ 119 h 162"/>
                <a:gd name="T46" fmla="*/ 130 w 172"/>
                <a:gd name="T47" fmla="*/ 119 h 162"/>
                <a:gd name="T48" fmla="*/ 105 w 172"/>
                <a:gd name="T49" fmla="*/ 119 h 162"/>
                <a:gd name="T50" fmla="*/ 90 w 172"/>
                <a:gd name="T51" fmla="*/ 119 h 162"/>
                <a:gd name="T52" fmla="*/ 89 w 172"/>
                <a:gd name="T53" fmla="*/ 119 h 162"/>
                <a:gd name="T54" fmla="*/ 85 w 172"/>
                <a:gd name="T55" fmla="*/ 121 h 162"/>
                <a:gd name="T56" fmla="*/ 85 w 172"/>
                <a:gd name="T57" fmla="*/ 121 h 162"/>
                <a:gd name="T58" fmla="*/ 82 w 172"/>
                <a:gd name="T59" fmla="*/ 123 h 162"/>
                <a:gd name="T60" fmla="*/ 73 w 172"/>
                <a:gd name="T61" fmla="*/ 133 h 162"/>
                <a:gd name="T62" fmla="*/ 56 w 172"/>
                <a:gd name="T63" fmla="*/ 150 h 162"/>
                <a:gd name="T64" fmla="*/ 56 w 172"/>
                <a:gd name="T65" fmla="*/ 160 h 162"/>
                <a:gd name="T66" fmla="*/ 65 w 172"/>
                <a:gd name="T67" fmla="*/ 160 h 162"/>
                <a:gd name="T68" fmla="*/ 92 w 172"/>
                <a:gd name="T69" fmla="*/ 133 h 162"/>
                <a:gd name="T70" fmla="*/ 130 w 172"/>
                <a:gd name="T71" fmla="*/ 133 h 162"/>
                <a:gd name="T72" fmla="*/ 157 w 172"/>
                <a:gd name="T73" fmla="*/ 133 h 162"/>
                <a:gd name="T74" fmla="*/ 172 w 172"/>
                <a:gd name="T75" fmla="*/ 118 h 162"/>
                <a:gd name="T76" fmla="*/ 172 w 172"/>
                <a:gd name="T77" fmla="*/ 102 h 162"/>
                <a:gd name="T78" fmla="*/ 172 w 172"/>
                <a:gd name="T79" fmla="*/ 89 h 162"/>
                <a:gd name="T80" fmla="*/ 172 w 172"/>
                <a:gd name="T81" fmla="*/ 15 h 162"/>
                <a:gd name="T82" fmla="*/ 157 w 172"/>
                <a:gd name="T8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62">
                  <a:moveTo>
                    <a:pt x="157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9"/>
                    <a:pt x="0" y="119"/>
                    <a:pt x="0" y="120"/>
                  </a:cubicBezTo>
                  <a:cubicBezTo>
                    <a:pt x="1" y="127"/>
                    <a:pt x="7" y="133"/>
                    <a:pt x="1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8" y="133"/>
                    <a:pt x="51" y="130"/>
                    <a:pt x="51" y="126"/>
                  </a:cubicBezTo>
                  <a:cubicBezTo>
                    <a:pt x="51" y="122"/>
                    <a:pt x="48" y="119"/>
                    <a:pt x="44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19"/>
                    <a:pt x="13" y="119"/>
                    <a:pt x="13" y="118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4" y="13"/>
                    <a:pt x="14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8" y="13"/>
                    <a:pt x="159" y="14"/>
                    <a:pt x="159" y="15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9" y="102"/>
                    <a:pt x="159" y="102"/>
                    <a:pt x="159" y="102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19"/>
                    <a:pt x="158" y="119"/>
                    <a:pt x="157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88" y="119"/>
                    <a:pt x="87" y="120"/>
                    <a:pt x="85" y="121"/>
                  </a:cubicBezTo>
                  <a:cubicBezTo>
                    <a:pt x="85" y="121"/>
                    <a:pt x="85" y="121"/>
                    <a:pt x="85" y="121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56" y="150"/>
                    <a:pt x="56" y="150"/>
                    <a:pt x="56" y="150"/>
                  </a:cubicBezTo>
                  <a:cubicBezTo>
                    <a:pt x="53" y="153"/>
                    <a:pt x="53" y="157"/>
                    <a:pt x="56" y="160"/>
                  </a:cubicBezTo>
                  <a:cubicBezTo>
                    <a:pt x="58" y="162"/>
                    <a:pt x="62" y="162"/>
                    <a:pt x="65" y="160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57" y="133"/>
                    <a:pt x="157" y="133"/>
                    <a:pt x="157" y="133"/>
                  </a:cubicBezTo>
                  <a:cubicBezTo>
                    <a:pt x="165" y="133"/>
                    <a:pt x="172" y="126"/>
                    <a:pt x="172" y="118"/>
                  </a:cubicBezTo>
                  <a:cubicBezTo>
                    <a:pt x="172" y="102"/>
                    <a:pt x="172" y="102"/>
                    <a:pt x="172" y="102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72" y="7"/>
                    <a:pt x="165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内容占位符 8">
            <a:extLst>
              <a:ext uri="{FF2B5EF4-FFF2-40B4-BE49-F238E27FC236}">
                <a16:creationId xmlns:a16="http://schemas.microsoft.com/office/drawing/2014/main" id="{1BEB4A84-75F1-4A8F-9894-46A9874EE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89" y="935732"/>
            <a:ext cx="5334268" cy="3897228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D56D26C3-4A17-426B-AF68-60DAF183E0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99" y="-372"/>
            <a:ext cx="41467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BC9335BF-CCD2-4EDA-9EC4-07BB2DF3F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47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" y="-1"/>
            <a:ext cx="3129358" cy="514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矩形 62"/>
          <p:cNvSpPr/>
          <p:nvPr userDrawn="1"/>
        </p:nvSpPr>
        <p:spPr>
          <a:xfrm>
            <a:off x="0" y="-372"/>
            <a:ext cx="9144000" cy="5141914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Rectangle 18"/>
          <p:cNvSpPr>
            <a:spLocks noChangeArrowheads="1"/>
          </p:cNvSpPr>
          <p:nvPr userDrawn="1"/>
        </p:nvSpPr>
        <p:spPr bwMode="auto">
          <a:xfrm>
            <a:off x="1259632" y="3723878"/>
            <a:ext cx="1025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课堂练习</a:t>
            </a:r>
          </a:p>
        </p:txBody>
      </p:sp>
      <p:sp>
        <p:nvSpPr>
          <p:cNvPr id="65" name="Freeform 9"/>
          <p:cNvSpPr/>
          <p:nvPr userDrawn="1"/>
        </p:nvSpPr>
        <p:spPr bwMode="auto">
          <a:xfrm>
            <a:off x="2483768" y="3801700"/>
            <a:ext cx="68978" cy="138202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66" name="直接连接符 65"/>
          <p:cNvCxnSpPr/>
          <p:nvPr userDrawn="1"/>
        </p:nvCxnSpPr>
        <p:spPr>
          <a:xfrm>
            <a:off x="1115616" y="3674888"/>
            <a:ext cx="0" cy="42324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 userDrawn="1"/>
        </p:nvSpPr>
        <p:spPr>
          <a:xfrm>
            <a:off x="3131840" y="-2"/>
            <a:ext cx="6012160" cy="514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/>
          <p:cNvGrpSpPr/>
          <p:nvPr userDrawn="1"/>
        </p:nvGrpSpPr>
        <p:grpSpPr>
          <a:xfrm>
            <a:off x="711200" y="3739460"/>
            <a:ext cx="252730" cy="309578"/>
            <a:chOff x="187325" y="2244725"/>
            <a:chExt cx="649288" cy="795338"/>
          </a:xfrm>
          <a:solidFill>
            <a:schemeClr val="bg1"/>
          </a:solidFill>
        </p:grpSpPr>
        <p:sp>
          <p:nvSpPr>
            <p:cNvPr id="82" name="Freeform 10"/>
            <p:cNvSpPr/>
            <p:nvPr/>
          </p:nvSpPr>
          <p:spPr bwMode="auto">
            <a:xfrm>
              <a:off x="187325" y="2244725"/>
              <a:ext cx="644525" cy="795338"/>
            </a:xfrm>
            <a:custGeom>
              <a:avLst/>
              <a:gdLst>
                <a:gd name="T0" fmla="*/ 172 w 172"/>
                <a:gd name="T1" fmla="*/ 17 h 212"/>
                <a:gd name="T2" fmla="*/ 155 w 172"/>
                <a:gd name="T3" fmla="*/ 0 h 212"/>
                <a:gd name="T4" fmla="*/ 17 w 172"/>
                <a:gd name="T5" fmla="*/ 0 h 212"/>
                <a:gd name="T6" fmla="*/ 0 w 172"/>
                <a:gd name="T7" fmla="*/ 17 h 212"/>
                <a:gd name="T8" fmla="*/ 0 w 172"/>
                <a:gd name="T9" fmla="*/ 195 h 212"/>
                <a:gd name="T10" fmla="*/ 17 w 172"/>
                <a:gd name="T11" fmla="*/ 212 h 212"/>
                <a:gd name="T12" fmla="*/ 39 w 172"/>
                <a:gd name="T13" fmla="*/ 212 h 212"/>
                <a:gd name="T14" fmla="*/ 63 w 172"/>
                <a:gd name="T15" fmla="*/ 212 h 212"/>
                <a:gd name="T16" fmla="*/ 69 w 172"/>
                <a:gd name="T17" fmla="*/ 205 h 212"/>
                <a:gd name="T18" fmla="*/ 63 w 172"/>
                <a:gd name="T19" fmla="*/ 199 h 212"/>
                <a:gd name="T20" fmla="*/ 39 w 172"/>
                <a:gd name="T21" fmla="*/ 199 h 212"/>
                <a:gd name="T22" fmla="*/ 17 w 172"/>
                <a:gd name="T23" fmla="*/ 199 h 212"/>
                <a:gd name="T24" fmla="*/ 13 w 172"/>
                <a:gd name="T25" fmla="*/ 195 h 212"/>
                <a:gd name="T26" fmla="*/ 13 w 172"/>
                <a:gd name="T27" fmla="*/ 17 h 212"/>
                <a:gd name="T28" fmla="*/ 17 w 172"/>
                <a:gd name="T29" fmla="*/ 13 h 212"/>
                <a:gd name="T30" fmla="*/ 115 w 172"/>
                <a:gd name="T31" fmla="*/ 13 h 212"/>
                <a:gd name="T32" fmla="*/ 115 w 172"/>
                <a:gd name="T33" fmla="*/ 13 h 212"/>
                <a:gd name="T34" fmla="*/ 128 w 172"/>
                <a:gd name="T35" fmla="*/ 13 h 212"/>
                <a:gd name="T36" fmla="*/ 128 w 172"/>
                <a:gd name="T37" fmla="*/ 13 h 212"/>
                <a:gd name="T38" fmla="*/ 155 w 172"/>
                <a:gd name="T39" fmla="*/ 13 h 212"/>
                <a:gd name="T40" fmla="*/ 159 w 172"/>
                <a:gd name="T41" fmla="*/ 17 h 212"/>
                <a:gd name="T42" fmla="*/ 159 w 172"/>
                <a:gd name="T43" fmla="*/ 151 h 212"/>
                <a:gd name="T44" fmla="*/ 166 w 172"/>
                <a:gd name="T45" fmla="*/ 152 h 212"/>
                <a:gd name="T46" fmla="*/ 172 w 172"/>
                <a:gd name="T47" fmla="*/ 156 h 212"/>
                <a:gd name="T48" fmla="*/ 172 w 172"/>
                <a:gd name="T49" fmla="*/ 158 h 212"/>
                <a:gd name="T50" fmla="*/ 172 w 172"/>
                <a:gd name="T51" fmla="*/ 158 h 212"/>
                <a:gd name="T52" fmla="*/ 172 w 172"/>
                <a:gd name="T53" fmla="*/ 1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12">
                  <a:moveTo>
                    <a:pt x="172" y="17"/>
                  </a:moveTo>
                  <a:cubicBezTo>
                    <a:pt x="172" y="8"/>
                    <a:pt x="165" y="0"/>
                    <a:pt x="15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205"/>
                    <a:pt x="8" y="212"/>
                    <a:pt x="17" y="212"/>
                  </a:cubicBezTo>
                  <a:cubicBezTo>
                    <a:pt x="39" y="212"/>
                    <a:pt x="39" y="212"/>
                    <a:pt x="39" y="212"/>
                  </a:cubicBezTo>
                  <a:cubicBezTo>
                    <a:pt x="63" y="212"/>
                    <a:pt x="63" y="212"/>
                    <a:pt x="63" y="212"/>
                  </a:cubicBezTo>
                  <a:cubicBezTo>
                    <a:pt x="66" y="212"/>
                    <a:pt x="69" y="209"/>
                    <a:pt x="69" y="205"/>
                  </a:cubicBezTo>
                  <a:cubicBezTo>
                    <a:pt x="69" y="202"/>
                    <a:pt x="66" y="199"/>
                    <a:pt x="63" y="199"/>
                  </a:cubicBezTo>
                  <a:cubicBezTo>
                    <a:pt x="39" y="199"/>
                    <a:pt x="39" y="199"/>
                    <a:pt x="39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5" y="199"/>
                    <a:pt x="13" y="197"/>
                    <a:pt x="13" y="19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5"/>
                    <a:pt x="15" y="13"/>
                    <a:pt x="17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7" y="13"/>
                    <a:pt x="159" y="15"/>
                    <a:pt x="159" y="17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6" y="152"/>
                    <a:pt x="166" y="152"/>
                    <a:pt x="166" y="152"/>
                  </a:cubicBezTo>
                  <a:cubicBezTo>
                    <a:pt x="169" y="152"/>
                    <a:pt x="171" y="154"/>
                    <a:pt x="172" y="156"/>
                  </a:cubicBezTo>
                  <a:cubicBezTo>
                    <a:pt x="172" y="157"/>
                    <a:pt x="172" y="157"/>
                    <a:pt x="172" y="158"/>
                  </a:cubicBezTo>
                  <a:cubicBezTo>
                    <a:pt x="172" y="158"/>
                    <a:pt x="172" y="158"/>
                    <a:pt x="172" y="158"/>
                  </a:cubicBezTo>
                  <a:lnTo>
                    <a:pt x="17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11"/>
            <p:cNvSpPr>
              <a:spLocks noEditPoints="1"/>
            </p:cNvSpPr>
            <p:nvPr/>
          </p:nvSpPr>
          <p:spPr bwMode="auto">
            <a:xfrm>
              <a:off x="592138" y="2795588"/>
              <a:ext cx="190500" cy="244475"/>
            </a:xfrm>
            <a:custGeom>
              <a:avLst/>
              <a:gdLst>
                <a:gd name="T0" fmla="*/ 7 w 51"/>
                <a:gd name="T1" fmla="*/ 0 h 65"/>
                <a:gd name="T2" fmla="*/ 2 w 51"/>
                <a:gd name="T3" fmla="*/ 2 h 65"/>
                <a:gd name="T4" fmla="*/ 0 w 51"/>
                <a:gd name="T5" fmla="*/ 7 h 65"/>
                <a:gd name="T6" fmla="*/ 4 w 51"/>
                <a:gd name="T7" fmla="*/ 59 h 65"/>
                <a:gd name="T8" fmla="*/ 9 w 51"/>
                <a:gd name="T9" fmla="*/ 65 h 65"/>
                <a:gd name="T10" fmla="*/ 11 w 51"/>
                <a:gd name="T11" fmla="*/ 65 h 65"/>
                <a:gd name="T12" fmla="*/ 15 w 51"/>
                <a:gd name="T13" fmla="*/ 63 h 65"/>
                <a:gd name="T14" fmla="*/ 51 w 51"/>
                <a:gd name="T15" fmla="*/ 28 h 65"/>
                <a:gd name="T16" fmla="*/ 51 w 51"/>
                <a:gd name="T17" fmla="*/ 4 h 65"/>
                <a:gd name="T18" fmla="*/ 7 w 51"/>
                <a:gd name="T19" fmla="*/ 0 h 65"/>
                <a:gd name="T20" fmla="*/ 16 w 51"/>
                <a:gd name="T21" fmla="*/ 44 h 65"/>
                <a:gd name="T22" fmla="*/ 14 w 51"/>
                <a:gd name="T23" fmla="*/ 14 h 65"/>
                <a:gd name="T24" fmla="*/ 43 w 51"/>
                <a:gd name="T25" fmla="*/ 17 h 65"/>
                <a:gd name="T26" fmla="*/ 16 w 51"/>
                <a:gd name="T27" fmla="*/ 4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65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1"/>
                    <a:pt x="6" y="64"/>
                    <a:pt x="9" y="65"/>
                  </a:cubicBezTo>
                  <a:cubicBezTo>
                    <a:pt x="9" y="65"/>
                    <a:pt x="10" y="65"/>
                    <a:pt x="11" y="65"/>
                  </a:cubicBezTo>
                  <a:cubicBezTo>
                    <a:pt x="13" y="65"/>
                    <a:pt x="14" y="64"/>
                    <a:pt x="15" y="63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4"/>
                    <a:pt x="51" y="4"/>
                    <a:pt x="51" y="4"/>
                  </a:cubicBezTo>
                  <a:lnTo>
                    <a:pt x="7" y="0"/>
                  </a:lnTo>
                  <a:close/>
                  <a:moveTo>
                    <a:pt x="16" y="4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43" y="17"/>
                    <a:pt x="43" y="17"/>
                    <a:pt x="43" y="17"/>
                  </a:cubicBezTo>
                  <a:lnTo>
                    <a:pt x="1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12"/>
            <p:cNvSpPr/>
            <p:nvPr/>
          </p:nvSpPr>
          <p:spPr bwMode="auto">
            <a:xfrm>
              <a:off x="782638" y="2811463"/>
              <a:ext cx="53975" cy="88900"/>
            </a:xfrm>
            <a:custGeom>
              <a:avLst/>
              <a:gdLst>
                <a:gd name="T0" fmla="*/ 13 w 14"/>
                <a:gd name="T1" fmla="*/ 5 h 24"/>
                <a:gd name="T2" fmla="*/ 7 w 14"/>
                <a:gd name="T3" fmla="*/ 1 h 24"/>
                <a:gd name="T4" fmla="*/ 0 w 14"/>
                <a:gd name="T5" fmla="*/ 0 h 24"/>
                <a:gd name="T6" fmla="*/ 0 w 14"/>
                <a:gd name="T7" fmla="*/ 24 h 24"/>
                <a:gd name="T8" fmla="*/ 11 w 14"/>
                <a:gd name="T9" fmla="*/ 12 h 24"/>
                <a:gd name="T10" fmla="*/ 13 w 14"/>
                <a:gd name="T11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13" y="5"/>
                  </a:moveTo>
                  <a:cubicBezTo>
                    <a:pt x="12" y="3"/>
                    <a:pt x="10" y="1"/>
                    <a:pt x="7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1"/>
                    <a:pt x="14" y="8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13"/>
            <p:cNvSpPr/>
            <p:nvPr/>
          </p:nvSpPr>
          <p:spPr bwMode="auto">
            <a:xfrm>
              <a:off x="306388" y="2443163"/>
              <a:ext cx="434975" cy="49213"/>
            </a:xfrm>
            <a:custGeom>
              <a:avLst/>
              <a:gdLst>
                <a:gd name="T0" fmla="*/ 109 w 116"/>
                <a:gd name="T1" fmla="*/ 13 h 13"/>
                <a:gd name="T2" fmla="*/ 6 w 116"/>
                <a:gd name="T3" fmla="*/ 13 h 13"/>
                <a:gd name="T4" fmla="*/ 0 w 116"/>
                <a:gd name="T5" fmla="*/ 6 h 13"/>
                <a:gd name="T6" fmla="*/ 6 w 116"/>
                <a:gd name="T7" fmla="*/ 0 h 13"/>
                <a:gd name="T8" fmla="*/ 109 w 116"/>
                <a:gd name="T9" fmla="*/ 0 h 13"/>
                <a:gd name="T10" fmla="*/ 116 w 116"/>
                <a:gd name="T11" fmla="*/ 6 h 13"/>
                <a:gd name="T12" fmla="*/ 109 w 11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3">
                  <a:moveTo>
                    <a:pt x="10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3"/>
                    <a:pt x="116" y="6"/>
                  </a:cubicBezTo>
                  <a:cubicBezTo>
                    <a:pt x="116" y="10"/>
                    <a:pt x="113" y="13"/>
                    <a:pt x="10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14"/>
            <p:cNvSpPr/>
            <p:nvPr/>
          </p:nvSpPr>
          <p:spPr bwMode="auto">
            <a:xfrm>
              <a:off x="306388" y="2578100"/>
              <a:ext cx="434975" cy="52388"/>
            </a:xfrm>
            <a:custGeom>
              <a:avLst/>
              <a:gdLst>
                <a:gd name="T0" fmla="*/ 109 w 116"/>
                <a:gd name="T1" fmla="*/ 14 h 14"/>
                <a:gd name="T2" fmla="*/ 6 w 116"/>
                <a:gd name="T3" fmla="*/ 14 h 14"/>
                <a:gd name="T4" fmla="*/ 0 w 116"/>
                <a:gd name="T5" fmla="*/ 7 h 14"/>
                <a:gd name="T6" fmla="*/ 6 w 116"/>
                <a:gd name="T7" fmla="*/ 0 h 14"/>
                <a:gd name="T8" fmla="*/ 109 w 116"/>
                <a:gd name="T9" fmla="*/ 0 h 14"/>
                <a:gd name="T10" fmla="*/ 116 w 116"/>
                <a:gd name="T11" fmla="*/ 7 h 14"/>
                <a:gd name="T12" fmla="*/ 109 w 116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4">
                  <a:moveTo>
                    <a:pt x="109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3"/>
                    <a:pt x="116" y="7"/>
                  </a:cubicBezTo>
                  <a:cubicBezTo>
                    <a:pt x="116" y="11"/>
                    <a:pt x="113" y="14"/>
                    <a:pt x="10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标题 1">
            <a:extLst>
              <a:ext uri="{FF2B5EF4-FFF2-40B4-BE49-F238E27FC236}">
                <a16:creationId xmlns:a16="http://schemas.microsoft.com/office/drawing/2014/main" id="{F2E3E2D6-6E5B-4666-935F-C459CACDE82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3563889" y="267494"/>
            <a:ext cx="5334268" cy="493598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4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sp>
        <p:nvSpPr>
          <p:cNvPr id="21" name="内容占位符 8">
            <a:extLst>
              <a:ext uri="{FF2B5EF4-FFF2-40B4-BE49-F238E27FC236}">
                <a16:creationId xmlns:a16="http://schemas.microsoft.com/office/drawing/2014/main" id="{8DB9131A-08D1-4B51-BE9D-4709CA52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89" y="935732"/>
            <a:ext cx="5334268" cy="3897228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zh-CN" altLang="en-US" sz="1600" strike="noStrike" kern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2" name="图片 6">
            <a:extLst>
              <a:ext uri="{FF2B5EF4-FFF2-40B4-BE49-F238E27FC236}">
                <a16:creationId xmlns:a16="http://schemas.microsoft.com/office/drawing/2014/main" id="{07E851B9-2558-4CF7-9905-5DA59C1718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99" y="-372"/>
            <a:ext cx="41467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01B5BA14-8362-4C47-82B9-DA6AAF56C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54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章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" y="-1"/>
            <a:ext cx="3129358" cy="514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0" y="-372"/>
            <a:ext cx="9144000" cy="5141914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Rectangle 18"/>
          <p:cNvSpPr>
            <a:spLocks noChangeArrowheads="1"/>
          </p:cNvSpPr>
          <p:nvPr userDrawn="1"/>
        </p:nvSpPr>
        <p:spPr bwMode="auto">
          <a:xfrm>
            <a:off x="1259632" y="3723878"/>
            <a:ext cx="1025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本章作业</a:t>
            </a:r>
          </a:p>
        </p:txBody>
      </p:sp>
      <p:sp>
        <p:nvSpPr>
          <p:cNvPr id="17" name="Freeform 9"/>
          <p:cNvSpPr/>
          <p:nvPr userDrawn="1"/>
        </p:nvSpPr>
        <p:spPr bwMode="auto">
          <a:xfrm>
            <a:off x="2483768" y="3801700"/>
            <a:ext cx="68978" cy="138202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115616" y="3674888"/>
            <a:ext cx="0" cy="42324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 userDrawn="1"/>
        </p:nvSpPr>
        <p:spPr>
          <a:xfrm>
            <a:off x="3131840" y="-2"/>
            <a:ext cx="6012160" cy="514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6"/>
          <p:cNvSpPr/>
          <p:nvPr userDrawn="1"/>
        </p:nvSpPr>
        <p:spPr bwMode="auto">
          <a:xfrm>
            <a:off x="655320" y="3738562"/>
            <a:ext cx="302419" cy="309249"/>
          </a:xfrm>
          <a:custGeom>
            <a:avLst/>
            <a:gdLst>
              <a:gd name="T0" fmla="*/ 199 w 206"/>
              <a:gd name="T1" fmla="*/ 159 h 211"/>
              <a:gd name="T2" fmla="*/ 152 w 206"/>
              <a:gd name="T3" fmla="*/ 112 h 211"/>
              <a:gd name="T4" fmla="*/ 152 w 206"/>
              <a:gd name="T5" fmla="*/ 112 h 211"/>
              <a:gd name="T6" fmla="*/ 149 w 206"/>
              <a:gd name="T7" fmla="*/ 109 h 211"/>
              <a:gd name="T8" fmla="*/ 149 w 206"/>
              <a:gd name="T9" fmla="*/ 109 h 211"/>
              <a:gd name="T10" fmla="*/ 144 w 206"/>
              <a:gd name="T11" fmla="*/ 107 h 211"/>
              <a:gd name="T12" fmla="*/ 138 w 206"/>
              <a:gd name="T13" fmla="*/ 114 h 211"/>
              <a:gd name="T14" fmla="*/ 138 w 206"/>
              <a:gd name="T15" fmla="*/ 116 h 211"/>
              <a:gd name="T16" fmla="*/ 138 w 206"/>
              <a:gd name="T17" fmla="*/ 116 h 211"/>
              <a:gd name="T18" fmla="*/ 139 w 206"/>
              <a:gd name="T19" fmla="*/ 117 h 211"/>
              <a:gd name="T20" fmla="*/ 139 w 206"/>
              <a:gd name="T21" fmla="*/ 118 h 211"/>
              <a:gd name="T22" fmla="*/ 139 w 206"/>
              <a:gd name="T23" fmla="*/ 118 h 211"/>
              <a:gd name="T24" fmla="*/ 189 w 206"/>
              <a:gd name="T25" fmla="*/ 168 h 211"/>
              <a:gd name="T26" fmla="*/ 189 w 206"/>
              <a:gd name="T27" fmla="*/ 177 h 211"/>
              <a:gd name="T28" fmla="*/ 170 w 206"/>
              <a:gd name="T29" fmla="*/ 196 h 211"/>
              <a:gd name="T30" fmla="*/ 161 w 206"/>
              <a:gd name="T31" fmla="*/ 196 h 211"/>
              <a:gd name="T32" fmla="*/ 111 w 206"/>
              <a:gd name="T33" fmla="*/ 146 h 211"/>
              <a:gd name="T34" fmla="*/ 110 w 206"/>
              <a:gd name="T35" fmla="*/ 145 h 211"/>
              <a:gd name="T36" fmla="*/ 105 w 206"/>
              <a:gd name="T37" fmla="*/ 142 h 211"/>
              <a:gd name="T38" fmla="*/ 102 w 206"/>
              <a:gd name="T39" fmla="*/ 142 h 211"/>
              <a:gd name="T40" fmla="*/ 80 w 206"/>
              <a:gd name="T41" fmla="*/ 146 h 211"/>
              <a:gd name="T42" fmla="*/ 13 w 206"/>
              <a:gd name="T43" fmla="*/ 80 h 211"/>
              <a:gd name="T44" fmla="*/ 16 w 206"/>
              <a:gd name="T45" fmla="*/ 63 h 211"/>
              <a:gd name="T46" fmla="*/ 36 w 206"/>
              <a:gd name="T47" fmla="*/ 84 h 211"/>
              <a:gd name="T48" fmla="*/ 64 w 206"/>
              <a:gd name="T49" fmla="*/ 84 h 211"/>
              <a:gd name="T50" fmla="*/ 83 w 206"/>
              <a:gd name="T51" fmla="*/ 65 h 211"/>
              <a:gd name="T52" fmla="*/ 83 w 206"/>
              <a:gd name="T53" fmla="*/ 37 h 211"/>
              <a:gd name="T54" fmla="*/ 62 w 206"/>
              <a:gd name="T55" fmla="*/ 16 h 211"/>
              <a:gd name="T56" fmla="*/ 80 w 206"/>
              <a:gd name="T57" fmla="*/ 14 h 211"/>
              <a:gd name="T58" fmla="*/ 146 w 206"/>
              <a:gd name="T59" fmla="*/ 80 h 211"/>
              <a:gd name="T60" fmla="*/ 146 w 206"/>
              <a:gd name="T61" fmla="*/ 86 h 211"/>
              <a:gd name="T62" fmla="*/ 152 w 206"/>
              <a:gd name="T63" fmla="*/ 92 h 211"/>
              <a:gd name="T64" fmla="*/ 159 w 206"/>
              <a:gd name="T65" fmla="*/ 86 h 211"/>
              <a:gd name="T66" fmla="*/ 159 w 206"/>
              <a:gd name="T67" fmla="*/ 86 h 211"/>
              <a:gd name="T68" fmla="*/ 159 w 206"/>
              <a:gd name="T69" fmla="*/ 80 h 211"/>
              <a:gd name="T70" fmla="*/ 80 w 206"/>
              <a:gd name="T71" fmla="*/ 0 h 211"/>
              <a:gd name="T72" fmla="*/ 48 w 206"/>
              <a:gd name="T73" fmla="*/ 7 h 211"/>
              <a:gd name="T74" fmla="*/ 44 w 206"/>
              <a:gd name="T75" fmla="*/ 12 h 211"/>
              <a:gd name="T76" fmla="*/ 46 w 206"/>
              <a:gd name="T77" fmla="*/ 18 h 211"/>
              <a:gd name="T78" fmla="*/ 74 w 206"/>
              <a:gd name="T79" fmla="*/ 46 h 211"/>
              <a:gd name="T80" fmla="*/ 74 w 206"/>
              <a:gd name="T81" fmla="*/ 56 h 211"/>
              <a:gd name="T82" fmla="*/ 55 w 206"/>
              <a:gd name="T83" fmla="*/ 74 h 211"/>
              <a:gd name="T84" fmla="*/ 46 w 206"/>
              <a:gd name="T85" fmla="*/ 74 h 211"/>
              <a:gd name="T86" fmla="*/ 18 w 206"/>
              <a:gd name="T87" fmla="*/ 46 h 211"/>
              <a:gd name="T88" fmla="*/ 12 w 206"/>
              <a:gd name="T89" fmla="*/ 44 h 211"/>
              <a:gd name="T90" fmla="*/ 7 w 206"/>
              <a:gd name="T91" fmla="*/ 48 h 211"/>
              <a:gd name="T92" fmla="*/ 0 w 206"/>
              <a:gd name="T93" fmla="*/ 80 h 211"/>
              <a:gd name="T94" fmla="*/ 80 w 206"/>
              <a:gd name="T95" fmla="*/ 159 h 211"/>
              <a:gd name="T96" fmla="*/ 102 w 206"/>
              <a:gd name="T97" fmla="*/ 156 h 211"/>
              <a:gd name="T98" fmla="*/ 152 w 206"/>
              <a:gd name="T99" fmla="*/ 205 h 211"/>
              <a:gd name="T100" fmla="*/ 166 w 206"/>
              <a:gd name="T101" fmla="*/ 211 h 211"/>
              <a:gd name="T102" fmla="*/ 180 w 206"/>
              <a:gd name="T103" fmla="*/ 205 h 211"/>
              <a:gd name="T104" fmla="*/ 199 w 206"/>
              <a:gd name="T105" fmla="*/ 187 h 211"/>
              <a:gd name="T106" fmla="*/ 199 w 206"/>
              <a:gd name="T107" fmla="*/ 15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" h="211">
                <a:moveTo>
                  <a:pt x="199" y="159"/>
                </a:moveTo>
                <a:cubicBezTo>
                  <a:pt x="152" y="112"/>
                  <a:pt x="152" y="112"/>
                  <a:pt x="152" y="112"/>
                </a:cubicBezTo>
                <a:cubicBezTo>
                  <a:pt x="152" y="112"/>
                  <a:pt x="152" y="112"/>
                  <a:pt x="152" y="112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48" y="108"/>
                  <a:pt x="146" y="107"/>
                  <a:pt x="144" y="107"/>
                </a:cubicBezTo>
                <a:cubicBezTo>
                  <a:pt x="141" y="107"/>
                  <a:pt x="138" y="110"/>
                  <a:pt x="138" y="114"/>
                </a:cubicBezTo>
                <a:cubicBezTo>
                  <a:pt x="138" y="114"/>
                  <a:pt x="138" y="115"/>
                  <a:pt x="138" y="116"/>
                </a:cubicBezTo>
                <a:cubicBezTo>
                  <a:pt x="138" y="116"/>
                  <a:pt x="138" y="116"/>
                  <a:pt x="138" y="116"/>
                </a:cubicBezTo>
                <a:cubicBezTo>
                  <a:pt x="138" y="117"/>
                  <a:pt x="139" y="117"/>
                  <a:pt x="139" y="117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89" y="168"/>
                  <a:pt x="189" y="168"/>
                  <a:pt x="189" y="168"/>
                </a:cubicBezTo>
                <a:cubicBezTo>
                  <a:pt x="192" y="170"/>
                  <a:pt x="192" y="175"/>
                  <a:pt x="189" y="177"/>
                </a:cubicBezTo>
                <a:cubicBezTo>
                  <a:pt x="170" y="196"/>
                  <a:pt x="170" y="196"/>
                  <a:pt x="170" y="196"/>
                </a:cubicBezTo>
                <a:cubicBezTo>
                  <a:pt x="168" y="198"/>
                  <a:pt x="164" y="198"/>
                  <a:pt x="161" y="196"/>
                </a:cubicBezTo>
                <a:cubicBezTo>
                  <a:pt x="111" y="146"/>
                  <a:pt x="111" y="146"/>
                  <a:pt x="111" y="146"/>
                </a:cubicBezTo>
                <a:cubicBezTo>
                  <a:pt x="111" y="146"/>
                  <a:pt x="111" y="145"/>
                  <a:pt x="110" y="145"/>
                </a:cubicBezTo>
                <a:cubicBezTo>
                  <a:pt x="109" y="143"/>
                  <a:pt x="107" y="142"/>
                  <a:pt x="105" y="142"/>
                </a:cubicBezTo>
                <a:cubicBezTo>
                  <a:pt x="104" y="142"/>
                  <a:pt x="103" y="142"/>
                  <a:pt x="102" y="142"/>
                </a:cubicBezTo>
                <a:cubicBezTo>
                  <a:pt x="95" y="145"/>
                  <a:pt x="87" y="146"/>
                  <a:pt x="80" y="146"/>
                </a:cubicBezTo>
                <a:cubicBezTo>
                  <a:pt x="43" y="146"/>
                  <a:pt x="13" y="116"/>
                  <a:pt x="13" y="80"/>
                </a:cubicBezTo>
                <a:cubicBezTo>
                  <a:pt x="13" y="74"/>
                  <a:pt x="14" y="68"/>
                  <a:pt x="16" y="63"/>
                </a:cubicBezTo>
                <a:cubicBezTo>
                  <a:pt x="36" y="84"/>
                  <a:pt x="36" y="84"/>
                  <a:pt x="36" y="84"/>
                </a:cubicBezTo>
                <a:cubicBezTo>
                  <a:pt x="44" y="91"/>
                  <a:pt x="57" y="91"/>
                  <a:pt x="64" y="84"/>
                </a:cubicBezTo>
                <a:cubicBezTo>
                  <a:pt x="83" y="65"/>
                  <a:pt x="83" y="65"/>
                  <a:pt x="83" y="65"/>
                </a:cubicBezTo>
                <a:cubicBezTo>
                  <a:pt x="91" y="57"/>
                  <a:pt x="91" y="45"/>
                  <a:pt x="83" y="37"/>
                </a:cubicBezTo>
                <a:cubicBezTo>
                  <a:pt x="62" y="16"/>
                  <a:pt x="62" y="16"/>
                  <a:pt x="62" y="16"/>
                </a:cubicBezTo>
                <a:cubicBezTo>
                  <a:pt x="68" y="14"/>
                  <a:pt x="74" y="14"/>
                  <a:pt x="80" y="14"/>
                </a:cubicBezTo>
                <a:cubicBezTo>
                  <a:pt x="116" y="14"/>
                  <a:pt x="146" y="43"/>
                  <a:pt x="146" y="80"/>
                </a:cubicBezTo>
                <a:cubicBezTo>
                  <a:pt x="146" y="81"/>
                  <a:pt x="146" y="85"/>
                  <a:pt x="146" y="86"/>
                </a:cubicBezTo>
                <a:cubicBezTo>
                  <a:pt x="146" y="89"/>
                  <a:pt x="149" y="92"/>
                  <a:pt x="152" y="92"/>
                </a:cubicBezTo>
                <a:cubicBezTo>
                  <a:pt x="156" y="92"/>
                  <a:pt x="159" y="89"/>
                  <a:pt x="159" y="86"/>
                </a:cubicBezTo>
                <a:cubicBezTo>
                  <a:pt x="159" y="86"/>
                  <a:pt x="159" y="86"/>
                  <a:pt x="159" y="86"/>
                </a:cubicBezTo>
                <a:cubicBezTo>
                  <a:pt x="159" y="84"/>
                  <a:pt x="159" y="82"/>
                  <a:pt x="159" y="80"/>
                </a:cubicBezTo>
                <a:cubicBezTo>
                  <a:pt x="159" y="36"/>
                  <a:pt x="123" y="0"/>
                  <a:pt x="80" y="0"/>
                </a:cubicBezTo>
                <a:cubicBezTo>
                  <a:pt x="69" y="0"/>
                  <a:pt x="58" y="3"/>
                  <a:pt x="48" y="7"/>
                </a:cubicBezTo>
                <a:cubicBezTo>
                  <a:pt x="46" y="8"/>
                  <a:pt x="44" y="10"/>
                  <a:pt x="44" y="12"/>
                </a:cubicBezTo>
                <a:cubicBezTo>
                  <a:pt x="43" y="14"/>
                  <a:pt x="44" y="16"/>
                  <a:pt x="46" y="18"/>
                </a:cubicBezTo>
                <a:cubicBezTo>
                  <a:pt x="74" y="46"/>
                  <a:pt x="74" y="46"/>
                  <a:pt x="74" y="46"/>
                </a:cubicBezTo>
                <a:cubicBezTo>
                  <a:pt x="76" y="49"/>
                  <a:pt x="76" y="53"/>
                  <a:pt x="74" y="56"/>
                </a:cubicBezTo>
                <a:cubicBezTo>
                  <a:pt x="55" y="74"/>
                  <a:pt x="55" y="74"/>
                  <a:pt x="55" y="74"/>
                </a:cubicBezTo>
                <a:cubicBezTo>
                  <a:pt x="53" y="77"/>
                  <a:pt x="48" y="77"/>
                  <a:pt x="46" y="74"/>
                </a:cubicBezTo>
                <a:cubicBezTo>
                  <a:pt x="18" y="46"/>
                  <a:pt x="18" y="46"/>
                  <a:pt x="18" y="46"/>
                </a:cubicBezTo>
                <a:cubicBezTo>
                  <a:pt x="16" y="45"/>
                  <a:pt x="14" y="44"/>
                  <a:pt x="12" y="44"/>
                </a:cubicBezTo>
                <a:cubicBezTo>
                  <a:pt x="9" y="45"/>
                  <a:pt x="8" y="46"/>
                  <a:pt x="7" y="48"/>
                </a:cubicBezTo>
                <a:cubicBezTo>
                  <a:pt x="2" y="58"/>
                  <a:pt x="0" y="69"/>
                  <a:pt x="0" y="80"/>
                </a:cubicBezTo>
                <a:cubicBezTo>
                  <a:pt x="0" y="124"/>
                  <a:pt x="36" y="159"/>
                  <a:pt x="80" y="159"/>
                </a:cubicBezTo>
                <a:cubicBezTo>
                  <a:pt x="87" y="159"/>
                  <a:pt x="95" y="158"/>
                  <a:pt x="102" y="156"/>
                </a:cubicBezTo>
                <a:cubicBezTo>
                  <a:pt x="152" y="205"/>
                  <a:pt x="152" y="205"/>
                  <a:pt x="152" y="205"/>
                </a:cubicBezTo>
                <a:cubicBezTo>
                  <a:pt x="155" y="209"/>
                  <a:pt x="160" y="211"/>
                  <a:pt x="166" y="211"/>
                </a:cubicBezTo>
                <a:cubicBezTo>
                  <a:pt x="171" y="211"/>
                  <a:pt x="176" y="209"/>
                  <a:pt x="180" y="205"/>
                </a:cubicBezTo>
                <a:cubicBezTo>
                  <a:pt x="199" y="187"/>
                  <a:pt x="199" y="187"/>
                  <a:pt x="199" y="187"/>
                </a:cubicBezTo>
                <a:cubicBezTo>
                  <a:pt x="206" y="179"/>
                  <a:pt x="206" y="166"/>
                  <a:pt x="199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2F32A632-585D-410B-AB26-CE3FA52BD32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3565130" y="277952"/>
            <a:ext cx="5334268" cy="493598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4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sp>
        <p:nvSpPr>
          <p:cNvPr id="20" name="内容占位符 8">
            <a:extLst>
              <a:ext uri="{FF2B5EF4-FFF2-40B4-BE49-F238E27FC236}">
                <a16:creationId xmlns:a16="http://schemas.microsoft.com/office/drawing/2014/main" id="{5CB90FF9-AC6E-4AFB-9F16-F6D69391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130" y="935732"/>
            <a:ext cx="5334268" cy="3897228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zh-CN" altLang="en-US" sz="1600" strike="noStrike" kern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5D0F3E49-C80A-4751-A933-DC58F3B0B8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-372"/>
            <a:ext cx="41467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05AAF05D-BCF6-4E45-91D1-F22BF824C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59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63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t" anchorCtr="0" compatLnSpc="1"/>
          <a:lstStyle/>
          <a:p>
            <a:pPr lvl="0" fontAlgn="base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  <p:sldLayoutId id="2147483649" r:id="rId3"/>
    <p:sldLayoutId id="2147483655" r:id="rId4"/>
    <p:sldLayoutId id="2147483669" r:id="rId5"/>
    <p:sldLayoutId id="2147483651" r:id="rId6"/>
    <p:sldLayoutId id="2147483666" r:id="rId7"/>
    <p:sldLayoutId id="2147483667" r:id="rId8"/>
    <p:sldLayoutId id="2147483668" r:id="rId9"/>
    <p:sldLayoutId id="2147483671" r:id="rId10"/>
    <p:sldLayoutId id="2147483672" r:id="rId11"/>
  </p:sldLayoutIdLst>
  <p:hf hdr="0" ftr="0" dt="0"/>
  <p:txStyles>
    <p:titleStyle>
      <a:lvl1pPr algn="ctr" defTabSz="815975" rtl="0" eaLnBrk="1" fontAlgn="base" hangingPunct="1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4800" indent="-3048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2305" indent="-2540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175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480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35150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4472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30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00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0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1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8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8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9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9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86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7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>
            <a:extLst>
              <a:ext uri="{FF2B5EF4-FFF2-40B4-BE49-F238E27FC236}">
                <a16:creationId xmlns:a16="http://schemas.microsoft.com/office/drawing/2014/main" id="{922C7E74-30B4-8842-F144-3E83E4D5C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946" y="1267200"/>
            <a:ext cx="5195373" cy="7693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399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光大黑二_CNKI" pitchFamily="2" charset="-122"/>
                <a:ea typeface="华光大黑二_CNKI" pitchFamily="2" charset="-122"/>
              </a:rPr>
              <a:t>J2EE</a:t>
            </a:r>
            <a:r>
              <a:rPr lang="zh-CN" altLang="en-US" sz="4399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光大黑二_CNKI" pitchFamily="2" charset="-122"/>
                <a:ea typeface="华光大黑二_CNKI" pitchFamily="2" charset="-122"/>
              </a:rPr>
              <a:t>核心框架</a:t>
            </a:r>
          </a:p>
        </p:txBody>
      </p:sp>
      <p:pic>
        <p:nvPicPr>
          <p:cNvPr id="20485" name="图片 3">
            <a:extLst>
              <a:ext uri="{FF2B5EF4-FFF2-40B4-BE49-F238E27FC236}">
                <a16:creationId xmlns:a16="http://schemas.microsoft.com/office/drawing/2014/main" id="{359F47D1-95A6-E1E8-4502-304E9126E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19150"/>
            <a:ext cx="1439466" cy="143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CA8B851-6AC0-5A8F-818D-19119C1E1C06}"/>
              </a:ext>
            </a:extLst>
          </p:cNvPr>
          <p:cNvCxnSpPr/>
          <p:nvPr/>
        </p:nvCxnSpPr>
        <p:spPr>
          <a:xfrm>
            <a:off x="756047" y="2500313"/>
            <a:ext cx="712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2F78C70-4674-9A79-4591-7304CF2647C2}"/>
              </a:ext>
            </a:extLst>
          </p:cNvPr>
          <p:cNvSpPr/>
          <p:nvPr/>
        </p:nvSpPr>
        <p:spPr>
          <a:xfrm>
            <a:off x="3259931" y="3939778"/>
            <a:ext cx="2519363" cy="432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350" b="1" dirty="0">
                <a:solidFill>
                  <a:srgbClr val="0070C0"/>
                </a:solidFill>
                <a:latin typeface="华光大标宋_CNKI" pitchFamily="2" charset="-122"/>
                <a:ea typeface="华光大标宋_CNKI" pitchFamily="2" charset="-122"/>
              </a:rPr>
              <a:t>主讲：刘福新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48E902-43C6-02B7-7603-742CDCF3149E}"/>
              </a:ext>
            </a:extLst>
          </p:cNvPr>
          <p:cNvSpPr/>
          <p:nvPr/>
        </p:nvSpPr>
        <p:spPr>
          <a:xfrm>
            <a:off x="1853804" y="2500312"/>
            <a:ext cx="5435203" cy="720329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300" b="1" dirty="0">
                <a:solidFill>
                  <a:srgbClr val="F79646"/>
                </a:solidFill>
                <a:latin typeface="华光美黑_CNKI" panose="02000500000000000000" pitchFamily="2" charset="-122"/>
                <a:ea typeface="华光美黑_CNKI" panose="02000500000000000000" pitchFamily="2" charset="-122"/>
              </a:rPr>
              <a:t>Spring</a:t>
            </a:r>
            <a:r>
              <a:rPr lang="zh-CN" altLang="en-US" sz="3300" b="1" dirty="0">
                <a:solidFill>
                  <a:srgbClr val="F79646"/>
                </a:solidFill>
                <a:latin typeface="华光美黑_CNKI" panose="02000500000000000000" pitchFamily="2" charset="-122"/>
                <a:ea typeface="华光美黑_CNKI" panose="02000500000000000000" pitchFamily="2" charset="-122"/>
              </a:rPr>
              <a:t> </a:t>
            </a:r>
            <a:r>
              <a:rPr lang="en-US" altLang="zh-CN" sz="3300" b="1" dirty="0">
                <a:solidFill>
                  <a:srgbClr val="F79646"/>
                </a:solidFill>
                <a:latin typeface="华光美黑_CNKI" panose="02000500000000000000" pitchFamily="2" charset="-122"/>
                <a:ea typeface="华光美黑_CNKI" panose="02000500000000000000" pitchFamily="2" charset="-122"/>
              </a:rPr>
              <a:t>IoC</a:t>
            </a:r>
            <a:endParaRPr lang="zh-CN" altLang="en-US" sz="3300" b="1" dirty="0">
              <a:solidFill>
                <a:srgbClr val="F79646"/>
              </a:solidFill>
              <a:latin typeface="华光美黑_CNKI" panose="02000500000000000000" pitchFamily="2" charset="-122"/>
              <a:ea typeface="华光美黑_CNKI" panose="02000500000000000000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148503"/>
            <a:ext cx="7078601" cy="556570"/>
          </a:xfrm>
        </p:spPr>
        <p:txBody>
          <a:bodyPr/>
          <a:lstStyle/>
          <a:p>
            <a:r>
              <a:rPr lang="zh-CN" altLang="en-US"/>
              <a:t>本章目标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853577"/>
            <a:ext cx="7992888" cy="4022430"/>
          </a:xfrm>
        </p:spPr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Bean</a:t>
            </a:r>
            <a:r>
              <a:rPr lang="zh-CN" altLang="en-US" dirty="0"/>
              <a:t>的常用属性及其子元素</a:t>
            </a:r>
          </a:p>
          <a:p>
            <a:r>
              <a:rPr lang="zh-CN" altLang="en-US" dirty="0"/>
              <a:t>掌握实例化</a:t>
            </a:r>
            <a:r>
              <a:rPr lang="en-US" altLang="zh-CN" dirty="0"/>
              <a:t>Bean</a:t>
            </a:r>
            <a:r>
              <a:rPr lang="zh-CN" altLang="en-US" dirty="0"/>
              <a:t>的三种方式</a:t>
            </a:r>
          </a:p>
          <a:p>
            <a:r>
              <a:rPr lang="zh-CN" altLang="en-US" dirty="0"/>
              <a:t>熟悉</a:t>
            </a:r>
            <a:r>
              <a:rPr lang="en-US" altLang="zh-CN" dirty="0"/>
              <a:t>Bean</a:t>
            </a:r>
            <a:r>
              <a:rPr lang="zh-CN" altLang="en-US" dirty="0"/>
              <a:t>的作用域和生命周期</a:t>
            </a:r>
          </a:p>
          <a:p>
            <a:r>
              <a:rPr lang="zh-CN" altLang="en-US" dirty="0"/>
              <a:t>了解常用作用域 </a:t>
            </a:r>
            <a:r>
              <a:rPr lang="en-US" altLang="zh-CN" dirty="0"/>
              <a:t>singleton </a:t>
            </a:r>
            <a:r>
              <a:rPr lang="zh-CN" altLang="en-US" dirty="0"/>
              <a:t>和 </a:t>
            </a:r>
            <a:r>
              <a:rPr lang="en-US" altLang="zh-CN" dirty="0"/>
              <a:t>prototype</a:t>
            </a:r>
            <a:endParaRPr lang="zh-CN" altLang="en-US" dirty="0"/>
          </a:p>
          <a:p>
            <a:r>
              <a:rPr lang="zh-CN" altLang="en-US" dirty="0"/>
              <a:t>掌握</a:t>
            </a:r>
            <a:r>
              <a:rPr lang="en-US" altLang="zh-CN" dirty="0"/>
              <a:t>Bean</a:t>
            </a:r>
            <a:r>
              <a:rPr lang="zh-CN" altLang="en-US" dirty="0"/>
              <a:t>的三种装配方式</a:t>
            </a:r>
          </a:p>
          <a:p>
            <a:endParaRPr lang="zh-CN" altLang="en-US" dirty="0"/>
          </a:p>
        </p:txBody>
      </p:sp>
      <p:pic>
        <p:nvPicPr>
          <p:cNvPr id="19" name="Picture 2" descr="C:\Users\meng.zhang\Desktop\ACCP7.0模版图标规范\啊-1.png">
            <a:extLst>
              <a:ext uri="{FF2B5EF4-FFF2-40B4-BE49-F238E27FC236}">
                <a16:creationId xmlns:a16="http://schemas.microsoft.com/office/drawing/2014/main" id="{CA952C4E-E535-4AD2-8E29-8FC37BAEC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658" y="1630775"/>
            <a:ext cx="480632" cy="48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98B9A656-34F0-4268-ACA2-F52D1A80F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629" y="791015"/>
            <a:ext cx="461259" cy="46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52F22D17-445B-4BEF-8558-2390555E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576" y="1205212"/>
            <a:ext cx="461259" cy="46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C:\Users\meng.zhang\Desktop\ACCP7.0模版图标规范\啊-1.png">
            <a:extLst>
              <a:ext uri="{FF2B5EF4-FFF2-40B4-BE49-F238E27FC236}">
                <a16:creationId xmlns:a16="http://schemas.microsoft.com/office/drawing/2014/main" id="{E2D35677-3983-4CD7-B001-D6201934F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696" y="2380600"/>
            <a:ext cx="480632" cy="48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1C039EF1-1361-4E24-8112-09D49AA6E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947" y="2375405"/>
            <a:ext cx="461259" cy="46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CE4BAE2D-CB0D-46E2-90F2-4F03AD9B1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782" y="1911071"/>
            <a:ext cx="461259" cy="46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B444F65-8710-4427-A895-4014CF77D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7984" y="279186"/>
            <a:ext cx="4470573" cy="576262"/>
          </a:xfrm>
        </p:spPr>
        <p:txBody>
          <a:bodyPr/>
          <a:lstStyle/>
          <a:p>
            <a:r>
              <a:rPr lang="en-US" altLang="zh-CN" sz="2400" dirty="0"/>
              <a:t>Spring</a:t>
            </a:r>
            <a:r>
              <a:rPr lang="zh-CN" altLang="en-US" sz="2400" dirty="0"/>
              <a:t>中的</a:t>
            </a:r>
            <a:r>
              <a:rPr lang="en-US" altLang="zh-CN" sz="2400" dirty="0"/>
              <a:t>Bean</a:t>
            </a:r>
            <a:endParaRPr lang="zh-CN" altLang="en-US" sz="2400" dirty="0"/>
          </a:p>
        </p:txBody>
      </p:sp>
      <p:sp>
        <p:nvSpPr>
          <p:cNvPr id="22" name="对角圆角矩形 10">
            <a:extLst>
              <a:ext uri="{FF2B5EF4-FFF2-40B4-BE49-F238E27FC236}">
                <a16:creationId xmlns:a16="http://schemas.microsoft.com/office/drawing/2014/main" id="{D2601321-ACD6-4E08-8094-CAFCD9C6AF43}"/>
              </a:ext>
            </a:extLst>
          </p:cNvPr>
          <p:cNvSpPr/>
          <p:nvPr/>
        </p:nvSpPr>
        <p:spPr bwMode="auto">
          <a:xfrm>
            <a:off x="3265793" y="1461409"/>
            <a:ext cx="5468105" cy="512488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>
              <a:solidFill>
                <a:srgbClr val="0070C0"/>
              </a:solidFill>
            </a:endParaRPr>
          </a:p>
        </p:txBody>
      </p:sp>
      <p:grpSp>
        <p:nvGrpSpPr>
          <p:cNvPr id="23" name="组合 2">
            <a:extLst>
              <a:ext uri="{FF2B5EF4-FFF2-40B4-BE49-F238E27FC236}">
                <a16:creationId xmlns:a16="http://schemas.microsoft.com/office/drawing/2014/main" id="{F6798595-A245-42C0-B843-33DF5E7FD377}"/>
              </a:ext>
            </a:extLst>
          </p:cNvPr>
          <p:cNvGrpSpPr>
            <a:grpSpLocks/>
          </p:cNvGrpSpPr>
          <p:nvPr/>
        </p:nvGrpSpPr>
        <p:grpSpPr bwMode="auto">
          <a:xfrm>
            <a:off x="1903202" y="1662671"/>
            <a:ext cx="2808312" cy="2602716"/>
            <a:chOff x="4874689" y="1756903"/>
            <a:chExt cx="3566358" cy="34443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E44B67B-E941-42A6-8D2C-4F22E25D9525}"/>
                </a:ext>
              </a:extLst>
            </p:cNvPr>
            <p:cNvSpPr/>
            <p:nvPr/>
          </p:nvSpPr>
          <p:spPr>
            <a:xfrm>
              <a:off x="4897636" y="1756903"/>
              <a:ext cx="3444623" cy="3444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1">
              <a:extLst>
                <a:ext uri="{FF2B5EF4-FFF2-40B4-BE49-F238E27FC236}">
                  <a16:creationId xmlns:a16="http://schemas.microsoft.com/office/drawing/2014/main" id="{533E5829-442C-4A1A-A0DE-01BE06C6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4689" y="2507836"/>
              <a:ext cx="3566358" cy="175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主讲内容</a:t>
              </a:r>
              <a:endPara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rPr>
                <a:t>Speech content</a:t>
              </a:r>
            </a:p>
          </p:txBody>
        </p:sp>
      </p:grpSp>
      <p:sp>
        <p:nvSpPr>
          <p:cNvPr id="24" name="TextBox 10">
            <a:extLst>
              <a:ext uri="{FF2B5EF4-FFF2-40B4-BE49-F238E27FC236}">
                <a16:creationId xmlns:a16="http://schemas.microsoft.com/office/drawing/2014/main" id="{30993553-161D-4E59-9758-4C03F6C3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2937648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的作用域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08F69DBB-AC1E-44E0-8B52-F51929DAA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1563764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3561E90-29C6-4386-BF61-D1A99523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543" y="2301884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的实例化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D6C6E-FE4C-49BB-A9E8-55569D7EE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624" y="3573412"/>
            <a:ext cx="31638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2363F75E-B013-42CC-BEF1-F602C4A37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4111498"/>
            <a:ext cx="31638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的装配方式</a:t>
            </a:r>
          </a:p>
        </p:txBody>
      </p:sp>
    </p:spTree>
    <p:extLst>
      <p:ext uri="{BB962C8B-B14F-4D97-AF65-F5344CB8AC3E}">
        <p14:creationId xmlns:p14="http://schemas.microsoft.com/office/powerpoint/2010/main" val="3356029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B669D131-6311-494F-A82C-584DE70C6304}"/>
              </a:ext>
            </a:extLst>
          </p:cNvPr>
          <p:cNvGrpSpPr>
            <a:grpSpLocks/>
          </p:cNvGrpSpPr>
          <p:nvPr/>
        </p:nvGrpSpPr>
        <p:grpSpPr bwMode="auto">
          <a:xfrm>
            <a:off x="1145381" y="1059656"/>
            <a:ext cx="6858000" cy="990010"/>
            <a:chOff x="3628" y="1641617"/>
            <a:chExt cx="9144000" cy="131996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D6066F2-83BA-43B1-93F8-F5DEAA138561}"/>
                </a:ext>
              </a:extLst>
            </p:cNvPr>
            <p:cNvSpPr/>
            <p:nvPr/>
          </p:nvSpPr>
          <p:spPr bwMode="auto">
            <a:xfrm>
              <a:off x="3628" y="1641617"/>
              <a:ext cx="9144000" cy="891956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itchFamily="34" charset="0"/>
                <a:buNone/>
                <a:defRPr/>
              </a:pPr>
              <a:endParaRPr lang="zh-CN" altLang="en-US" sz="1200" dirty="0">
                <a:latin typeface="Arial" charset="0"/>
              </a:endParaRPr>
            </a:p>
          </p:txBody>
        </p:sp>
        <p:sp>
          <p:nvSpPr>
            <p:cNvPr id="14350" name="矩形 1">
              <a:extLst>
                <a:ext uri="{FF2B5EF4-FFF2-40B4-BE49-F238E27FC236}">
                  <a16:creationId xmlns:a16="http://schemas.microsoft.com/office/drawing/2014/main" id="{48FD9E3F-EF50-4C1E-8633-50EFF99D1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075" y="1735138"/>
              <a:ext cx="4959351" cy="1226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5000"/>
                </a:lnSpc>
              </a:pPr>
              <a:r>
                <a:rPr lang="zh-CN" altLang="en-US" sz="2100"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</a:t>
              </a:r>
              <a:r>
                <a:rPr lang="en-US" altLang="zh-CN" sz="2100"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1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</a:t>
              </a:r>
              <a:r>
                <a:rPr lang="en-US" altLang="zh-CN" sz="21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Bean</a:t>
              </a:r>
              <a:r>
                <a:rPr lang="zh-CN" altLang="zh-CN" sz="21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5000"/>
                </a:lnSpc>
              </a:pPr>
              <a:endPara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39" name="标题 1">
            <a:extLst>
              <a:ext uri="{FF2B5EF4-FFF2-40B4-BE49-F238E27FC236}">
                <a16:creationId xmlns:a16="http://schemas.microsoft.com/office/drawing/2014/main" id="{D57F11BE-7536-4F2F-BBE2-791981EC544B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Bean</a:t>
            </a:r>
            <a:r>
              <a:rPr lang="zh-CN" altLang="en-US" dirty="0"/>
              <a:t>的配置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45A8480-B241-474A-B895-E65298DAF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4" name="Picture 8" descr="问小人">
            <a:extLst>
              <a:ext uri="{FF2B5EF4-FFF2-40B4-BE49-F238E27FC236}">
                <a16:creationId xmlns:a16="http://schemas.microsoft.com/office/drawing/2014/main" id="{BDEBCE74-1FC2-4ECB-8FCC-BD3954803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148" y="596503"/>
            <a:ext cx="1697831" cy="175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FE7A228-9ED6-4C33-A753-B9B90D83743D}"/>
              </a:ext>
            </a:extLst>
          </p:cNvPr>
          <p:cNvSpPr/>
          <p:nvPr/>
        </p:nvSpPr>
        <p:spPr bwMode="auto">
          <a:xfrm>
            <a:off x="899592" y="2242096"/>
            <a:ext cx="7776715" cy="1440656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eaLnBrk="0" hangingPunct="0">
              <a:defRPr/>
            </a:pPr>
            <a:endParaRPr lang="en-US" altLang="zh-CN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B75240-2EC3-43DB-8E69-2731C26C6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2206377"/>
            <a:ext cx="7704707" cy="131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         如果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把</a:t>
            </a:r>
            <a:r>
              <a:rPr lang="en-US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Spring</a:t>
            </a:r>
            <a:r>
              <a:rPr lang="zh-CN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看做一个大型工厂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则</a:t>
            </a:r>
            <a:r>
              <a:rPr lang="en-US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Spring</a:t>
            </a:r>
            <a:r>
              <a:rPr lang="zh-CN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容器中的</a:t>
            </a:r>
            <a:r>
              <a:rPr lang="en-US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Bean</a:t>
            </a:r>
            <a:r>
              <a:rPr lang="zh-CN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就是该工厂的产品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。要想使</a:t>
            </a:r>
            <a:r>
              <a:rPr lang="zh-CN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用这个工厂生产和管理</a:t>
            </a:r>
            <a:r>
              <a:rPr lang="en-US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Bean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，就需要在配置文件中告诉它需要哪些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Bean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，以及需要使用何种方式将这些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Bean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装配到一起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14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35C01C6-BF73-4B5F-AB6E-366939B7364A}"/>
              </a:ext>
            </a:extLst>
          </p:cNvPr>
          <p:cNvGrpSpPr>
            <a:grpSpLocks/>
          </p:cNvGrpSpPr>
          <p:nvPr/>
        </p:nvGrpSpPr>
        <p:grpSpPr bwMode="auto">
          <a:xfrm>
            <a:off x="1288256" y="3963593"/>
            <a:ext cx="6319838" cy="654996"/>
            <a:chOff x="193675" y="5284788"/>
            <a:chExt cx="8427243" cy="873125"/>
          </a:xfrm>
        </p:grpSpPr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95450D9A-D91A-4917-B44C-3F16A7DBD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619" y="5416517"/>
              <a:ext cx="7957299" cy="671844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1000">
                  <a:schemeClr val="accent1">
                    <a:tint val="44500"/>
                    <a:satMod val="160000"/>
                  </a:schemeClr>
                </a:gs>
                <a:gs pos="46000">
                  <a:srgbClr val="CEE1F8"/>
                </a:gs>
                <a:gs pos="74000">
                  <a:schemeClr val="bg1"/>
                </a:gs>
              </a:gsLst>
              <a:lin ang="21594000" scaled="0"/>
            </a:gradFill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hangingPunct="0">
                <a:defRPr/>
              </a:pPr>
              <a:r>
                <a:rPr lang="zh-CN" altLang="en-US" sz="1200"/>
                <a:t>      </a:t>
              </a:r>
              <a:endParaRPr lang="zh-CN" altLang="zh-CN" sz="12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5" name="矩形 33">
              <a:extLst>
                <a:ext uri="{FF2B5EF4-FFF2-40B4-BE49-F238E27FC236}">
                  <a16:creationId xmlns:a16="http://schemas.microsoft.com/office/drawing/2014/main" id="{19E387BA-314A-45E5-B5A7-C1236B2F3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912" y="5470827"/>
              <a:ext cx="7653338" cy="615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FF0000"/>
                  </a:solidFill>
                </a:rPr>
                <a:t>小提示：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Bean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的本质就是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Java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中的类，而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中的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其实就是对实体类的引用，来生产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Java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类对象，从而实现生产和管理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Bean </a:t>
              </a:r>
              <a:r>
                <a:rPr lang="zh-CN" altLang="en-US" sz="1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endParaRPr lang="zh-CN" altLang="zh-CN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346" name="Picture 2" descr="E:\白沙\设计文档\素材\灯泡.png">
              <a:extLst>
                <a:ext uri="{FF2B5EF4-FFF2-40B4-BE49-F238E27FC236}">
                  <a16:creationId xmlns:a16="http://schemas.microsoft.com/office/drawing/2014/main" id="{058E8205-0FD9-4798-A33D-A8F59C1EF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75" y="5284788"/>
              <a:ext cx="900112" cy="87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96758BC0-5513-41C6-A3EB-6A5A37DA93E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Bean</a:t>
            </a:r>
            <a:r>
              <a:rPr lang="zh-CN" altLang="en-US" dirty="0"/>
              <a:t>的配置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E25D6F-0E66-4550-AB64-947A4528E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15" name="矩形 8">
            <a:extLst>
              <a:ext uri="{FF2B5EF4-FFF2-40B4-BE49-F238E27FC236}">
                <a16:creationId xmlns:a16="http://schemas.microsoft.com/office/drawing/2014/main" id="{4A8F217D-9D1D-48D6-AFC3-97890692E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2916" y="1108473"/>
            <a:ext cx="4099322" cy="33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容器支持两种格式的</a:t>
            </a:r>
            <a:r>
              <a:rPr lang="zh-CN" altLang="zh-CN" sz="1200" b="1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配置文件</a:t>
            </a:r>
            <a:endParaRPr lang="en-US" altLang="zh-CN" sz="1200" b="1">
              <a:solidFill>
                <a:srgbClr val="0070C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F6F27EE7-A464-421B-8F4E-536227C2D73E}"/>
              </a:ext>
            </a:extLst>
          </p:cNvPr>
          <p:cNvSpPr>
            <a:spLocks/>
          </p:cNvSpPr>
          <p:nvPr/>
        </p:nvSpPr>
        <p:spPr bwMode="auto">
          <a:xfrm rot="-5400000">
            <a:off x="4251127" y="301824"/>
            <a:ext cx="377429" cy="2717006"/>
          </a:xfrm>
          <a:prstGeom prst="rightBrace">
            <a:avLst>
              <a:gd name="adj1" fmla="val 8332"/>
              <a:gd name="adj2" fmla="val 49144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200">
              <a:ea typeface="等线" panose="02010600030101010101" pitchFamily="2" charset="-122"/>
            </a:endParaRPr>
          </a:p>
        </p:txBody>
      </p:sp>
      <p:sp>
        <p:nvSpPr>
          <p:cNvPr id="17" name="折角形 16">
            <a:extLst>
              <a:ext uri="{FF2B5EF4-FFF2-40B4-BE49-F238E27FC236}">
                <a16:creationId xmlns:a16="http://schemas.microsoft.com/office/drawing/2014/main" id="{411ADF63-BC7C-4270-8D11-29A628D2AB6B}"/>
              </a:ext>
            </a:extLst>
          </p:cNvPr>
          <p:cNvSpPr/>
          <p:nvPr/>
        </p:nvSpPr>
        <p:spPr>
          <a:xfrm>
            <a:off x="5201842" y="1935957"/>
            <a:ext cx="1220390" cy="1450181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srgbClr val="0070C0"/>
                </a:solidFill>
                <a:latin typeface="宋体" panose="02010600030101010101" pitchFamily="2" charset="-122"/>
                <a:cs typeface="Times New Roman" pitchFamily="18" charset="0"/>
              </a:rPr>
              <a:t>XML</a:t>
            </a:r>
            <a:r>
              <a:rPr lang="zh-CN" altLang="zh-CN" sz="1200" b="1" dirty="0">
                <a:solidFill>
                  <a:srgbClr val="0070C0"/>
                </a:solidFill>
                <a:latin typeface="宋体" panose="02010600030101010101" pitchFamily="2" charset="-122"/>
                <a:cs typeface="Times New Roman" pitchFamily="18" charset="0"/>
              </a:rPr>
              <a:t>文件</a:t>
            </a:r>
            <a:endParaRPr lang="zh-CN" altLang="en-US" sz="1200" b="1" dirty="0">
              <a:solidFill>
                <a:srgbClr val="0070C0"/>
              </a:solidFill>
              <a:latin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8" name="折角形 17">
            <a:extLst>
              <a:ext uri="{FF2B5EF4-FFF2-40B4-BE49-F238E27FC236}">
                <a16:creationId xmlns:a16="http://schemas.microsoft.com/office/drawing/2014/main" id="{D8CD8855-C6F2-4809-AF7B-28741167E7FA}"/>
              </a:ext>
            </a:extLst>
          </p:cNvPr>
          <p:cNvSpPr/>
          <p:nvPr/>
        </p:nvSpPr>
        <p:spPr>
          <a:xfrm>
            <a:off x="2457451" y="1928813"/>
            <a:ext cx="1232297" cy="1450181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pPr algn="ctr" eaLnBrk="0" hangingPunct="0">
              <a:defRPr/>
            </a:pPr>
            <a:r>
              <a:rPr lang="zh-CN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FCC0F34-E49B-4E08-B533-E4CB6B43FE09}"/>
              </a:ext>
            </a:extLst>
          </p:cNvPr>
          <p:cNvGrpSpPr>
            <a:grpSpLocks/>
          </p:cNvGrpSpPr>
          <p:nvPr/>
        </p:nvGrpSpPr>
        <p:grpSpPr bwMode="auto">
          <a:xfrm>
            <a:off x="1457325" y="3811191"/>
            <a:ext cx="6072188" cy="784622"/>
            <a:chOff x="419100" y="5081588"/>
            <a:chExt cx="8096250" cy="104616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7E9A6A7-2E23-4697-8171-0945F952C1A8}"/>
                </a:ext>
              </a:extLst>
            </p:cNvPr>
            <p:cNvSpPr/>
            <p:nvPr/>
          </p:nvSpPr>
          <p:spPr bwMode="auto">
            <a:xfrm>
              <a:off x="419100" y="5081588"/>
              <a:ext cx="8096250" cy="1046162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0" hangingPunct="0">
                <a:defRPr/>
              </a:pPr>
              <a:r>
                <a:rPr lang="en-US" altLang="zh-CN" sz="1200" dirty="0"/>
                <a:t>     </a:t>
              </a:r>
              <a:endParaRPr lang="zh-CN" altLang="en-US" sz="1200" dirty="0"/>
            </a:p>
          </p:txBody>
        </p:sp>
        <p:sp>
          <p:nvSpPr>
            <p:cNvPr id="15369" name="矩形 19">
              <a:extLst>
                <a:ext uri="{FF2B5EF4-FFF2-40B4-BE49-F238E27FC236}">
                  <a16:creationId xmlns:a16="http://schemas.microsoft.com/office/drawing/2014/main" id="{3D601623-08D3-4FBD-A74C-78D7DCC9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539" y="5119688"/>
              <a:ext cx="8024811" cy="907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500"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在实际开发中，</a:t>
              </a:r>
              <a:r>
                <a:rPr lang="zh-CN" altLang="zh-CN" sz="1200">
                  <a:solidFill>
                    <a:srgbClr val="0070C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最常使用的是</a:t>
              </a:r>
              <a:r>
                <a:rPr lang="en-US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XML</a:t>
              </a:r>
              <a:r>
                <a:rPr lang="zh-CN" altLang="zh-CN" sz="1200">
                  <a:solidFill>
                    <a:srgbClr val="0070C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文件格式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的配置方式，这种配置方式是通过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XML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文件来注册并管理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之间的依赖关系。</a:t>
              </a:r>
              <a:endPara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7" grpId="1" animBg="1"/>
      <p:bldP spid="18" grpId="0" animBg="1"/>
      <p:bldP spid="1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B21028BF-3089-4AC2-ADF0-F21D4FE8C76F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Bean</a:t>
            </a:r>
            <a:r>
              <a:rPr lang="zh-CN" altLang="en-US" dirty="0"/>
              <a:t>的配置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3965ADA-AA38-4053-8068-1491DF21A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756DEC6-BA3B-4DEC-A74D-7978679141CA}"/>
              </a:ext>
            </a:extLst>
          </p:cNvPr>
          <p:cNvGrpSpPr>
            <a:grpSpLocks/>
          </p:cNvGrpSpPr>
          <p:nvPr/>
        </p:nvGrpSpPr>
        <p:grpSpPr bwMode="auto">
          <a:xfrm>
            <a:off x="1457326" y="806054"/>
            <a:ext cx="6193631" cy="964406"/>
            <a:chOff x="419100" y="1074738"/>
            <a:chExt cx="8258175" cy="128587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015CB07-E202-4503-8545-98D2EDE95539}"/>
                </a:ext>
              </a:extLst>
            </p:cNvPr>
            <p:cNvSpPr/>
            <p:nvPr/>
          </p:nvSpPr>
          <p:spPr bwMode="auto">
            <a:xfrm>
              <a:off x="419100" y="1111250"/>
              <a:ext cx="8258175" cy="1249363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0" hangingPunct="0">
                <a:defRPr/>
              </a:pPr>
              <a:r>
                <a:rPr lang="en-US" altLang="zh-CN" sz="1200" dirty="0"/>
                <a:t>     </a:t>
              </a:r>
              <a:endParaRPr lang="zh-CN" altLang="en-US" sz="1200" dirty="0"/>
            </a:p>
          </p:txBody>
        </p:sp>
        <p:sp>
          <p:nvSpPr>
            <p:cNvPr id="16394" name="矩形 19">
              <a:extLst>
                <a:ext uri="{FF2B5EF4-FFF2-40B4-BE49-F238E27FC236}">
                  <a16:creationId xmlns:a16="http://schemas.microsoft.com/office/drawing/2014/main" id="{4B3C5A49-0BD2-4A9A-ABC0-A126F2C51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" y="1074738"/>
              <a:ext cx="8258175" cy="1184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lnSpc>
                  <a:spcPct val="150000"/>
                </a:lnSpc>
              </a:pP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XML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配置文件的根元素是</a:t>
              </a:r>
              <a:r>
                <a:rPr lang="en-US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&lt;beans&gt;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&lt;beans&gt;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中包含了</a:t>
              </a:r>
              <a:r>
                <a:rPr lang="zh-CN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多个</a:t>
              </a:r>
              <a:r>
                <a:rPr lang="en-US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&lt;bean&gt;</a:t>
              </a:r>
              <a:r>
                <a:rPr lang="zh-CN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子元素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，每一个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&lt;bean&gt;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子元素定义了</a:t>
              </a:r>
              <a:r>
                <a:rPr lang="zh-CN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一个</a:t>
              </a:r>
              <a:r>
                <a:rPr lang="en-US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，并描述了该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如何被装配到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容器中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。关于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&lt;beans&gt;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元素的常用属性如下表所示：</a:t>
              </a:r>
            </a:p>
          </p:txBody>
        </p:sp>
      </p:grpSp>
      <p:pic>
        <p:nvPicPr>
          <p:cNvPr id="61443" name="Picture 3">
            <a:extLst>
              <a:ext uri="{FF2B5EF4-FFF2-40B4-BE49-F238E27FC236}">
                <a16:creationId xmlns:a16="http://schemas.microsoft.com/office/drawing/2014/main" id="{8DD47C24-67E6-47E7-80DA-1B9C8B35C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544" y="1809750"/>
            <a:ext cx="4905375" cy="2332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763CA78C-D181-40DB-8DF7-EC6224DB3327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Bean</a:t>
            </a:r>
            <a:r>
              <a:rPr lang="zh-CN" altLang="en-US" dirty="0"/>
              <a:t>的配置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27326D6-6816-469B-980F-4FB9C9AD5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7378E3B-3B28-405C-BDA3-D56118AE60F8}"/>
              </a:ext>
            </a:extLst>
          </p:cNvPr>
          <p:cNvGrpSpPr>
            <a:grpSpLocks/>
          </p:cNvGrpSpPr>
          <p:nvPr/>
        </p:nvGrpSpPr>
        <p:grpSpPr bwMode="auto">
          <a:xfrm>
            <a:off x="1457326" y="796529"/>
            <a:ext cx="6193631" cy="646509"/>
            <a:chOff x="419100" y="1062038"/>
            <a:chExt cx="8258175" cy="86201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0F73ABC-D394-4897-9C6F-ECCD1505A8FA}"/>
                </a:ext>
              </a:extLst>
            </p:cNvPr>
            <p:cNvSpPr/>
            <p:nvPr/>
          </p:nvSpPr>
          <p:spPr bwMode="auto">
            <a:xfrm>
              <a:off x="419100" y="1111250"/>
              <a:ext cx="8258175" cy="812800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0" hangingPunct="0">
                <a:defRPr/>
              </a:pPr>
              <a:r>
                <a:rPr lang="en-US" altLang="zh-CN" sz="1200" dirty="0"/>
                <a:t>     </a:t>
              </a:r>
              <a:endParaRPr lang="zh-CN" altLang="en-US" sz="1200" dirty="0"/>
            </a:p>
          </p:txBody>
        </p:sp>
        <p:sp>
          <p:nvSpPr>
            <p:cNvPr id="17418" name="矩形 19">
              <a:extLst>
                <a:ext uri="{FF2B5EF4-FFF2-40B4-BE49-F238E27FC236}">
                  <a16:creationId xmlns:a16="http://schemas.microsoft.com/office/drawing/2014/main" id="{B8AD99E6-261F-4B35-91EC-7FA7F89E5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" y="1062038"/>
              <a:ext cx="8258175" cy="815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lnSpc>
                  <a:spcPct val="150000"/>
                </a:lnSpc>
              </a:pPr>
              <a:r>
                <a:rPr lang="en-US" altLang="zh-CN" sz="1200"/>
                <a:t>       </a:t>
              </a:r>
              <a:r>
                <a:rPr lang="zh-CN" altLang="zh-CN" sz="1200"/>
                <a:t>在配置文件中，通常一个普通的</a:t>
              </a:r>
              <a:r>
                <a:rPr lang="en-US" altLang="zh-CN" sz="1200"/>
                <a:t>Bean</a:t>
              </a:r>
              <a:r>
                <a:rPr lang="zh-CN" altLang="zh-CN" sz="1200"/>
                <a:t>只需要定义</a:t>
              </a:r>
              <a:r>
                <a:rPr lang="en-US" altLang="zh-CN" sz="1200"/>
                <a:t>id</a:t>
              </a:r>
              <a:r>
                <a:rPr lang="zh-CN" altLang="zh-CN" sz="1200"/>
                <a:t>（或</a:t>
              </a:r>
              <a:r>
                <a:rPr lang="en-US" altLang="zh-CN" sz="1200"/>
                <a:t>name</a:t>
              </a:r>
              <a:r>
                <a:rPr lang="zh-CN" altLang="zh-CN" sz="1200"/>
                <a:t>）和</a:t>
              </a:r>
              <a:r>
                <a:rPr lang="en-US" altLang="zh-CN" sz="1200"/>
                <a:t>class </a:t>
              </a:r>
              <a:r>
                <a:rPr lang="zh-CN" altLang="zh-CN" sz="1200"/>
                <a:t>两个属性即可，定义</a:t>
              </a:r>
              <a:r>
                <a:rPr lang="en-US" altLang="zh-CN" sz="1200"/>
                <a:t>Bean</a:t>
              </a:r>
              <a:r>
                <a:rPr lang="zh-CN" altLang="zh-CN" sz="1200"/>
                <a:t>的方式如下所示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</a:p>
          </p:txBody>
        </p:sp>
      </p:grpSp>
      <p:sp>
        <p:nvSpPr>
          <p:cNvPr id="6" name="矩形 16">
            <a:extLst>
              <a:ext uri="{FF2B5EF4-FFF2-40B4-BE49-F238E27FC236}">
                <a16:creationId xmlns:a16="http://schemas.microsoft.com/office/drawing/2014/main" id="{C4B6894C-F400-4FE8-87AC-E0F621AE5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6" y="1624757"/>
            <a:ext cx="6441281" cy="1893986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/>
              <a:t>    &lt;?xml version="1.0" encoding="UTF-8"?&gt;</a:t>
            </a:r>
          </a:p>
          <a:p>
            <a:r>
              <a:rPr lang="en-US" altLang="zh-CN" sz="1400" b="1" dirty="0"/>
              <a:t>    &lt;beans </a:t>
            </a:r>
            <a:r>
              <a:rPr lang="en-US" altLang="zh-CN" sz="1400" b="1" dirty="0" err="1"/>
              <a:t>xmlns</a:t>
            </a:r>
            <a:r>
              <a:rPr lang="en-US" altLang="zh-CN" sz="1400" b="1" dirty="0"/>
              <a:t>="http://www.springframework.org/schema/beans"</a:t>
            </a:r>
          </a:p>
          <a:p>
            <a:r>
              <a:rPr lang="en-US" altLang="zh-CN" sz="1400" b="1" dirty="0"/>
              <a:t>	</a:t>
            </a:r>
            <a:r>
              <a:rPr lang="en-US" altLang="zh-CN" sz="1400" b="1" dirty="0" err="1"/>
              <a:t>xmlns:xsi</a:t>
            </a:r>
            <a:r>
              <a:rPr lang="en-US" altLang="zh-CN" sz="1400" b="1" dirty="0"/>
              <a:t>="http://www.w3.org/2001/XMLSchema-instance"</a:t>
            </a:r>
          </a:p>
          <a:p>
            <a:r>
              <a:rPr lang="en-US" altLang="zh-CN" sz="1400" b="1" dirty="0"/>
              <a:t>	</a:t>
            </a:r>
            <a:r>
              <a:rPr lang="en-US" altLang="zh-CN" sz="1400" b="1" dirty="0" err="1"/>
              <a:t>xsi:schemaLocation</a:t>
            </a:r>
            <a:r>
              <a:rPr lang="en-US" altLang="zh-CN" sz="1400" b="1" dirty="0"/>
              <a:t>="http://www.springframework.org/schema/beans </a:t>
            </a:r>
          </a:p>
          <a:p>
            <a:r>
              <a:rPr lang="en-US" altLang="zh-CN" sz="1400" b="1" dirty="0"/>
              <a:t>	http://www.springframework.org/schema/beans/spring-beans.xsd"&gt;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            &lt;bean id="bean1" class="com.test.Bean1" /&gt;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            &lt;bean name="bean2" class="com.test.Bean2" /&gt;</a:t>
            </a:r>
          </a:p>
          <a:p>
            <a:r>
              <a:rPr lang="en-US" altLang="zh-CN" sz="1400" b="1" dirty="0"/>
              <a:t>    &lt;/beans&gt;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A53BC21-6A8B-4E0D-A653-1DD6706614AE}"/>
              </a:ext>
            </a:extLst>
          </p:cNvPr>
          <p:cNvGrpSpPr>
            <a:grpSpLocks/>
          </p:cNvGrpSpPr>
          <p:nvPr/>
        </p:nvGrpSpPr>
        <p:grpSpPr bwMode="auto">
          <a:xfrm>
            <a:off x="1238250" y="4092179"/>
            <a:ext cx="6319838" cy="654844"/>
            <a:chOff x="193675" y="5284788"/>
            <a:chExt cx="8427243" cy="873125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269DF28A-6FC3-4798-80BF-93905281E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619" y="5416551"/>
              <a:ext cx="7957299" cy="369332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1000">
                  <a:schemeClr val="accent1">
                    <a:tint val="44500"/>
                    <a:satMod val="160000"/>
                  </a:schemeClr>
                </a:gs>
                <a:gs pos="46000">
                  <a:srgbClr val="CEE1F8"/>
                </a:gs>
                <a:gs pos="74000">
                  <a:schemeClr val="bg1"/>
                </a:gs>
              </a:gsLst>
              <a:lin ang="21594000" scaled="0"/>
            </a:gradFill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hangingPunct="0">
                <a:defRPr/>
              </a:pPr>
              <a:r>
                <a:rPr lang="zh-CN" altLang="en-US" sz="1200"/>
                <a:t>      </a:t>
              </a:r>
              <a:endParaRPr lang="zh-CN" altLang="zh-CN" sz="12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15" name="矩形 33">
              <a:extLst>
                <a:ext uri="{FF2B5EF4-FFF2-40B4-BE49-F238E27FC236}">
                  <a16:creationId xmlns:a16="http://schemas.microsoft.com/office/drawing/2014/main" id="{A6161A37-8C8F-45FC-B2B1-B7660E515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912" y="5547028"/>
              <a:ext cx="7653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200" b="1">
                  <a:solidFill>
                    <a:srgbClr val="FF0000"/>
                  </a:solidFill>
                </a:rPr>
                <a:t>小提示：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如果在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中未指定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和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，则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会将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值当作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使用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endPara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7416" name="Picture 2" descr="E:\白沙\设计文档\素材\灯泡.png">
              <a:extLst>
                <a:ext uri="{FF2B5EF4-FFF2-40B4-BE49-F238E27FC236}">
                  <a16:creationId xmlns:a16="http://schemas.microsoft.com/office/drawing/2014/main" id="{BA0E0F9B-806C-4B5F-8BA0-5142A6B9C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75" y="5284788"/>
              <a:ext cx="900112" cy="87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B444F65-8710-4427-A895-4014CF77D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7984" y="279186"/>
            <a:ext cx="4470573" cy="576262"/>
          </a:xfrm>
        </p:spPr>
        <p:txBody>
          <a:bodyPr/>
          <a:lstStyle/>
          <a:p>
            <a:r>
              <a:rPr lang="en-US" altLang="zh-CN" sz="2400" dirty="0"/>
              <a:t>Spring</a:t>
            </a:r>
            <a:r>
              <a:rPr lang="zh-CN" altLang="en-US" sz="2400" dirty="0"/>
              <a:t>中的</a:t>
            </a:r>
            <a:r>
              <a:rPr lang="en-US" altLang="zh-CN" sz="2400" dirty="0"/>
              <a:t>Bean</a:t>
            </a:r>
            <a:endParaRPr lang="zh-CN" altLang="en-US" sz="2400" dirty="0"/>
          </a:p>
        </p:txBody>
      </p:sp>
      <p:sp>
        <p:nvSpPr>
          <p:cNvPr id="22" name="对角圆角矩形 10">
            <a:extLst>
              <a:ext uri="{FF2B5EF4-FFF2-40B4-BE49-F238E27FC236}">
                <a16:creationId xmlns:a16="http://schemas.microsoft.com/office/drawing/2014/main" id="{D2601321-ACD6-4E08-8094-CAFCD9C6AF43}"/>
              </a:ext>
            </a:extLst>
          </p:cNvPr>
          <p:cNvSpPr/>
          <p:nvPr/>
        </p:nvSpPr>
        <p:spPr bwMode="auto">
          <a:xfrm>
            <a:off x="3313229" y="2194851"/>
            <a:ext cx="5468105" cy="512488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>
              <a:solidFill>
                <a:srgbClr val="0070C0"/>
              </a:solidFill>
            </a:endParaRPr>
          </a:p>
        </p:txBody>
      </p:sp>
      <p:grpSp>
        <p:nvGrpSpPr>
          <p:cNvPr id="23" name="组合 2">
            <a:extLst>
              <a:ext uri="{FF2B5EF4-FFF2-40B4-BE49-F238E27FC236}">
                <a16:creationId xmlns:a16="http://schemas.microsoft.com/office/drawing/2014/main" id="{F6798595-A245-42C0-B843-33DF5E7FD377}"/>
              </a:ext>
            </a:extLst>
          </p:cNvPr>
          <p:cNvGrpSpPr>
            <a:grpSpLocks/>
          </p:cNvGrpSpPr>
          <p:nvPr/>
        </p:nvGrpSpPr>
        <p:grpSpPr bwMode="auto">
          <a:xfrm>
            <a:off x="1903202" y="1662671"/>
            <a:ext cx="2808312" cy="2602716"/>
            <a:chOff x="4874689" y="1756903"/>
            <a:chExt cx="3566358" cy="34443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E44B67B-E941-42A6-8D2C-4F22E25D9525}"/>
                </a:ext>
              </a:extLst>
            </p:cNvPr>
            <p:cNvSpPr/>
            <p:nvPr/>
          </p:nvSpPr>
          <p:spPr>
            <a:xfrm>
              <a:off x="4897636" y="1756903"/>
              <a:ext cx="3444623" cy="3444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1">
              <a:extLst>
                <a:ext uri="{FF2B5EF4-FFF2-40B4-BE49-F238E27FC236}">
                  <a16:creationId xmlns:a16="http://schemas.microsoft.com/office/drawing/2014/main" id="{533E5829-442C-4A1A-A0DE-01BE06C6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4689" y="2507836"/>
              <a:ext cx="3566358" cy="175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主讲内容</a:t>
              </a:r>
              <a:endPara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rPr>
                <a:t>Speech content</a:t>
              </a:r>
            </a:p>
          </p:txBody>
        </p:sp>
      </p:grpSp>
      <p:sp>
        <p:nvSpPr>
          <p:cNvPr id="24" name="TextBox 10">
            <a:extLst>
              <a:ext uri="{FF2B5EF4-FFF2-40B4-BE49-F238E27FC236}">
                <a16:creationId xmlns:a16="http://schemas.microsoft.com/office/drawing/2014/main" id="{30993553-161D-4E59-9758-4C03F6C3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2937648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的作用域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08F69DBB-AC1E-44E0-8B52-F51929DAA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1563764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3561E90-29C6-4386-BF61-D1A99523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543" y="2301884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的实例化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D6C6E-FE4C-49BB-A9E8-55569D7EE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624" y="3573412"/>
            <a:ext cx="31638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2363F75E-B013-42CC-BEF1-F602C4A37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4111498"/>
            <a:ext cx="31638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的装配方式</a:t>
            </a:r>
          </a:p>
        </p:txBody>
      </p:sp>
    </p:spTree>
    <p:extLst>
      <p:ext uri="{BB962C8B-B14F-4D97-AF65-F5344CB8AC3E}">
        <p14:creationId xmlns:p14="http://schemas.microsoft.com/office/powerpoint/2010/main" val="3669778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1E72C5B-1F5E-45EC-8E8D-1BBB9EDAC2EE}"/>
              </a:ext>
            </a:extLst>
          </p:cNvPr>
          <p:cNvGrpSpPr>
            <a:grpSpLocks/>
          </p:cNvGrpSpPr>
          <p:nvPr/>
        </p:nvGrpSpPr>
        <p:grpSpPr bwMode="auto">
          <a:xfrm>
            <a:off x="1145381" y="1059657"/>
            <a:ext cx="6858000" cy="669131"/>
            <a:chOff x="3628" y="1641617"/>
            <a:chExt cx="9144000" cy="89195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BEEF569-9DD5-4664-ABE3-7E8DC86DB7C8}"/>
                </a:ext>
              </a:extLst>
            </p:cNvPr>
            <p:cNvSpPr/>
            <p:nvPr/>
          </p:nvSpPr>
          <p:spPr bwMode="auto">
            <a:xfrm>
              <a:off x="3628" y="1641617"/>
              <a:ext cx="9144000" cy="891956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itchFamily="34" charset="0"/>
                <a:buNone/>
                <a:defRPr/>
              </a:pPr>
              <a:endParaRPr lang="zh-CN" altLang="en-US" sz="1200" dirty="0">
                <a:latin typeface="Arial" charset="0"/>
              </a:endParaRPr>
            </a:p>
          </p:txBody>
        </p:sp>
        <p:sp>
          <p:nvSpPr>
            <p:cNvPr id="19466" name="矩形 1">
              <a:extLst>
                <a:ext uri="{FF2B5EF4-FFF2-40B4-BE49-F238E27FC236}">
                  <a16:creationId xmlns:a16="http://schemas.microsoft.com/office/drawing/2014/main" id="{E12C5A31-7504-43C7-8959-99EBFF63A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075" y="1735138"/>
              <a:ext cx="4959351" cy="644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5000"/>
                </a:lnSpc>
              </a:pPr>
              <a:r>
                <a:rPr lang="en-US" altLang="zh-CN" sz="2100">
                  <a:latin typeface="微软雅黑" panose="020B0503020204020204" pitchFamily="34" charset="-122"/>
                  <a:ea typeface="微软雅黑" panose="020B0503020204020204" pitchFamily="34" charset="-122"/>
                </a:rPr>
                <a:t>Bean</a:t>
              </a:r>
              <a:r>
                <a:rPr lang="zh-CN" altLang="en-US" sz="21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的实例化有哪些方式</a:t>
              </a:r>
              <a:r>
                <a:rPr lang="zh-CN" altLang="zh-CN" sz="21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459" name="标题 1">
            <a:extLst>
              <a:ext uri="{FF2B5EF4-FFF2-40B4-BE49-F238E27FC236}">
                <a16:creationId xmlns:a16="http://schemas.microsoft.com/office/drawing/2014/main" id="{660527C9-7697-4C2C-9161-7693CCCEA68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Bean</a:t>
            </a:r>
            <a:r>
              <a:rPr lang="zh-CN" altLang="en-US" dirty="0"/>
              <a:t>的实例化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3A3715-46B7-455E-A0F6-2CAE416BC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4" name="Picture 8" descr="问小人">
            <a:extLst>
              <a:ext uri="{FF2B5EF4-FFF2-40B4-BE49-F238E27FC236}">
                <a16:creationId xmlns:a16="http://schemas.microsoft.com/office/drawing/2014/main" id="{4B80F9BC-68BA-4571-9FCF-E7B16BE60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148" y="596503"/>
            <a:ext cx="1697831" cy="175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6B91F0A-8F02-46AD-9D54-2FDDA9E4B003}"/>
              </a:ext>
            </a:extLst>
          </p:cNvPr>
          <p:cNvSpPr/>
          <p:nvPr/>
        </p:nvSpPr>
        <p:spPr bwMode="auto">
          <a:xfrm>
            <a:off x="755650" y="2283719"/>
            <a:ext cx="7709954" cy="1512168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eaLnBrk="0" hangingPunct="0">
              <a:defRPr/>
            </a:pPr>
            <a:endParaRPr lang="en-US" altLang="zh-CN" sz="1400" dirty="0">
              <a:latin typeface="+mn-ea"/>
            </a:endParaRPr>
          </a:p>
          <a:p>
            <a:pPr eaLnBrk="0" hangingPunct="0">
              <a:defRPr/>
            </a:pPr>
            <a:endParaRPr lang="zh-CN" altLang="en-US" sz="1400" dirty="0">
              <a:latin typeface="+mn-ea"/>
            </a:endParaRPr>
          </a:p>
          <a:p>
            <a:pPr eaLnBrk="0" hangingPunct="0">
              <a:defRPr/>
            </a:pPr>
            <a:endParaRPr lang="zh-CN" altLang="en-US" sz="1400" dirty="0">
              <a:latin typeface="+mn-ea"/>
            </a:endParaRPr>
          </a:p>
          <a:p>
            <a:pPr eaLnBrk="0" hangingPunct="0">
              <a:defRPr/>
            </a:pPr>
            <a:endParaRPr lang="zh-CN" altLang="en-US" sz="1400" dirty="0">
              <a:latin typeface="+mn-ea"/>
            </a:endParaRPr>
          </a:p>
          <a:p>
            <a:pPr eaLnBrk="0" hangingPunct="0">
              <a:defRPr/>
            </a:pPr>
            <a:endParaRPr lang="zh-CN" altLang="en-US" sz="1400" dirty="0">
              <a:latin typeface="+mn-ea"/>
            </a:endParaRPr>
          </a:p>
          <a:p>
            <a:pPr eaLnBrk="0" hangingPunct="0">
              <a:defRPr/>
            </a:pPr>
            <a:endParaRPr lang="zh-CN" altLang="en-US" sz="1400" dirty="0">
              <a:latin typeface="+mn-ea"/>
            </a:endParaRPr>
          </a:p>
          <a:p>
            <a:pPr eaLnBrk="0" hangingPunct="0">
              <a:defRPr/>
            </a:pPr>
            <a:endParaRPr lang="zh-CN" altLang="en-US" sz="1400" dirty="0">
              <a:latin typeface="+mn-ea"/>
            </a:endParaRPr>
          </a:p>
          <a:p>
            <a:pPr eaLnBrk="0" hangingPunct="0">
              <a:defRPr/>
            </a:pPr>
            <a:endParaRPr lang="zh-CN" altLang="en-US" sz="1400" dirty="0">
              <a:latin typeface="+mn-ea"/>
            </a:endParaRPr>
          </a:p>
          <a:p>
            <a:pPr eaLnBrk="0" hangingPunct="0">
              <a:defRPr/>
            </a:pPr>
            <a:endParaRPr lang="zh-CN" altLang="en-US" sz="1400" dirty="0">
              <a:latin typeface="+mn-ea"/>
            </a:endParaRPr>
          </a:p>
          <a:p>
            <a:pPr eaLnBrk="0" hangingPunct="0">
              <a:defRPr/>
            </a:pPr>
            <a:endParaRPr lang="zh-CN" altLang="en-US" sz="1400" dirty="0">
              <a:latin typeface="+mn-ea"/>
            </a:endParaRPr>
          </a:p>
          <a:p>
            <a:pPr eaLnBrk="0" hangingPunct="0">
              <a:defRPr/>
            </a:pPr>
            <a:endParaRPr lang="zh-CN" altLang="en-US" sz="1400" dirty="0">
              <a:latin typeface="+mn-ea"/>
            </a:endParaRPr>
          </a:p>
          <a:p>
            <a:pPr eaLnBrk="0" hangingPunct="0">
              <a:defRPr/>
            </a:pPr>
            <a:endParaRPr lang="zh-CN" altLang="en-US" sz="1400" dirty="0">
              <a:latin typeface="+mn-ea"/>
            </a:endParaRPr>
          </a:p>
          <a:p>
            <a:pPr eaLnBrk="0" hangingPunct="0">
              <a:defRPr/>
            </a:pPr>
            <a:endParaRPr lang="zh-CN" altLang="en-US" sz="1400" dirty="0">
              <a:latin typeface="+mn-ea"/>
            </a:endParaRPr>
          </a:p>
          <a:p>
            <a:pPr eaLnBrk="0" hangingPunct="0">
              <a:defRPr/>
            </a:pPr>
            <a:endParaRPr lang="zh-CN" altLang="en-US" sz="1400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4DB207-1217-4669-B250-21B884F89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267049"/>
            <a:ext cx="7709954" cy="131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          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在面向对象的程序中，想要使用某个对象，就需要先实例化这个对象。同样，在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Spring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中，要想使用容器中的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Bean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，也需要实例化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Bean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。实例化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Bean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有三种方式，分别为</a:t>
            </a:r>
            <a:r>
              <a:rPr lang="zh-CN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构造器实例化、静态工厂方式实例化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和</a:t>
            </a:r>
            <a:r>
              <a:rPr lang="zh-CN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实例工厂方式实例化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（其中最常用的是构造器实例化）。 </a:t>
            </a:r>
            <a:endParaRPr lang="en-US" altLang="zh-CN" sz="14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4B7CF334-276D-417C-AC14-BFC53DD184F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构造器实例化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B7198E-7FCE-4063-97D3-D212A8B52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20483" name="矩形 5">
            <a:extLst>
              <a:ext uri="{FF2B5EF4-FFF2-40B4-BE49-F238E27FC236}">
                <a16:creationId xmlns:a16="http://schemas.microsoft.com/office/drawing/2014/main" id="{71DFF453-33B6-493A-A9F2-9FC6C2474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782" y="2501504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200">
              <a:solidFill>
                <a:schemeClr val="bg1"/>
              </a:solidFill>
            </a:endParaRPr>
          </a:p>
          <a:p>
            <a:endParaRPr lang="zh-CN" altLang="zh-CN" sz="1200"/>
          </a:p>
          <a:p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7" name="AutoShape 2">
            <a:extLst>
              <a:ext uri="{FF2B5EF4-FFF2-40B4-BE49-F238E27FC236}">
                <a16:creationId xmlns:a16="http://schemas.microsoft.com/office/drawing/2014/main" id="{D74DA345-FEB0-4130-9FFA-53E015C08AB4}"/>
              </a:ext>
            </a:extLst>
          </p:cNvPr>
          <p:cNvSpPr>
            <a:spLocks noChangeArrowheads="1"/>
          </p:cNvSpPr>
          <p:nvPr/>
        </p:nvSpPr>
        <p:spPr bwMode="grayWhite">
          <a:xfrm>
            <a:off x="1514475" y="1428751"/>
            <a:ext cx="6057900" cy="2135981"/>
          </a:xfrm>
          <a:prstGeom prst="roundRect">
            <a:avLst>
              <a:gd name="adj" fmla="val 9583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zh-CN" altLang="zh-CN" sz="120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35092A1-1AA0-4947-9497-EEE48E1CE277}"/>
              </a:ext>
            </a:extLst>
          </p:cNvPr>
          <p:cNvGrpSpPr>
            <a:grpSpLocks/>
          </p:cNvGrpSpPr>
          <p:nvPr/>
        </p:nvGrpSpPr>
        <p:grpSpPr bwMode="auto">
          <a:xfrm>
            <a:off x="2075260" y="1428750"/>
            <a:ext cx="171450" cy="520304"/>
            <a:chOff x="1243582" y="1295425"/>
            <a:chExt cx="228600" cy="693416"/>
          </a:xfrm>
        </p:grpSpPr>
        <p:sp>
          <p:nvSpPr>
            <p:cNvPr id="20514" name="Line 20">
              <a:extLst>
                <a:ext uri="{FF2B5EF4-FFF2-40B4-BE49-F238E27FC236}">
                  <a16:creationId xmlns:a16="http://schemas.microsoft.com/office/drawing/2014/main" id="{0657FFAB-0831-43B4-A0C8-667A6A467E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0149" y="1546883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0515" name="Oval 21">
              <a:extLst>
                <a:ext uri="{FF2B5EF4-FFF2-40B4-BE49-F238E27FC236}">
                  <a16:creationId xmlns:a16="http://schemas.microsoft.com/office/drawing/2014/main" id="{5F2338CA-1427-41D2-88B1-315D0A43C20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5400000">
              <a:off x="1243582" y="1760241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66C5F4"/>
                </a:gs>
                <a:gs pos="100000">
                  <a:srgbClr val="4483A3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20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4289419A-41DC-4564-8E73-8977A5F1A7DE}"/>
              </a:ext>
            </a:extLst>
          </p:cNvPr>
          <p:cNvGrpSpPr>
            <a:grpSpLocks/>
          </p:cNvGrpSpPr>
          <p:nvPr/>
        </p:nvGrpSpPr>
        <p:grpSpPr bwMode="auto">
          <a:xfrm>
            <a:off x="2075260" y="1952625"/>
            <a:ext cx="171450" cy="510779"/>
            <a:chOff x="1243583" y="1936622"/>
            <a:chExt cx="228600" cy="680677"/>
          </a:xfrm>
        </p:grpSpPr>
        <p:sp>
          <p:nvSpPr>
            <p:cNvPr id="20512" name="Line 20">
              <a:extLst>
                <a:ext uri="{FF2B5EF4-FFF2-40B4-BE49-F238E27FC236}">
                  <a16:creationId xmlns:a16="http://schemas.microsoft.com/office/drawing/2014/main" id="{74CFFDF1-D778-4FF3-8DE0-07AEE5CC2C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0148" y="2188080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0513" name="Oval 9">
              <a:extLst>
                <a:ext uri="{FF2B5EF4-FFF2-40B4-BE49-F238E27FC236}">
                  <a16:creationId xmlns:a16="http://schemas.microsoft.com/office/drawing/2014/main" id="{090D2A4B-F7C1-49EA-BCC7-4E4CA14FB87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2388699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93933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FBDBFCD-2705-44E9-B6BB-50F812293BE0}"/>
              </a:ext>
            </a:extLst>
          </p:cNvPr>
          <p:cNvGrpSpPr>
            <a:grpSpLocks/>
          </p:cNvGrpSpPr>
          <p:nvPr/>
        </p:nvGrpSpPr>
        <p:grpSpPr bwMode="auto">
          <a:xfrm>
            <a:off x="2075260" y="2463403"/>
            <a:ext cx="171450" cy="471488"/>
            <a:chOff x="1243583" y="2674449"/>
            <a:chExt cx="228600" cy="628458"/>
          </a:xfrm>
        </p:grpSpPr>
        <p:sp>
          <p:nvSpPr>
            <p:cNvPr id="20510" name="Line 20">
              <a:extLst>
                <a:ext uri="{FF2B5EF4-FFF2-40B4-BE49-F238E27FC236}">
                  <a16:creationId xmlns:a16="http://schemas.microsoft.com/office/drawing/2014/main" id="{632981E5-6049-4900-9A0B-93044167B4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40218" y="2895837"/>
              <a:ext cx="444386" cy="161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0511" name="Oval 5">
              <a:extLst>
                <a:ext uri="{FF2B5EF4-FFF2-40B4-BE49-F238E27FC236}">
                  <a16:creationId xmlns:a16="http://schemas.microsoft.com/office/drawing/2014/main" id="{ECE6F3A7-7112-4D50-8460-27D5AF98982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3074307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9B491B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20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7FDABDEC-2D75-4CE7-940F-C5072C2B3354}"/>
              </a:ext>
            </a:extLst>
          </p:cNvPr>
          <p:cNvGrpSpPr>
            <a:grpSpLocks/>
          </p:cNvGrpSpPr>
          <p:nvPr/>
        </p:nvGrpSpPr>
        <p:grpSpPr bwMode="auto">
          <a:xfrm>
            <a:off x="2075260" y="2934891"/>
            <a:ext cx="171450" cy="491728"/>
            <a:chOff x="1243583" y="3302906"/>
            <a:chExt cx="228600" cy="657034"/>
          </a:xfrm>
        </p:grpSpPr>
        <p:sp>
          <p:nvSpPr>
            <p:cNvPr id="20508" name="Line 20">
              <a:extLst>
                <a:ext uri="{FF2B5EF4-FFF2-40B4-BE49-F238E27FC236}">
                  <a16:creationId xmlns:a16="http://schemas.microsoft.com/office/drawing/2014/main" id="{E435C30D-288A-42AD-8147-96993D8200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4798" y="3549713"/>
              <a:ext cx="495225" cy="1611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0509" name="Oval 21">
              <a:extLst>
                <a:ext uri="{FF2B5EF4-FFF2-40B4-BE49-F238E27FC236}">
                  <a16:creationId xmlns:a16="http://schemas.microsoft.com/office/drawing/2014/main" id="{CFA6D486-193D-4B68-A3BD-11CDCC65276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3731340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66C5F4"/>
                </a:gs>
                <a:gs pos="100000">
                  <a:srgbClr val="4483A3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20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546AB281-61DE-42C5-AFE5-BE9F1009B183}"/>
              </a:ext>
            </a:extLst>
          </p:cNvPr>
          <p:cNvGrpSpPr>
            <a:grpSpLocks/>
          </p:cNvGrpSpPr>
          <p:nvPr/>
        </p:nvGrpSpPr>
        <p:grpSpPr bwMode="auto">
          <a:xfrm>
            <a:off x="2471738" y="1634729"/>
            <a:ext cx="4342210" cy="284559"/>
            <a:chOff x="1771838" y="1722017"/>
            <a:chExt cx="5788925" cy="380338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8E9AF663-9909-4217-9128-D7E46C35F865}"/>
                </a:ext>
              </a:extLst>
            </p:cNvPr>
            <p:cNvSpPr/>
            <p:nvPr/>
          </p:nvSpPr>
          <p:spPr>
            <a:xfrm>
              <a:off x="1811521" y="1722017"/>
              <a:ext cx="5709558" cy="3702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创建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Web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项目，导入相关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Jar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包；</a:t>
              </a:r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6EBB09ED-C1C0-46B2-956B-1018F56CAFDA}"/>
                </a:ext>
              </a:extLst>
            </p:cNvPr>
            <p:cNvCxnSpPr/>
            <p:nvPr/>
          </p:nvCxnSpPr>
          <p:spPr>
            <a:xfrm>
              <a:off x="1771838" y="2102355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0F927E3A-56EA-49FA-B5DD-4ADE86706E7D}"/>
              </a:ext>
            </a:extLst>
          </p:cNvPr>
          <p:cNvGrpSpPr>
            <a:grpSpLocks/>
          </p:cNvGrpSpPr>
          <p:nvPr/>
        </p:nvGrpSpPr>
        <p:grpSpPr bwMode="auto">
          <a:xfrm>
            <a:off x="2471738" y="2131219"/>
            <a:ext cx="4342210" cy="284560"/>
            <a:chOff x="1771838" y="2362107"/>
            <a:chExt cx="5788925" cy="379568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903839E1-2C85-4892-8867-C5BA6DF75CE2}"/>
                </a:ext>
              </a:extLst>
            </p:cNvPr>
            <p:cNvSpPr/>
            <p:nvPr/>
          </p:nvSpPr>
          <p:spPr>
            <a:xfrm>
              <a:off x="1811521" y="2362107"/>
              <a:ext cx="5709558" cy="3694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创建名为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Bean1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的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Java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类；</a:t>
              </a:r>
              <a:endParaRPr lang="zh-CN" altLang="zh-CN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17134E66-C993-4F32-8FFA-F8CBD01E2DCF}"/>
                </a:ext>
              </a:extLst>
            </p:cNvPr>
            <p:cNvCxnSpPr/>
            <p:nvPr/>
          </p:nvCxnSpPr>
          <p:spPr>
            <a:xfrm>
              <a:off x="1771838" y="2741675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8AAFD7F9-0A68-42FF-8F16-057F8D3F928E}"/>
              </a:ext>
            </a:extLst>
          </p:cNvPr>
          <p:cNvGrpSpPr>
            <a:grpSpLocks/>
          </p:cNvGrpSpPr>
          <p:nvPr/>
        </p:nvGrpSpPr>
        <p:grpSpPr bwMode="auto">
          <a:xfrm>
            <a:off x="2471737" y="2620566"/>
            <a:ext cx="4643438" cy="289322"/>
            <a:chOff x="1771838" y="2990597"/>
            <a:chExt cx="5851946" cy="385712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F6625EA-7BAA-43AF-8A3C-A0CB70B85793}"/>
                </a:ext>
              </a:extLst>
            </p:cNvPr>
            <p:cNvSpPr/>
            <p:nvPr/>
          </p:nvSpPr>
          <p:spPr>
            <a:xfrm>
              <a:off x="1810851" y="2990597"/>
              <a:ext cx="5812933" cy="3692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创建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Spring</a:t>
              </a:r>
              <a:r>
                <a:rPr lang="zh-CN" altLang="zh-CN" sz="1200" dirty="0">
                  <a:latin typeface="Times New Roman" pitchFamily="18" charset="0"/>
                  <a:cs typeface="Times New Roman" pitchFamily="18" charset="0"/>
                </a:rPr>
                <a:t>配置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文件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beans1.xml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，并配置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Bean1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实体类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Bean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；</a:t>
              </a:r>
              <a:endParaRPr lang="zh-CN" altLang="zh-CN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DF328EA8-F05C-491C-905E-816CD4D7CFCE}"/>
                </a:ext>
              </a:extLst>
            </p:cNvPr>
            <p:cNvCxnSpPr/>
            <p:nvPr/>
          </p:nvCxnSpPr>
          <p:spPr>
            <a:xfrm>
              <a:off x="1771838" y="3376309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B6D6B2C4-CC14-4568-A2D4-FA4FF1FEE9E0}"/>
              </a:ext>
            </a:extLst>
          </p:cNvPr>
          <p:cNvGrpSpPr>
            <a:grpSpLocks/>
          </p:cNvGrpSpPr>
          <p:nvPr/>
        </p:nvGrpSpPr>
        <p:grpSpPr bwMode="auto">
          <a:xfrm>
            <a:off x="2471738" y="3120629"/>
            <a:ext cx="4342210" cy="283369"/>
            <a:chOff x="1771838" y="3657187"/>
            <a:chExt cx="5788925" cy="377150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5D647A6-EC8B-4A5A-BC50-EF3354A9564B}"/>
                </a:ext>
              </a:extLst>
            </p:cNvPr>
            <p:cNvSpPr/>
            <p:nvPr/>
          </p:nvSpPr>
          <p:spPr>
            <a:xfrm>
              <a:off x="1811521" y="3657187"/>
              <a:ext cx="5709558" cy="368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zh-CN" sz="1200" dirty="0">
                  <a:latin typeface="Times New Roman" pitchFamily="18" charset="0"/>
                  <a:cs typeface="Times New Roman" pitchFamily="18" charset="0"/>
                </a:rPr>
                <a:t>创建测试类，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测试程序。</a:t>
              </a: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4524A69D-DB84-41FE-881D-DD854FAB40E4}"/>
                </a:ext>
              </a:extLst>
            </p:cNvPr>
            <p:cNvCxnSpPr/>
            <p:nvPr/>
          </p:nvCxnSpPr>
          <p:spPr>
            <a:xfrm>
              <a:off x="1771838" y="4034337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矩形 86">
            <a:extLst>
              <a:ext uri="{FF2B5EF4-FFF2-40B4-BE49-F238E27FC236}">
                <a16:creationId xmlns:a16="http://schemas.microsoft.com/office/drawing/2014/main" id="{F65CD483-47D9-4B79-9E51-1BE07117D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754" y="2849167"/>
            <a:ext cx="6498998" cy="1595436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/>
              <a:t>    &lt;?xml version="1.0" encoding="UTF-8"?&gt;</a:t>
            </a:r>
          </a:p>
          <a:p>
            <a:r>
              <a:rPr lang="en-US" altLang="zh-CN" sz="1400" b="1" dirty="0"/>
              <a:t>    &lt;beans </a:t>
            </a:r>
            <a:r>
              <a:rPr lang="en-US" altLang="zh-CN" sz="1400" b="1" dirty="0" err="1"/>
              <a:t>xmlns</a:t>
            </a:r>
            <a:r>
              <a:rPr lang="en-US" altLang="zh-CN" sz="1400" b="1" dirty="0"/>
              <a:t>="http://www.springframework.org/schema/beans"</a:t>
            </a:r>
          </a:p>
          <a:p>
            <a:r>
              <a:rPr lang="en-US" altLang="zh-CN" sz="1400" b="1" dirty="0"/>
              <a:t> 	</a:t>
            </a:r>
            <a:r>
              <a:rPr lang="en-US" altLang="zh-CN" sz="1400" b="1" dirty="0" err="1"/>
              <a:t>xmlns:xsi</a:t>
            </a:r>
            <a:r>
              <a:rPr lang="en-US" altLang="zh-CN" sz="1400" b="1" dirty="0"/>
              <a:t>="http://www.w3.org/2001/XMLSchema-instance" 	</a:t>
            </a:r>
            <a:r>
              <a:rPr lang="en-US" altLang="zh-CN" sz="1400" b="1" dirty="0" err="1"/>
              <a:t>xsi:schemaLocation</a:t>
            </a:r>
            <a:r>
              <a:rPr lang="en-US" altLang="zh-CN" sz="1400" b="1" dirty="0"/>
              <a:t>="http://www.springframework.org/schema/beans </a:t>
            </a:r>
          </a:p>
          <a:p>
            <a:r>
              <a:rPr lang="en-US" altLang="zh-CN" sz="1400" b="1" dirty="0"/>
              <a:t>  	http://www.springframework.org/schema/beans/spring-beans-4.3.xsd"&gt;</a:t>
            </a:r>
          </a:p>
          <a:p>
            <a:r>
              <a:rPr lang="en-US" altLang="zh-CN" sz="1400" b="1" dirty="0"/>
              <a:t>           &lt;bean id="bean1" class="com.test.instance.constructor.Bean1" /&gt;</a:t>
            </a:r>
          </a:p>
          <a:p>
            <a:r>
              <a:rPr lang="en-US" altLang="zh-CN" sz="1400" b="1" dirty="0"/>
              <a:t>    &lt;/beans&gt;</a:t>
            </a:r>
            <a:endParaRPr lang="zh-CN" altLang="zh-CN" sz="1400" b="1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A7C701F-40D5-4E1B-A41B-E256A998DC57}"/>
              </a:ext>
            </a:extLst>
          </p:cNvPr>
          <p:cNvGrpSpPr>
            <a:grpSpLocks/>
          </p:cNvGrpSpPr>
          <p:nvPr/>
        </p:nvGrpSpPr>
        <p:grpSpPr bwMode="auto">
          <a:xfrm>
            <a:off x="1514475" y="698897"/>
            <a:ext cx="6103144" cy="680507"/>
            <a:chOff x="495300" y="931863"/>
            <a:chExt cx="8137525" cy="907343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D9DE2DB-334F-4D7E-972F-2482B54634E0}"/>
                </a:ext>
              </a:extLst>
            </p:cNvPr>
            <p:cNvSpPr/>
            <p:nvPr/>
          </p:nvSpPr>
          <p:spPr bwMode="auto">
            <a:xfrm>
              <a:off x="495300" y="998538"/>
              <a:ext cx="8137525" cy="820737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499" name="矩形 8">
              <a:extLst>
                <a:ext uri="{FF2B5EF4-FFF2-40B4-BE49-F238E27FC236}">
                  <a16:creationId xmlns:a16="http://schemas.microsoft.com/office/drawing/2014/main" id="{3E540D5B-52D2-40C8-8E0D-D6C48BE71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113" y="931863"/>
              <a:ext cx="8105774" cy="907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500"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lang="zh-CN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构造器实例化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是指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容器通过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对应的类中默认的构造函数来实例化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。接下来演示构造器实例化的使用：</a:t>
              </a:r>
              <a:endPara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CA9DA2C-3D1F-46FD-9A9F-7416CDE206EC}"/>
              </a:ext>
            </a:extLst>
          </p:cNvPr>
          <p:cNvGrpSpPr>
            <a:grpSpLocks/>
          </p:cNvGrpSpPr>
          <p:nvPr/>
        </p:nvGrpSpPr>
        <p:grpSpPr bwMode="auto">
          <a:xfrm>
            <a:off x="1604650" y="231992"/>
            <a:ext cx="6157913" cy="2862808"/>
            <a:chOff x="561974" y="1780610"/>
            <a:chExt cx="9012308" cy="4181214"/>
          </a:xfrm>
        </p:grpSpPr>
        <p:sp>
          <p:nvSpPr>
            <p:cNvPr id="20496" name="矩形 89">
              <a:extLst>
                <a:ext uri="{FF2B5EF4-FFF2-40B4-BE49-F238E27FC236}">
                  <a16:creationId xmlns:a16="http://schemas.microsoft.com/office/drawing/2014/main" id="{FFC354CE-3A61-4598-A975-AC2027CEE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974" y="1780610"/>
              <a:ext cx="9012308" cy="4181214"/>
            </a:xfrm>
            <a:prstGeom prst="rect">
              <a:avLst/>
            </a:prstGeom>
            <a:solidFill>
              <a:srgbClr val="EDF5FD"/>
            </a:solidFill>
            <a:ln w="50800" cap="flat" cmpd="sng" algn="ctr">
              <a:solidFill>
                <a:srgbClr val="5D78A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endParaRPr lang="zh-CN" altLang="en-US" sz="1400" b="1"/>
            </a:p>
          </p:txBody>
        </p:sp>
        <p:sp>
          <p:nvSpPr>
            <p:cNvPr id="20497" name="矩形 90">
              <a:extLst>
                <a:ext uri="{FF2B5EF4-FFF2-40B4-BE49-F238E27FC236}">
                  <a16:creationId xmlns:a16="http://schemas.microsoft.com/office/drawing/2014/main" id="{F41A144E-129A-4AC0-9318-90E9DE9F9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00" y="1780611"/>
              <a:ext cx="8782298" cy="3322864"/>
            </a:xfrm>
            <a:prstGeom prst="rect">
              <a:avLst/>
            </a:prstGeom>
            <a:solidFill>
              <a:srgbClr val="EDF5FD"/>
            </a:solidFill>
            <a:ln w="50800" cap="flat" cmpd="sng" algn="ctr">
              <a:solidFill>
                <a:srgbClr val="5D78A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r>
                <a:rPr lang="en-US" altLang="zh-CN" sz="1400" b="1" dirty="0"/>
                <a:t>public class InstanceTest1 {</a:t>
              </a:r>
            </a:p>
            <a:p>
              <a:r>
                <a:rPr lang="en-US" altLang="zh-CN" sz="1400" b="1" dirty="0"/>
                <a:t>       public static void main(String[] </a:t>
              </a:r>
              <a:r>
                <a:rPr lang="en-US" altLang="zh-CN" sz="1400" b="1" dirty="0" err="1"/>
                <a:t>args</a:t>
              </a:r>
              <a:r>
                <a:rPr lang="en-US" altLang="zh-CN" sz="1400" b="1" dirty="0"/>
                <a:t>) {</a:t>
              </a:r>
            </a:p>
            <a:p>
              <a:r>
                <a:rPr lang="en-US" altLang="zh-CN" sz="1400" b="1" dirty="0"/>
                <a:t>     	String </a:t>
              </a:r>
              <a:r>
                <a:rPr lang="en-US" altLang="zh-CN" sz="1400" b="1" dirty="0" err="1"/>
                <a:t>xmlPath</a:t>
              </a:r>
              <a:r>
                <a:rPr lang="en-US" altLang="zh-CN" sz="1400" b="1" dirty="0"/>
                <a:t> = "com/test/instance/constructor/beans1.xml";</a:t>
              </a:r>
            </a:p>
            <a:p>
              <a:r>
                <a:rPr lang="en-US" altLang="zh-CN" sz="1400" b="1" dirty="0"/>
                <a:t>               </a:t>
              </a:r>
              <a:r>
                <a:rPr lang="en-US" altLang="zh-CN" sz="1400" b="1" dirty="0" err="1"/>
                <a:t>ApplicationContext</a:t>
              </a:r>
              <a:r>
                <a:rPr lang="en-US" altLang="zh-CN" sz="1400" b="1" dirty="0"/>
                <a:t> </a:t>
              </a:r>
              <a:r>
                <a:rPr lang="en-US" altLang="zh-CN" sz="1400" b="1" dirty="0" err="1"/>
                <a:t>applicationContext</a:t>
              </a:r>
              <a:r>
                <a:rPr lang="en-US" altLang="zh-CN" sz="1400" b="1" dirty="0"/>
                <a:t> = </a:t>
              </a:r>
            </a:p>
            <a:p>
              <a:r>
                <a:rPr lang="en-US" altLang="zh-CN" sz="1400" b="1" dirty="0"/>
                <a:t>			    new </a:t>
              </a:r>
              <a:r>
                <a:rPr lang="en-US" altLang="zh-CN" sz="1400" b="1" dirty="0" err="1"/>
                <a:t>ClassPathXmlApplicationContext</a:t>
              </a:r>
              <a:r>
                <a:rPr lang="en-US" altLang="zh-CN" sz="1400" b="1" dirty="0"/>
                <a:t>(</a:t>
              </a:r>
              <a:r>
                <a:rPr lang="en-US" altLang="zh-CN" sz="1400" b="1" dirty="0" err="1"/>
                <a:t>xmlPath</a:t>
              </a:r>
              <a:r>
                <a:rPr lang="en-US" altLang="zh-CN" sz="1400" b="1" dirty="0"/>
                <a:t>);</a:t>
              </a:r>
            </a:p>
            <a:p>
              <a:r>
                <a:rPr lang="en-US" altLang="zh-CN" sz="1400" b="1" dirty="0"/>
                <a:t>	Bean1 bean = (Bean1) </a:t>
              </a:r>
              <a:r>
                <a:rPr lang="en-US" altLang="zh-CN" sz="1400" b="1" dirty="0" err="1"/>
                <a:t>applicationContext.getBean</a:t>
              </a:r>
              <a:r>
                <a:rPr lang="en-US" altLang="zh-CN" sz="1400" b="1" dirty="0"/>
                <a:t>("bean1");</a:t>
              </a:r>
            </a:p>
            <a:p>
              <a:r>
                <a:rPr lang="en-US" altLang="zh-CN" sz="1400" b="1" dirty="0"/>
                <a:t>                </a:t>
              </a:r>
              <a:r>
                <a:rPr lang="en-US" altLang="zh-CN" sz="1400" b="1" dirty="0" err="1"/>
                <a:t>System.out.println</a:t>
              </a:r>
              <a:r>
                <a:rPr lang="en-US" altLang="zh-CN" sz="1400" b="1" dirty="0"/>
                <a:t>(bean);</a:t>
              </a:r>
            </a:p>
            <a:p>
              <a:r>
                <a:rPr lang="en-US" altLang="zh-CN" sz="1400" b="1" dirty="0"/>
                <a:t>      }</a:t>
              </a:r>
            </a:p>
            <a:p>
              <a:r>
                <a:rPr lang="en-US" altLang="zh-CN" sz="1400" b="1" dirty="0"/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82" grpId="0" animBg="1"/>
      <p:bldP spid="8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12E00CFF-BE7D-47E0-9A78-E0DBBC51CAEE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静态工厂方式实例化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734D3C4-E03C-4784-839E-4FDE70B4E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21507" name="矩形 5">
            <a:extLst>
              <a:ext uri="{FF2B5EF4-FFF2-40B4-BE49-F238E27FC236}">
                <a16:creationId xmlns:a16="http://schemas.microsoft.com/office/drawing/2014/main" id="{46046828-D020-425D-AEEA-510773EF3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794" y="2957532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200">
              <a:solidFill>
                <a:schemeClr val="bg1"/>
              </a:solidFill>
            </a:endParaRPr>
          </a:p>
          <a:p>
            <a:endParaRPr lang="zh-CN" altLang="zh-CN" sz="1200"/>
          </a:p>
          <a:p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3" name="AutoShape 2">
            <a:extLst>
              <a:ext uri="{FF2B5EF4-FFF2-40B4-BE49-F238E27FC236}">
                <a16:creationId xmlns:a16="http://schemas.microsoft.com/office/drawing/2014/main" id="{AC3AE395-20DE-4125-BEBD-D27549746378}"/>
              </a:ext>
            </a:extLst>
          </p:cNvPr>
          <p:cNvSpPr>
            <a:spLocks noChangeArrowheads="1"/>
          </p:cNvSpPr>
          <p:nvPr/>
        </p:nvSpPr>
        <p:spPr bwMode="grayWhite">
          <a:xfrm>
            <a:off x="830486" y="1971695"/>
            <a:ext cx="7161977" cy="2049065"/>
          </a:xfrm>
          <a:prstGeom prst="roundRect">
            <a:avLst>
              <a:gd name="adj" fmla="val 9583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zh-CN" altLang="zh-CN" sz="120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EB29ADB-209A-4794-98B2-BEB106238BB7}"/>
              </a:ext>
            </a:extLst>
          </p:cNvPr>
          <p:cNvGrpSpPr>
            <a:grpSpLocks/>
          </p:cNvGrpSpPr>
          <p:nvPr/>
        </p:nvGrpSpPr>
        <p:grpSpPr bwMode="auto">
          <a:xfrm>
            <a:off x="1391272" y="1884778"/>
            <a:ext cx="171450" cy="520304"/>
            <a:chOff x="1243582" y="1295425"/>
            <a:chExt cx="228600" cy="693416"/>
          </a:xfrm>
        </p:grpSpPr>
        <p:sp>
          <p:nvSpPr>
            <p:cNvPr id="21539" name="Line 20">
              <a:extLst>
                <a:ext uri="{FF2B5EF4-FFF2-40B4-BE49-F238E27FC236}">
                  <a16:creationId xmlns:a16="http://schemas.microsoft.com/office/drawing/2014/main" id="{D3765506-63E1-44F6-9777-5F7C25C6BB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0149" y="1546883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1540" name="Oval 21">
              <a:extLst>
                <a:ext uri="{FF2B5EF4-FFF2-40B4-BE49-F238E27FC236}">
                  <a16:creationId xmlns:a16="http://schemas.microsoft.com/office/drawing/2014/main" id="{BC91B0FB-62DE-46B6-9E11-4F1C923208A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5400000">
              <a:off x="1243582" y="1760241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66C5F4"/>
                </a:gs>
                <a:gs pos="100000">
                  <a:srgbClr val="4483A3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20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7E25CBA-3C8D-4054-BC1A-EF88D8C198A7}"/>
              </a:ext>
            </a:extLst>
          </p:cNvPr>
          <p:cNvGrpSpPr>
            <a:grpSpLocks/>
          </p:cNvGrpSpPr>
          <p:nvPr/>
        </p:nvGrpSpPr>
        <p:grpSpPr bwMode="auto">
          <a:xfrm>
            <a:off x="1391272" y="2408653"/>
            <a:ext cx="171450" cy="510779"/>
            <a:chOff x="1243583" y="1936622"/>
            <a:chExt cx="228600" cy="680677"/>
          </a:xfrm>
        </p:grpSpPr>
        <p:sp>
          <p:nvSpPr>
            <p:cNvPr id="21537" name="Line 20">
              <a:extLst>
                <a:ext uri="{FF2B5EF4-FFF2-40B4-BE49-F238E27FC236}">
                  <a16:creationId xmlns:a16="http://schemas.microsoft.com/office/drawing/2014/main" id="{F7C29121-CBE4-4AC5-9D0D-EE0774C180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0148" y="2188080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1538" name="Oval 9">
              <a:extLst>
                <a:ext uri="{FF2B5EF4-FFF2-40B4-BE49-F238E27FC236}">
                  <a16:creationId xmlns:a16="http://schemas.microsoft.com/office/drawing/2014/main" id="{4932F419-4733-45F8-85A4-3BAEB50A01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2388699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93933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CE62E36-15F3-4B1F-99DD-13B0E9812B02}"/>
              </a:ext>
            </a:extLst>
          </p:cNvPr>
          <p:cNvGrpSpPr>
            <a:grpSpLocks/>
          </p:cNvGrpSpPr>
          <p:nvPr/>
        </p:nvGrpSpPr>
        <p:grpSpPr bwMode="auto">
          <a:xfrm>
            <a:off x="1391272" y="2919431"/>
            <a:ext cx="171450" cy="471488"/>
            <a:chOff x="1243583" y="2674449"/>
            <a:chExt cx="228600" cy="628458"/>
          </a:xfrm>
        </p:grpSpPr>
        <p:sp>
          <p:nvSpPr>
            <p:cNvPr id="21535" name="Line 20">
              <a:extLst>
                <a:ext uri="{FF2B5EF4-FFF2-40B4-BE49-F238E27FC236}">
                  <a16:creationId xmlns:a16="http://schemas.microsoft.com/office/drawing/2014/main" id="{367D9D89-7923-4878-9E71-EB1E31A69D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40218" y="2895837"/>
              <a:ext cx="444386" cy="161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1536" name="Oval 5">
              <a:extLst>
                <a:ext uri="{FF2B5EF4-FFF2-40B4-BE49-F238E27FC236}">
                  <a16:creationId xmlns:a16="http://schemas.microsoft.com/office/drawing/2014/main" id="{F930DDAC-EBCD-4122-A9C1-1229E226B74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3074307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9B491B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20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4F2D00D-74E1-40D0-BFB2-77A7F1C0AA6A}"/>
              </a:ext>
            </a:extLst>
          </p:cNvPr>
          <p:cNvGrpSpPr>
            <a:grpSpLocks/>
          </p:cNvGrpSpPr>
          <p:nvPr/>
        </p:nvGrpSpPr>
        <p:grpSpPr bwMode="auto">
          <a:xfrm>
            <a:off x="1391272" y="3390919"/>
            <a:ext cx="171450" cy="491728"/>
            <a:chOff x="1243583" y="3302906"/>
            <a:chExt cx="228600" cy="657034"/>
          </a:xfrm>
        </p:grpSpPr>
        <p:sp>
          <p:nvSpPr>
            <p:cNvPr id="21533" name="Line 20">
              <a:extLst>
                <a:ext uri="{FF2B5EF4-FFF2-40B4-BE49-F238E27FC236}">
                  <a16:creationId xmlns:a16="http://schemas.microsoft.com/office/drawing/2014/main" id="{D071D68B-0C0F-4C5F-9143-64A642A39A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4798" y="3549713"/>
              <a:ext cx="495225" cy="1611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1534" name="Oval 21">
              <a:extLst>
                <a:ext uri="{FF2B5EF4-FFF2-40B4-BE49-F238E27FC236}">
                  <a16:creationId xmlns:a16="http://schemas.microsoft.com/office/drawing/2014/main" id="{7283259B-F923-4B4D-B813-231D5AF996B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3731340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66C5F4"/>
                </a:gs>
                <a:gs pos="100000">
                  <a:srgbClr val="4483A3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20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AFF391F-7E42-4372-A188-535D280136E9}"/>
              </a:ext>
            </a:extLst>
          </p:cNvPr>
          <p:cNvGrpSpPr>
            <a:grpSpLocks/>
          </p:cNvGrpSpPr>
          <p:nvPr/>
        </p:nvGrpSpPr>
        <p:grpSpPr bwMode="auto">
          <a:xfrm>
            <a:off x="1787750" y="2090757"/>
            <a:ext cx="4342210" cy="284559"/>
            <a:chOff x="1771838" y="1722017"/>
            <a:chExt cx="5788925" cy="38033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0078D1D-47A1-49B9-BF75-E35412DCEC01}"/>
                </a:ext>
              </a:extLst>
            </p:cNvPr>
            <p:cNvSpPr/>
            <p:nvPr/>
          </p:nvSpPr>
          <p:spPr>
            <a:xfrm>
              <a:off x="1811521" y="1722017"/>
              <a:ext cx="5709558" cy="3702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创建名为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Bean2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的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Java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类；</a:t>
              </a: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2E1DB741-AD12-46DE-B000-06DBEBABD215}"/>
                </a:ext>
              </a:extLst>
            </p:cNvPr>
            <p:cNvCxnSpPr/>
            <p:nvPr/>
          </p:nvCxnSpPr>
          <p:spPr>
            <a:xfrm>
              <a:off x="1771838" y="2102355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ACD400C-FA75-48C9-89F2-8E9086A98A80}"/>
              </a:ext>
            </a:extLst>
          </p:cNvPr>
          <p:cNvGrpSpPr>
            <a:grpSpLocks/>
          </p:cNvGrpSpPr>
          <p:nvPr/>
        </p:nvGrpSpPr>
        <p:grpSpPr bwMode="auto">
          <a:xfrm>
            <a:off x="1787749" y="2587247"/>
            <a:ext cx="4729163" cy="284560"/>
            <a:chOff x="1771838" y="2362107"/>
            <a:chExt cx="5788925" cy="379696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28D4F31-3771-44E7-A541-6784D163C8FB}"/>
                </a:ext>
              </a:extLst>
            </p:cNvPr>
            <p:cNvSpPr/>
            <p:nvPr/>
          </p:nvSpPr>
          <p:spPr>
            <a:xfrm>
              <a:off x="1811189" y="2362107"/>
              <a:ext cx="5710225" cy="3696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创建一个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Java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工厂类，在类中使用静态方法获取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Bean2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实例；</a:t>
              </a:r>
              <a:endParaRPr lang="zh-CN" altLang="zh-CN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EEC372A0-196F-4508-AD8C-66398276201A}"/>
                </a:ext>
              </a:extLst>
            </p:cNvPr>
            <p:cNvCxnSpPr/>
            <p:nvPr/>
          </p:nvCxnSpPr>
          <p:spPr>
            <a:xfrm>
              <a:off x="1771838" y="2741803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2AE6CEE-1CDC-4907-AD0B-30DC0F93F0E0}"/>
              </a:ext>
            </a:extLst>
          </p:cNvPr>
          <p:cNvGrpSpPr>
            <a:grpSpLocks/>
          </p:cNvGrpSpPr>
          <p:nvPr/>
        </p:nvGrpSpPr>
        <p:grpSpPr bwMode="auto">
          <a:xfrm>
            <a:off x="1787749" y="3076594"/>
            <a:ext cx="4643438" cy="289322"/>
            <a:chOff x="1771838" y="2990597"/>
            <a:chExt cx="5851946" cy="385712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1A6B1E4-A3C2-4A21-B5FF-2AD1AE28D0D1}"/>
                </a:ext>
              </a:extLst>
            </p:cNvPr>
            <p:cNvSpPr/>
            <p:nvPr/>
          </p:nvSpPr>
          <p:spPr>
            <a:xfrm>
              <a:off x="1810851" y="2990597"/>
              <a:ext cx="5812933" cy="3692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创建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Spring</a:t>
              </a:r>
              <a:r>
                <a:rPr lang="zh-CN" altLang="zh-CN" sz="1200" dirty="0">
                  <a:latin typeface="Times New Roman" pitchFamily="18" charset="0"/>
                  <a:cs typeface="Times New Roman" pitchFamily="18" charset="0"/>
                </a:rPr>
                <a:t>配置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文件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beans2.xml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，并配置工厂类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Bean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；</a:t>
              </a:r>
              <a:endParaRPr lang="zh-CN" altLang="zh-CN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55E84AE-B2C9-416B-9852-31F654655690}"/>
                </a:ext>
              </a:extLst>
            </p:cNvPr>
            <p:cNvCxnSpPr/>
            <p:nvPr/>
          </p:nvCxnSpPr>
          <p:spPr>
            <a:xfrm>
              <a:off x="1771838" y="3376309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990AB108-8277-47DC-923D-4E559EEADCA8}"/>
              </a:ext>
            </a:extLst>
          </p:cNvPr>
          <p:cNvGrpSpPr>
            <a:grpSpLocks/>
          </p:cNvGrpSpPr>
          <p:nvPr/>
        </p:nvGrpSpPr>
        <p:grpSpPr bwMode="auto">
          <a:xfrm>
            <a:off x="1787750" y="3576657"/>
            <a:ext cx="4342210" cy="283369"/>
            <a:chOff x="1771838" y="3657187"/>
            <a:chExt cx="5788925" cy="377150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C053ADD2-56F0-4BBA-B43B-672DE154D60B}"/>
                </a:ext>
              </a:extLst>
            </p:cNvPr>
            <p:cNvSpPr/>
            <p:nvPr/>
          </p:nvSpPr>
          <p:spPr>
            <a:xfrm>
              <a:off x="1811521" y="3657187"/>
              <a:ext cx="5709558" cy="368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zh-CN" sz="1200" dirty="0">
                  <a:latin typeface="Times New Roman" pitchFamily="18" charset="0"/>
                  <a:cs typeface="Times New Roman" pitchFamily="18" charset="0"/>
                </a:rPr>
                <a:t>创建测试类，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测试程序。</a:t>
              </a: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FBB59AD9-7875-4A9F-A6D8-8E1E3FDD0D06}"/>
                </a:ext>
              </a:extLst>
            </p:cNvPr>
            <p:cNvCxnSpPr/>
            <p:nvPr/>
          </p:nvCxnSpPr>
          <p:spPr>
            <a:xfrm>
              <a:off x="1771838" y="4034337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矩形 86">
            <a:extLst>
              <a:ext uri="{FF2B5EF4-FFF2-40B4-BE49-F238E27FC236}">
                <a16:creationId xmlns:a16="http://schemas.microsoft.com/office/drawing/2014/main" id="{84F4DC50-63CC-4BDD-80A5-CC5752D43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637" y="3457594"/>
            <a:ext cx="5900738" cy="779859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/>
              <a:t>    &lt;bean id="bean2" class="com.test.instance.static_factory.MyBean2Factory" </a:t>
            </a:r>
          </a:p>
          <a:p>
            <a:r>
              <a:rPr lang="en-US" altLang="zh-CN" sz="1400" b="1" dirty="0"/>
              <a:t>		   factory-method="</a:t>
            </a:r>
            <a:r>
              <a:rPr lang="en-US" altLang="zh-CN" sz="1400" b="1" dirty="0" err="1"/>
              <a:t>createBean</a:t>
            </a:r>
            <a:r>
              <a:rPr lang="en-US" altLang="zh-CN" sz="1400" b="1" dirty="0"/>
              <a:t>" /&gt;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5A72FB4-DF5D-4C69-BC9C-2550C65CBC53}"/>
              </a:ext>
            </a:extLst>
          </p:cNvPr>
          <p:cNvGrpSpPr>
            <a:grpSpLocks/>
          </p:cNvGrpSpPr>
          <p:nvPr/>
        </p:nvGrpSpPr>
        <p:grpSpPr bwMode="auto">
          <a:xfrm>
            <a:off x="820962" y="792976"/>
            <a:ext cx="6103144" cy="763190"/>
            <a:chOff x="495300" y="855663"/>
            <a:chExt cx="8137525" cy="1017587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8888EEB2-8687-4DB1-BB97-A73A3A0F1647}"/>
                </a:ext>
              </a:extLst>
            </p:cNvPr>
            <p:cNvSpPr/>
            <p:nvPr/>
          </p:nvSpPr>
          <p:spPr bwMode="auto">
            <a:xfrm>
              <a:off x="495300" y="903288"/>
              <a:ext cx="8137525" cy="969962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9" name="矩形 8">
              <a:extLst>
                <a:ext uri="{FF2B5EF4-FFF2-40B4-BE49-F238E27FC236}">
                  <a16:creationId xmlns:a16="http://schemas.microsoft.com/office/drawing/2014/main" id="{A5F8598C-0235-4663-9D37-7D58AC4D2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113" y="855663"/>
              <a:ext cx="8105774" cy="907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0" hangingPunct="0">
                <a:lnSpc>
                  <a:spcPct val="150000"/>
                </a:lnSpc>
                <a:defRPr/>
              </a:pPr>
              <a:r>
                <a:rPr lang="en-US" altLang="zh-CN" sz="1500" dirty="0">
                  <a:solidFill>
                    <a:schemeClr val="accent4"/>
                  </a:solidFill>
                  <a:latin typeface="黑体" pitchFamily="49" charset="-122"/>
                  <a:ea typeface="黑体" pitchFamily="49" charset="-122"/>
                </a:rPr>
                <a:t>    </a:t>
              </a:r>
              <a:r>
                <a:rPr lang="zh-CN" altLang="zh-CN" sz="1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静态工厂</a:t>
              </a:r>
              <a:r>
                <a:rPr lang="zh-CN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是实例化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的另一种方式。该方式要求自己创建一个静态工厂的方法来创建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的实例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。接下来演示静态工厂实例化的使用：</a:t>
              </a:r>
              <a:endPara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862E8A05-9390-47B1-896B-3BFD8698DF55}"/>
              </a:ext>
            </a:extLst>
          </p:cNvPr>
          <p:cNvGrpSpPr>
            <a:grpSpLocks/>
          </p:cNvGrpSpPr>
          <p:nvPr/>
        </p:nvGrpSpPr>
        <p:grpSpPr bwMode="auto">
          <a:xfrm>
            <a:off x="1259632" y="765590"/>
            <a:ext cx="6157913" cy="2692003"/>
            <a:chOff x="561974" y="1419227"/>
            <a:chExt cx="9012308" cy="3728687"/>
          </a:xfrm>
        </p:grpSpPr>
        <p:sp>
          <p:nvSpPr>
            <p:cNvPr id="21521" name="矩形 89">
              <a:extLst>
                <a:ext uri="{FF2B5EF4-FFF2-40B4-BE49-F238E27FC236}">
                  <a16:creationId xmlns:a16="http://schemas.microsoft.com/office/drawing/2014/main" id="{88DED5F8-340E-4E09-ADDE-BBBB3EDB2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974" y="1419227"/>
              <a:ext cx="9012308" cy="3728687"/>
            </a:xfrm>
            <a:prstGeom prst="rect">
              <a:avLst/>
            </a:prstGeom>
            <a:solidFill>
              <a:srgbClr val="EDF5FD"/>
            </a:solidFill>
            <a:ln w="50800" cap="flat" cmpd="sng" algn="ctr">
              <a:solidFill>
                <a:srgbClr val="5D78A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endParaRPr lang="zh-CN" altLang="en-US" sz="1400" b="1"/>
            </a:p>
          </p:txBody>
        </p:sp>
        <p:sp>
          <p:nvSpPr>
            <p:cNvPr id="21522" name="矩形 90">
              <a:extLst>
                <a:ext uri="{FF2B5EF4-FFF2-40B4-BE49-F238E27FC236}">
                  <a16:creationId xmlns:a16="http://schemas.microsoft.com/office/drawing/2014/main" id="{268FD802-511E-4289-8915-06A348D2C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00" y="1478004"/>
              <a:ext cx="8782298" cy="3151249"/>
            </a:xfrm>
            <a:prstGeom prst="rect">
              <a:avLst/>
            </a:prstGeom>
            <a:solidFill>
              <a:srgbClr val="EDF5FD"/>
            </a:solidFill>
            <a:ln w="50800" cap="flat" cmpd="sng" algn="ctr">
              <a:solidFill>
                <a:srgbClr val="5D78A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r>
                <a:rPr lang="en-US" altLang="zh-CN" sz="1400" b="1" dirty="0"/>
                <a:t>   public class InstanceTest2 {</a:t>
              </a:r>
            </a:p>
            <a:p>
              <a:r>
                <a:rPr lang="en-US" altLang="zh-CN" sz="1400" b="1" dirty="0"/>
                <a:t>         public static void main(String[] </a:t>
              </a:r>
              <a:r>
                <a:rPr lang="en-US" altLang="zh-CN" sz="1400" b="1" dirty="0" err="1"/>
                <a:t>args</a:t>
              </a:r>
              <a:r>
                <a:rPr lang="en-US" altLang="zh-CN" sz="1400" b="1" dirty="0"/>
                <a:t>) {</a:t>
              </a:r>
            </a:p>
            <a:p>
              <a:r>
                <a:rPr lang="en-US" altLang="zh-CN" sz="1400" b="1" dirty="0"/>
                <a:t>	String </a:t>
              </a:r>
              <a:r>
                <a:rPr lang="en-US" altLang="zh-CN" sz="1400" b="1" dirty="0" err="1"/>
                <a:t>xmlPath</a:t>
              </a:r>
              <a:r>
                <a:rPr lang="en-US" altLang="zh-CN" sz="1400" b="1" dirty="0"/>
                <a:t> ="com/test/instance/</a:t>
              </a:r>
              <a:r>
                <a:rPr lang="en-US" altLang="zh-CN" sz="1400" b="1" dirty="0" err="1"/>
                <a:t>static_factory</a:t>
              </a:r>
              <a:r>
                <a:rPr lang="en-US" altLang="zh-CN" sz="1400" b="1" dirty="0"/>
                <a:t>/beans2.xml";</a:t>
              </a:r>
            </a:p>
            <a:p>
              <a:r>
                <a:rPr lang="en-US" altLang="zh-CN" sz="1400" b="1" dirty="0"/>
                <a:t> 	</a:t>
              </a:r>
              <a:r>
                <a:rPr lang="en-US" altLang="zh-CN" sz="1400" b="1" dirty="0" err="1"/>
                <a:t>ApplicationContext</a:t>
              </a:r>
              <a:r>
                <a:rPr lang="en-US" altLang="zh-CN" sz="1400" b="1" dirty="0"/>
                <a:t> </a:t>
              </a:r>
              <a:r>
                <a:rPr lang="en-US" altLang="zh-CN" sz="1400" b="1" dirty="0" err="1"/>
                <a:t>applicationContext</a:t>
              </a:r>
              <a:r>
                <a:rPr lang="en-US" altLang="zh-CN" sz="1400" b="1" dirty="0"/>
                <a:t> = </a:t>
              </a:r>
            </a:p>
            <a:p>
              <a:r>
                <a:rPr lang="en-US" altLang="zh-CN" sz="1400" b="1" dirty="0"/>
                <a:t> 			         new </a:t>
              </a:r>
              <a:r>
                <a:rPr lang="en-US" altLang="zh-CN" sz="1400" b="1" dirty="0" err="1"/>
                <a:t>ClassPathXmlApplicationContext</a:t>
              </a:r>
              <a:r>
                <a:rPr lang="en-US" altLang="zh-CN" sz="1400" b="1" dirty="0"/>
                <a:t>(</a:t>
              </a:r>
              <a:r>
                <a:rPr lang="en-US" altLang="zh-CN" sz="1400" b="1" dirty="0" err="1"/>
                <a:t>xmlPath</a:t>
              </a:r>
              <a:r>
                <a:rPr lang="en-US" altLang="zh-CN" sz="1400" b="1" dirty="0"/>
                <a:t>);</a:t>
              </a:r>
            </a:p>
            <a:p>
              <a:r>
                <a:rPr lang="en-US" altLang="zh-CN" sz="1400" b="1" dirty="0"/>
                <a:t> 	</a:t>
              </a:r>
              <a:r>
                <a:rPr lang="en-US" altLang="zh-CN" sz="1400" b="1" dirty="0" err="1"/>
                <a:t>System.out.println</a:t>
              </a:r>
              <a:r>
                <a:rPr lang="en-US" altLang="zh-CN" sz="1400" b="1" dirty="0"/>
                <a:t>(</a:t>
              </a:r>
              <a:r>
                <a:rPr lang="en-US" altLang="zh-CN" sz="1400" b="1" dirty="0" err="1"/>
                <a:t>applicationContext.getBean</a:t>
              </a:r>
              <a:r>
                <a:rPr lang="en-US" altLang="zh-CN" sz="1400" b="1" dirty="0"/>
                <a:t>("bean2"));</a:t>
              </a:r>
            </a:p>
            <a:p>
              <a:r>
                <a:rPr lang="en-US" altLang="zh-CN" sz="1400" b="1" dirty="0"/>
                <a:t>         }</a:t>
              </a:r>
            </a:p>
            <a:p>
              <a:r>
                <a:rPr lang="en-US" altLang="zh-CN" sz="1400" b="1" dirty="0"/>
                <a:t>  }</a:t>
              </a:r>
            </a:p>
          </p:txBody>
        </p:sp>
      </p:grpSp>
      <p:sp>
        <p:nvSpPr>
          <p:cNvPr id="93" name="矩形 86">
            <a:extLst>
              <a:ext uri="{FF2B5EF4-FFF2-40B4-BE49-F238E27FC236}">
                <a16:creationId xmlns:a16="http://schemas.microsoft.com/office/drawing/2014/main" id="{A6CE2E37-9111-4D3A-94A1-7899DE148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935735"/>
            <a:ext cx="5900738" cy="1572815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/>
              <a:t>   public class MyBean2Factory {	</a:t>
            </a:r>
          </a:p>
          <a:p>
            <a:r>
              <a:rPr lang="en-US" altLang="zh-CN" sz="1400" b="1"/>
              <a:t>         public static Bean2 createBean(){</a:t>
            </a:r>
          </a:p>
          <a:p>
            <a:r>
              <a:rPr lang="en-US" altLang="zh-CN" sz="1400" b="1"/>
              <a:t>              return new Bean2();</a:t>
            </a:r>
          </a:p>
          <a:p>
            <a:r>
              <a:rPr lang="en-US" altLang="zh-CN" sz="1400" b="1"/>
              <a:t>         }</a:t>
            </a:r>
          </a:p>
          <a:p>
            <a:r>
              <a:rPr lang="en-US" altLang="zh-CN" sz="1400" b="1"/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87" grpId="0" animBg="1"/>
      <p:bldP spid="87" grpId="1" animBg="1"/>
      <p:bldP spid="93" grpId="0" animBg="1"/>
      <p:bldP spid="9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115117" y="1144659"/>
            <a:ext cx="7700127" cy="3526477"/>
          </a:xfrm>
        </p:spPr>
        <p:txBody>
          <a:bodyPr/>
          <a:lstStyle/>
          <a:p>
            <a:pPr lvl="1"/>
            <a:r>
              <a:rPr lang="zh-CN" altLang="en-US" dirty="0"/>
              <a:t>请简述</a:t>
            </a:r>
            <a:r>
              <a:rPr lang="en-US" altLang="zh-CN" dirty="0"/>
              <a:t>Spring</a:t>
            </a:r>
            <a:r>
              <a:rPr lang="zh-CN" altLang="en-US" dirty="0"/>
              <a:t>框架的优点。</a:t>
            </a:r>
          </a:p>
          <a:p>
            <a:pPr lvl="1"/>
            <a:r>
              <a:rPr lang="zh-CN" altLang="en-US" dirty="0"/>
              <a:t>请简述什么是</a:t>
            </a:r>
            <a:r>
              <a:rPr lang="en-US" altLang="zh-CN" dirty="0"/>
              <a:t>Spring</a:t>
            </a:r>
            <a:r>
              <a:rPr lang="zh-CN" altLang="en-US" dirty="0"/>
              <a:t>的</a:t>
            </a:r>
            <a:r>
              <a:rPr lang="en-US" altLang="zh-CN" dirty="0" err="1"/>
              <a:t>IoC</a:t>
            </a:r>
            <a:r>
              <a:rPr lang="zh-CN" altLang="en-US" dirty="0"/>
              <a:t>和</a:t>
            </a:r>
            <a:r>
              <a:rPr lang="en-US" altLang="zh-CN" dirty="0"/>
              <a:t>DI </a:t>
            </a:r>
            <a:r>
              <a:rPr lang="zh-CN" altLang="en-US" dirty="0"/>
              <a:t>。</a:t>
            </a:r>
          </a:p>
          <a:p>
            <a:pPr lvl="1"/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162640"/>
            <a:ext cx="7992888" cy="456098"/>
          </a:xfrm>
        </p:spPr>
        <p:txBody>
          <a:bodyPr/>
          <a:lstStyle/>
          <a:p>
            <a:r>
              <a:rPr lang="zh-CN" altLang="en-US" dirty="0"/>
              <a:t>回顾知识点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5579AA-6C08-4F50-89E0-A9B91984E5E8}"/>
              </a:ext>
            </a:extLst>
          </p:cNvPr>
          <p:cNvSpPr/>
          <p:nvPr/>
        </p:nvSpPr>
        <p:spPr>
          <a:xfrm>
            <a:off x="1455313" y="1056965"/>
            <a:ext cx="7223015" cy="1010729"/>
          </a:xfrm>
          <a:prstGeom prst="rect">
            <a:avLst/>
          </a:prstGeom>
          <a:noFill/>
          <a:ln w="12700" cmpd="sng">
            <a:solidFill>
              <a:srgbClr val="6C6C6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2B96C94-684A-479F-A179-0396BEC00169}"/>
              </a:ext>
            </a:extLst>
          </p:cNvPr>
          <p:cNvGrpSpPr/>
          <p:nvPr/>
        </p:nvGrpSpPr>
        <p:grpSpPr>
          <a:xfrm>
            <a:off x="714224" y="556285"/>
            <a:ext cx="977354" cy="751056"/>
            <a:chOff x="2445331" y="197241"/>
            <a:chExt cx="977354" cy="751056"/>
          </a:xfrm>
        </p:grpSpPr>
        <p:sp>
          <p:nvSpPr>
            <p:cNvPr id="18" name="TextBox 65">
              <a:extLst>
                <a:ext uri="{FF2B5EF4-FFF2-40B4-BE49-F238E27FC236}">
                  <a16:creationId xmlns:a16="http://schemas.microsoft.com/office/drawing/2014/main" id="{48379645-3478-4C3D-A83F-4696FD80556E}"/>
                </a:ext>
              </a:extLst>
            </p:cNvPr>
            <p:cNvSpPr txBox="1"/>
            <p:nvPr/>
          </p:nvSpPr>
          <p:spPr>
            <a:xfrm>
              <a:off x="2497411" y="702076"/>
              <a:ext cx="697627" cy="24622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集中测试</a:t>
              </a:r>
            </a:p>
          </p:txBody>
        </p:sp>
        <p:pic>
          <p:nvPicPr>
            <p:cNvPr id="19" name="图片 18" descr="C:\Users\Lenovo\Desktop\icon\疑问问题.png疑问问题">
              <a:extLst>
                <a:ext uri="{FF2B5EF4-FFF2-40B4-BE49-F238E27FC236}">
                  <a16:creationId xmlns:a16="http://schemas.microsoft.com/office/drawing/2014/main" id="{790F5DB5-F97E-4584-A521-AEC8E69AD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>
            <a:xfrm>
              <a:off x="2672979" y="268371"/>
              <a:ext cx="455295" cy="456565"/>
            </a:xfrm>
            <a:prstGeom prst="rect">
              <a:avLst/>
            </a:prstGeom>
          </p:spPr>
        </p:pic>
        <p:pic>
          <p:nvPicPr>
            <p:cNvPr id="20" name="图片 19" descr="C:\Users\Lenovo\Desktop\icon\疑问问题.png疑问问题">
              <a:extLst>
                <a:ext uri="{FF2B5EF4-FFF2-40B4-BE49-F238E27FC236}">
                  <a16:creationId xmlns:a16="http://schemas.microsoft.com/office/drawing/2014/main" id="{0A29DF1E-0856-4E8A-BD75-3D57C542D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>
            <a:xfrm>
              <a:off x="2445331" y="206744"/>
              <a:ext cx="455295" cy="456565"/>
            </a:xfrm>
            <a:prstGeom prst="rect">
              <a:avLst/>
            </a:prstGeom>
          </p:spPr>
        </p:pic>
        <p:pic>
          <p:nvPicPr>
            <p:cNvPr id="21" name="图片 20" descr="C:\Users\Lenovo\Desktop\icon\疑问问题.png疑问问题">
              <a:extLst>
                <a:ext uri="{FF2B5EF4-FFF2-40B4-BE49-F238E27FC236}">
                  <a16:creationId xmlns:a16="http://schemas.microsoft.com/office/drawing/2014/main" id="{C88ECD21-73E5-45FF-9A70-3B9A5521C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>
            <a:xfrm>
              <a:off x="2967390" y="197241"/>
              <a:ext cx="455295" cy="456565"/>
            </a:xfrm>
            <a:prstGeom prst="rect">
              <a:avLst/>
            </a:prstGeom>
          </p:spPr>
        </p:pic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4628D9B-158F-4DBD-8488-8A475CC33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D08314E6-9201-4725-BA46-AB7D43351AB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实例工厂方式实例化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F3ACD4-35BC-48FB-9C5F-D99A2F63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22531" name="矩形 5">
            <a:extLst>
              <a:ext uri="{FF2B5EF4-FFF2-40B4-BE49-F238E27FC236}">
                <a16:creationId xmlns:a16="http://schemas.microsoft.com/office/drawing/2014/main" id="{7267C85F-73A4-466D-A4AE-80F35C318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782" y="3194448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200">
              <a:solidFill>
                <a:schemeClr val="bg1"/>
              </a:solidFill>
            </a:endParaRPr>
          </a:p>
          <a:p>
            <a:endParaRPr lang="zh-CN" altLang="zh-CN" sz="1200"/>
          </a:p>
          <a:p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7" name="AutoShape 2">
            <a:extLst>
              <a:ext uri="{FF2B5EF4-FFF2-40B4-BE49-F238E27FC236}">
                <a16:creationId xmlns:a16="http://schemas.microsoft.com/office/drawing/2014/main" id="{5588C997-3C0D-44CD-8E9F-6DD6CCED9F7E}"/>
              </a:ext>
            </a:extLst>
          </p:cNvPr>
          <p:cNvSpPr>
            <a:spLocks noChangeArrowheads="1"/>
          </p:cNvSpPr>
          <p:nvPr/>
        </p:nvSpPr>
        <p:spPr bwMode="grayWhite">
          <a:xfrm>
            <a:off x="1514475" y="2208610"/>
            <a:ext cx="6057900" cy="2049065"/>
          </a:xfrm>
          <a:prstGeom prst="roundRect">
            <a:avLst>
              <a:gd name="adj" fmla="val 9583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zh-CN" altLang="zh-CN" sz="120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625E38B-59A3-4600-A5AA-26FE91AD1E17}"/>
              </a:ext>
            </a:extLst>
          </p:cNvPr>
          <p:cNvGrpSpPr>
            <a:grpSpLocks/>
          </p:cNvGrpSpPr>
          <p:nvPr/>
        </p:nvGrpSpPr>
        <p:grpSpPr bwMode="auto">
          <a:xfrm>
            <a:off x="2075260" y="2121694"/>
            <a:ext cx="171450" cy="520304"/>
            <a:chOff x="1243582" y="1295425"/>
            <a:chExt cx="228600" cy="693416"/>
          </a:xfrm>
        </p:grpSpPr>
        <p:sp>
          <p:nvSpPr>
            <p:cNvPr id="22563" name="Line 20">
              <a:extLst>
                <a:ext uri="{FF2B5EF4-FFF2-40B4-BE49-F238E27FC236}">
                  <a16:creationId xmlns:a16="http://schemas.microsoft.com/office/drawing/2014/main" id="{BEAFE866-CF5E-4D4E-8334-3B782432D2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0149" y="1546883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2564" name="Oval 21">
              <a:extLst>
                <a:ext uri="{FF2B5EF4-FFF2-40B4-BE49-F238E27FC236}">
                  <a16:creationId xmlns:a16="http://schemas.microsoft.com/office/drawing/2014/main" id="{087E0E76-B9BB-47EE-9400-6ED4AFB1FF0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5400000">
              <a:off x="1243582" y="1760241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66C5F4"/>
                </a:gs>
                <a:gs pos="100000">
                  <a:srgbClr val="4483A3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20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8B58456-AD0E-4632-93A4-6EA4622E3CD6}"/>
              </a:ext>
            </a:extLst>
          </p:cNvPr>
          <p:cNvGrpSpPr>
            <a:grpSpLocks/>
          </p:cNvGrpSpPr>
          <p:nvPr/>
        </p:nvGrpSpPr>
        <p:grpSpPr bwMode="auto">
          <a:xfrm>
            <a:off x="2075260" y="2645569"/>
            <a:ext cx="171450" cy="510779"/>
            <a:chOff x="1243583" y="1936622"/>
            <a:chExt cx="228600" cy="680677"/>
          </a:xfrm>
        </p:grpSpPr>
        <p:sp>
          <p:nvSpPr>
            <p:cNvPr id="22561" name="Line 20">
              <a:extLst>
                <a:ext uri="{FF2B5EF4-FFF2-40B4-BE49-F238E27FC236}">
                  <a16:creationId xmlns:a16="http://schemas.microsoft.com/office/drawing/2014/main" id="{39FF2376-79AB-419D-9129-A225DCAD29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0148" y="2188080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2562" name="Oval 9">
              <a:extLst>
                <a:ext uri="{FF2B5EF4-FFF2-40B4-BE49-F238E27FC236}">
                  <a16:creationId xmlns:a16="http://schemas.microsoft.com/office/drawing/2014/main" id="{C3959078-3AED-42B6-B851-63773229B60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2388699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93933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B16CFF0-003F-4301-9529-ED3B0F2697FC}"/>
              </a:ext>
            </a:extLst>
          </p:cNvPr>
          <p:cNvGrpSpPr>
            <a:grpSpLocks/>
          </p:cNvGrpSpPr>
          <p:nvPr/>
        </p:nvGrpSpPr>
        <p:grpSpPr bwMode="auto">
          <a:xfrm>
            <a:off x="2075260" y="3156347"/>
            <a:ext cx="171450" cy="471488"/>
            <a:chOff x="1243583" y="2674449"/>
            <a:chExt cx="228600" cy="628458"/>
          </a:xfrm>
        </p:grpSpPr>
        <p:sp>
          <p:nvSpPr>
            <p:cNvPr id="22559" name="Line 20">
              <a:extLst>
                <a:ext uri="{FF2B5EF4-FFF2-40B4-BE49-F238E27FC236}">
                  <a16:creationId xmlns:a16="http://schemas.microsoft.com/office/drawing/2014/main" id="{9A9BB9B8-D33E-450F-9E09-51A07C99D3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40218" y="2895837"/>
              <a:ext cx="444386" cy="161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2560" name="Oval 5">
              <a:extLst>
                <a:ext uri="{FF2B5EF4-FFF2-40B4-BE49-F238E27FC236}">
                  <a16:creationId xmlns:a16="http://schemas.microsoft.com/office/drawing/2014/main" id="{80105A27-46B4-4036-A9B5-7C13CF8DD23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3074307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9B491B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20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95C38C4-D43A-4CC7-B736-1B9280CF6A4A}"/>
              </a:ext>
            </a:extLst>
          </p:cNvPr>
          <p:cNvGrpSpPr>
            <a:grpSpLocks/>
          </p:cNvGrpSpPr>
          <p:nvPr/>
        </p:nvGrpSpPr>
        <p:grpSpPr bwMode="auto">
          <a:xfrm>
            <a:off x="2075260" y="3627835"/>
            <a:ext cx="171450" cy="491728"/>
            <a:chOff x="1243583" y="3302906"/>
            <a:chExt cx="228600" cy="657034"/>
          </a:xfrm>
        </p:grpSpPr>
        <p:sp>
          <p:nvSpPr>
            <p:cNvPr id="22557" name="Line 20">
              <a:extLst>
                <a:ext uri="{FF2B5EF4-FFF2-40B4-BE49-F238E27FC236}">
                  <a16:creationId xmlns:a16="http://schemas.microsoft.com/office/drawing/2014/main" id="{55B78E38-CD9A-4050-BC8A-D729A6A4AC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4798" y="3549713"/>
              <a:ext cx="495225" cy="1611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2558" name="Oval 21">
              <a:extLst>
                <a:ext uri="{FF2B5EF4-FFF2-40B4-BE49-F238E27FC236}">
                  <a16:creationId xmlns:a16="http://schemas.microsoft.com/office/drawing/2014/main" id="{38935656-D28D-4433-AD37-5200CBA2F6E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3731340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66C5F4"/>
                </a:gs>
                <a:gs pos="100000">
                  <a:srgbClr val="4483A3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20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595F0CD8-F24B-4583-B164-E538EBBF4349}"/>
              </a:ext>
            </a:extLst>
          </p:cNvPr>
          <p:cNvGrpSpPr>
            <a:grpSpLocks/>
          </p:cNvGrpSpPr>
          <p:nvPr/>
        </p:nvGrpSpPr>
        <p:grpSpPr bwMode="auto">
          <a:xfrm>
            <a:off x="2471738" y="2327672"/>
            <a:ext cx="4342210" cy="284559"/>
            <a:chOff x="1771838" y="1722017"/>
            <a:chExt cx="5788925" cy="380338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D2244A2A-B895-4DCB-BB24-A9D89244691B}"/>
                </a:ext>
              </a:extLst>
            </p:cNvPr>
            <p:cNvSpPr/>
            <p:nvPr/>
          </p:nvSpPr>
          <p:spPr>
            <a:xfrm>
              <a:off x="1811521" y="1722017"/>
              <a:ext cx="5709558" cy="3702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创建名为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Bean3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的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Java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类；</a:t>
              </a:r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1C77CDC-766B-41C7-A77A-07409D7DBBD8}"/>
                </a:ext>
              </a:extLst>
            </p:cNvPr>
            <p:cNvCxnSpPr/>
            <p:nvPr/>
          </p:nvCxnSpPr>
          <p:spPr>
            <a:xfrm>
              <a:off x="1771838" y="2102355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042F33EF-98A2-4650-979B-2DAA9C41D3A0}"/>
              </a:ext>
            </a:extLst>
          </p:cNvPr>
          <p:cNvGrpSpPr>
            <a:grpSpLocks/>
          </p:cNvGrpSpPr>
          <p:nvPr/>
        </p:nvGrpSpPr>
        <p:grpSpPr bwMode="auto">
          <a:xfrm>
            <a:off x="2471737" y="2824163"/>
            <a:ext cx="4929188" cy="284560"/>
            <a:chOff x="1771838" y="2362107"/>
            <a:chExt cx="5885844" cy="379696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49E2585-9938-4388-9A0B-4EC5D355F7BB}"/>
                </a:ext>
              </a:extLst>
            </p:cNvPr>
            <p:cNvSpPr/>
            <p:nvPr/>
          </p:nvSpPr>
          <p:spPr>
            <a:xfrm>
              <a:off x="1811646" y="2362107"/>
              <a:ext cx="5846036" cy="3696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创建一个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Java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工厂类，在类中使用非静态方法获取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Bean3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实例；</a:t>
              </a:r>
              <a:endParaRPr lang="zh-CN" altLang="zh-CN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09B2ECD1-8253-4B1A-BC13-7A180D63DA19}"/>
                </a:ext>
              </a:extLst>
            </p:cNvPr>
            <p:cNvCxnSpPr/>
            <p:nvPr/>
          </p:nvCxnSpPr>
          <p:spPr>
            <a:xfrm>
              <a:off x="1771838" y="2741803"/>
              <a:ext cx="5789168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765750A8-611A-4E18-B7E7-02BB8A43FDFB}"/>
              </a:ext>
            </a:extLst>
          </p:cNvPr>
          <p:cNvGrpSpPr>
            <a:grpSpLocks/>
          </p:cNvGrpSpPr>
          <p:nvPr/>
        </p:nvGrpSpPr>
        <p:grpSpPr bwMode="auto">
          <a:xfrm>
            <a:off x="2471737" y="3313510"/>
            <a:ext cx="4643438" cy="289322"/>
            <a:chOff x="1771838" y="2990597"/>
            <a:chExt cx="5851946" cy="385712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D1131AF-6298-40F1-8DA4-2208D1772FFF}"/>
                </a:ext>
              </a:extLst>
            </p:cNvPr>
            <p:cNvSpPr/>
            <p:nvPr/>
          </p:nvSpPr>
          <p:spPr>
            <a:xfrm>
              <a:off x="1810851" y="2990597"/>
              <a:ext cx="5812933" cy="3692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创建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Spring</a:t>
              </a:r>
              <a:r>
                <a:rPr lang="zh-CN" altLang="zh-CN" sz="1200" dirty="0">
                  <a:latin typeface="Times New Roman" pitchFamily="18" charset="0"/>
                  <a:cs typeface="Times New Roman" pitchFamily="18" charset="0"/>
                </a:rPr>
                <a:t>配置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文件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beans3.xml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，并配置工厂类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Bean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；</a:t>
              </a:r>
              <a:endParaRPr lang="zh-CN" altLang="zh-CN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72DCA753-B7A3-4FD5-BA31-F95A9CCC1C0C}"/>
                </a:ext>
              </a:extLst>
            </p:cNvPr>
            <p:cNvCxnSpPr/>
            <p:nvPr/>
          </p:nvCxnSpPr>
          <p:spPr>
            <a:xfrm>
              <a:off x="1771838" y="3376309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D6AFD55-9A0F-4600-AE57-9E285BC1AF25}"/>
              </a:ext>
            </a:extLst>
          </p:cNvPr>
          <p:cNvGrpSpPr>
            <a:grpSpLocks/>
          </p:cNvGrpSpPr>
          <p:nvPr/>
        </p:nvGrpSpPr>
        <p:grpSpPr bwMode="auto">
          <a:xfrm>
            <a:off x="2471738" y="3813573"/>
            <a:ext cx="4342210" cy="283369"/>
            <a:chOff x="1771838" y="3657187"/>
            <a:chExt cx="5788925" cy="377150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B7C9003D-2E1D-4CA7-8A9D-894427D53303}"/>
                </a:ext>
              </a:extLst>
            </p:cNvPr>
            <p:cNvSpPr/>
            <p:nvPr/>
          </p:nvSpPr>
          <p:spPr>
            <a:xfrm>
              <a:off x="1811521" y="3657187"/>
              <a:ext cx="5709558" cy="368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zh-CN" sz="1200" dirty="0">
                  <a:latin typeface="Times New Roman" pitchFamily="18" charset="0"/>
                  <a:cs typeface="Times New Roman" pitchFamily="18" charset="0"/>
                </a:rPr>
                <a:t>创建测试类，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测试程序。</a:t>
              </a: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B00D9934-CCB0-44BF-B974-273D6553FAED}"/>
                </a:ext>
              </a:extLst>
            </p:cNvPr>
            <p:cNvCxnSpPr/>
            <p:nvPr/>
          </p:nvCxnSpPr>
          <p:spPr>
            <a:xfrm>
              <a:off x="1771838" y="4034337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矩形 86">
            <a:extLst>
              <a:ext uri="{FF2B5EF4-FFF2-40B4-BE49-F238E27FC236}">
                <a16:creationId xmlns:a16="http://schemas.microsoft.com/office/drawing/2014/main" id="{0E88EEF6-3C48-49C6-A474-0AF278EB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178" y="2396730"/>
            <a:ext cx="6675214" cy="615502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/>
              <a:t>&lt;bean id="myBean3Factory" class="com.test.instance.factory.MyBean3Factory" /&gt;</a:t>
            </a:r>
          </a:p>
          <a:p>
            <a:r>
              <a:rPr lang="en-US" altLang="zh-CN" sz="1400" b="1" dirty="0"/>
              <a:t>&lt;bean id="bean3" factory-bean="myBean3Factory" factory-method="</a:t>
            </a:r>
            <a:r>
              <a:rPr lang="en-US" altLang="zh-CN" sz="1400" b="1" dirty="0" err="1"/>
              <a:t>createBean</a:t>
            </a:r>
            <a:r>
              <a:rPr lang="en-US" altLang="zh-CN" sz="1400" b="1" dirty="0"/>
              <a:t>" /&gt;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A1163A1-4D92-477F-B527-734BBE44F584}"/>
              </a:ext>
            </a:extLst>
          </p:cNvPr>
          <p:cNvGrpSpPr>
            <a:grpSpLocks/>
          </p:cNvGrpSpPr>
          <p:nvPr/>
        </p:nvGrpSpPr>
        <p:grpSpPr bwMode="auto">
          <a:xfrm>
            <a:off x="1514475" y="765572"/>
            <a:ext cx="6103144" cy="1003697"/>
            <a:chOff x="495300" y="855663"/>
            <a:chExt cx="8137525" cy="1338262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4D9DC5D-A0A7-4A61-834A-D77227C1ED62}"/>
                </a:ext>
              </a:extLst>
            </p:cNvPr>
            <p:cNvSpPr/>
            <p:nvPr/>
          </p:nvSpPr>
          <p:spPr bwMode="auto">
            <a:xfrm>
              <a:off x="495300" y="903288"/>
              <a:ext cx="8137525" cy="1290637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矩形 8">
              <a:extLst>
                <a:ext uri="{FF2B5EF4-FFF2-40B4-BE49-F238E27FC236}">
                  <a16:creationId xmlns:a16="http://schemas.microsoft.com/office/drawing/2014/main" id="{51F80DA7-80F0-4943-941F-C2D94CBF0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113" y="855663"/>
              <a:ext cx="8105774" cy="1184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0" hangingPunct="0">
                <a:lnSpc>
                  <a:spcPct val="150000"/>
                </a:lnSpc>
                <a:defRPr/>
              </a:pPr>
              <a:r>
                <a:rPr lang="zh-CN" altLang="en-US" sz="1200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zh-CN" altLang="en-US" sz="1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实例工厂</a:t>
              </a:r>
              <a:r>
                <a:rPr lang="zh-CN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是采用直接创建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实例的方式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zh-CN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在配置文件中，通过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factory-bean</a:t>
              </a:r>
              <a:r>
                <a:rPr lang="zh-CN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属性配置一个实例工厂，然后使用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factory-method</a:t>
              </a:r>
              <a:r>
                <a:rPr lang="zh-CN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属性确定使用工厂中的哪个方法。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接下来演示实例工厂实例化的使用：</a:t>
              </a:r>
              <a:endPara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899184BC-09F9-4919-B578-E73088E78FE1}"/>
              </a:ext>
            </a:extLst>
          </p:cNvPr>
          <p:cNvGrpSpPr>
            <a:grpSpLocks/>
          </p:cNvGrpSpPr>
          <p:nvPr/>
        </p:nvGrpSpPr>
        <p:grpSpPr bwMode="auto">
          <a:xfrm>
            <a:off x="1704974" y="863207"/>
            <a:ext cx="6157913" cy="2789634"/>
            <a:chOff x="561974" y="1419227"/>
            <a:chExt cx="9012308" cy="3728687"/>
          </a:xfrm>
        </p:grpSpPr>
        <p:sp>
          <p:nvSpPr>
            <p:cNvPr id="22545" name="矩形 89">
              <a:extLst>
                <a:ext uri="{FF2B5EF4-FFF2-40B4-BE49-F238E27FC236}">
                  <a16:creationId xmlns:a16="http://schemas.microsoft.com/office/drawing/2014/main" id="{F6DA9490-D1CB-4814-9938-C7C7E13C3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974" y="1419227"/>
              <a:ext cx="9012308" cy="3728687"/>
            </a:xfrm>
            <a:prstGeom prst="rect">
              <a:avLst/>
            </a:prstGeom>
            <a:solidFill>
              <a:srgbClr val="EDF5FD"/>
            </a:solidFill>
            <a:ln w="50800" cap="flat" cmpd="sng" algn="ctr">
              <a:solidFill>
                <a:srgbClr val="5D78A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endParaRPr lang="zh-CN" altLang="en-US" sz="1400" b="1"/>
            </a:p>
          </p:txBody>
        </p:sp>
        <p:sp>
          <p:nvSpPr>
            <p:cNvPr id="22546" name="矩形 90">
              <a:extLst>
                <a:ext uri="{FF2B5EF4-FFF2-40B4-BE49-F238E27FC236}">
                  <a16:creationId xmlns:a16="http://schemas.microsoft.com/office/drawing/2014/main" id="{3767B3F3-56DF-42D9-844B-4CEF16C20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00" y="1478004"/>
              <a:ext cx="8782298" cy="2752995"/>
            </a:xfrm>
            <a:prstGeom prst="rect">
              <a:avLst/>
            </a:prstGeom>
            <a:solidFill>
              <a:srgbClr val="EDF5FD"/>
            </a:solidFill>
            <a:ln w="50800" cap="flat" cmpd="sng" algn="ctr">
              <a:solidFill>
                <a:srgbClr val="5D78A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r>
                <a:rPr lang="en-US" altLang="zh-CN" sz="1400" b="1" dirty="0"/>
                <a:t> public class InstanceTest3 {</a:t>
              </a:r>
            </a:p>
            <a:p>
              <a:r>
                <a:rPr lang="en-US" altLang="zh-CN" sz="1400" b="1" dirty="0"/>
                <a:t>       public static void main(String[] </a:t>
              </a:r>
              <a:r>
                <a:rPr lang="en-US" altLang="zh-CN" sz="1400" b="1" dirty="0" err="1"/>
                <a:t>args</a:t>
              </a:r>
              <a:r>
                <a:rPr lang="en-US" altLang="zh-CN" sz="1400" b="1" dirty="0"/>
                <a:t>) {</a:t>
              </a:r>
            </a:p>
            <a:p>
              <a:r>
                <a:rPr lang="en-US" altLang="zh-CN" sz="1400" b="1" dirty="0"/>
                <a:t>	String </a:t>
              </a:r>
              <a:r>
                <a:rPr lang="en-US" altLang="zh-CN" sz="1400" b="1" dirty="0" err="1"/>
                <a:t>xmlPath</a:t>
              </a:r>
              <a:r>
                <a:rPr lang="en-US" altLang="zh-CN" sz="1400" b="1" dirty="0"/>
                <a:t> = "com/test/instance/factory/beans3.xml";</a:t>
              </a:r>
            </a:p>
            <a:p>
              <a:r>
                <a:rPr lang="en-US" altLang="zh-CN" sz="1400" b="1" dirty="0"/>
                <a:t>	</a:t>
              </a:r>
              <a:r>
                <a:rPr lang="en-US" altLang="zh-CN" sz="1400" b="1" dirty="0" err="1"/>
                <a:t>ApplicationContext</a:t>
              </a:r>
              <a:r>
                <a:rPr lang="en-US" altLang="zh-CN" sz="1400" b="1" dirty="0"/>
                <a:t> </a:t>
              </a:r>
              <a:r>
                <a:rPr lang="en-US" altLang="zh-CN" sz="1400" b="1" dirty="0" err="1"/>
                <a:t>applicationContext</a:t>
              </a:r>
              <a:r>
                <a:rPr lang="en-US" altLang="zh-CN" sz="1400" b="1" dirty="0"/>
                <a:t> = </a:t>
              </a:r>
            </a:p>
            <a:p>
              <a:r>
                <a:rPr lang="en-US" altLang="zh-CN" sz="1400" b="1" dirty="0"/>
                <a:t> 			         new </a:t>
              </a:r>
              <a:r>
                <a:rPr lang="en-US" altLang="zh-CN" sz="1400" b="1" dirty="0" err="1"/>
                <a:t>ClassPathXmlApplicationContext</a:t>
              </a:r>
              <a:r>
                <a:rPr lang="en-US" altLang="zh-CN" sz="1400" b="1" dirty="0"/>
                <a:t>(</a:t>
              </a:r>
              <a:r>
                <a:rPr lang="en-US" altLang="zh-CN" sz="1400" b="1" dirty="0" err="1"/>
                <a:t>xmlPath</a:t>
              </a:r>
              <a:r>
                <a:rPr lang="en-US" altLang="zh-CN" sz="1400" b="1" dirty="0"/>
                <a:t>);</a:t>
              </a:r>
            </a:p>
            <a:p>
              <a:r>
                <a:rPr lang="en-US" altLang="zh-CN" sz="1400" b="1" dirty="0"/>
                <a:t> 	</a:t>
              </a:r>
              <a:r>
                <a:rPr lang="en-US" altLang="zh-CN" sz="1400" b="1" dirty="0" err="1"/>
                <a:t>System.out.println</a:t>
              </a:r>
              <a:r>
                <a:rPr lang="en-US" altLang="zh-CN" sz="1400" b="1" dirty="0"/>
                <a:t>(</a:t>
              </a:r>
              <a:r>
                <a:rPr lang="en-US" altLang="zh-CN" sz="1400" b="1" dirty="0" err="1"/>
                <a:t>applicationContext.getBean</a:t>
              </a:r>
              <a:r>
                <a:rPr lang="en-US" altLang="zh-CN" sz="1400" b="1" dirty="0"/>
                <a:t>("bean3"));</a:t>
              </a:r>
            </a:p>
            <a:p>
              <a:r>
                <a:rPr lang="en-US" altLang="zh-CN" sz="1400" b="1" dirty="0"/>
                <a:t>        }</a:t>
              </a:r>
            </a:p>
            <a:p>
              <a:r>
                <a:rPr lang="en-US" altLang="zh-CN" sz="1400" b="1" dirty="0"/>
                <a:t> } </a:t>
              </a:r>
            </a:p>
          </p:txBody>
        </p:sp>
      </p:grpSp>
      <p:sp>
        <p:nvSpPr>
          <p:cNvPr id="97" name="矩形 86">
            <a:extLst>
              <a:ext uri="{FF2B5EF4-FFF2-40B4-BE49-F238E27FC236}">
                <a16:creationId xmlns:a16="http://schemas.microsoft.com/office/drawing/2014/main" id="{E84313A5-5C2F-4E7C-9787-54B91A2A9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2657" y="3202781"/>
            <a:ext cx="5236369" cy="1572816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/>
              <a:t>    public class MyBean3Factory {</a:t>
            </a:r>
          </a:p>
          <a:p>
            <a:r>
              <a:rPr lang="en-US" altLang="zh-CN" sz="1400" b="1"/>
              <a:t>          public Bean3 createBean(){</a:t>
            </a:r>
          </a:p>
          <a:p>
            <a:r>
              <a:rPr lang="en-US" altLang="zh-CN" sz="1400" b="1"/>
              <a:t>                 return new Bean3();</a:t>
            </a:r>
          </a:p>
          <a:p>
            <a:r>
              <a:rPr lang="en-US" altLang="zh-CN" sz="1400" b="1"/>
              <a:t>          }</a:t>
            </a:r>
          </a:p>
          <a:p>
            <a:r>
              <a:rPr lang="en-US" altLang="zh-CN" sz="1400" b="1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82" grpId="0" animBg="1"/>
      <p:bldP spid="82" grpId="1" animBg="1"/>
      <p:bldP spid="97" grpId="0" animBg="1"/>
      <p:bldP spid="9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B444F65-8710-4427-A895-4014CF77D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7984" y="279186"/>
            <a:ext cx="4470573" cy="576262"/>
          </a:xfrm>
        </p:spPr>
        <p:txBody>
          <a:bodyPr/>
          <a:lstStyle/>
          <a:p>
            <a:r>
              <a:rPr lang="en-US" altLang="zh-CN" sz="2400" dirty="0"/>
              <a:t>Spring</a:t>
            </a:r>
            <a:r>
              <a:rPr lang="zh-CN" altLang="en-US" sz="2400" dirty="0"/>
              <a:t>中的</a:t>
            </a:r>
            <a:r>
              <a:rPr lang="en-US" altLang="zh-CN" sz="2400" dirty="0"/>
              <a:t>Bean</a:t>
            </a:r>
            <a:endParaRPr lang="zh-CN" altLang="en-US" sz="2400" dirty="0"/>
          </a:p>
        </p:txBody>
      </p:sp>
      <p:sp>
        <p:nvSpPr>
          <p:cNvPr id="22" name="对角圆角矩形 10">
            <a:extLst>
              <a:ext uri="{FF2B5EF4-FFF2-40B4-BE49-F238E27FC236}">
                <a16:creationId xmlns:a16="http://schemas.microsoft.com/office/drawing/2014/main" id="{D2601321-ACD6-4E08-8094-CAFCD9C6AF43}"/>
              </a:ext>
            </a:extLst>
          </p:cNvPr>
          <p:cNvSpPr/>
          <p:nvPr/>
        </p:nvSpPr>
        <p:spPr bwMode="auto">
          <a:xfrm>
            <a:off x="3416029" y="2869452"/>
            <a:ext cx="5468105" cy="512488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>
              <a:solidFill>
                <a:srgbClr val="0070C0"/>
              </a:solidFill>
            </a:endParaRPr>
          </a:p>
        </p:txBody>
      </p:sp>
      <p:grpSp>
        <p:nvGrpSpPr>
          <p:cNvPr id="23" name="组合 2">
            <a:extLst>
              <a:ext uri="{FF2B5EF4-FFF2-40B4-BE49-F238E27FC236}">
                <a16:creationId xmlns:a16="http://schemas.microsoft.com/office/drawing/2014/main" id="{F6798595-A245-42C0-B843-33DF5E7FD377}"/>
              </a:ext>
            </a:extLst>
          </p:cNvPr>
          <p:cNvGrpSpPr>
            <a:grpSpLocks/>
          </p:cNvGrpSpPr>
          <p:nvPr/>
        </p:nvGrpSpPr>
        <p:grpSpPr bwMode="auto">
          <a:xfrm>
            <a:off x="1903202" y="1662671"/>
            <a:ext cx="2808312" cy="2602716"/>
            <a:chOff x="4874689" y="1756903"/>
            <a:chExt cx="3566358" cy="34443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E44B67B-E941-42A6-8D2C-4F22E25D9525}"/>
                </a:ext>
              </a:extLst>
            </p:cNvPr>
            <p:cNvSpPr/>
            <p:nvPr/>
          </p:nvSpPr>
          <p:spPr>
            <a:xfrm>
              <a:off x="4897636" y="1756903"/>
              <a:ext cx="3444623" cy="3444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1">
              <a:extLst>
                <a:ext uri="{FF2B5EF4-FFF2-40B4-BE49-F238E27FC236}">
                  <a16:creationId xmlns:a16="http://schemas.microsoft.com/office/drawing/2014/main" id="{533E5829-442C-4A1A-A0DE-01BE06C6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4689" y="2507836"/>
              <a:ext cx="3566358" cy="175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主讲内容</a:t>
              </a:r>
              <a:endPara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rPr>
                <a:t>Speech content</a:t>
              </a:r>
            </a:p>
          </p:txBody>
        </p:sp>
      </p:grpSp>
      <p:sp>
        <p:nvSpPr>
          <p:cNvPr id="24" name="TextBox 10">
            <a:extLst>
              <a:ext uri="{FF2B5EF4-FFF2-40B4-BE49-F238E27FC236}">
                <a16:creationId xmlns:a16="http://schemas.microsoft.com/office/drawing/2014/main" id="{30993553-161D-4E59-9758-4C03F6C3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2937648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的作用域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08F69DBB-AC1E-44E0-8B52-F51929DAA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1563764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3561E90-29C6-4386-BF61-D1A99523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543" y="2301884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的实例化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D6C6E-FE4C-49BB-A9E8-55569D7EE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624" y="3573412"/>
            <a:ext cx="31638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2363F75E-B013-42CC-BEF1-F602C4A37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4111498"/>
            <a:ext cx="31638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的装配方式</a:t>
            </a:r>
          </a:p>
        </p:txBody>
      </p:sp>
    </p:spTree>
    <p:extLst>
      <p:ext uri="{BB962C8B-B14F-4D97-AF65-F5344CB8AC3E}">
        <p14:creationId xmlns:p14="http://schemas.microsoft.com/office/powerpoint/2010/main" val="1492308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1C888C0F-5810-41B7-9B69-8DFC81950C81}"/>
              </a:ext>
            </a:extLst>
          </p:cNvPr>
          <p:cNvSpPr/>
          <p:nvPr/>
        </p:nvSpPr>
        <p:spPr bwMode="auto">
          <a:xfrm>
            <a:off x="1491853" y="800101"/>
            <a:ext cx="6157913" cy="364331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eaLnBrk="0" hangingPunct="0">
              <a:defRPr/>
            </a:pPr>
            <a:endParaRPr lang="en-US" altLang="zh-CN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</p:txBody>
      </p:sp>
      <p:sp>
        <p:nvSpPr>
          <p:cNvPr id="24579" name="标题 1">
            <a:extLst>
              <a:ext uri="{FF2B5EF4-FFF2-40B4-BE49-F238E27FC236}">
                <a16:creationId xmlns:a16="http://schemas.microsoft.com/office/drawing/2014/main" id="{BDF12657-53F4-4B4C-9627-E519537E5D5C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zh-CN" altLang="en-US" dirty="0"/>
              <a:t>作用域的种类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C2351F0-3EF2-4797-85D7-763267EE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24580" name="标题 1">
            <a:extLst>
              <a:ext uri="{FF2B5EF4-FFF2-40B4-BE49-F238E27FC236}">
                <a16:creationId xmlns:a16="http://schemas.microsoft.com/office/drawing/2014/main" id="{318C91DF-B906-4050-86ED-F41EE1423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610" y="307182"/>
            <a:ext cx="4252913" cy="57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sz="18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DF1957-2844-4503-AF35-093A05AED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854" y="746522"/>
            <a:ext cx="6048375" cy="39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中为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的实例定义了</a:t>
            </a:r>
            <a:r>
              <a:rPr lang="en-US" altLang="zh-CN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zh-CN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种作用域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如下表所示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0AC4EEA-CA6C-4E47-A8AD-F840F552020A}"/>
              </a:ext>
            </a:extLst>
          </p:cNvPr>
          <p:cNvGrpSpPr>
            <a:grpSpLocks/>
          </p:cNvGrpSpPr>
          <p:nvPr/>
        </p:nvGrpSpPr>
        <p:grpSpPr bwMode="auto">
          <a:xfrm>
            <a:off x="1238250" y="4349354"/>
            <a:ext cx="6327575" cy="654844"/>
            <a:chOff x="193675" y="5284788"/>
            <a:chExt cx="8437560" cy="873125"/>
          </a:xfrm>
        </p:grpSpPr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961908FE-D05B-47C1-93E4-DCFDAA818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936" y="5536684"/>
              <a:ext cx="7957299" cy="369332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1000">
                  <a:schemeClr val="accent1">
                    <a:tint val="44500"/>
                    <a:satMod val="160000"/>
                  </a:schemeClr>
                </a:gs>
                <a:gs pos="46000">
                  <a:srgbClr val="CEE1F8"/>
                </a:gs>
                <a:gs pos="74000">
                  <a:schemeClr val="bg1"/>
                </a:gs>
              </a:gsLst>
              <a:lin ang="21594000" scaled="0"/>
            </a:gradFill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hangingPunct="0">
                <a:defRPr/>
              </a:pPr>
              <a:r>
                <a:rPr lang="zh-CN" altLang="en-US" sz="1200"/>
                <a:t>      </a:t>
              </a:r>
              <a:endParaRPr lang="zh-CN" altLang="zh-CN" sz="12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85" name="矩形 33">
              <a:extLst>
                <a:ext uri="{FF2B5EF4-FFF2-40B4-BE49-F238E27FC236}">
                  <a16:creationId xmlns:a16="http://schemas.microsoft.com/office/drawing/2014/main" id="{7B5F25A6-21D6-410B-B301-1878F867A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912" y="5547028"/>
              <a:ext cx="7653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200" b="1">
                  <a:solidFill>
                    <a:srgbClr val="FF0000"/>
                  </a:solidFill>
                </a:rPr>
                <a:t>注意：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在上表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种作用域中，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singleton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和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prototype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是最常用的两种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作用域。</a:t>
              </a:r>
              <a:endPara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4586" name="Picture 2" descr="E:\白沙\设计文档\素材\灯泡.png">
              <a:extLst>
                <a:ext uri="{FF2B5EF4-FFF2-40B4-BE49-F238E27FC236}">
                  <a16:creationId xmlns:a16="http://schemas.microsoft.com/office/drawing/2014/main" id="{A0C769F7-A760-47AA-B1B1-0940DFBCA5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75" y="5284788"/>
              <a:ext cx="900112" cy="87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4615" name="Picture 39">
            <a:extLst>
              <a:ext uri="{FF2B5EF4-FFF2-40B4-BE49-F238E27FC236}">
                <a16:creationId xmlns:a16="http://schemas.microsoft.com/office/drawing/2014/main" id="{1525CD74-F51E-489F-8A94-50D311EFB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54" y="1178719"/>
            <a:ext cx="4636294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singleton</a:t>
            </a:r>
            <a:r>
              <a:rPr lang="zh-CN" altLang="en-US" dirty="0"/>
              <a:t>与</a:t>
            </a:r>
            <a:r>
              <a:rPr lang="en-US" altLang="zh-CN" dirty="0"/>
              <a:t>prototype</a:t>
            </a:r>
            <a:r>
              <a:rPr lang="zh-CN" altLang="en-US" dirty="0"/>
              <a:t>区别：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altLang="zh-CN" dirty="0" err="1"/>
              <a:t>Spring</a:t>
            </a:r>
            <a:r>
              <a:rPr dirty="0" err="1"/>
              <a:t>中</a:t>
            </a:r>
            <a:r>
              <a:rPr lang="en-US" altLang="zh-CN" dirty="0" err="1"/>
              <a:t>Bean</a:t>
            </a:r>
            <a:r>
              <a:rPr dirty="0" err="1"/>
              <a:t>的作用域</a:t>
            </a:r>
            <a:endParaRPr dirty="0"/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4738019" y="1136955"/>
            <a:ext cx="794417" cy="323165"/>
            <a:chOff x="1000100" y="2520566"/>
            <a:chExt cx="1059229" cy="431030"/>
          </a:xfrm>
        </p:grpSpPr>
        <p:pic>
          <p:nvPicPr>
            <p:cNvPr id="4406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300141" y="2520566"/>
              <a:ext cx="759188" cy="4310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15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5" name="内容占位符 10"/>
          <p:cNvSpPr txBox="1">
            <a:spLocks noChangeArrowheads="1"/>
          </p:cNvSpPr>
          <p:nvPr/>
        </p:nvSpPr>
        <p:spPr bwMode="auto">
          <a:xfrm>
            <a:off x="1518048" y="1226270"/>
            <a:ext cx="3219971" cy="2678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1" eaLnBrk="0" hangingPunct="0">
              <a:lnSpc>
                <a:spcPct val="150000"/>
              </a:lnSpc>
              <a:buClr>
                <a:srgbClr val="4BACC6"/>
              </a:buClr>
              <a:buSzPct val="100000"/>
              <a:buFont typeface="Wingdings" pitchFamily="2" charset="2"/>
              <a:buChar char="n"/>
            </a:pPr>
            <a:endParaRPr lang="en-US" sz="180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7" name="图示 1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059582"/>
            <a:ext cx="3205163" cy="175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1"/>
          <p:cNvGrpSpPr>
            <a:grpSpLocks/>
          </p:cNvGrpSpPr>
          <p:nvPr/>
        </p:nvGrpSpPr>
        <p:grpSpPr bwMode="auto">
          <a:xfrm>
            <a:off x="2750344" y="3867076"/>
            <a:ext cx="803672" cy="792956"/>
            <a:chOff x="0" y="0"/>
            <a:chExt cx="1072081" cy="1057577"/>
          </a:xfrm>
        </p:grpSpPr>
        <p:sp>
          <p:nvSpPr>
            <p:cNvPr id="19" name="椭圆 12"/>
            <p:cNvSpPr>
              <a:spLocks noChangeArrowheads="1"/>
            </p:cNvSpPr>
            <p:nvPr/>
          </p:nvSpPr>
          <p:spPr bwMode="auto">
            <a:xfrm>
              <a:off x="0" y="0"/>
              <a:ext cx="1057577" cy="1057577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0" name="椭圆 4"/>
            <p:cNvSpPr>
              <a:spLocks noChangeArrowheads="1"/>
            </p:cNvSpPr>
            <p:nvPr/>
          </p:nvSpPr>
          <p:spPr bwMode="auto">
            <a:xfrm>
              <a:off x="511" y="154878"/>
              <a:ext cx="1071570" cy="747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430" tIns="11430" rIns="11430" bIns="1143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1800">
                  <a:solidFill>
                    <a:srgbClr val="FFFFFF"/>
                  </a:solidFill>
                </a:rPr>
                <a:t>新实例</a:t>
              </a:r>
            </a:p>
          </p:txBody>
        </p:sp>
      </p:grpSp>
      <p:sp>
        <p:nvSpPr>
          <p:cNvPr id="21" name="左箭头 15"/>
          <p:cNvSpPr>
            <a:spLocks noChangeArrowheads="1"/>
          </p:cNvSpPr>
          <p:nvPr/>
        </p:nvSpPr>
        <p:spPr bwMode="auto">
          <a:xfrm rot="16200000">
            <a:off x="1958579" y="3761111"/>
            <a:ext cx="607219" cy="226219"/>
          </a:xfrm>
          <a:prstGeom prst="leftArrow">
            <a:avLst>
              <a:gd name="adj1" fmla="val 60000"/>
              <a:gd name="adj2" fmla="val 49931"/>
            </a:avLst>
          </a:prstGeom>
          <a:solidFill>
            <a:srgbClr val="B2C1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/>
          </a:p>
        </p:txBody>
      </p:sp>
      <p:grpSp>
        <p:nvGrpSpPr>
          <p:cNvPr id="22" name="组合 16"/>
          <p:cNvGrpSpPr>
            <a:grpSpLocks/>
          </p:cNvGrpSpPr>
          <p:nvPr/>
        </p:nvGrpSpPr>
        <p:grpSpPr bwMode="auto">
          <a:xfrm>
            <a:off x="1679973" y="3481313"/>
            <a:ext cx="1231106" cy="371475"/>
            <a:chOff x="0" y="0"/>
            <a:chExt cx="1641376" cy="494673"/>
          </a:xfrm>
        </p:grpSpPr>
        <p:sp>
          <p:nvSpPr>
            <p:cNvPr id="23" name="圆角矩形 17"/>
            <p:cNvSpPr>
              <a:spLocks noChangeArrowheads="1"/>
            </p:cNvSpPr>
            <p:nvPr/>
          </p:nvSpPr>
          <p:spPr bwMode="auto">
            <a:xfrm>
              <a:off x="0" y="0"/>
              <a:ext cx="1641376" cy="494673"/>
            </a:xfrm>
            <a:prstGeom prst="roundRect">
              <a:avLst>
                <a:gd name="adj" fmla="val 10000"/>
              </a:avLst>
            </a:prstGeom>
            <a:solidFill>
              <a:srgbClr val="4F81BD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4" name="圆角矩形 7"/>
            <p:cNvSpPr>
              <a:spLocks noChangeArrowheads="1"/>
            </p:cNvSpPr>
            <p:nvPr/>
          </p:nvSpPr>
          <p:spPr bwMode="auto">
            <a:xfrm>
              <a:off x="14488" y="14488"/>
              <a:ext cx="1612400" cy="465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290" r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800">
                  <a:solidFill>
                    <a:srgbClr val="FFFFFF"/>
                  </a:solidFill>
                </a:rPr>
                <a:t>getBean()</a:t>
              </a: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25" name="左箭头 19"/>
          <p:cNvSpPr>
            <a:spLocks noChangeArrowheads="1"/>
          </p:cNvSpPr>
          <p:nvPr/>
        </p:nvSpPr>
        <p:spPr bwMode="auto">
          <a:xfrm rot="16200000">
            <a:off x="2843213" y="3414639"/>
            <a:ext cx="607219" cy="226219"/>
          </a:xfrm>
          <a:prstGeom prst="leftArrow">
            <a:avLst>
              <a:gd name="adj1" fmla="val 60000"/>
              <a:gd name="adj2" fmla="val 49931"/>
            </a:avLst>
          </a:prstGeom>
          <a:solidFill>
            <a:srgbClr val="B2C1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/>
          </a:p>
        </p:txBody>
      </p:sp>
      <p:grpSp>
        <p:nvGrpSpPr>
          <p:cNvPr id="26" name="组合 20"/>
          <p:cNvGrpSpPr>
            <a:grpSpLocks/>
          </p:cNvGrpSpPr>
          <p:nvPr/>
        </p:nvGrpSpPr>
        <p:grpSpPr bwMode="auto">
          <a:xfrm>
            <a:off x="2587228" y="3047926"/>
            <a:ext cx="1119188" cy="351235"/>
            <a:chOff x="0" y="0"/>
            <a:chExt cx="1492470" cy="468921"/>
          </a:xfrm>
        </p:grpSpPr>
        <p:sp>
          <p:nvSpPr>
            <p:cNvPr id="27" name="圆角矩形 21"/>
            <p:cNvSpPr>
              <a:spLocks noChangeArrowheads="1"/>
            </p:cNvSpPr>
            <p:nvPr/>
          </p:nvSpPr>
          <p:spPr bwMode="auto">
            <a:xfrm>
              <a:off x="0" y="0"/>
              <a:ext cx="1492470" cy="468921"/>
            </a:xfrm>
            <a:prstGeom prst="roundRect">
              <a:avLst>
                <a:gd name="adj" fmla="val 10000"/>
              </a:avLst>
            </a:prstGeom>
            <a:solidFill>
              <a:srgbClr val="4F81BD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8" name="圆角矩形 10"/>
            <p:cNvSpPr>
              <a:spLocks noChangeArrowheads="1"/>
            </p:cNvSpPr>
            <p:nvPr/>
          </p:nvSpPr>
          <p:spPr bwMode="auto">
            <a:xfrm>
              <a:off x="13734" y="13734"/>
              <a:ext cx="1465002" cy="44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290" r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800">
                  <a:solidFill>
                    <a:srgbClr val="FFFFFF"/>
                  </a:solidFill>
                </a:rPr>
                <a:t>getBean()</a:t>
              </a: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29" name="左箭头 23"/>
          <p:cNvSpPr>
            <a:spLocks noChangeArrowheads="1"/>
          </p:cNvSpPr>
          <p:nvPr/>
        </p:nvSpPr>
        <p:spPr bwMode="auto">
          <a:xfrm rot="16200000">
            <a:off x="3684985" y="3761111"/>
            <a:ext cx="607219" cy="226219"/>
          </a:xfrm>
          <a:prstGeom prst="leftArrow">
            <a:avLst>
              <a:gd name="adj1" fmla="val 60000"/>
              <a:gd name="adj2" fmla="val 49931"/>
            </a:avLst>
          </a:prstGeom>
          <a:solidFill>
            <a:srgbClr val="B2C1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/>
          </a:p>
        </p:txBody>
      </p:sp>
      <p:grpSp>
        <p:nvGrpSpPr>
          <p:cNvPr id="30" name="组合 24"/>
          <p:cNvGrpSpPr>
            <a:grpSpLocks/>
          </p:cNvGrpSpPr>
          <p:nvPr/>
        </p:nvGrpSpPr>
        <p:grpSpPr bwMode="auto">
          <a:xfrm>
            <a:off x="3424237" y="3481313"/>
            <a:ext cx="1147763" cy="371475"/>
            <a:chOff x="0" y="0"/>
            <a:chExt cx="1530709" cy="494673"/>
          </a:xfrm>
        </p:grpSpPr>
        <p:sp>
          <p:nvSpPr>
            <p:cNvPr id="31" name="圆角矩形 25"/>
            <p:cNvSpPr>
              <a:spLocks noChangeArrowheads="1"/>
            </p:cNvSpPr>
            <p:nvPr/>
          </p:nvSpPr>
          <p:spPr bwMode="auto">
            <a:xfrm>
              <a:off x="0" y="0"/>
              <a:ext cx="1530709" cy="494673"/>
            </a:xfrm>
            <a:prstGeom prst="roundRect">
              <a:avLst>
                <a:gd name="adj" fmla="val 10000"/>
              </a:avLst>
            </a:prstGeom>
            <a:solidFill>
              <a:srgbClr val="4F81BD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2" name="圆角矩形 13"/>
            <p:cNvSpPr>
              <a:spLocks noChangeArrowheads="1"/>
            </p:cNvSpPr>
            <p:nvPr/>
          </p:nvSpPr>
          <p:spPr bwMode="auto">
            <a:xfrm>
              <a:off x="14488" y="14488"/>
              <a:ext cx="1501733" cy="465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290" r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800">
                  <a:solidFill>
                    <a:srgbClr val="FFFFFF"/>
                  </a:solidFill>
                </a:rPr>
                <a:t>getBean()</a:t>
              </a: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3" name="组合 27"/>
          <p:cNvGrpSpPr>
            <a:grpSpLocks/>
          </p:cNvGrpSpPr>
          <p:nvPr/>
        </p:nvGrpSpPr>
        <p:grpSpPr bwMode="auto">
          <a:xfrm>
            <a:off x="1893094" y="4188545"/>
            <a:ext cx="803672" cy="792956"/>
            <a:chOff x="0" y="0"/>
            <a:chExt cx="1071569" cy="1057577"/>
          </a:xfrm>
        </p:grpSpPr>
        <p:sp>
          <p:nvSpPr>
            <p:cNvPr id="34" name="椭圆 28"/>
            <p:cNvSpPr>
              <a:spLocks noChangeArrowheads="1"/>
            </p:cNvSpPr>
            <p:nvPr/>
          </p:nvSpPr>
          <p:spPr bwMode="auto">
            <a:xfrm>
              <a:off x="0" y="0"/>
              <a:ext cx="1057577" cy="1057577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5" name="椭圆 4"/>
            <p:cNvSpPr>
              <a:spLocks noChangeArrowheads="1"/>
            </p:cNvSpPr>
            <p:nvPr/>
          </p:nvSpPr>
          <p:spPr bwMode="auto">
            <a:xfrm>
              <a:off x="0" y="154878"/>
              <a:ext cx="1071569" cy="747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430" tIns="11430" rIns="11430" bIns="1143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1800">
                  <a:solidFill>
                    <a:srgbClr val="FFFFFF"/>
                  </a:solidFill>
                </a:rPr>
                <a:t>新实例</a:t>
              </a:r>
            </a:p>
          </p:txBody>
        </p:sp>
      </p:grpSp>
      <p:grpSp>
        <p:nvGrpSpPr>
          <p:cNvPr id="36" name="组合 30"/>
          <p:cNvGrpSpPr>
            <a:grpSpLocks/>
          </p:cNvGrpSpPr>
          <p:nvPr/>
        </p:nvGrpSpPr>
        <p:grpSpPr bwMode="auto">
          <a:xfrm>
            <a:off x="3618310" y="4188545"/>
            <a:ext cx="792956" cy="792956"/>
            <a:chOff x="0" y="0"/>
            <a:chExt cx="1057577" cy="1057577"/>
          </a:xfrm>
        </p:grpSpPr>
        <p:sp>
          <p:nvSpPr>
            <p:cNvPr id="37" name="椭圆 31"/>
            <p:cNvSpPr>
              <a:spLocks noChangeArrowheads="1"/>
            </p:cNvSpPr>
            <p:nvPr/>
          </p:nvSpPr>
          <p:spPr bwMode="auto">
            <a:xfrm>
              <a:off x="0" y="0"/>
              <a:ext cx="1057577" cy="1057577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8" name="椭圆 4"/>
            <p:cNvSpPr>
              <a:spLocks noChangeArrowheads="1"/>
            </p:cNvSpPr>
            <p:nvPr/>
          </p:nvSpPr>
          <p:spPr bwMode="auto">
            <a:xfrm>
              <a:off x="57445" y="154878"/>
              <a:ext cx="1000132" cy="747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430" tIns="11430" rIns="11430" bIns="1143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1800">
                  <a:solidFill>
                    <a:srgbClr val="FFFFFF"/>
                  </a:solidFill>
                </a:rPr>
                <a:t>新实例</a:t>
              </a:r>
            </a:p>
          </p:txBody>
        </p:sp>
      </p:grpSp>
      <p:sp>
        <p:nvSpPr>
          <p:cNvPr id="46" name="AutoShape 4"/>
          <p:cNvSpPr>
            <a:spLocks noChangeArrowheads="1"/>
          </p:cNvSpPr>
          <p:nvPr/>
        </p:nvSpPr>
        <p:spPr bwMode="auto">
          <a:xfrm>
            <a:off x="4947136" y="3672513"/>
            <a:ext cx="2595194" cy="79194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542925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333375" algn="l"/>
              </a:tabLst>
              <a:defRPr/>
            </a:pPr>
            <a:r>
              <a:rPr lang="fr-FR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&lt;bean id=</a:t>
            </a:r>
            <a:r>
              <a:rPr lang="en-US" altLang="zh-CN" sz="1200" b="1" dirty="0">
                <a:solidFill>
                  <a:srgbClr val="071215"/>
                </a:solidFill>
              </a:rPr>
              <a:t>"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user</a:t>
            </a:r>
            <a:r>
              <a:rPr lang="en-US" altLang="zh-CN" sz="1200" b="1" dirty="0">
                <a:solidFill>
                  <a:srgbClr val="071215"/>
                </a:solidFill>
              </a:rPr>
              <a:t>"</a:t>
            </a:r>
            <a:r>
              <a:rPr lang="fr-FR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</a:p>
          <a:p>
            <a:pPr defTabSz="542925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333375" algn="l"/>
              </a:tabLst>
              <a:defRPr/>
            </a:pPr>
            <a:r>
              <a:rPr lang="fr-FR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class=</a:t>
            </a:r>
            <a:r>
              <a:rPr lang="en-US" altLang="zh-CN" sz="1200" b="1" dirty="0">
                <a:solidFill>
                  <a:srgbClr val="071215"/>
                </a:solidFill>
              </a:rPr>
              <a:t>"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cn.pojo.User</a:t>
            </a:r>
            <a:r>
              <a:rPr lang="en-US" altLang="zh-CN" sz="1200" b="1" dirty="0">
                <a:solidFill>
                  <a:srgbClr val="071215"/>
                </a:solidFill>
              </a:rPr>
              <a:t>"</a:t>
            </a:r>
            <a:r>
              <a:rPr lang="fr-FR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</a:p>
          <a:p>
            <a:pPr defTabSz="542925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333375" algn="l"/>
              </a:tabLst>
              <a:defRPr/>
            </a:pPr>
            <a:r>
              <a:rPr lang="fr-FR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scope=</a:t>
            </a:r>
            <a:r>
              <a:rPr lang="en-US" altLang="zh-CN" sz="1200" b="1" dirty="0">
                <a:solidFill>
                  <a:srgbClr val="071215"/>
                </a:solidFill>
              </a:rPr>
              <a:t>"</a:t>
            </a:r>
            <a:r>
              <a:rPr lang="fr-FR" altLang="zh-CN" sz="1200" b="1" dirty="0">
                <a:solidFill>
                  <a:srgbClr val="FF0000"/>
                </a:solidFill>
                <a:latin typeface="+mn-lt"/>
              </a:rPr>
              <a:t>prototype</a:t>
            </a:r>
            <a:r>
              <a:rPr lang="en-US" altLang="zh-CN" sz="1200" b="1" dirty="0">
                <a:solidFill>
                  <a:srgbClr val="071215"/>
                </a:solidFill>
              </a:rPr>
              <a:t>"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</a:t>
            </a:r>
            <a:r>
              <a:rPr lang="fr-FR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zh-CN" altLang="zh-CN" sz="12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47" name="组合 6"/>
          <p:cNvGrpSpPr>
            <a:grpSpLocks/>
          </p:cNvGrpSpPr>
          <p:nvPr/>
        </p:nvGrpSpPr>
        <p:grpSpPr bwMode="auto">
          <a:xfrm>
            <a:off x="4734018" y="3193537"/>
            <a:ext cx="794417" cy="323165"/>
            <a:chOff x="1000100" y="2520566"/>
            <a:chExt cx="1059229" cy="431030"/>
          </a:xfrm>
        </p:grpSpPr>
        <p:pic>
          <p:nvPicPr>
            <p:cNvPr id="4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1300141" y="2520566"/>
              <a:ext cx="759188" cy="4310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15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50" name="AutoShape 4"/>
          <p:cNvSpPr>
            <a:spLocks noChangeArrowheads="1"/>
          </p:cNvSpPr>
          <p:nvPr/>
        </p:nvSpPr>
        <p:spPr bwMode="auto">
          <a:xfrm>
            <a:off x="4928737" y="1566279"/>
            <a:ext cx="2595194" cy="79194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542925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333375" algn="l"/>
              </a:tabLst>
              <a:defRPr/>
            </a:pPr>
            <a:r>
              <a:rPr lang="fr-FR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&lt;bean id=</a:t>
            </a:r>
            <a:r>
              <a:rPr lang="en-US" altLang="zh-CN" sz="1200" b="1" dirty="0">
                <a:solidFill>
                  <a:srgbClr val="071215"/>
                </a:solidFill>
              </a:rPr>
              <a:t>"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user</a:t>
            </a:r>
            <a:r>
              <a:rPr lang="en-US" altLang="zh-CN" sz="1200" b="1" dirty="0">
                <a:solidFill>
                  <a:srgbClr val="071215"/>
                </a:solidFill>
              </a:rPr>
              <a:t>"</a:t>
            </a:r>
            <a:r>
              <a:rPr lang="fr-FR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</a:p>
          <a:p>
            <a:pPr defTabSz="542925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333375" algn="l"/>
              </a:tabLst>
              <a:defRPr/>
            </a:pPr>
            <a:r>
              <a:rPr lang="fr-FR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class=</a:t>
            </a:r>
            <a:r>
              <a:rPr lang="en-US" altLang="zh-CN" sz="1200" b="1" dirty="0">
                <a:solidFill>
                  <a:srgbClr val="071215"/>
                </a:solidFill>
              </a:rPr>
              <a:t>"</a:t>
            </a:r>
            <a:r>
              <a:rPr lang="en-US" altLang="zh-CN" sz="12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cn.pojo.User</a:t>
            </a:r>
            <a:r>
              <a:rPr lang="en-US" altLang="zh-CN" sz="1200" b="1" dirty="0">
                <a:solidFill>
                  <a:srgbClr val="071215"/>
                </a:solidFill>
              </a:rPr>
              <a:t>"</a:t>
            </a:r>
            <a:r>
              <a:rPr lang="fr-FR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</a:p>
          <a:p>
            <a:pPr defTabSz="542925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333375" algn="l"/>
              </a:tabLst>
              <a:defRPr/>
            </a:pPr>
            <a:r>
              <a:rPr lang="fr-FR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scope=</a:t>
            </a:r>
            <a:r>
              <a:rPr lang="en-US" altLang="zh-CN" sz="1200" b="1" dirty="0">
                <a:solidFill>
                  <a:srgbClr val="071215"/>
                </a:solidFill>
              </a:rPr>
              <a:t>"</a:t>
            </a:r>
            <a:r>
              <a:rPr lang="en-US" altLang="zh-CN" sz="1200" b="1" dirty="0">
                <a:solidFill>
                  <a:srgbClr val="FF0000"/>
                </a:solidFill>
              </a:rPr>
              <a:t>singleton</a:t>
            </a:r>
            <a:r>
              <a:rPr lang="en-US" altLang="zh-CN" sz="1200" b="1" dirty="0">
                <a:solidFill>
                  <a:srgbClr val="071215"/>
                </a:solidFill>
              </a:rPr>
              <a:t>"</a:t>
            </a:r>
            <a:r>
              <a:rPr lang="en-US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</a:t>
            </a:r>
            <a:r>
              <a:rPr lang="fr-FR" altLang="zh-CN" sz="12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zh-CN" altLang="zh-CN" sz="12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CAC9D0-78A6-4062-863B-9CDE2E0F3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07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C29892F-89BD-4418-ABC3-3887EE76C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1619" y="1978819"/>
            <a:ext cx="6103144" cy="61125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配置文件中，可以使用</a:t>
            </a:r>
            <a:r>
              <a:rPr lang="en-US" altLang="zh-CN" sz="1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&lt;bean&gt;</a:t>
            </a:r>
            <a:r>
              <a:rPr lang="zh-CN" altLang="zh-CN" sz="1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元素的</a:t>
            </a:r>
            <a:r>
              <a:rPr lang="en-US" altLang="zh-CN" sz="1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zh-CN" altLang="zh-CN" sz="1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，将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的作用域定义成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singleton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1200"/>
          </a:p>
        </p:txBody>
      </p:sp>
      <p:sp>
        <p:nvSpPr>
          <p:cNvPr id="25603" name="标题 1">
            <a:extLst>
              <a:ext uri="{FF2B5EF4-FFF2-40B4-BE49-F238E27FC236}">
                <a16:creationId xmlns:a16="http://schemas.microsoft.com/office/drawing/2014/main" id="{7CC6869D-02FA-4DE4-9BB4-CB985C27A76E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zh-CN" dirty="0"/>
              <a:t>singleton</a:t>
            </a:r>
            <a:r>
              <a:rPr lang="zh-CN" altLang="en-US" dirty="0"/>
              <a:t>作用域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14A4305-8B6A-4B4C-AAC0-5598AADE8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25604" name="标题 1">
            <a:extLst>
              <a:ext uri="{FF2B5EF4-FFF2-40B4-BE49-F238E27FC236}">
                <a16:creationId xmlns:a16="http://schemas.microsoft.com/office/drawing/2014/main" id="{9F8A3D64-3445-42A2-9AB2-FCE00C595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610" y="307182"/>
            <a:ext cx="4252913" cy="57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sz="18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34326E1-991F-4662-B490-DAB6F0C00AF2}"/>
              </a:ext>
            </a:extLst>
          </p:cNvPr>
          <p:cNvGrpSpPr>
            <a:grpSpLocks/>
          </p:cNvGrpSpPr>
          <p:nvPr/>
        </p:nvGrpSpPr>
        <p:grpSpPr bwMode="auto">
          <a:xfrm>
            <a:off x="1501379" y="845344"/>
            <a:ext cx="6123384" cy="1025129"/>
            <a:chOff x="477838" y="1039723"/>
            <a:chExt cx="8164512" cy="116620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AF012A8-87DA-437D-ADDC-99C572A29FCE}"/>
                </a:ext>
              </a:extLst>
            </p:cNvPr>
            <p:cNvSpPr/>
            <p:nvPr/>
          </p:nvSpPr>
          <p:spPr bwMode="auto">
            <a:xfrm>
              <a:off x="504825" y="1051914"/>
              <a:ext cx="8137525" cy="1154014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614" name="TextBox 11">
              <a:extLst>
                <a:ext uri="{FF2B5EF4-FFF2-40B4-BE49-F238E27FC236}">
                  <a16:creationId xmlns:a16="http://schemas.microsoft.com/office/drawing/2014/main" id="{87CDBB47-7FA2-438F-B4D7-DAB9F1BBD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838" y="1039723"/>
              <a:ext cx="8137525" cy="1010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200"/>
                <a:t>         </a:t>
              </a:r>
              <a:r>
                <a:rPr lang="en-US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singleton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容器</a:t>
              </a:r>
              <a:r>
                <a:rPr lang="zh-CN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默认的作用域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，当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的作用域为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singleton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时，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容器就只会存在一个共享的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实例。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singleton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作用域对于无会话状态的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（如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Dao 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组件、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</a:t>
              </a:r>
              <a:r>
                <a:rPr lang="zh-CN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组件）来说，是最理想的选择。</a:t>
              </a:r>
              <a:endParaRPr lang="zh-CN" altLang="en-US" sz="1200"/>
            </a:p>
          </p:txBody>
        </p:sp>
      </p:grpSp>
      <p:sp>
        <p:nvSpPr>
          <p:cNvPr id="13" name="矩形 22">
            <a:extLst>
              <a:ext uri="{FF2B5EF4-FFF2-40B4-BE49-F238E27FC236}">
                <a16:creationId xmlns:a16="http://schemas.microsoft.com/office/drawing/2014/main" id="{BE9DE90D-FCA2-4F2A-8570-F9D737D54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923" y="3235315"/>
            <a:ext cx="7203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pitchFamily="2" charset="-122"/>
              </a:rPr>
              <a:t>例如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pitchFamily="2" charset="-122"/>
              </a:rPr>
              <a:t>：</a:t>
            </a:r>
            <a:endParaRPr lang="zh-CN" altLang="en-US" sz="2400" b="1" dirty="0">
              <a:solidFill>
                <a:srgbClr val="FF0000"/>
              </a:solidFill>
              <a:ea typeface="微软雅黑" panose="020B0503020204020204" pitchFamily="34" charset="-122"/>
              <a:cs typeface="等线" panose="02010600030101010101" pitchFamily="2" charset="-122"/>
            </a:endParaRPr>
          </a:p>
        </p:txBody>
      </p:sp>
      <p:sp>
        <p:nvSpPr>
          <p:cNvPr id="25612" name="矩形 17">
            <a:extLst>
              <a:ext uri="{FF2B5EF4-FFF2-40B4-BE49-F238E27FC236}">
                <a16:creationId xmlns:a16="http://schemas.microsoft.com/office/drawing/2014/main" id="{30389D20-EA3F-4697-BFC0-737982E8E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3597177"/>
            <a:ext cx="6103144" cy="276821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/>
              <a:t>&lt;bean id="scope" class="</a:t>
            </a:r>
            <a:r>
              <a:rPr lang="en-US" altLang="zh-CN" sz="1400" b="1" dirty="0" err="1"/>
              <a:t>com.test.scope.Scope</a:t>
            </a:r>
            <a:r>
              <a:rPr lang="en-US" altLang="zh-CN" sz="1400" b="1" dirty="0"/>
              <a:t>" scope="singleton"/&gt;</a:t>
            </a:r>
            <a:endParaRPr lang="zh-CN" altLang="zh-CN" sz="1400" b="1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636FD86-2D7F-45B7-85C8-18B395D62F33}"/>
              </a:ext>
            </a:extLst>
          </p:cNvPr>
          <p:cNvGrpSpPr>
            <a:grpSpLocks/>
          </p:cNvGrpSpPr>
          <p:nvPr/>
        </p:nvGrpSpPr>
        <p:grpSpPr bwMode="auto">
          <a:xfrm>
            <a:off x="784641" y="2459841"/>
            <a:ext cx="4229751" cy="888256"/>
            <a:chOff x="114473" y="2155666"/>
            <a:chExt cx="5640219" cy="118343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E4EFF9-E580-49F2-ACE5-9BF475A6D53A}"/>
                </a:ext>
              </a:extLst>
            </p:cNvPr>
            <p:cNvSpPr txBox="1"/>
            <p:nvPr/>
          </p:nvSpPr>
          <p:spPr>
            <a:xfrm>
              <a:off x="555121" y="2453862"/>
              <a:ext cx="5199571" cy="61029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175">
              <a:noFill/>
            </a:ln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150000"/>
                </a:lnSpc>
                <a:defRPr/>
              </a:pPr>
              <a:r>
                <a:rPr lang="zh-CN" altLang="en-US" sz="1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zh-CN" altLang="en-US" sz="15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r>
                <a:rPr lang="en-US" altLang="zh-CN" sz="15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</a:t>
              </a:r>
              <a:r>
                <a:rPr lang="zh-CN" altLang="en-US" sz="15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中如何配置</a:t>
              </a:r>
              <a:r>
                <a: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singleton</a:t>
              </a:r>
              <a:r>
                <a:rPr lang="zh-CN" alt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作用域</a:t>
              </a:r>
              <a:r>
                <a: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74E37BD-8E89-4C0A-9F9A-445343916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73" y="2155666"/>
              <a:ext cx="1059553" cy="1183437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  <a:effectLst>
              <a:softEdge rad="112500"/>
            </a:effectLst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E3D4FDC7-1005-4AEC-ACA6-A284E5ED5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009" y="3050500"/>
            <a:ext cx="7243885" cy="69782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配置文件中，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同样</a:t>
            </a:r>
            <a:r>
              <a:rPr lang="zh-CN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&lt;bean&gt;</a:t>
            </a:r>
            <a:r>
              <a:rPr lang="zh-CN" altLang="zh-CN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元素的</a:t>
            </a: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zh-CN" altLang="zh-CN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</a:t>
            </a:r>
            <a:r>
              <a:rPr lang="zh-CN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，将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的作用域定义成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  <a:r>
              <a:rPr lang="zh-CN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1400"/>
          </a:p>
        </p:txBody>
      </p:sp>
      <p:sp>
        <p:nvSpPr>
          <p:cNvPr id="26627" name="标题 1">
            <a:extLst>
              <a:ext uri="{FF2B5EF4-FFF2-40B4-BE49-F238E27FC236}">
                <a16:creationId xmlns:a16="http://schemas.microsoft.com/office/drawing/2014/main" id="{CE309FFB-55B7-485D-93F4-55441B439C2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zh-CN" dirty="0"/>
              <a:t>prototype</a:t>
            </a:r>
            <a:r>
              <a:rPr lang="zh-CN" altLang="en-US" dirty="0"/>
              <a:t>作用域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A15E2B5-C9A5-46D6-9893-F6D54844C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26628" name="标题 1">
            <a:extLst>
              <a:ext uri="{FF2B5EF4-FFF2-40B4-BE49-F238E27FC236}">
                <a16:creationId xmlns:a16="http://schemas.microsoft.com/office/drawing/2014/main" id="{FC5273C7-5BA0-4A5A-A9A8-E3EE8B49C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610" y="307182"/>
            <a:ext cx="4252913" cy="57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sz="18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91970F2-257C-467D-82DA-CA926A2DC7E9}"/>
              </a:ext>
            </a:extLst>
          </p:cNvPr>
          <p:cNvGrpSpPr>
            <a:grpSpLocks/>
          </p:cNvGrpSpPr>
          <p:nvPr/>
        </p:nvGrpSpPr>
        <p:grpSpPr bwMode="auto">
          <a:xfrm>
            <a:off x="1004987" y="1602371"/>
            <a:ext cx="7267909" cy="994172"/>
            <a:chOff x="477838" y="1034872"/>
            <a:chExt cx="8164512" cy="132612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713E2E1-CCF3-4103-8637-4A53866D91E9}"/>
                </a:ext>
              </a:extLst>
            </p:cNvPr>
            <p:cNvSpPr/>
            <p:nvPr/>
          </p:nvSpPr>
          <p:spPr bwMode="auto">
            <a:xfrm>
              <a:off x="504825" y="1052342"/>
              <a:ext cx="8137525" cy="1308652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638" name="TextBox 11">
              <a:extLst>
                <a:ext uri="{FF2B5EF4-FFF2-40B4-BE49-F238E27FC236}">
                  <a16:creationId xmlns:a16="http://schemas.microsoft.com/office/drawing/2014/main" id="{CB1F0D1D-08F4-4476-978F-79C92261F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838" y="1034872"/>
              <a:ext cx="8137525" cy="93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zh-CN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对</a:t>
              </a:r>
              <a:r>
                <a:rPr lang="zh-CN" altLang="zh-CN" sz="14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需要保持会话状态的</a:t>
              </a:r>
              <a:r>
                <a:rPr lang="en-US" altLang="zh-CN" sz="14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（如</a:t>
              </a:r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Struts 2</a:t>
              </a:r>
              <a:r>
                <a:rPr lang="zh-CN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  <a:r>
                <a:rPr lang="zh-CN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类）应该使用</a:t>
              </a:r>
              <a:r>
                <a:rPr lang="en-US" altLang="zh-CN" sz="14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prototype</a:t>
              </a:r>
              <a:r>
                <a:rPr lang="zh-CN" altLang="zh-CN" sz="14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作用域</a:t>
              </a:r>
              <a:r>
                <a:rPr lang="zh-CN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。在使用</a:t>
              </a:r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prototype</a:t>
              </a:r>
              <a:r>
                <a:rPr lang="zh-CN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作用域时，</a:t>
              </a:r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</a:t>
              </a:r>
              <a:r>
                <a:rPr lang="zh-CN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容器会为每个对该</a:t>
              </a:r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的请求都创建一个新的实例。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矩形 22">
            <a:extLst>
              <a:ext uri="{FF2B5EF4-FFF2-40B4-BE49-F238E27FC236}">
                <a16:creationId xmlns:a16="http://schemas.microsoft.com/office/drawing/2014/main" id="{6BE5397E-6AB8-43DB-A52A-1CE8DBB0A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23" y="3795886"/>
            <a:ext cx="7203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pitchFamily="2" charset="-122"/>
              </a:rPr>
              <a:t>例如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pitchFamily="2" charset="-122"/>
              </a:rPr>
              <a:t>：</a:t>
            </a:r>
            <a:endParaRPr lang="zh-CN" altLang="en-US" sz="2400" b="1" dirty="0">
              <a:solidFill>
                <a:srgbClr val="FF0000"/>
              </a:solidFill>
              <a:ea typeface="微软雅黑" panose="020B0503020204020204" pitchFamily="34" charset="-122"/>
              <a:cs typeface="等线" panose="02010600030101010101" pitchFamily="2" charset="-122"/>
            </a:endParaRPr>
          </a:p>
        </p:txBody>
      </p:sp>
      <p:sp>
        <p:nvSpPr>
          <p:cNvPr id="26636" name="矩形 17">
            <a:extLst>
              <a:ext uri="{FF2B5EF4-FFF2-40B4-BE49-F238E27FC236}">
                <a16:creationId xmlns:a16="http://schemas.microsoft.com/office/drawing/2014/main" id="{933376C7-146A-4C7C-A677-B62444527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508" y="4115716"/>
            <a:ext cx="5736983" cy="276821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/>
              <a:t>&lt;bean id="scope" class="</a:t>
            </a:r>
            <a:r>
              <a:rPr lang="en-US" altLang="zh-CN" sz="1400" b="1" dirty="0" err="1"/>
              <a:t>com.test.scope.Scope</a:t>
            </a:r>
            <a:r>
              <a:rPr lang="en-US" altLang="zh-CN" sz="1400" b="1" dirty="0"/>
              <a:t>" scope=" prototype "/&gt;</a:t>
            </a:r>
            <a:endParaRPr lang="zh-CN" altLang="zh-CN" sz="1400" b="1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A46C69A-0A8F-42F2-B733-E4E28ED276E7}"/>
              </a:ext>
            </a:extLst>
          </p:cNvPr>
          <p:cNvGrpSpPr>
            <a:grpSpLocks/>
          </p:cNvGrpSpPr>
          <p:nvPr/>
        </p:nvGrpSpPr>
        <p:grpSpPr bwMode="auto">
          <a:xfrm>
            <a:off x="827584" y="569716"/>
            <a:ext cx="4076700" cy="827484"/>
            <a:chOff x="267755" y="2221260"/>
            <a:chExt cx="5436132" cy="110247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3BE308-D736-41B7-B700-E36EC081BB4C}"/>
                </a:ext>
              </a:extLst>
            </p:cNvPr>
            <p:cNvSpPr txBox="1"/>
            <p:nvPr/>
          </p:nvSpPr>
          <p:spPr>
            <a:xfrm>
              <a:off x="504315" y="2504624"/>
              <a:ext cx="5199572" cy="61029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175">
              <a:noFill/>
            </a:ln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150000"/>
                </a:lnSpc>
                <a:defRPr/>
              </a:pPr>
              <a:r>
                <a:rPr lang="zh-CN" altLang="en-US" sz="1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zh-CN" altLang="en-US" sz="15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r>
                <a:rPr lang="en-US" altLang="zh-CN" sz="15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</a:t>
              </a:r>
              <a:r>
                <a:rPr lang="zh-CN" altLang="en-US" sz="15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中如何配置</a:t>
              </a:r>
              <a:r>
                <a: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prototype</a:t>
              </a:r>
              <a:r>
                <a:rPr lang="zh-CN" alt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作用域</a:t>
              </a:r>
              <a:r>
                <a: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E7627C0B-5D20-4316-AD88-B50735F0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55" y="2221260"/>
              <a:ext cx="987061" cy="1102470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  <a:effectLst>
              <a:softEdge rad="112500"/>
            </a:effectLst>
          </p:spPr>
        </p:pic>
      </p:grp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B444F65-8710-4427-A895-4014CF77D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7984" y="279186"/>
            <a:ext cx="4470573" cy="576262"/>
          </a:xfrm>
        </p:spPr>
        <p:txBody>
          <a:bodyPr/>
          <a:lstStyle/>
          <a:p>
            <a:r>
              <a:rPr lang="en-US" altLang="zh-CN" sz="2400" dirty="0"/>
              <a:t>Spring</a:t>
            </a:r>
            <a:r>
              <a:rPr lang="zh-CN" altLang="en-US" sz="2400" dirty="0"/>
              <a:t>中的</a:t>
            </a:r>
            <a:r>
              <a:rPr lang="en-US" altLang="zh-CN" sz="2400" dirty="0"/>
              <a:t>Bean</a:t>
            </a:r>
            <a:endParaRPr lang="zh-CN" altLang="en-US" sz="2400" dirty="0"/>
          </a:p>
        </p:txBody>
      </p:sp>
      <p:sp>
        <p:nvSpPr>
          <p:cNvPr id="22" name="对角圆角矩形 10">
            <a:extLst>
              <a:ext uri="{FF2B5EF4-FFF2-40B4-BE49-F238E27FC236}">
                <a16:creationId xmlns:a16="http://schemas.microsoft.com/office/drawing/2014/main" id="{D2601321-ACD6-4E08-8094-CAFCD9C6AF43}"/>
              </a:ext>
            </a:extLst>
          </p:cNvPr>
          <p:cNvSpPr/>
          <p:nvPr/>
        </p:nvSpPr>
        <p:spPr bwMode="auto">
          <a:xfrm>
            <a:off x="3430452" y="3460953"/>
            <a:ext cx="5468105" cy="512488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>
              <a:solidFill>
                <a:srgbClr val="0070C0"/>
              </a:solidFill>
            </a:endParaRPr>
          </a:p>
        </p:txBody>
      </p:sp>
      <p:grpSp>
        <p:nvGrpSpPr>
          <p:cNvPr id="23" name="组合 2">
            <a:extLst>
              <a:ext uri="{FF2B5EF4-FFF2-40B4-BE49-F238E27FC236}">
                <a16:creationId xmlns:a16="http://schemas.microsoft.com/office/drawing/2014/main" id="{F6798595-A245-42C0-B843-33DF5E7FD377}"/>
              </a:ext>
            </a:extLst>
          </p:cNvPr>
          <p:cNvGrpSpPr>
            <a:grpSpLocks/>
          </p:cNvGrpSpPr>
          <p:nvPr/>
        </p:nvGrpSpPr>
        <p:grpSpPr bwMode="auto">
          <a:xfrm>
            <a:off x="1903202" y="1662671"/>
            <a:ext cx="2808312" cy="2602716"/>
            <a:chOff x="4874689" y="1756903"/>
            <a:chExt cx="3566358" cy="34443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E44B67B-E941-42A6-8D2C-4F22E25D9525}"/>
                </a:ext>
              </a:extLst>
            </p:cNvPr>
            <p:cNvSpPr/>
            <p:nvPr/>
          </p:nvSpPr>
          <p:spPr>
            <a:xfrm>
              <a:off x="4897636" y="1756903"/>
              <a:ext cx="3444623" cy="3444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1">
              <a:extLst>
                <a:ext uri="{FF2B5EF4-FFF2-40B4-BE49-F238E27FC236}">
                  <a16:creationId xmlns:a16="http://schemas.microsoft.com/office/drawing/2014/main" id="{533E5829-442C-4A1A-A0DE-01BE06C6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4689" y="2507836"/>
              <a:ext cx="3566358" cy="175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主讲内容</a:t>
              </a:r>
              <a:endPara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rPr>
                <a:t>Speech content</a:t>
              </a:r>
            </a:p>
          </p:txBody>
        </p:sp>
      </p:grpSp>
      <p:sp>
        <p:nvSpPr>
          <p:cNvPr id="24" name="TextBox 10">
            <a:extLst>
              <a:ext uri="{FF2B5EF4-FFF2-40B4-BE49-F238E27FC236}">
                <a16:creationId xmlns:a16="http://schemas.microsoft.com/office/drawing/2014/main" id="{30993553-161D-4E59-9758-4C03F6C3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2937648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的作用域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08F69DBB-AC1E-44E0-8B52-F51929DAA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1563764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3561E90-29C6-4386-BF61-D1A99523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543" y="2301884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的实例化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D6C6E-FE4C-49BB-A9E8-55569D7EE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624" y="3573412"/>
            <a:ext cx="31638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2363F75E-B013-42CC-BEF1-F602C4A37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4111498"/>
            <a:ext cx="31638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的装配方式</a:t>
            </a:r>
          </a:p>
        </p:txBody>
      </p:sp>
    </p:spTree>
    <p:extLst>
      <p:ext uri="{BB962C8B-B14F-4D97-AF65-F5344CB8AC3E}">
        <p14:creationId xmlns:p14="http://schemas.microsoft.com/office/powerpoint/2010/main" val="1035692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CAEEB57B-7CB2-4B1F-8B3C-FEE9032A402F}"/>
              </a:ext>
            </a:extLst>
          </p:cNvPr>
          <p:cNvGrpSpPr>
            <a:grpSpLocks/>
          </p:cNvGrpSpPr>
          <p:nvPr/>
        </p:nvGrpSpPr>
        <p:grpSpPr bwMode="auto">
          <a:xfrm>
            <a:off x="1145381" y="1231107"/>
            <a:ext cx="6858000" cy="669131"/>
            <a:chOff x="3628" y="1641617"/>
            <a:chExt cx="9144000" cy="89195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D8739F9-DF7F-4E94-AA96-8F51F0F15804}"/>
                </a:ext>
              </a:extLst>
            </p:cNvPr>
            <p:cNvSpPr/>
            <p:nvPr/>
          </p:nvSpPr>
          <p:spPr bwMode="auto">
            <a:xfrm>
              <a:off x="3628" y="1641617"/>
              <a:ext cx="9144000" cy="891956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itchFamily="34" charset="0"/>
                <a:buNone/>
                <a:defRPr/>
              </a:pPr>
              <a:endParaRPr lang="zh-CN" altLang="en-US" sz="1200" dirty="0">
                <a:latin typeface="Arial" charset="0"/>
              </a:endParaRPr>
            </a:p>
          </p:txBody>
        </p:sp>
        <p:sp>
          <p:nvSpPr>
            <p:cNvPr id="28682" name="矩形 1">
              <a:extLst>
                <a:ext uri="{FF2B5EF4-FFF2-40B4-BE49-F238E27FC236}">
                  <a16:creationId xmlns:a16="http://schemas.microsoft.com/office/drawing/2014/main" id="{AFED6C45-D593-494E-91BD-9FC3D8056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179" y="1735138"/>
              <a:ext cx="6613525" cy="57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5000"/>
                </a:lnSpc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en-US" altLang="zh-CN" sz="18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Bean</a:t>
              </a:r>
              <a:r>
                <a:rPr lang="zh-CN" altLang="en-US" sz="18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的生命周期</a:t>
              </a: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有何意义</a:t>
              </a: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675" name="标题 1">
            <a:extLst>
              <a:ext uri="{FF2B5EF4-FFF2-40B4-BE49-F238E27FC236}">
                <a16:creationId xmlns:a16="http://schemas.microsoft.com/office/drawing/2014/main" id="{24C29325-3762-4CDF-A939-9C9E4C57CAA1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Bean</a:t>
            </a:r>
            <a:r>
              <a:rPr lang="zh-CN" altLang="en-US" dirty="0"/>
              <a:t>的生命周期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B9D16F1-3510-4946-9A14-5CAD32211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4" name="Picture 8" descr="问小人">
            <a:extLst>
              <a:ext uri="{FF2B5EF4-FFF2-40B4-BE49-F238E27FC236}">
                <a16:creationId xmlns:a16="http://schemas.microsoft.com/office/drawing/2014/main" id="{DD29277E-0302-48C5-A0C3-BB46DDB5F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148" y="767953"/>
            <a:ext cx="1697831" cy="175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8855194-385D-413F-9007-C79E7769C41D}"/>
              </a:ext>
            </a:extLst>
          </p:cNvPr>
          <p:cNvSpPr/>
          <p:nvPr/>
        </p:nvSpPr>
        <p:spPr bwMode="auto">
          <a:xfrm>
            <a:off x="1547813" y="2497932"/>
            <a:ext cx="6048375" cy="1578769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eaLnBrk="0" hangingPunct="0">
              <a:defRPr/>
            </a:pPr>
            <a:endParaRPr lang="en-US" altLang="zh-CN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774449-B996-4EBC-9BFA-2B2308BBD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537" y="2557463"/>
            <a:ext cx="5938838" cy="1433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        了解</a:t>
            </a:r>
            <a:r>
              <a:rPr lang="en-US" altLang="zh-CN" sz="150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150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1500">
                <a:latin typeface="Times New Roman" panose="02020603050405020304" pitchFamily="18" charset="0"/>
                <a:cs typeface="Times New Roman" panose="02020603050405020304" pitchFamily="18" charset="0"/>
              </a:rPr>
              <a:t>生命周期的意义就在于，可以利用</a:t>
            </a:r>
            <a:r>
              <a:rPr lang="en-US" altLang="zh-CN" sz="150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sz="1500">
                <a:latin typeface="Times New Roman" panose="02020603050405020304" pitchFamily="18" charset="0"/>
                <a:cs typeface="Times New Roman" panose="02020603050405020304" pitchFamily="18" charset="0"/>
              </a:rPr>
              <a:t>在其存活期间的</a:t>
            </a:r>
            <a:r>
              <a:rPr lang="zh-CN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特定</a:t>
            </a:r>
            <a:r>
              <a:rPr lang="zh-CN" altLang="zh-CN" sz="1500">
                <a:latin typeface="Times New Roman" panose="02020603050405020304" pitchFamily="18" charset="0"/>
                <a:cs typeface="Times New Roman" panose="02020603050405020304" pitchFamily="18" charset="0"/>
              </a:rPr>
              <a:t>时刻完成一些相关操作。这种时刻可能有很多，但一般情况下，常会在</a:t>
            </a:r>
            <a:r>
              <a:rPr lang="en-US" altLang="zh-CN" sz="150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sz="150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5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postinitiation(</a:t>
            </a:r>
            <a:r>
              <a:rPr lang="zh-CN" altLang="zh-CN" sz="15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初始化后</a:t>
            </a:r>
            <a:r>
              <a:rPr lang="en-US" altLang="zh-CN" sz="15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15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5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predestruction</a:t>
            </a:r>
            <a:r>
              <a:rPr lang="zh-CN" altLang="zh-CN" sz="15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（销毁前）</a:t>
            </a:r>
            <a:r>
              <a:rPr lang="zh-CN" altLang="zh-CN" sz="1500">
                <a:latin typeface="Times New Roman" panose="02020603050405020304" pitchFamily="18" charset="0"/>
                <a:cs typeface="Times New Roman" panose="02020603050405020304" pitchFamily="18" charset="0"/>
              </a:rPr>
              <a:t>执行一些相关操作。</a:t>
            </a:r>
            <a:endParaRPr lang="en-US" altLang="zh-CN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C4DD2D72-5539-4EFD-AC4E-8F11DE42D316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Bean</a:t>
            </a:r>
            <a:r>
              <a:rPr lang="zh-CN" altLang="en-US" dirty="0"/>
              <a:t>的生命周期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1649B0-5719-453C-B9C0-024C1C0FD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24" name="矩形 61">
            <a:extLst>
              <a:ext uri="{FF2B5EF4-FFF2-40B4-BE49-F238E27FC236}">
                <a16:creationId xmlns:a16="http://schemas.microsoft.com/office/drawing/2014/main" id="{989BE9DC-B29D-43FA-85CE-0C620907DDA3}"/>
              </a:ext>
            </a:extLst>
          </p:cNvPr>
          <p:cNvSpPr/>
          <p:nvPr/>
        </p:nvSpPr>
        <p:spPr>
          <a:xfrm>
            <a:off x="1931195" y="2326440"/>
            <a:ext cx="597694" cy="1108472"/>
          </a:xfrm>
          <a:custGeom>
            <a:avLst/>
            <a:gdLst>
              <a:gd name="connsiteX0" fmla="*/ 0 w 1368152"/>
              <a:gd name="connsiteY0" fmla="*/ 0 h 2160240"/>
              <a:gd name="connsiteX1" fmla="*/ 1368152 w 1368152"/>
              <a:gd name="connsiteY1" fmla="*/ 0 h 2160240"/>
              <a:gd name="connsiteX2" fmla="*/ 1368152 w 1368152"/>
              <a:gd name="connsiteY2" fmla="*/ 2160240 h 2160240"/>
              <a:gd name="connsiteX3" fmla="*/ 0 w 1368152"/>
              <a:gd name="connsiteY3" fmla="*/ 2160240 h 2160240"/>
              <a:gd name="connsiteX4" fmla="*/ 0 w 1368152"/>
              <a:gd name="connsiteY4" fmla="*/ 0 h 2160240"/>
              <a:gd name="connsiteX0" fmla="*/ 1368152 w 1459592"/>
              <a:gd name="connsiteY0" fmla="*/ 0 h 2160240"/>
              <a:gd name="connsiteX1" fmla="*/ 1368152 w 1459592"/>
              <a:gd name="connsiteY1" fmla="*/ 2160240 h 2160240"/>
              <a:gd name="connsiteX2" fmla="*/ 0 w 1459592"/>
              <a:gd name="connsiteY2" fmla="*/ 2160240 h 2160240"/>
              <a:gd name="connsiteX3" fmla="*/ 0 w 1459592"/>
              <a:gd name="connsiteY3" fmla="*/ 0 h 2160240"/>
              <a:gd name="connsiteX4" fmla="*/ 1459592 w 1459592"/>
              <a:gd name="connsiteY4" fmla="*/ 91440 h 2160240"/>
              <a:gd name="connsiteX0" fmla="*/ 1368152 w 1459592"/>
              <a:gd name="connsiteY0" fmla="*/ 0 h 2160240"/>
              <a:gd name="connsiteX1" fmla="*/ 1368152 w 1459592"/>
              <a:gd name="connsiteY1" fmla="*/ 2160240 h 2160240"/>
              <a:gd name="connsiteX2" fmla="*/ 0 w 1459592"/>
              <a:gd name="connsiteY2" fmla="*/ 2160240 h 2160240"/>
              <a:gd name="connsiteX3" fmla="*/ 0 w 1459592"/>
              <a:gd name="connsiteY3" fmla="*/ 0 h 2160240"/>
              <a:gd name="connsiteX4" fmla="*/ 1459592 w 1459592"/>
              <a:gd name="connsiteY4" fmla="*/ 1129 h 2160240"/>
              <a:gd name="connsiteX0" fmla="*/ 1368152 w 1459592"/>
              <a:gd name="connsiteY0" fmla="*/ 2160240 h 2160240"/>
              <a:gd name="connsiteX1" fmla="*/ 0 w 1459592"/>
              <a:gd name="connsiteY1" fmla="*/ 2160240 h 2160240"/>
              <a:gd name="connsiteX2" fmla="*/ 0 w 1459592"/>
              <a:gd name="connsiteY2" fmla="*/ 0 h 2160240"/>
              <a:gd name="connsiteX3" fmla="*/ 1459592 w 1459592"/>
              <a:gd name="connsiteY3" fmla="*/ 1129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9592" h="2160240">
                <a:moveTo>
                  <a:pt x="1368152" y="2160240"/>
                </a:moveTo>
                <a:lnTo>
                  <a:pt x="0" y="2160240"/>
                </a:lnTo>
                <a:lnTo>
                  <a:pt x="0" y="0"/>
                </a:lnTo>
                <a:lnTo>
                  <a:pt x="1459592" y="1129"/>
                </a:lnTo>
              </a:path>
            </a:pathLst>
          </a:cu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dashDot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BEB7C95-4CC9-4C89-A528-167F4945EB69}"/>
              </a:ext>
            </a:extLst>
          </p:cNvPr>
          <p:cNvSpPr/>
          <p:nvPr/>
        </p:nvSpPr>
        <p:spPr>
          <a:xfrm>
            <a:off x="2987824" y="1851670"/>
            <a:ext cx="4882282" cy="898803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1F327D5-4E9C-42C0-B773-4BB8A4FE8DA2}"/>
              </a:ext>
            </a:extLst>
          </p:cNvPr>
          <p:cNvSpPr/>
          <p:nvPr/>
        </p:nvSpPr>
        <p:spPr>
          <a:xfrm>
            <a:off x="3067051" y="1926390"/>
            <a:ext cx="4720823" cy="800100"/>
          </a:xfrm>
          <a:prstGeom prst="rect">
            <a:avLst/>
          </a:prstGeom>
          <a:solidFill>
            <a:srgbClr val="ADDFE9"/>
          </a:solidFill>
          <a:ln w="38100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3CE8D85-8A29-491E-B10F-4A3CFF38F260}"/>
              </a:ext>
            </a:extLst>
          </p:cNvPr>
          <p:cNvSpPr/>
          <p:nvPr/>
        </p:nvSpPr>
        <p:spPr>
          <a:xfrm>
            <a:off x="2268141" y="2014496"/>
            <a:ext cx="929879" cy="623888"/>
          </a:xfrm>
          <a:prstGeom prst="rect">
            <a:avLst/>
          </a:prstGeom>
          <a:gradFill flip="none" rotWithShape="1">
            <a:gsLst>
              <a:gs pos="100000">
                <a:srgbClr val="61C9D1"/>
              </a:gs>
              <a:gs pos="0">
                <a:srgbClr val="85E6EB"/>
              </a:gs>
              <a:gs pos="12000">
                <a:srgbClr val="279BA7"/>
              </a:gs>
            </a:gsLst>
            <a:lin ang="5400000" scaled="1"/>
            <a:tileRect/>
          </a:gra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438D75-E869-497B-9EA3-1FA6168EA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7247" y="1921008"/>
            <a:ext cx="4414936" cy="78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Spring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容器可以管理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singleton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作用域的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Bean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的生命周期，在此作用域下，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Spring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能够精确的知道该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Bean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何时被创建，何时初始化完成，以及何时被销毁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1200" dirty="0">
              <a:solidFill>
                <a:srgbClr val="7F7F7F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908978-3F22-416F-A2C7-210C57EC6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141" y="2104985"/>
            <a:ext cx="9298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singleton</a:t>
            </a:r>
            <a:r>
              <a:rPr lang="zh-CN" altLang="en-US" sz="120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作用域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F55CE1B-AADE-4082-BA92-251192E8E255}"/>
              </a:ext>
            </a:extLst>
          </p:cNvPr>
          <p:cNvSpPr/>
          <p:nvPr/>
        </p:nvSpPr>
        <p:spPr>
          <a:xfrm>
            <a:off x="2998683" y="2879484"/>
            <a:ext cx="4869425" cy="1104138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A020964-13DA-41DE-8F1D-42AE9E8E9943}"/>
              </a:ext>
            </a:extLst>
          </p:cNvPr>
          <p:cNvSpPr/>
          <p:nvPr/>
        </p:nvSpPr>
        <p:spPr>
          <a:xfrm>
            <a:off x="3086101" y="2972950"/>
            <a:ext cx="4698269" cy="950119"/>
          </a:xfrm>
          <a:prstGeom prst="rect">
            <a:avLst/>
          </a:prstGeom>
          <a:solidFill>
            <a:srgbClr val="4F81BD">
              <a:lumMod val="60000"/>
              <a:lumOff val="40000"/>
            </a:srgbClr>
          </a:solidFill>
          <a:ln w="38100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4BC3269-2B5C-4AF2-926C-E8E7CF1FE67D}"/>
              </a:ext>
            </a:extLst>
          </p:cNvPr>
          <p:cNvSpPr/>
          <p:nvPr/>
        </p:nvSpPr>
        <p:spPr>
          <a:xfrm>
            <a:off x="3264177" y="3014238"/>
            <a:ext cx="4499513" cy="834629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prototype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作用域的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Bean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Spring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只负责创建，当容器创建了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Bean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实例后，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Bean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的实例就交给客户端代码来管理，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Spring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容器将不再跟踪其生命周期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1200" kern="0" dirty="0">
              <a:solidFill>
                <a:prstClr val="white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7534B27-4494-4F9A-BAD0-BD36D709C087}"/>
              </a:ext>
            </a:extLst>
          </p:cNvPr>
          <p:cNvSpPr/>
          <p:nvPr/>
        </p:nvSpPr>
        <p:spPr>
          <a:xfrm>
            <a:off x="2268141" y="2994380"/>
            <a:ext cx="929879" cy="623888"/>
          </a:xfrm>
          <a:prstGeom prst="rect">
            <a:avLst/>
          </a:prstGeom>
          <a:gradFill flip="none" rotWithShape="1">
            <a:gsLst>
              <a:gs pos="0">
                <a:srgbClr val="86ABE6"/>
              </a:gs>
              <a:gs pos="93000">
                <a:srgbClr val="86ABE6"/>
              </a:gs>
              <a:gs pos="11000">
                <a:srgbClr val="4F81BD">
                  <a:lumMod val="75000"/>
                </a:srgbClr>
              </a:gs>
            </a:gsLst>
            <a:lin ang="5400000" scaled="1"/>
            <a:tileRect/>
          </a:gra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57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86D71A-F3E7-448A-A3B6-D4EACF441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2910" y="3086059"/>
            <a:ext cx="8751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prototype</a:t>
            </a:r>
            <a:r>
              <a:rPr lang="zh-CN" altLang="en-US" sz="120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作用域</a:t>
            </a:r>
          </a:p>
        </p:txBody>
      </p:sp>
      <p:sp>
        <p:nvSpPr>
          <p:cNvPr id="37" name="矩形 1">
            <a:extLst>
              <a:ext uri="{FF2B5EF4-FFF2-40B4-BE49-F238E27FC236}">
                <a16:creationId xmlns:a16="http://schemas.microsoft.com/office/drawing/2014/main" id="{F199309C-0557-45E0-BE72-03B1FC22D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231" y="2490829"/>
            <a:ext cx="1129407" cy="61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+mn-ea"/>
                <a:ea typeface="+mn-ea"/>
              </a:rPr>
              <a:t>Bean</a:t>
            </a:r>
            <a:r>
              <a:rPr lang="zh-CN" altLang="en-US" sz="1200" b="1" dirty="0">
                <a:solidFill>
                  <a:srgbClr val="C00000"/>
                </a:solidFill>
                <a:latin typeface="+mn-ea"/>
                <a:ea typeface="+mn-ea"/>
              </a:rPr>
              <a:t>的生命</a:t>
            </a:r>
            <a:endParaRPr lang="en-US" altLang="zh-CN" sz="1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rgbClr val="C00000"/>
                </a:solidFill>
                <a:latin typeface="+mn-ea"/>
                <a:ea typeface="+mn-ea"/>
              </a:rPr>
              <a:t>周期管理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405D440-1597-4280-BBB7-23F8488F0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094" y="828676"/>
            <a:ext cx="6103144" cy="334259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Spring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容器可以管理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部分作用域的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生命周期。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有关说明具体如下：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/>
      <p:bldP spid="30" grpId="0"/>
      <p:bldP spid="32" grpId="0" animBg="1"/>
      <p:bldP spid="33" grpId="0"/>
      <p:bldP spid="34" grpId="0" animBg="1"/>
      <p:bldP spid="35" grpId="0"/>
      <p:bldP spid="37" grpId="0"/>
      <p:bldP spid="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080531FB-F567-4206-80A1-99C258E27CB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Bean</a:t>
            </a:r>
            <a:r>
              <a:rPr lang="zh-CN" altLang="en-US" dirty="0"/>
              <a:t>的生命周期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D0100D2-EB20-4892-8F76-7EC47D64F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FF279C5-9DD0-4876-990B-194C84AE6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094" y="790576"/>
            <a:ext cx="6103144" cy="334259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Spring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容器中</a:t>
            </a:r>
            <a:r>
              <a:rPr lang="en-US" altLang="zh-CN" sz="1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 sz="1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的生命周期流程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如下图所示；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885C23C-CD6B-489E-94CA-4C1725125872}"/>
              </a:ext>
            </a:extLst>
          </p:cNvPr>
          <p:cNvSpPr/>
          <p:nvPr/>
        </p:nvSpPr>
        <p:spPr>
          <a:xfrm>
            <a:off x="1515666" y="1198960"/>
            <a:ext cx="2395538" cy="2869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257175" indent="-257175" algn="ctr" eaLnBrk="0" hangingPunct="0">
              <a:buFont typeface="+mj-ea"/>
              <a:buAutoNum type="circleNumDbPlain"/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实例化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Bean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93A4A89-029A-40C7-8D07-29AB1D41EF3A}"/>
              </a:ext>
            </a:extLst>
          </p:cNvPr>
          <p:cNvSpPr/>
          <p:nvPr/>
        </p:nvSpPr>
        <p:spPr>
          <a:xfrm>
            <a:off x="1518048" y="1709738"/>
            <a:ext cx="2393156" cy="2857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257175" indent="-257175" algn="ctr" eaLnBrk="0" hangingPunct="0">
              <a:buFont typeface="+mj-ea"/>
              <a:buAutoNum type="circleNumDbPlain" startAt="2"/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设置属性值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11BF452-7A4D-49CA-A4EA-3C585AF4C1CE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2713435" y="1485900"/>
            <a:ext cx="1190" cy="2238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B668D9EA-FAA8-457A-A88C-3117D4F32AA5}"/>
              </a:ext>
            </a:extLst>
          </p:cNvPr>
          <p:cNvSpPr/>
          <p:nvPr/>
        </p:nvSpPr>
        <p:spPr>
          <a:xfrm>
            <a:off x="1525191" y="2224088"/>
            <a:ext cx="2386013" cy="4786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257175" indent="-257175" algn="ctr" eaLnBrk="0" hangingPunct="0">
              <a:buFont typeface="+mj-ea"/>
              <a:buAutoNum type="circleNumDbPlain" startAt="3"/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BeanNameAware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setBeanName()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3410D9A-652A-40B0-956A-9849284004CA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2714626" y="1995488"/>
            <a:ext cx="3572" cy="228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6864A7D-1945-45A5-9D45-AB31FD42CD4E}"/>
              </a:ext>
            </a:extLst>
          </p:cNvPr>
          <p:cNvSpPr/>
          <p:nvPr/>
        </p:nvSpPr>
        <p:spPr>
          <a:xfrm>
            <a:off x="1525191" y="2924176"/>
            <a:ext cx="2386013" cy="4786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257175" indent="-257175" algn="ctr" eaLnBrk="0" hangingPunct="0">
              <a:buFont typeface="+mj-ea"/>
              <a:buAutoNum type="circleNumDbPlain" startAt="4"/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BeanFactoryAware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setBeanFactory()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CC7E89C-CACF-4B61-BFE8-373ADAEFB889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2718197" y="2702719"/>
            <a:ext cx="0" cy="2214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399DFE75-7D09-492D-95C2-2D3C4B10A00D}"/>
              </a:ext>
            </a:extLst>
          </p:cNvPr>
          <p:cNvSpPr/>
          <p:nvPr/>
        </p:nvSpPr>
        <p:spPr>
          <a:xfrm>
            <a:off x="1525191" y="3609976"/>
            <a:ext cx="2386013" cy="4786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257175" indent="-257175" eaLnBrk="0" hangingPunct="0">
              <a:buFont typeface="+mj-ea"/>
              <a:buAutoNum type="circleNumDbPlain" startAt="5"/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ApplicationContextAware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setApplicationContext()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AEDACA9-6AEF-46F7-9B9A-3EB163137351}"/>
              </a:ext>
            </a:extLst>
          </p:cNvPr>
          <p:cNvCxnSpPr>
            <a:stCxn id="22" idx="2"/>
            <a:endCxn id="36" idx="0"/>
          </p:cNvCxnSpPr>
          <p:nvPr/>
        </p:nvCxnSpPr>
        <p:spPr>
          <a:xfrm>
            <a:off x="2718197" y="3402807"/>
            <a:ext cx="0" cy="20716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1CFF3931-B11A-488E-BB77-BF48FF59A5C8}"/>
              </a:ext>
            </a:extLst>
          </p:cNvPr>
          <p:cNvSpPr/>
          <p:nvPr/>
        </p:nvSpPr>
        <p:spPr>
          <a:xfrm>
            <a:off x="1525191" y="4281488"/>
            <a:ext cx="2386013" cy="4786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257175" indent="-257175" algn="ctr" eaLnBrk="0" hangingPunct="0">
              <a:buFont typeface="+mj-ea"/>
              <a:buAutoNum type="circleNumDbPlain" startAt="6"/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BeanPostProcessor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的预初始化方法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C5CC9FF-51EB-4691-8246-562AC76160B9}"/>
              </a:ext>
            </a:extLst>
          </p:cNvPr>
          <p:cNvCxnSpPr>
            <a:stCxn id="36" idx="2"/>
            <a:endCxn id="40" idx="0"/>
          </p:cNvCxnSpPr>
          <p:nvPr/>
        </p:nvCxnSpPr>
        <p:spPr>
          <a:xfrm>
            <a:off x="2718197" y="4088607"/>
            <a:ext cx="0" cy="19288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C5C919BE-A208-4A15-833B-4C1F02C47953}"/>
              </a:ext>
            </a:extLst>
          </p:cNvPr>
          <p:cNvSpPr/>
          <p:nvPr/>
        </p:nvSpPr>
        <p:spPr>
          <a:xfrm>
            <a:off x="4908947" y="1198960"/>
            <a:ext cx="2395538" cy="3988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257175" indent="-257175" algn="ctr" eaLnBrk="0" hangingPunct="0">
              <a:buFont typeface="+mj-ea"/>
              <a:buAutoNum type="circleNumDbPlain" startAt="7"/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InitializingBean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afterPropertiesSet()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172E491-A061-4FCF-B41F-23530040421D}"/>
              </a:ext>
            </a:extLst>
          </p:cNvPr>
          <p:cNvCxnSpPr>
            <a:stCxn id="42" idx="2"/>
            <a:endCxn id="44" idx="0"/>
          </p:cNvCxnSpPr>
          <p:nvPr/>
        </p:nvCxnSpPr>
        <p:spPr>
          <a:xfrm>
            <a:off x="6106716" y="1597819"/>
            <a:ext cx="0" cy="17264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5EF04225-E640-4D2F-87FB-9A727E4C210E}"/>
              </a:ext>
            </a:extLst>
          </p:cNvPr>
          <p:cNvSpPr/>
          <p:nvPr/>
        </p:nvSpPr>
        <p:spPr>
          <a:xfrm>
            <a:off x="4908947" y="1770460"/>
            <a:ext cx="2395538" cy="2964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257175" indent="-257175" algn="ctr" eaLnBrk="0" hangingPunct="0">
              <a:buFont typeface="+mj-ea"/>
              <a:buAutoNum type="circleNumDbPlain" startAt="8"/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调用定制的初始化方法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7347ED7-5828-4100-8D48-718382F20BA0}"/>
              </a:ext>
            </a:extLst>
          </p:cNvPr>
          <p:cNvCxnSpPr>
            <a:stCxn id="44" idx="2"/>
            <a:endCxn id="46" idx="0"/>
          </p:cNvCxnSpPr>
          <p:nvPr/>
        </p:nvCxnSpPr>
        <p:spPr>
          <a:xfrm>
            <a:off x="6106716" y="2066925"/>
            <a:ext cx="4763" cy="1571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72BC664D-D8F7-48BB-BD90-CC6842AB3AAE}"/>
              </a:ext>
            </a:extLst>
          </p:cNvPr>
          <p:cNvSpPr/>
          <p:nvPr/>
        </p:nvSpPr>
        <p:spPr>
          <a:xfrm>
            <a:off x="4908947" y="2224088"/>
            <a:ext cx="2405063" cy="3786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257175" indent="-257175" algn="ctr" eaLnBrk="0" hangingPunct="0">
              <a:buFont typeface="+mj-ea"/>
              <a:buAutoNum type="circleNumDbPlain" startAt="9"/>
              <a:defRPr/>
            </a:pP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200"/>
              <a:t>BeanPsotProcessor</a:t>
            </a:r>
            <a:r>
              <a:rPr lang="zh-CN" altLang="en-US" sz="1200"/>
              <a:t>的初始化方法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FF9C691-EF21-4773-A38A-9B2ADF36A2C3}"/>
              </a:ext>
            </a:extLst>
          </p:cNvPr>
          <p:cNvSpPr/>
          <p:nvPr/>
        </p:nvSpPr>
        <p:spPr>
          <a:xfrm>
            <a:off x="4539854" y="2856310"/>
            <a:ext cx="3117056" cy="7965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2B723A3-2C33-467D-A1D3-2771CAAE5E72}"/>
              </a:ext>
            </a:extLst>
          </p:cNvPr>
          <p:cNvGrpSpPr>
            <a:grpSpLocks/>
          </p:cNvGrpSpPr>
          <p:nvPr/>
        </p:nvGrpSpPr>
        <p:grpSpPr bwMode="auto">
          <a:xfrm>
            <a:off x="4593431" y="2871787"/>
            <a:ext cx="3024188" cy="738188"/>
            <a:chOff x="4600576" y="3752081"/>
            <a:chExt cx="4032448" cy="985662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EFF2760C-7647-4070-B260-5DC4B8888E37}"/>
                </a:ext>
              </a:extLst>
            </p:cNvPr>
            <p:cNvSpPr/>
            <p:nvPr/>
          </p:nvSpPr>
          <p:spPr>
            <a:xfrm>
              <a:off x="4600576" y="3775928"/>
              <a:ext cx="1944783" cy="96181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Spring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缓冲池中准备就绪的</a:t>
              </a:r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Bean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F77BF4E-40D1-42CB-A46D-37DD16109999}"/>
                </a:ext>
              </a:extLst>
            </p:cNvPr>
            <p:cNvSpPr/>
            <p:nvPr/>
          </p:nvSpPr>
          <p:spPr>
            <a:xfrm>
              <a:off x="6726343" y="3752081"/>
              <a:ext cx="1906681" cy="96181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将准备就绪的</a:t>
              </a:r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Bean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交给调用者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1FC00B0-FDA2-4B57-A10F-AFAD62700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888" y="2852738"/>
            <a:ext cx="4321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circleNumDbPlain" startAt="10"/>
            </a:pP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8C6B31-9DB1-434C-A8C3-DD539EE504A0}"/>
              </a:ext>
            </a:extLst>
          </p:cNvPr>
          <p:cNvSpPr/>
          <p:nvPr/>
        </p:nvSpPr>
        <p:spPr>
          <a:xfrm>
            <a:off x="4539854" y="3929062"/>
            <a:ext cx="3131344" cy="7965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17BC67BE-CD6A-44F0-BF04-58F9AA8ADD23}"/>
              </a:ext>
            </a:extLst>
          </p:cNvPr>
          <p:cNvGrpSpPr>
            <a:grpSpLocks/>
          </p:cNvGrpSpPr>
          <p:nvPr/>
        </p:nvGrpSpPr>
        <p:grpSpPr bwMode="auto">
          <a:xfrm>
            <a:off x="4593431" y="3950494"/>
            <a:ext cx="3063479" cy="739379"/>
            <a:chOff x="4572001" y="5420049"/>
            <a:chExt cx="4085404" cy="985662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74DF9E1-7D37-494A-A0E8-E59605025CB5}"/>
                </a:ext>
              </a:extLst>
            </p:cNvPr>
            <p:cNvSpPr/>
            <p:nvPr/>
          </p:nvSpPr>
          <p:spPr>
            <a:xfrm>
              <a:off x="4572001" y="5443858"/>
              <a:ext cx="1943464" cy="96185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调用</a:t>
              </a:r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Disposable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destory()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方法</a:t>
              </a: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BAD58B77-F9C5-4B0A-9F44-E968568E7A10}"/>
                </a:ext>
              </a:extLst>
            </p:cNvPr>
            <p:cNvSpPr/>
            <p:nvPr/>
          </p:nvSpPr>
          <p:spPr>
            <a:xfrm>
              <a:off x="6698063" y="5420049"/>
              <a:ext cx="1959342" cy="96185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调用</a:t>
              </a:r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destory-method</a:t>
              </a:r>
              <a:r>
                <a:rPr lang="zh-CN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属性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配置的销毁方法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5C9D60C-5CFB-4C26-9A80-293F6E7F8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6457" y="3989785"/>
            <a:ext cx="4321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⑪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58A07DD-AB7A-454D-8AE4-F30CBC5BF453}"/>
              </a:ext>
            </a:extLst>
          </p:cNvPr>
          <p:cNvCxnSpPr>
            <a:endCxn id="48" idx="0"/>
          </p:cNvCxnSpPr>
          <p:nvPr/>
        </p:nvCxnSpPr>
        <p:spPr>
          <a:xfrm flipH="1">
            <a:off x="5322094" y="2595563"/>
            <a:ext cx="796529" cy="2940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CD7C508-D840-4289-B047-E67035B0A30D}"/>
              </a:ext>
            </a:extLst>
          </p:cNvPr>
          <p:cNvCxnSpPr>
            <a:stCxn id="46" idx="2"/>
            <a:endCxn id="49" idx="0"/>
          </p:cNvCxnSpPr>
          <p:nvPr/>
        </p:nvCxnSpPr>
        <p:spPr>
          <a:xfrm>
            <a:off x="6111479" y="2602707"/>
            <a:ext cx="791765" cy="26908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37B2ED3-B34F-48A6-A3A7-75D67CC2FD72}"/>
              </a:ext>
            </a:extLst>
          </p:cNvPr>
          <p:cNvCxnSpPr>
            <a:stCxn id="48" idx="4"/>
          </p:cNvCxnSpPr>
          <p:nvPr/>
        </p:nvCxnSpPr>
        <p:spPr>
          <a:xfrm flipH="1">
            <a:off x="5322094" y="3609975"/>
            <a:ext cx="0" cy="34051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8CB67DA-FAE6-4690-984E-02E5D18F9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9244" y="3701654"/>
            <a:ext cx="17978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[Spring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的销毁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0DB6D6-2F2C-4427-8D45-6BD21D1F3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416" y="2583657"/>
            <a:ext cx="13120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[singleton]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1C5E6C-5FEF-4FB4-908F-A98E3E4F3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9160" y="2595563"/>
            <a:ext cx="11358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[prototype]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D1D53A3D-90F8-4D14-91AD-146DC66D1A0C}"/>
              </a:ext>
            </a:extLst>
          </p:cNvPr>
          <p:cNvCxnSpPr>
            <a:stCxn id="40" idx="3"/>
            <a:endCxn id="42" idx="1"/>
          </p:cNvCxnSpPr>
          <p:nvPr/>
        </p:nvCxnSpPr>
        <p:spPr>
          <a:xfrm flipV="1">
            <a:off x="3911204" y="1397794"/>
            <a:ext cx="997744" cy="3123010"/>
          </a:xfrm>
          <a:prstGeom prst="bentConnector3">
            <a:avLst>
              <a:gd name="adj1" fmla="val 34239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1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7" grpId="0" animBg="1"/>
      <p:bldP spid="18" grpId="0" animBg="1"/>
      <p:bldP spid="20" grpId="0" animBg="1"/>
      <p:bldP spid="22" grpId="0" animBg="1"/>
      <p:bldP spid="36" grpId="0" animBg="1"/>
      <p:bldP spid="40" grpId="0" animBg="1"/>
      <p:bldP spid="42" grpId="0" animBg="1"/>
      <p:bldP spid="44" grpId="0" animBg="1"/>
      <p:bldP spid="46" grpId="0" animBg="1"/>
      <p:bldP spid="47" grpId="0" animBg="1"/>
      <p:bldP spid="50" grpId="0"/>
      <p:bldP spid="51" grpId="0" animBg="1"/>
      <p:bldP spid="55" grpId="0"/>
      <p:bldP spid="59" grpId="0"/>
      <p:bldP spid="60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2F77E11-6BFE-6BFB-BE63-F0E1DC7B8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/>
              <a:t>1 </a:t>
            </a:r>
            <a:r>
              <a:rPr lang="zh-CN" altLang="en-US" sz="3000"/>
              <a:t>理解控制反转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F693AE1-81B1-5C75-76CD-B06789FBE6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00150"/>
            <a:ext cx="8229600" cy="3394075"/>
          </a:xfrm>
        </p:spPr>
        <p:txBody>
          <a:bodyPr/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控制反转（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IoC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Inversion of Control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）是轻量级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Spring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框架的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核心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也可以称为依赖注入（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DI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Dependency Injection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控制反转和依赖注入只是从不同的角度描述同一件事情，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两者都是通过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Spring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容器来实现的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控制反转可以理解为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创建对象的过程交给了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Spring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容器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，而不是我们通过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new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的方式来创建，控制权反转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依赖注入解除了两个对象间的强依赖关系，我们可以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将一个对象注入到另外一个对象</a:t>
            </a:r>
          </a:p>
          <a:p>
            <a:pPr lvl="1"/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313" name="Rectangle 5">
            <a:extLst>
              <a:ext uri="{FF2B5EF4-FFF2-40B4-BE49-F238E27FC236}">
                <a16:creationId xmlns:a16="http://schemas.microsoft.com/office/drawing/2014/main" id="{6E6ECCFF-740D-924B-3B4B-C373436A9BF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3486150" y="4822031"/>
            <a:ext cx="2171700" cy="267891"/>
          </a:xfrm>
        </p:spPr>
        <p:txBody>
          <a:bodyPr/>
          <a:lstStyle/>
          <a:p>
            <a:pPr algn="ctr">
              <a:defRPr/>
            </a:pPr>
            <a:r>
              <a:rPr lang="zh-CN" altLang="en-US" sz="1200">
                <a:latin typeface="华文行楷" panose="02010800040101010101" pitchFamily="2" charset="-122"/>
                <a:ea typeface="华文行楷" panose="02010800040101010101" pitchFamily="2" charset="-122"/>
              </a:rPr>
              <a:t>软件工程系本科课件</a:t>
            </a:r>
            <a:endParaRPr lang="en-US" altLang="zh-CN" sz="12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2802E1A-1196-76C4-4CEE-BC01EF9BD3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407944" y="4822031"/>
            <a:ext cx="1485900" cy="267891"/>
          </a:xfrm>
        </p:spPr>
        <p:txBody>
          <a:bodyPr/>
          <a:lstStyle/>
          <a:p>
            <a:pPr algn="r">
              <a:defRPr/>
            </a:pPr>
            <a:r>
              <a:rPr lang="zh-CN" altLang="en-US" dirty="0">
                <a:latin typeface="+mn-lt"/>
                <a:ea typeface="+mn-ea"/>
              </a:rPr>
              <a:t>框架程序设计</a:t>
            </a:r>
            <a:r>
              <a:rPr lang="en-US" altLang="zh-CN" dirty="0">
                <a:latin typeface="+mn-lt"/>
                <a:ea typeface="+mn-ea"/>
              </a:rPr>
              <a:t>java</a:t>
            </a: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56262ABE-77D5-3557-18F1-07EB1188FD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57900" y="4683919"/>
            <a:ext cx="1600200" cy="357188"/>
          </a:xfrm>
        </p:spPr>
        <p:txBody>
          <a:bodyPr/>
          <a:lstStyle/>
          <a:p>
            <a:pPr>
              <a:defRPr/>
            </a:pPr>
            <a:fld id="{638CAEF1-4FE5-4073-A15A-96E4A0B03B0D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96725A1-006E-4547-8201-58A262E6B7A1}"/>
              </a:ext>
            </a:extLst>
          </p:cNvPr>
          <p:cNvGrpSpPr>
            <a:grpSpLocks/>
          </p:cNvGrpSpPr>
          <p:nvPr/>
        </p:nvGrpSpPr>
        <p:grpSpPr bwMode="auto">
          <a:xfrm>
            <a:off x="1763316" y="1325166"/>
            <a:ext cx="5699522" cy="2594372"/>
            <a:chOff x="827088" y="1766887"/>
            <a:chExt cx="7599362" cy="3459162"/>
          </a:xfrm>
        </p:grpSpPr>
        <p:sp>
          <p:nvSpPr>
            <p:cNvPr id="31748" name="TextBox 6">
              <a:extLst>
                <a:ext uri="{FF2B5EF4-FFF2-40B4-BE49-F238E27FC236}">
                  <a16:creationId xmlns:a16="http://schemas.microsoft.com/office/drawing/2014/main" id="{E203C0E9-9C14-44AC-BAA9-D5D4BD0DE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287" y="1998691"/>
              <a:ext cx="43502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2.1  Bean</a:t>
              </a:r>
              <a:r>
                <a:rPr lang="zh-CN" altLang="en-US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的配置</a:t>
              </a:r>
            </a:p>
          </p:txBody>
        </p:sp>
        <p:sp>
          <p:nvSpPr>
            <p:cNvPr id="11" name="对角圆角矩形 10">
              <a:extLst>
                <a:ext uri="{FF2B5EF4-FFF2-40B4-BE49-F238E27FC236}">
                  <a16:creationId xmlns:a16="http://schemas.microsoft.com/office/drawing/2014/main" id="{7E951F07-81DB-4EAA-8474-A70AECCFD624}"/>
                </a:ext>
              </a:extLst>
            </p:cNvPr>
            <p:cNvSpPr/>
            <p:nvPr/>
          </p:nvSpPr>
          <p:spPr bwMode="auto">
            <a:xfrm>
              <a:off x="827088" y="4578349"/>
              <a:ext cx="5719762" cy="647700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0070C0"/>
            </a:solidFill>
            <a:ln>
              <a:solidFill>
                <a:srgbClr val="006B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 sz="1200">
                <a:solidFill>
                  <a:srgbClr val="0070C0"/>
                </a:solidFill>
              </a:endParaRPr>
            </a:p>
          </p:txBody>
        </p:sp>
        <p:grpSp>
          <p:nvGrpSpPr>
            <p:cNvPr id="31750" name="组合 2">
              <a:extLst>
                <a:ext uri="{FF2B5EF4-FFF2-40B4-BE49-F238E27FC236}">
                  <a16:creationId xmlns:a16="http://schemas.microsoft.com/office/drawing/2014/main" id="{F4DEC25F-497F-4C8A-856D-FE93C6EE5E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9831" y="1766887"/>
              <a:ext cx="3566619" cy="3443287"/>
              <a:chOff x="4860032" y="1756903"/>
              <a:chExt cx="3566358" cy="3444382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A11F504-A7BC-487B-8AF8-88DF947BD96E}"/>
                  </a:ext>
                </a:extLst>
              </p:cNvPr>
              <p:cNvSpPr/>
              <p:nvPr/>
            </p:nvSpPr>
            <p:spPr>
              <a:xfrm>
                <a:off x="4897636" y="1756903"/>
                <a:ext cx="3444623" cy="344438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1756" name="TextBox 1">
                <a:extLst>
                  <a:ext uri="{FF2B5EF4-FFF2-40B4-BE49-F238E27FC236}">
                    <a16:creationId xmlns:a16="http://schemas.microsoft.com/office/drawing/2014/main" id="{1F7B77F6-7B8E-4C0C-A5D8-0062DABD66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0032" y="2591297"/>
                <a:ext cx="3566358" cy="1862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405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主讲内容</a:t>
                </a:r>
                <a:endParaRPr lang="en-US" altLang="zh-CN" sz="405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Adobe 宋体 Std L" panose="02020300000000000000" pitchFamily="18" charset="-122"/>
                    <a:cs typeface="Times New Roman" panose="02020603050405020304" pitchFamily="18" charset="0"/>
                  </a:rPr>
                  <a:t>Speech content</a:t>
                </a:r>
              </a:p>
            </p:txBody>
          </p:sp>
        </p:grpSp>
        <p:sp>
          <p:nvSpPr>
            <p:cNvPr id="31751" name="TextBox 10">
              <a:extLst>
                <a:ext uri="{FF2B5EF4-FFF2-40B4-BE49-F238E27FC236}">
                  <a16:creationId xmlns:a16="http://schemas.microsoft.com/office/drawing/2014/main" id="{0D676034-21E4-461F-9BB5-068A46536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287" y="2779492"/>
              <a:ext cx="42233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2.2  Bean</a:t>
              </a:r>
              <a:r>
                <a:rPr lang="zh-CN" altLang="en-US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的实例化</a:t>
              </a:r>
            </a:p>
          </p:txBody>
        </p:sp>
        <p:sp>
          <p:nvSpPr>
            <p:cNvPr id="31752" name="TextBox 11">
              <a:extLst>
                <a:ext uri="{FF2B5EF4-FFF2-40B4-BE49-F238E27FC236}">
                  <a16:creationId xmlns:a16="http://schemas.microsoft.com/office/drawing/2014/main" id="{17A9A133-829E-494A-BC1E-83DEB664A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287" y="3465043"/>
              <a:ext cx="37913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2.3  Bean</a:t>
              </a:r>
              <a:r>
                <a:rPr lang="zh-CN" altLang="en-US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的作用域</a:t>
              </a:r>
            </a:p>
          </p:txBody>
        </p:sp>
        <p:sp>
          <p:nvSpPr>
            <p:cNvPr id="31753" name="TextBox 11">
              <a:extLst>
                <a:ext uri="{FF2B5EF4-FFF2-40B4-BE49-F238E27FC236}">
                  <a16:creationId xmlns:a16="http://schemas.microsoft.com/office/drawing/2014/main" id="{F19F8DCD-5F21-4A89-BC3E-0F5286B1B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285" y="4112492"/>
              <a:ext cx="37913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2.4  Bean</a:t>
              </a:r>
              <a:r>
                <a:rPr lang="zh-CN" altLang="en-US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的生命周期</a:t>
              </a:r>
            </a:p>
          </p:txBody>
        </p:sp>
        <p:sp>
          <p:nvSpPr>
            <p:cNvPr id="31754" name="TextBox 11">
              <a:extLst>
                <a:ext uri="{FF2B5EF4-FFF2-40B4-BE49-F238E27FC236}">
                  <a16:creationId xmlns:a16="http://schemas.microsoft.com/office/drawing/2014/main" id="{65D0DC78-3A93-4C35-86F3-C4FC76240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287" y="4750668"/>
              <a:ext cx="36575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2.5  Bean</a:t>
              </a: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的装配方式</a:t>
              </a:r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34C90760-5919-4821-80DC-F6B37C2E4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主讲内容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1D24B2-5B71-4EBB-97EF-C7BA43F62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BE196A-0549-4751-A0D9-76FD3D97F7B0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B444F65-8710-4427-A895-4014CF77D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7984" y="279186"/>
            <a:ext cx="4470573" cy="576262"/>
          </a:xfrm>
        </p:spPr>
        <p:txBody>
          <a:bodyPr/>
          <a:lstStyle/>
          <a:p>
            <a:r>
              <a:rPr lang="en-US" altLang="zh-CN" sz="2400" dirty="0"/>
              <a:t>Spring</a:t>
            </a:r>
            <a:r>
              <a:rPr lang="zh-CN" altLang="en-US" sz="2400" dirty="0"/>
              <a:t>中的</a:t>
            </a:r>
            <a:r>
              <a:rPr lang="en-US" altLang="zh-CN" sz="2400" dirty="0"/>
              <a:t>Bean</a:t>
            </a:r>
            <a:endParaRPr lang="zh-CN" altLang="en-US" sz="2400" dirty="0"/>
          </a:p>
        </p:txBody>
      </p:sp>
      <p:sp>
        <p:nvSpPr>
          <p:cNvPr id="22" name="对角圆角矩形 10">
            <a:extLst>
              <a:ext uri="{FF2B5EF4-FFF2-40B4-BE49-F238E27FC236}">
                <a16:creationId xmlns:a16="http://schemas.microsoft.com/office/drawing/2014/main" id="{D2601321-ACD6-4E08-8094-CAFCD9C6AF43}"/>
              </a:ext>
            </a:extLst>
          </p:cNvPr>
          <p:cNvSpPr/>
          <p:nvPr/>
        </p:nvSpPr>
        <p:spPr bwMode="auto">
          <a:xfrm>
            <a:off x="3277498" y="3929691"/>
            <a:ext cx="5468105" cy="512488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>
              <a:solidFill>
                <a:srgbClr val="0070C0"/>
              </a:solidFill>
            </a:endParaRPr>
          </a:p>
        </p:txBody>
      </p:sp>
      <p:grpSp>
        <p:nvGrpSpPr>
          <p:cNvPr id="23" name="组合 2">
            <a:extLst>
              <a:ext uri="{FF2B5EF4-FFF2-40B4-BE49-F238E27FC236}">
                <a16:creationId xmlns:a16="http://schemas.microsoft.com/office/drawing/2014/main" id="{F6798595-A245-42C0-B843-33DF5E7FD377}"/>
              </a:ext>
            </a:extLst>
          </p:cNvPr>
          <p:cNvGrpSpPr>
            <a:grpSpLocks/>
          </p:cNvGrpSpPr>
          <p:nvPr/>
        </p:nvGrpSpPr>
        <p:grpSpPr bwMode="auto">
          <a:xfrm>
            <a:off x="1903202" y="1662671"/>
            <a:ext cx="2808312" cy="2602716"/>
            <a:chOff x="4874689" y="1756903"/>
            <a:chExt cx="3566358" cy="34443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E44B67B-E941-42A6-8D2C-4F22E25D9525}"/>
                </a:ext>
              </a:extLst>
            </p:cNvPr>
            <p:cNvSpPr/>
            <p:nvPr/>
          </p:nvSpPr>
          <p:spPr>
            <a:xfrm>
              <a:off x="4897636" y="1756903"/>
              <a:ext cx="3444623" cy="3444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1">
              <a:extLst>
                <a:ext uri="{FF2B5EF4-FFF2-40B4-BE49-F238E27FC236}">
                  <a16:creationId xmlns:a16="http://schemas.microsoft.com/office/drawing/2014/main" id="{533E5829-442C-4A1A-A0DE-01BE06C6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4689" y="2507836"/>
              <a:ext cx="3566358" cy="175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主讲内容</a:t>
              </a:r>
              <a:endPara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rPr>
                <a:t>Speech content</a:t>
              </a:r>
            </a:p>
          </p:txBody>
        </p:sp>
      </p:grpSp>
      <p:sp>
        <p:nvSpPr>
          <p:cNvPr id="24" name="TextBox 10">
            <a:extLst>
              <a:ext uri="{FF2B5EF4-FFF2-40B4-BE49-F238E27FC236}">
                <a16:creationId xmlns:a16="http://schemas.microsoft.com/office/drawing/2014/main" id="{30993553-161D-4E59-9758-4C03F6C3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2937648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的作用域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08F69DBB-AC1E-44E0-8B52-F51929DAA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1563764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3561E90-29C6-4386-BF61-D1A99523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543" y="2301884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的实例化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D6C6E-FE4C-49BB-A9E8-55569D7EE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3469949"/>
            <a:ext cx="31638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2363F75E-B013-42CC-BEF1-F602C4A37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4055287"/>
            <a:ext cx="31638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的装配方式</a:t>
            </a:r>
          </a:p>
        </p:txBody>
      </p:sp>
    </p:spTree>
    <p:extLst>
      <p:ext uri="{BB962C8B-B14F-4D97-AF65-F5344CB8AC3E}">
        <p14:creationId xmlns:p14="http://schemas.microsoft.com/office/powerpoint/2010/main" val="3539833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27893A5-B956-40AB-998A-C6D349762B57}"/>
              </a:ext>
            </a:extLst>
          </p:cNvPr>
          <p:cNvGrpSpPr>
            <a:grpSpLocks/>
          </p:cNvGrpSpPr>
          <p:nvPr/>
        </p:nvGrpSpPr>
        <p:grpSpPr bwMode="auto">
          <a:xfrm>
            <a:off x="1145381" y="1231107"/>
            <a:ext cx="6858000" cy="669131"/>
            <a:chOff x="3628" y="1641617"/>
            <a:chExt cx="9144000" cy="89195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90842DC-78CB-4EE9-93FE-CD6E2B4426BE}"/>
                </a:ext>
              </a:extLst>
            </p:cNvPr>
            <p:cNvSpPr/>
            <p:nvPr/>
          </p:nvSpPr>
          <p:spPr bwMode="auto">
            <a:xfrm>
              <a:off x="3628" y="1641617"/>
              <a:ext cx="9144000" cy="891956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pitchFamily="34" charset="0"/>
                <a:buNone/>
                <a:defRPr/>
              </a:pPr>
              <a:endParaRPr lang="zh-CN" altLang="en-US" sz="1200" dirty="0">
                <a:latin typeface="Arial" charset="0"/>
              </a:endParaRPr>
            </a:p>
          </p:txBody>
        </p:sp>
        <p:sp>
          <p:nvSpPr>
            <p:cNvPr id="32778" name="矩形 1">
              <a:extLst>
                <a:ext uri="{FF2B5EF4-FFF2-40B4-BE49-F238E27FC236}">
                  <a16:creationId xmlns:a16="http://schemas.microsoft.com/office/drawing/2014/main" id="{B3C129A2-9725-4A27-8F57-B5AFAF3BC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179" y="1735138"/>
              <a:ext cx="6613525" cy="57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5000"/>
                </a:lnSpc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</a:t>
              </a:r>
              <a:r>
                <a:rPr lang="en-US" altLang="zh-CN" sz="18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Bean</a:t>
              </a:r>
              <a:r>
                <a:rPr lang="zh-CN" altLang="en-US" sz="18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的装配</a:t>
              </a: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771" name="标题 1">
            <a:extLst>
              <a:ext uri="{FF2B5EF4-FFF2-40B4-BE49-F238E27FC236}">
                <a16:creationId xmlns:a16="http://schemas.microsoft.com/office/drawing/2014/main" id="{74220EC5-EB15-43BF-BAA9-F91E88C38279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Bean</a:t>
            </a:r>
            <a:r>
              <a:rPr lang="zh-CN" altLang="en-US" dirty="0"/>
              <a:t>的装配方式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89D88D3-EC98-4A8C-AC62-7A5FE65DE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32</a:t>
            </a:fld>
            <a:endParaRPr lang="zh-CN" altLang="en-US"/>
          </a:p>
        </p:txBody>
      </p:sp>
      <p:pic>
        <p:nvPicPr>
          <p:cNvPr id="4" name="Picture 8" descr="问小人">
            <a:extLst>
              <a:ext uri="{FF2B5EF4-FFF2-40B4-BE49-F238E27FC236}">
                <a16:creationId xmlns:a16="http://schemas.microsoft.com/office/drawing/2014/main" id="{BEBA64F0-5B42-4757-B08C-CDFC54ACA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148" y="767953"/>
            <a:ext cx="1697831" cy="175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E840635-0307-4C3B-AE9B-E8D254B5AA38}"/>
              </a:ext>
            </a:extLst>
          </p:cNvPr>
          <p:cNvSpPr/>
          <p:nvPr/>
        </p:nvSpPr>
        <p:spPr bwMode="auto">
          <a:xfrm>
            <a:off x="1547813" y="2574132"/>
            <a:ext cx="6048375" cy="1588294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eaLnBrk="0" hangingPunct="0">
              <a:defRPr/>
            </a:pPr>
            <a:endParaRPr lang="en-US" altLang="zh-CN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  <a:p>
            <a:pPr eaLnBrk="0" hangingPunct="0">
              <a:defRPr/>
            </a:pP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82E46C-F995-4C33-9097-3ECBD0160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538" y="2624138"/>
            <a:ext cx="5962650" cy="1433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50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sz="1500">
                <a:latin typeface="Times New Roman" panose="02020603050405020304" pitchFamily="18" charset="0"/>
                <a:cs typeface="Times New Roman" panose="02020603050405020304" pitchFamily="18" charset="0"/>
              </a:rPr>
              <a:t>的装配可以理解为依赖关系注入，</a:t>
            </a:r>
            <a:r>
              <a:rPr lang="en-US" altLang="zh-CN" sz="150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sz="1500">
                <a:latin typeface="Times New Roman" panose="02020603050405020304" pitchFamily="18" charset="0"/>
                <a:cs typeface="Times New Roman" panose="02020603050405020304" pitchFamily="18" charset="0"/>
              </a:rPr>
              <a:t>的装配方式即</a:t>
            </a:r>
            <a:r>
              <a:rPr lang="en-US" altLang="zh-CN" sz="150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sz="1500">
                <a:latin typeface="Times New Roman" panose="02020603050405020304" pitchFamily="18" charset="0"/>
                <a:cs typeface="Times New Roman" panose="02020603050405020304" pitchFamily="18" charset="0"/>
              </a:rPr>
              <a:t>依赖注入的方式。</a:t>
            </a:r>
            <a:r>
              <a:rPr lang="en-US" altLang="zh-CN" sz="150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sz="1500">
                <a:latin typeface="Times New Roman" panose="02020603050405020304" pitchFamily="18" charset="0"/>
                <a:cs typeface="Times New Roman" panose="02020603050405020304" pitchFamily="18" charset="0"/>
              </a:rPr>
              <a:t>容器支持多种形式的</a:t>
            </a:r>
            <a:r>
              <a:rPr lang="en-US" altLang="zh-CN" sz="150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sz="1500">
                <a:latin typeface="Times New Roman" panose="02020603050405020304" pitchFamily="18" charset="0"/>
                <a:cs typeface="Times New Roman" panose="02020603050405020304" pitchFamily="18" charset="0"/>
              </a:rPr>
              <a:t>的装配方式，如</a:t>
            </a:r>
            <a:r>
              <a:rPr lang="zh-CN" altLang="zh-CN" sz="15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15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zh-CN" altLang="zh-CN" sz="15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的装配、基于注解（</a:t>
            </a:r>
            <a:r>
              <a:rPr lang="en-US" altLang="zh-CN" sz="15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zh-CN" altLang="zh-CN" sz="15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）的装配和自动装配（其中最常用的是基于注解的装配）</a:t>
            </a:r>
            <a:r>
              <a:rPr lang="zh-CN" altLang="zh-CN" sz="1500">
                <a:latin typeface="Times New Roman" panose="02020603050405020304" pitchFamily="18" charset="0"/>
                <a:cs typeface="Times New Roman" panose="02020603050405020304" pitchFamily="18" charset="0"/>
              </a:rPr>
              <a:t>，本节将主要讲解这三种装配方式的使用。</a:t>
            </a:r>
            <a:endParaRPr lang="en-US" altLang="zh-CN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ADFF4E6D-4C20-439F-9944-AB3B525D0C2A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XML</a:t>
            </a:r>
            <a:r>
              <a:rPr lang="zh-CN" altLang="en-US" dirty="0"/>
              <a:t>的装配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1031373-DB93-4AE9-8CF6-EBC79C03D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434423B-41BC-41AA-B855-2446053696A8}"/>
              </a:ext>
            </a:extLst>
          </p:cNvPr>
          <p:cNvSpPr/>
          <p:nvPr/>
        </p:nvSpPr>
        <p:spPr>
          <a:xfrm>
            <a:off x="4652963" y="2886075"/>
            <a:ext cx="2321719" cy="19990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717D0EA-16D2-41FF-9355-005EB96B75BF}"/>
              </a:ext>
            </a:extLst>
          </p:cNvPr>
          <p:cNvGrpSpPr>
            <a:grpSpLocks/>
          </p:cNvGrpSpPr>
          <p:nvPr/>
        </p:nvGrpSpPr>
        <p:grpSpPr bwMode="auto">
          <a:xfrm>
            <a:off x="3569494" y="754856"/>
            <a:ext cx="1944291" cy="510779"/>
            <a:chOff x="3235474" y="981052"/>
            <a:chExt cx="2592288" cy="680515"/>
          </a:xfrm>
          <a:solidFill>
            <a:schemeClr val="accent1"/>
          </a:solidFill>
        </p:grpSpPr>
        <p:sp>
          <p:nvSpPr>
            <p:cNvPr id="26" name="任意多边形 25">
              <a:extLst>
                <a:ext uri="{FF2B5EF4-FFF2-40B4-BE49-F238E27FC236}">
                  <a16:creationId xmlns:a16="http://schemas.microsoft.com/office/drawing/2014/main" id="{59649B03-0B61-4D78-9992-125AD5B96B72}"/>
                </a:ext>
              </a:extLst>
            </p:cNvPr>
            <p:cNvSpPr/>
            <p:nvPr/>
          </p:nvSpPr>
          <p:spPr bwMode="auto">
            <a:xfrm>
              <a:off x="3235474" y="981052"/>
              <a:ext cx="2592288" cy="680515"/>
            </a:xfrm>
            <a:custGeom>
              <a:avLst/>
              <a:gdLst>
                <a:gd name="connsiteX0" fmla="*/ 0 w 1836805"/>
                <a:gd name="connsiteY0" fmla="*/ 179372 h 1076213"/>
                <a:gd name="connsiteX1" fmla="*/ 179372 w 1836805"/>
                <a:gd name="connsiteY1" fmla="*/ 0 h 1076213"/>
                <a:gd name="connsiteX2" fmla="*/ 1657433 w 1836805"/>
                <a:gd name="connsiteY2" fmla="*/ 0 h 1076213"/>
                <a:gd name="connsiteX3" fmla="*/ 1836805 w 1836805"/>
                <a:gd name="connsiteY3" fmla="*/ 179372 h 1076213"/>
                <a:gd name="connsiteX4" fmla="*/ 1836805 w 1836805"/>
                <a:gd name="connsiteY4" fmla="*/ 896841 h 1076213"/>
                <a:gd name="connsiteX5" fmla="*/ 1657433 w 1836805"/>
                <a:gd name="connsiteY5" fmla="*/ 1076213 h 1076213"/>
                <a:gd name="connsiteX6" fmla="*/ 179372 w 1836805"/>
                <a:gd name="connsiteY6" fmla="*/ 1076213 h 1076213"/>
                <a:gd name="connsiteX7" fmla="*/ 0 w 1836805"/>
                <a:gd name="connsiteY7" fmla="*/ 896841 h 1076213"/>
                <a:gd name="connsiteX8" fmla="*/ 0 w 1836805"/>
                <a:gd name="connsiteY8" fmla="*/ 179372 h 107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6805" h="1076213">
                  <a:moveTo>
                    <a:pt x="0" y="179372"/>
                  </a:moveTo>
                  <a:cubicBezTo>
                    <a:pt x="0" y="80308"/>
                    <a:pt x="80308" y="0"/>
                    <a:pt x="179372" y="0"/>
                  </a:cubicBezTo>
                  <a:lnTo>
                    <a:pt x="1657433" y="0"/>
                  </a:lnTo>
                  <a:cubicBezTo>
                    <a:pt x="1756497" y="0"/>
                    <a:pt x="1836805" y="80308"/>
                    <a:pt x="1836805" y="179372"/>
                  </a:cubicBezTo>
                  <a:lnTo>
                    <a:pt x="1836805" y="896841"/>
                  </a:lnTo>
                  <a:cubicBezTo>
                    <a:pt x="1836805" y="995905"/>
                    <a:pt x="1756497" y="1076213"/>
                    <a:pt x="1657433" y="1076213"/>
                  </a:cubicBezTo>
                  <a:lnTo>
                    <a:pt x="179372" y="1076213"/>
                  </a:lnTo>
                  <a:cubicBezTo>
                    <a:pt x="80308" y="1076213"/>
                    <a:pt x="0" y="995905"/>
                    <a:pt x="0" y="896841"/>
                  </a:cubicBezTo>
                  <a:lnTo>
                    <a:pt x="0" y="179372"/>
                  </a:lnTo>
                  <a:close/>
                </a:path>
              </a:pathLst>
            </a:cu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67990" tIns="103696" rIns="167990" bIns="103696" spcCol="1270" anchor="ctr"/>
            <a:lstStyle/>
            <a:p>
              <a:pPr algn="ctr" defTabSz="1500188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09" name="矩形 11">
              <a:extLst>
                <a:ext uri="{FF2B5EF4-FFF2-40B4-BE49-F238E27FC236}">
                  <a16:creationId xmlns:a16="http://schemas.microsoft.com/office/drawing/2014/main" id="{B6684F72-96A3-4031-B3EF-57407060E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146" y="998503"/>
              <a:ext cx="2437041" cy="61508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基于</a:t>
              </a:r>
              <a:r>
                <a:rPr lang="en-US" altLang="zh-CN" sz="12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XML</a:t>
              </a:r>
              <a:r>
                <a:rPr lang="zh-CN" altLang="en-US" sz="12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的装配</a:t>
              </a:r>
              <a:endParaRPr lang="en-US" altLang="zh-CN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sz="12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12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种方式）</a:t>
              </a:r>
            </a:p>
          </p:txBody>
        </p:sp>
      </p:grp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6F270592-8E23-413A-9813-485AF21208AE}"/>
              </a:ext>
            </a:extLst>
          </p:cNvPr>
          <p:cNvSpPr/>
          <p:nvPr/>
        </p:nvSpPr>
        <p:spPr>
          <a:xfrm>
            <a:off x="4864894" y="1547813"/>
            <a:ext cx="2028825" cy="4857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构造注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入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0" hangingPunct="0">
              <a:defRPr/>
            </a:pPr>
            <a:r>
              <a:rPr lang="zh-CN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Constructor Injection</a:t>
            </a:r>
            <a:r>
              <a:rPr lang="zh-CN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7C00BD2F-A1BD-4F0C-983B-710F5099DCCF}"/>
              </a:ext>
            </a:extLst>
          </p:cNvPr>
          <p:cNvSpPr/>
          <p:nvPr/>
        </p:nvSpPr>
        <p:spPr>
          <a:xfrm>
            <a:off x="2190750" y="1547813"/>
            <a:ext cx="2033588" cy="4857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设值注入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0" hangingPunct="0">
              <a:defRPr/>
            </a:pPr>
            <a:r>
              <a:rPr lang="zh-CN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Setter Injection</a:t>
            </a:r>
            <a:r>
              <a:rPr lang="zh-CN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6E5B3B9E-392F-4973-8EF9-47901E1B0FE2}"/>
              </a:ext>
            </a:extLst>
          </p:cNvPr>
          <p:cNvSpPr>
            <a:spLocks/>
          </p:cNvSpPr>
          <p:nvPr/>
        </p:nvSpPr>
        <p:spPr bwMode="auto">
          <a:xfrm rot="5400000">
            <a:off x="4382691" y="139303"/>
            <a:ext cx="323850" cy="2538413"/>
          </a:xfrm>
          <a:prstGeom prst="leftBrace">
            <a:avLst>
              <a:gd name="adj1" fmla="val 8332"/>
              <a:gd name="adj2" fmla="val 50281"/>
            </a:avLst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等线"/>
                <a:cs typeface="等线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等线"/>
                <a:cs typeface="等线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等线"/>
                <a:cs typeface="等线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等线"/>
                <a:cs typeface="等线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等线"/>
                <a:cs typeface="等线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  <a:defRPr/>
            </a:pPr>
            <a:endParaRPr lang="zh-CN" altLang="en-US" sz="135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下箭头 30">
            <a:extLst>
              <a:ext uri="{FF2B5EF4-FFF2-40B4-BE49-F238E27FC236}">
                <a16:creationId xmlns:a16="http://schemas.microsoft.com/office/drawing/2014/main" id="{01D12E5B-FEC7-4372-B62C-244EAA7B370D}"/>
              </a:ext>
            </a:extLst>
          </p:cNvPr>
          <p:cNvSpPr/>
          <p:nvPr/>
        </p:nvSpPr>
        <p:spPr>
          <a:xfrm>
            <a:off x="2681287" y="2033587"/>
            <a:ext cx="1062038" cy="86201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必备以下条件</a:t>
            </a:r>
          </a:p>
        </p:txBody>
      </p:sp>
      <p:sp>
        <p:nvSpPr>
          <p:cNvPr id="32" name="下箭头 31">
            <a:extLst>
              <a:ext uri="{FF2B5EF4-FFF2-40B4-BE49-F238E27FC236}">
                <a16:creationId xmlns:a16="http://schemas.microsoft.com/office/drawing/2014/main" id="{22AAE52D-77C4-43DF-869A-E539D4A7F615}"/>
              </a:ext>
            </a:extLst>
          </p:cNvPr>
          <p:cNvSpPr/>
          <p:nvPr/>
        </p:nvSpPr>
        <p:spPr>
          <a:xfrm>
            <a:off x="5283994" y="2033587"/>
            <a:ext cx="1060847" cy="86201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必备以下条件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4CE02DF-4BFC-49B6-AD8E-ACE8D3729A66}"/>
              </a:ext>
            </a:extLst>
          </p:cNvPr>
          <p:cNvSpPr/>
          <p:nvPr/>
        </p:nvSpPr>
        <p:spPr>
          <a:xfrm>
            <a:off x="2072879" y="2895600"/>
            <a:ext cx="2322909" cy="1997869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F546B58B-92B0-4209-B701-B387D1BA0B5D}"/>
              </a:ext>
            </a:extLst>
          </p:cNvPr>
          <p:cNvSpPr/>
          <p:nvPr/>
        </p:nvSpPr>
        <p:spPr>
          <a:xfrm>
            <a:off x="2195513" y="2895600"/>
            <a:ext cx="864394" cy="13501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Bean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类必须有一个无参构造方法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F27453EC-A25E-4122-B522-840CA6298D04}"/>
              </a:ext>
            </a:extLst>
          </p:cNvPr>
          <p:cNvSpPr/>
          <p:nvPr/>
        </p:nvSpPr>
        <p:spPr>
          <a:xfrm>
            <a:off x="3359944" y="2905125"/>
            <a:ext cx="864394" cy="13501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Bean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类必须为属性提供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setter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595C32B1-A590-4F3C-80CF-9863DEEA0953}"/>
              </a:ext>
            </a:extLst>
          </p:cNvPr>
          <p:cNvSpPr/>
          <p:nvPr/>
        </p:nvSpPr>
        <p:spPr>
          <a:xfrm>
            <a:off x="5381625" y="2886075"/>
            <a:ext cx="864394" cy="13501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Bean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类必须提供有参构造方法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DC8AFD9-A6FA-4121-A0D2-216D40B78129}"/>
              </a:ext>
            </a:extLst>
          </p:cNvPr>
          <p:cNvSpPr/>
          <p:nvPr/>
        </p:nvSpPr>
        <p:spPr>
          <a:xfrm>
            <a:off x="2195513" y="4255294"/>
            <a:ext cx="2160985" cy="5845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在配置文件中，使用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&lt;property&gt;</a:t>
            </a:r>
            <a:r>
              <a:rPr lang="zh-CN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元素来为每个属性注入值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5386866-A0A1-4AAB-9CFF-D30D21D77F10}"/>
              </a:ext>
            </a:extLst>
          </p:cNvPr>
          <p:cNvSpPr/>
          <p:nvPr/>
        </p:nvSpPr>
        <p:spPr>
          <a:xfrm>
            <a:off x="4733925" y="4255294"/>
            <a:ext cx="2159794" cy="5845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配置文件中，使用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&lt;constructor-arg&gt;</a:t>
            </a:r>
            <a:r>
              <a:rPr lang="zh-CN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元素来为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参数注入值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141C129-BCE1-484C-941F-E5DDC282255F}"/>
              </a:ext>
            </a:extLst>
          </p:cNvPr>
          <p:cNvGrpSpPr>
            <a:grpSpLocks/>
          </p:cNvGrpSpPr>
          <p:nvPr/>
        </p:nvGrpSpPr>
        <p:grpSpPr bwMode="auto">
          <a:xfrm>
            <a:off x="730424" y="734228"/>
            <a:ext cx="7441974" cy="381000"/>
            <a:chOff x="856035" y="855663"/>
            <a:chExt cx="7776790" cy="508000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7F193A5-B1D6-45C6-825E-412E6257BEC7}"/>
                </a:ext>
              </a:extLst>
            </p:cNvPr>
            <p:cNvSpPr/>
            <p:nvPr/>
          </p:nvSpPr>
          <p:spPr bwMode="auto">
            <a:xfrm>
              <a:off x="1060450" y="903288"/>
              <a:ext cx="7572375" cy="460375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矩形 8">
              <a:extLst>
                <a:ext uri="{FF2B5EF4-FFF2-40B4-BE49-F238E27FC236}">
                  <a16:creationId xmlns:a16="http://schemas.microsoft.com/office/drawing/2014/main" id="{9616AC56-F973-4D99-A8AD-0FA508393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035" y="855663"/>
              <a:ext cx="7768853" cy="503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0" hangingPunct="0">
                <a:lnSpc>
                  <a:spcPct val="150000"/>
                </a:lnSpc>
                <a:defRPr/>
              </a:pPr>
              <a:r>
                <a:rPr lang="zh-CN" altLang="en-US" sz="1400" dirty="0">
                  <a:solidFill>
                    <a:schemeClr val="accent4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         </a:t>
              </a:r>
              <a:r>
                <a:rPr lang="zh-CN" altLang="en-US" sz="1400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基于</a:t>
              </a:r>
              <a:r>
                <a:rPr lang="en-US" altLang="zh-CN" sz="1400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XML</a:t>
              </a:r>
              <a:r>
                <a:rPr lang="zh-CN" altLang="en-US" sz="1400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的装配，</a:t>
              </a:r>
              <a:r>
                <a:rPr lang="zh-CN" altLang="en-US" sz="1400" dirty="0">
                  <a:latin typeface="+mn-ea"/>
                  <a:ea typeface="+mn-ea"/>
                  <a:cs typeface="Times New Roman" panose="02020603050405020304" pitchFamily="18" charset="0"/>
                </a:rPr>
                <a:t>使用方式如下：</a:t>
              </a:r>
              <a:endParaRPr lang="zh-CN" altLang="zh-CN" sz="1400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34820" name="矩形 5">
            <a:extLst>
              <a:ext uri="{FF2B5EF4-FFF2-40B4-BE49-F238E27FC236}">
                <a16:creationId xmlns:a16="http://schemas.microsoft.com/office/drawing/2014/main" id="{BF9C3E46-B2F2-4628-B3AA-F18C8EAB2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552" y="2266247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200">
              <a:solidFill>
                <a:schemeClr val="bg1"/>
              </a:solidFill>
            </a:endParaRPr>
          </a:p>
          <a:p>
            <a:endParaRPr lang="zh-CN" altLang="zh-CN" sz="1200"/>
          </a:p>
          <a:p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7" name="AutoShape 2">
            <a:extLst>
              <a:ext uri="{FF2B5EF4-FFF2-40B4-BE49-F238E27FC236}">
                <a16:creationId xmlns:a16="http://schemas.microsoft.com/office/drawing/2014/main" id="{960F048F-EF05-4369-BB2C-E6DD8C23E22D}"/>
              </a:ext>
            </a:extLst>
          </p:cNvPr>
          <p:cNvSpPr>
            <a:spLocks noChangeArrowheads="1"/>
          </p:cNvSpPr>
          <p:nvPr/>
        </p:nvSpPr>
        <p:spPr bwMode="grayWhite">
          <a:xfrm>
            <a:off x="731244" y="1280410"/>
            <a:ext cx="7441151" cy="1544240"/>
          </a:xfrm>
          <a:prstGeom prst="roundRect">
            <a:avLst>
              <a:gd name="adj" fmla="val 9583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zh-CN" altLang="zh-CN" sz="120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3AADADA3-A837-480D-8A16-DCFF8EE878AE}"/>
              </a:ext>
            </a:extLst>
          </p:cNvPr>
          <p:cNvGrpSpPr>
            <a:grpSpLocks/>
          </p:cNvGrpSpPr>
          <p:nvPr/>
        </p:nvGrpSpPr>
        <p:grpSpPr bwMode="auto">
          <a:xfrm>
            <a:off x="1292030" y="1193493"/>
            <a:ext cx="171450" cy="520304"/>
            <a:chOff x="1243582" y="1295425"/>
            <a:chExt cx="228600" cy="693416"/>
          </a:xfrm>
        </p:grpSpPr>
        <p:sp>
          <p:nvSpPr>
            <p:cNvPr id="34843" name="Line 20">
              <a:extLst>
                <a:ext uri="{FF2B5EF4-FFF2-40B4-BE49-F238E27FC236}">
                  <a16:creationId xmlns:a16="http://schemas.microsoft.com/office/drawing/2014/main" id="{630E7A2F-FB0C-4B6A-9395-2B7DDD3F74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0149" y="1546883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4844" name="Oval 21">
              <a:extLst>
                <a:ext uri="{FF2B5EF4-FFF2-40B4-BE49-F238E27FC236}">
                  <a16:creationId xmlns:a16="http://schemas.microsoft.com/office/drawing/2014/main" id="{50E6ACD8-5EC8-40C8-A911-3CE50274A41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5400000">
              <a:off x="1243582" y="1760241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66C5F4"/>
                </a:gs>
                <a:gs pos="100000">
                  <a:srgbClr val="4483A3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200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676746F0-FE34-40F0-BF1B-EA72FD5CE1C3}"/>
              </a:ext>
            </a:extLst>
          </p:cNvPr>
          <p:cNvGrpSpPr>
            <a:grpSpLocks/>
          </p:cNvGrpSpPr>
          <p:nvPr/>
        </p:nvGrpSpPr>
        <p:grpSpPr bwMode="auto">
          <a:xfrm>
            <a:off x="1292030" y="1717368"/>
            <a:ext cx="171450" cy="510779"/>
            <a:chOff x="1243583" y="1936622"/>
            <a:chExt cx="228600" cy="680677"/>
          </a:xfrm>
        </p:grpSpPr>
        <p:sp>
          <p:nvSpPr>
            <p:cNvPr id="34841" name="Line 20">
              <a:extLst>
                <a:ext uri="{FF2B5EF4-FFF2-40B4-BE49-F238E27FC236}">
                  <a16:creationId xmlns:a16="http://schemas.microsoft.com/office/drawing/2014/main" id="{E0FFA9AB-91C3-4961-AEF3-0AF86D768D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0148" y="2188080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4842" name="Oval 9">
              <a:extLst>
                <a:ext uri="{FF2B5EF4-FFF2-40B4-BE49-F238E27FC236}">
                  <a16:creationId xmlns:a16="http://schemas.microsoft.com/office/drawing/2014/main" id="{96D71619-189F-416D-AB34-2481F213755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2388699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93933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9F840A43-36AA-4FBA-A1BD-D2897893CFF8}"/>
              </a:ext>
            </a:extLst>
          </p:cNvPr>
          <p:cNvGrpSpPr>
            <a:grpSpLocks/>
          </p:cNvGrpSpPr>
          <p:nvPr/>
        </p:nvGrpSpPr>
        <p:grpSpPr bwMode="auto">
          <a:xfrm>
            <a:off x="1292030" y="2228147"/>
            <a:ext cx="171450" cy="471488"/>
            <a:chOff x="1243583" y="2674449"/>
            <a:chExt cx="228600" cy="628458"/>
          </a:xfrm>
        </p:grpSpPr>
        <p:sp>
          <p:nvSpPr>
            <p:cNvPr id="34839" name="Line 20">
              <a:extLst>
                <a:ext uri="{FF2B5EF4-FFF2-40B4-BE49-F238E27FC236}">
                  <a16:creationId xmlns:a16="http://schemas.microsoft.com/office/drawing/2014/main" id="{C21FF089-2089-4994-9FEE-8ABD28D717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40218" y="2895837"/>
              <a:ext cx="444386" cy="161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4840" name="Oval 5">
              <a:extLst>
                <a:ext uri="{FF2B5EF4-FFF2-40B4-BE49-F238E27FC236}">
                  <a16:creationId xmlns:a16="http://schemas.microsoft.com/office/drawing/2014/main" id="{072F07D3-1764-46FA-8563-242BE6E7D8A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3074307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9B491B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200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0503E98F-1EF9-4208-AA56-89126A7E25D5}"/>
              </a:ext>
            </a:extLst>
          </p:cNvPr>
          <p:cNvGrpSpPr>
            <a:grpSpLocks/>
          </p:cNvGrpSpPr>
          <p:nvPr/>
        </p:nvGrpSpPr>
        <p:grpSpPr bwMode="auto">
          <a:xfrm>
            <a:off x="1688508" y="1399472"/>
            <a:ext cx="4342210" cy="284559"/>
            <a:chOff x="1771838" y="1722017"/>
            <a:chExt cx="5788925" cy="380338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18F5D04C-EB5F-4C7F-AF98-C890E118B850}"/>
                </a:ext>
              </a:extLst>
            </p:cNvPr>
            <p:cNvSpPr/>
            <p:nvPr/>
          </p:nvSpPr>
          <p:spPr>
            <a:xfrm>
              <a:off x="1811521" y="1722017"/>
              <a:ext cx="5709558" cy="3702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创建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Java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类，提供有参、无参构造以及属性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setter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方法；</a:t>
              </a: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448F1377-CDE6-4DEF-A1AF-04720ABC4E0C}"/>
                </a:ext>
              </a:extLst>
            </p:cNvPr>
            <p:cNvCxnSpPr/>
            <p:nvPr/>
          </p:nvCxnSpPr>
          <p:spPr>
            <a:xfrm>
              <a:off x="1771838" y="2102355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3E1F14E3-B482-482D-B1E6-748246844215}"/>
              </a:ext>
            </a:extLst>
          </p:cNvPr>
          <p:cNvGrpSpPr>
            <a:grpSpLocks/>
          </p:cNvGrpSpPr>
          <p:nvPr/>
        </p:nvGrpSpPr>
        <p:grpSpPr bwMode="auto">
          <a:xfrm>
            <a:off x="1688508" y="1895962"/>
            <a:ext cx="4593431" cy="284560"/>
            <a:chOff x="1771838" y="2362107"/>
            <a:chExt cx="5788925" cy="379696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EA49CD5-0979-41A5-8EF1-197889258499}"/>
                </a:ext>
              </a:extLst>
            </p:cNvPr>
            <p:cNvSpPr/>
            <p:nvPr/>
          </p:nvSpPr>
          <p:spPr>
            <a:xfrm>
              <a:off x="1810851" y="2362107"/>
              <a:ext cx="5710898" cy="3696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创建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Spring</a:t>
              </a:r>
              <a:r>
                <a:rPr lang="zh-CN" altLang="zh-CN" sz="1200" dirty="0">
                  <a:latin typeface="Times New Roman" pitchFamily="18" charset="0"/>
                  <a:cs typeface="Times New Roman" pitchFamily="18" charset="0"/>
                </a:rPr>
                <a:t>配置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文件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beans5.xml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，使用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种方式配置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Bean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；</a:t>
              </a:r>
              <a:endParaRPr lang="zh-CN" altLang="zh-CN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DA7DE996-8409-4756-91F8-6A8EA252A823}"/>
                </a:ext>
              </a:extLst>
            </p:cNvPr>
            <p:cNvCxnSpPr/>
            <p:nvPr/>
          </p:nvCxnSpPr>
          <p:spPr>
            <a:xfrm>
              <a:off x="1771838" y="2741803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558D5020-3CE3-4B77-8379-A7D91C41F858}"/>
              </a:ext>
            </a:extLst>
          </p:cNvPr>
          <p:cNvGrpSpPr>
            <a:grpSpLocks/>
          </p:cNvGrpSpPr>
          <p:nvPr/>
        </p:nvGrpSpPr>
        <p:grpSpPr bwMode="auto">
          <a:xfrm>
            <a:off x="1688508" y="2385309"/>
            <a:ext cx="4643438" cy="289322"/>
            <a:chOff x="1771838" y="2990597"/>
            <a:chExt cx="5851946" cy="385712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CA7E11A6-3B43-489C-AED7-318282C43AC5}"/>
                </a:ext>
              </a:extLst>
            </p:cNvPr>
            <p:cNvSpPr/>
            <p:nvPr/>
          </p:nvSpPr>
          <p:spPr>
            <a:xfrm>
              <a:off x="1810851" y="2990597"/>
              <a:ext cx="5812933" cy="3692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zh-CN" sz="1200" dirty="0">
                  <a:latin typeface="Times New Roman" pitchFamily="18" charset="0"/>
                  <a:cs typeface="Times New Roman" pitchFamily="18" charset="0"/>
                </a:rPr>
                <a:t>创建测试类，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测试程序。</a:t>
              </a:r>
              <a:endParaRPr lang="zh-CN" altLang="zh-CN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8F7F4008-6E9A-4FF8-A24C-F510F755DFF0}"/>
                </a:ext>
              </a:extLst>
            </p:cNvPr>
            <p:cNvCxnSpPr/>
            <p:nvPr/>
          </p:nvCxnSpPr>
          <p:spPr>
            <a:xfrm>
              <a:off x="1771838" y="3376309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矩形 86">
            <a:extLst>
              <a:ext uri="{FF2B5EF4-FFF2-40B4-BE49-F238E27FC236}">
                <a16:creationId xmlns:a16="http://schemas.microsoft.com/office/drawing/2014/main" id="{4DF4141D-33B9-4A33-85CB-52C1FC4DB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021" y="2262704"/>
            <a:ext cx="5150644" cy="2307431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/>
              <a:t>      &lt;bean id="user1" class="</a:t>
            </a:r>
            <a:r>
              <a:rPr lang="en-US" altLang="zh-CN" sz="1400" b="1" dirty="0" err="1"/>
              <a:t>com.test.assemble.User</a:t>
            </a:r>
            <a:r>
              <a:rPr lang="en-US" altLang="zh-CN" sz="1400" b="1" dirty="0"/>
              <a:t>"&gt;</a:t>
            </a:r>
          </a:p>
          <a:p>
            <a:r>
              <a:rPr lang="en-US" altLang="zh-CN" sz="1400" b="1" dirty="0"/>
              <a:t>	     &lt;constructor-</a:t>
            </a:r>
            <a:r>
              <a:rPr lang="en-US" altLang="zh-CN" sz="1400" b="1" dirty="0" err="1"/>
              <a:t>arg</a:t>
            </a:r>
            <a:r>
              <a:rPr lang="en-US" altLang="zh-CN" sz="1400" b="1" dirty="0"/>
              <a:t> index="0" value="tom" /&gt;</a:t>
            </a:r>
          </a:p>
          <a:p>
            <a:r>
              <a:rPr lang="en-US" altLang="zh-CN" sz="1400" b="1" dirty="0"/>
              <a:t>        ...</a:t>
            </a:r>
          </a:p>
          <a:p>
            <a:r>
              <a:rPr lang="en-US" altLang="zh-CN" sz="1400" b="1" dirty="0"/>
              <a:t>      &lt;/bean&gt;</a:t>
            </a:r>
          </a:p>
          <a:p>
            <a:r>
              <a:rPr lang="en-US" altLang="zh-CN" sz="1400" b="1" dirty="0"/>
              <a:t>      &lt;bean id="user2" class="</a:t>
            </a:r>
            <a:r>
              <a:rPr lang="en-US" altLang="zh-CN" sz="1400" b="1" dirty="0" err="1"/>
              <a:t>com.test.assemble.User</a:t>
            </a:r>
            <a:r>
              <a:rPr lang="en-US" altLang="zh-CN" sz="1400" b="1" dirty="0"/>
              <a:t>"&gt;</a:t>
            </a:r>
          </a:p>
          <a:p>
            <a:r>
              <a:rPr lang="en-US" altLang="zh-CN" sz="1400" b="1" dirty="0"/>
              <a:t> 	   &lt;property name=“username” value=“</a:t>
            </a:r>
            <a:r>
              <a:rPr lang="zh-CN" altLang="en-US" sz="1400" b="1" dirty="0"/>
              <a:t>张三</a:t>
            </a:r>
            <a:r>
              <a:rPr lang="en-US" altLang="zh-CN" sz="1400" b="1" dirty="0"/>
              <a:t>”  /&gt;</a:t>
            </a:r>
          </a:p>
          <a:p>
            <a:r>
              <a:rPr lang="en-US" altLang="zh-CN" sz="1400" b="1" dirty="0"/>
              <a:t>        ...</a:t>
            </a:r>
          </a:p>
          <a:p>
            <a:r>
              <a:rPr lang="en-US" altLang="zh-CN" sz="1400" b="1" dirty="0"/>
              <a:t>      &lt;/bean&gt;</a:t>
            </a:r>
          </a:p>
        </p:txBody>
      </p:sp>
      <p:sp>
        <p:nvSpPr>
          <p:cNvPr id="34832" name="矩形 90">
            <a:extLst>
              <a:ext uri="{FF2B5EF4-FFF2-40B4-BE49-F238E27FC236}">
                <a16:creationId xmlns:a16="http://schemas.microsoft.com/office/drawing/2014/main" id="{010B5813-0D81-4EEC-A663-6190AE646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508" y="2861550"/>
            <a:ext cx="6583611" cy="1988359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/>
              <a:t>public class </a:t>
            </a:r>
            <a:r>
              <a:rPr lang="en-US" altLang="zh-CN" sz="1400" b="1" dirty="0" err="1"/>
              <a:t>XmlBeanAssembleTest</a:t>
            </a:r>
            <a:r>
              <a:rPr lang="en-US" altLang="zh-CN" sz="1400" b="1" dirty="0"/>
              <a:t> {</a:t>
            </a:r>
          </a:p>
          <a:p>
            <a:r>
              <a:rPr lang="en-US" altLang="zh-CN" sz="1400" b="1" dirty="0"/>
              <a:t>          public static void main(String[] </a:t>
            </a:r>
            <a:r>
              <a:rPr lang="en-US" altLang="zh-CN" sz="1400" b="1" dirty="0" err="1"/>
              <a:t>args</a:t>
            </a:r>
            <a:r>
              <a:rPr lang="en-US" altLang="zh-CN" sz="1400" b="1" dirty="0"/>
              <a:t>) {</a:t>
            </a:r>
          </a:p>
          <a:p>
            <a:r>
              <a:rPr lang="en-US" altLang="zh-CN" sz="1400" b="1" dirty="0"/>
              <a:t> 	String </a:t>
            </a:r>
            <a:r>
              <a:rPr lang="en-US" altLang="zh-CN" sz="1400" b="1" dirty="0" err="1"/>
              <a:t>xmlPath</a:t>
            </a:r>
            <a:r>
              <a:rPr lang="en-US" altLang="zh-CN" sz="1400" b="1" dirty="0"/>
              <a:t> = "com/test/assemble/beans5.xml";</a:t>
            </a:r>
          </a:p>
          <a:p>
            <a:r>
              <a:rPr lang="en-US" altLang="zh-CN" sz="1400" b="1" dirty="0"/>
              <a:t>	</a:t>
            </a:r>
            <a:r>
              <a:rPr lang="en-US" altLang="zh-CN" sz="1400" b="1" dirty="0" err="1"/>
              <a:t>ApplicationContext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applicationContext</a:t>
            </a:r>
            <a:r>
              <a:rPr lang="en-US" altLang="zh-CN" sz="1400" b="1" dirty="0"/>
              <a:t> = </a:t>
            </a:r>
          </a:p>
          <a:p>
            <a:r>
              <a:rPr lang="en-US" altLang="zh-CN" sz="1400" b="1" dirty="0"/>
              <a:t> 			         new </a:t>
            </a:r>
            <a:r>
              <a:rPr lang="en-US" altLang="zh-CN" sz="1400" b="1" dirty="0" err="1"/>
              <a:t>ClassPathXmlApplicationContext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xmlPath</a:t>
            </a:r>
            <a:r>
              <a:rPr lang="en-US" altLang="zh-CN" sz="1400" b="1" dirty="0"/>
              <a:t>);</a:t>
            </a:r>
          </a:p>
          <a:p>
            <a:r>
              <a:rPr lang="en-US" altLang="zh-CN" sz="1400" b="1" dirty="0"/>
              <a:t> 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applicationContext.getBean</a:t>
            </a:r>
            <a:r>
              <a:rPr lang="en-US" altLang="zh-CN" sz="1400" b="1" dirty="0"/>
              <a:t>("user1"));</a:t>
            </a:r>
          </a:p>
          <a:p>
            <a:r>
              <a:rPr lang="en-US" altLang="zh-CN" sz="1400" b="1" dirty="0"/>
              <a:t>          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applicationContext.getBean</a:t>
            </a:r>
            <a:r>
              <a:rPr lang="en-US" altLang="zh-CN" sz="1400" b="1" dirty="0"/>
              <a:t>("user2"));</a:t>
            </a:r>
          </a:p>
          <a:p>
            <a:r>
              <a:rPr lang="en-US" altLang="zh-CN" sz="1400" b="1" dirty="0"/>
              <a:t>      }</a:t>
            </a:r>
          </a:p>
          <a:p>
            <a:r>
              <a:rPr lang="en-US" altLang="zh-CN" sz="1400" b="1" dirty="0"/>
              <a:t>}</a:t>
            </a:r>
          </a:p>
        </p:txBody>
      </p:sp>
      <p:sp>
        <p:nvSpPr>
          <p:cNvPr id="111" name="矩形 86">
            <a:extLst>
              <a:ext uri="{FF2B5EF4-FFF2-40B4-BE49-F238E27FC236}">
                <a16:creationId xmlns:a16="http://schemas.microsoft.com/office/drawing/2014/main" id="{E45C8314-D432-485C-B7FC-29F7482BE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865" y="1717368"/>
            <a:ext cx="5679281" cy="2475309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/>
              <a:t>      public User(String username, Integer password, List&lt;String&gt; list) {</a:t>
            </a:r>
          </a:p>
          <a:p>
            <a:r>
              <a:rPr lang="en-US" altLang="zh-CN" sz="1400" b="1" dirty="0"/>
              <a:t>	super();</a:t>
            </a:r>
          </a:p>
          <a:p>
            <a:r>
              <a:rPr lang="en-US" altLang="zh-CN" sz="1400" b="1" dirty="0"/>
              <a:t>    	</a:t>
            </a:r>
            <a:r>
              <a:rPr lang="en-US" altLang="zh-CN" sz="1400" b="1" dirty="0" err="1"/>
              <a:t>this.username</a:t>
            </a:r>
            <a:r>
              <a:rPr lang="en-US" altLang="zh-CN" sz="1400" b="1" dirty="0"/>
              <a:t> = username;</a:t>
            </a:r>
          </a:p>
          <a:p>
            <a:r>
              <a:rPr lang="en-US" altLang="zh-CN" sz="1400" b="1" dirty="0"/>
              <a:t>    	</a:t>
            </a:r>
            <a:r>
              <a:rPr lang="en-US" altLang="zh-CN" sz="1400" b="1" dirty="0" err="1"/>
              <a:t>this.password</a:t>
            </a:r>
            <a:r>
              <a:rPr lang="en-US" altLang="zh-CN" sz="1400" b="1" dirty="0"/>
              <a:t> = password;</a:t>
            </a:r>
          </a:p>
          <a:p>
            <a:r>
              <a:rPr lang="en-US" altLang="zh-CN" sz="1400" b="1" dirty="0"/>
              <a:t>	</a:t>
            </a:r>
            <a:r>
              <a:rPr lang="en-US" altLang="zh-CN" sz="1400" b="1" dirty="0" err="1"/>
              <a:t>this.list</a:t>
            </a:r>
            <a:r>
              <a:rPr lang="en-US" altLang="zh-CN" sz="1400" b="1" dirty="0"/>
              <a:t> = list;</a:t>
            </a:r>
          </a:p>
          <a:p>
            <a:r>
              <a:rPr lang="en-US" altLang="zh-CN" sz="1400" b="1" dirty="0"/>
              <a:t>      } </a:t>
            </a:r>
          </a:p>
          <a:p>
            <a:r>
              <a:rPr lang="en-US" altLang="zh-CN" sz="1400" b="1" dirty="0"/>
              <a:t>      public User() { super();}</a:t>
            </a:r>
          </a:p>
          <a:p>
            <a:r>
              <a:rPr lang="en-US" altLang="zh-CN" sz="1400" b="1" dirty="0"/>
              <a:t>      ......</a:t>
            </a:r>
          </a:p>
          <a:p>
            <a:r>
              <a:rPr lang="en-US" altLang="zh-CN" sz="1400" b="1" dirty="0"/>
              <a:t>      //</a:t>
            </a:r>
            <a:r>
              <a:rPr lang="zh-CN" altLang="en-US" sz="1400" b="1" dirty="0"/>
              <a:t>省略属性</a:t>
            </a:r>
            <a:r>
              <a:rPr lang="en-US" altLang="zh-CN" sz="1400" b="1" dirty="0"/>
              <a:t>setter</a:t>
            </a:r>
            <a:r>
              <a:rPr lang="zh-CN" altLang="en-US" sz="1400" b="1" dirty="0"/>
              <a:t>方法</a:t>
            </a:r>
            <a:endParaRPr lang="en-US" altLang="zh-CN" sz="1400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9E3EA3B-6483-472D-A1DC-CECA152D1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宋体" panose="02010600030101010101" pitchFamily="2" charset="-122"/>
              </a:rPr>
              <a:t>基于</a:t>
            </a:r>
            <a:r>
              <a:rPr lang="en-US" altLang="zh-CN" dirty="0">
                <a:sym typeface="宋体" panose="02010600030101010101" pitchFamily="2" charset="-122"/>
              </a:rPr>
              <a:t>XML</a:t>
            </a:r>
            <a:r>
              <a:rPr lang="zh-CN" altLang="en-US" dirty="0">
                <a:sym typeface="宋体" panose="02010600030101010101" pitchFamily="2" charset="-122"/>
              </a:rPr>
              <a:t>的装配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98F640-1C57-4DF2-A6C1-812B97098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105" grpId="0" animBg="1"/>
      <p:bldP spid="105" grpId="1" animBg="1"/>
      <p:bldP spid="34832" grpId="0" animBg="1"/>
      <p:bldP spid="111" grpId="0" animBg="1"/>
      <p:bldP spid="111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617E51C4-FDC7-4EF6-A043-20BAF1268B1A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Annotation</a:t>
            </a:r>
            <a:r>
              <a:rPr lang="zh-CN" altLang="en-US" dirty="0"/>
              <a:t>的装配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86B3AE0-CF40-45D5-BF61-E59559F24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F211D8-5A55-4771-AB88-2D6E9891B6FB}"/>
              </a:ext>
            </a:extLst>
          </p:cNvPr>
          <p:cNvSpPr/>
          <p:nvPr/>
        </p:nvSpPr>
        <p:spPr bwMode="auto">
          <a:xfrm>
            <a:off x="899592" y="699542"/>
            <a:ext cx="7566012" cy="633413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eaLnBrk="0" hangingPunct="0">
              <a:defRPr/>
            </a:pPr>
            <a:endParaRPr lang="en-US" altLang="zh-CN" sz="1200" dirty="0">
              <a:latin typeface="+mn-ea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+mn-ea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+mn-ea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+mn-ea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+mn-ea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+mn-ea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+mn-ea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+mn-ea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+mn-ea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+mn-ea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+mn-ea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+mn-ea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+mn-ea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1C87F1-DA3C-4E5B-A3DE-E5A957678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699542"/>
            <a:ext cx="7704856" cy="61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        </a:t>
            </a:r>
            <a:r>
              <a:rPr lang="zh-CN" altLang="en-US" sz="12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基于</a:t>
            </a:r>
            <a:r>
              <a:rPr lang="en-US" altLang="zh-CN" sz="12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XML</a:t>
            </a:r>
            <a:r>
              <a:rPr lang="zh-CN" altLang="en-US" sz="12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的装配可能</a:t>
            </a:r>
            <a:r>
              <a:rPr lang="zh-CN" altLang="zh-CN" sz="12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会导致</a:t>
            </a:r>
            <a:r>
              <a:rPr lang="en-US" altLang="zh-CN" sz="12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XML</a:t>
            </a:r>
            <a:r>
              <a:rPr lang="zh-CN" altLang="zh-CN" sz="12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配置文件过于臃肿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，给后续的维护和升级带来一定的困难。为此，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Spring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提供了对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Annotation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（注解）技术的全面支持。</a:t>
            </a:r>
            <a:endParaRPr lang="en-US" altLang="zh-CN" sz="12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B8FBDF-1B7E-4D2E-B4DF-8AB021CCD44E}"/>
              </a:ext>
            </a:extLst>
          </p:cNvPr>
          <p:cNvSpPr/>
          <p:nvPr/>
        </p:nvSpPr>
        <p:spPr bwMode="auto">
          <a:xfrm>
            <a:off x="899592" y="1897311"/>
            <a:ext cx="450056" cy="192881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 eaLnBrk="0" hangingPunct="0">
              <a:defRPr/>
            </a:pPr>
            <a:endParaRPr lang="en-US" altLang="zh-CN" sz="1200" dirty="0">
              <a:latin typeface="+mn-ea"/>
              <a:cs typeface="Times New Roman" panose="02020603050405020304" pitchFamily="18" charset="0"/>
            </a:endParaRPr>
          </a:p>
          <a:p>
            <a:pPr algn="ctr" eaLnBrk="0" hangingPunct="0">
              <a:defRPr/>
            </a:pPr>
            <a:r>
              <a:rPr lang="zh-CN" altLang="en-US" sz="1200" dirty="0">
                <a:latin typeface="+mn-ea"/>
                <a:cs typeface="Times New Roman" panose="02020603050405020304" pitchFamily="18" charset="0"/>
              </a:rPr>
              <a:t>主</a:t>
            </a:r>
            <a:endParaRPr lang="en-US" altLang="zh-CN" sz="1200" dirty="0">
              <a:latin typeface="+mn-ea"/>
              <a:cs typeface="Times New Roman" panose="02020603050405020304" pitchFamily="18" charset="0"/>
            </a:endParaRPr>
          </a:p>
          <a:p>
            <a:pPr algn="ctr" eaLnBrk="0" hangingPunct="0">
              <a:defRPr/>
            </a:pPr>
            <a:endParaRPr lang="en-US" altLang="zh-CN" sz="1200" dirty="0">
              <a:latin typeface="+mn-ea"/>
              <a:cs typeface="Times New Roman" panose="02020603050405020304" pitchFamily="18" charset="0"/>
            </a:endParaRPr>
          </a:p>
          <a:p>
            <a:pPr algn="ctr" eaLnBrk="0" hangingPunct="0">
              <a:defRPr/>
            </a:pPr>
            <a:r>
              <a:rPr lang="zh-CN" altLang="en-US" sz="1200" dirty="0">
                <a:latin typeface="+mn-ea"/>
                <a:cs typeface="Times New Roman" panose="02020603050405020304" pitchFamily="18" charset="0"/>
              </a:rPr>
              <a:t>要</a:t>
            </a:r>
            <a:endParaRPr lang="en-US" altLang="zh-CN" sz="1200" dirty="0">
              <a:latin typeface="+mn-ea"/>
              <a:cs typeface="Times New Roman" panose="02020603050405020304" pitchFamily="18" charset="0"/>
            </a:endParaRPr>
          </a:p>
          <a:p>
            <a:pPr algn="ctr" eaLnBrk="0" hangingPunct="0">
              <a:defRPr/>
            </a:pPr>
            <a:endParaRPr lang="en-US" altLang="zh-CN" sz="1200" dirty="0">
              <a:latin typeface="+mn-ea"/>
              <a:cs typeface="Times New Roman" panose="02020603050405020304" pitchFamily="18" charset="0"/>
            </a:endParaRPr>
          </a:p>
          <a:p>
            <a:pPr algn="ctr" eaLnBrk="0" hangingPunct="0">
              <a:defRPr/>
            </a:pPr>
            <a:r>
              <a:rPr lang="zh-CN" altLang="en-US" sz="1200" dirty="0">
                <a:latin typeface="+mn-ea"/>
                <a:cs typeface="Times New Roman" panose="02020603050405020304" pitchFamily="18" charset="0"/>
              </a:rPr>
              <a:t>注</a:t>
            </a:r>
            <a:endParaRPr lang="en-US" altLang="zh-CN" sz="1200" dirty="0">
              <a:latin typeface="+mn-ea"/>
              <a:cs typeface="Times New Roman" panose="02020603050405020304" pitchFamily="18" charset="0"/>
            </a:endParaRPr>
          </a:p>
          <a:p>
            <a:pPr algn="ctr" eaLnBrk="0" hangingPunct="0">
              <a:defRPr/>
            </a:pPr>
            <a:endParaRPr lang="en-US" altLang="zh-CN" sz="1200" dirty="0">
              <a:latin typeface="+mn-ea"/>
              <a:cs typeface="Times New Roman" panose="02020603050405020304" pitchFamily="18" charset="0"/>
            </a:endParaRPr>
          </a:p>
          <a:p>
            <a:pPr algn="ctr" eaLnBrk="0" hangingPunct="0">
              <a:defRPr/>
            </a:pPr>
            <a:r>
              <a:rPr lang="zh-CN" altLang="en-US" sz="1200" dirty="0">
                <a:latin typeface="+mn-ea"/>
                <a:cs typeface="Times New Roman" panose="02020603050405020304" pitchFamily="18" charset="0"/>
              </a:rPr>
              <a:t>解</a:t>
            </a: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13DDEC94-8FBF-425D-81A6-D09793955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648" y="2636690"/>
            <a:ext cx="357188" cy="450056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20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CE4C45-1D53-41EA-8EF0-B85E16F82E32}"/>
              </a:ext>
            </a:extLst>
          </p:cNvPr>
          <p:cNvSpPr/>
          <p:nvPr/>
        </p:nvSpPr>
        <p:spPr bwMode="auto">
          <a:xfrm>
            <a:off x="1706835" y="1363911"/>
            <a:ext cx="6681589" cy="3505200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2B99FB-0E56-46D0-BED3-389071B68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835" y="1448982"/>
            <a:ext cx="66815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@Component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：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用于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描述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Spring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中的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Bean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，它是一个泛化的概念，仅仅表示一个组件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60D3EA-2980-4D94-8B25-6590B6356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835" y="1899573"/>
            <a:ext cx="6690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@Repository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：用于将数据访问层（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DAO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）的类标识为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Spring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中的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Bean 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700020-C289-49B3-8765-D03F57C2F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835" y="2292599"/>
            <a:ext cx="6690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zh-CN" sz="1200">
                <a:latin typeface="+mn-ea"/>
                <a:ea typeface="+mn-ea"/>
                <a:cs typeface="Times New Roman" panose="02020603050405020304" pitchFamily="18" charset="0"/>
              </a:rPr>
              <a:t>@Service</a:t>
            </a:r>
            <a:r>
              <a:rPr lang="zh-CN" altLang="zh-CN" sz="1200">
                <a:latin typeface="+mn-ea"/>
                <a:ea typeface="+mn-ea"/>
                <a:cs typeface="Times New Roman" panose="02020603050405020304" pitchFamily="18" charset="0"/>
              </a:rPr>
              <a:t>：用于将业务层</a:t>
            </a:r>
            <a:r>
              <a:rPr lang="zh-CN" altLang="en-US" sz="1200"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1200">
                <a:latin typeface="+mn-ea"/>
                <a:ea typeface="+mn-ea"/>
                <a:cs typeface="Times New Roman" panose="02020603050405020304" pitchFamily="18" charset="0"/>
              </a:rPr>
              <a:t>Service</a:t>
            </a:r>
            <a:r>
              <a:rPr lang="zh-CN" altLang="en-US" sz="1200"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  <a:r>
              <a:rPr lang="zh-CN" altLang="zh-CN" sz="1200">
                <a:latin typeface="+mn-ea"/>
                <a:ea typeface="+mn-ea"/>
                <a:cs typeface="Times New Roman" panose="02020603050405020304" pitchFamily="18" charset="0"/>
              </a:rPr>
              <a:t>的类标识为</a:t>
            </a:r>
            <a:r>
              <a:rPr lang="en-US" altLang="zh-CN" sz="1200">
                <a:latin typeface="+mn-ea"/>
                <a:ea typeface="+mn-ea"/>
                <a:cs typeface="Times New Roman" panose="02020603050405020304" pitchFamily="18" charset="0"/>
              </a:rPr>
              <a:t>Spring</a:t>
            </a:r>
            <a:r>
              <a:rPr lang="zh-CN" altLang="zh-CN" sz="1200">
                <a:latin typeface="+mn-ea"/>
                <a:ea typeface="+mn-ea"/>
                <a:cs typeface="Times New Roman" panose="02020603050405020304" pitchFamily="18" charset="0"/>
              </a:rPr>
              <a:t>中的</a:t>
            </a:r>
            <a:r>
              <a:rPr lang="en-US" altLang="zh-CN" sz="1200">
                <a:latin typeface="+mn-ea"/>
                <a:ea typeface="+mn-ea"/>
                <a:cs typeface="Times New Roman" panose="02020603050405020304" pitchFamily="18" charset="0"/>
              </a:rPr>
              <a:t>Bean</a:t>
            </a:r>
            <a:r>
              <a:rPr lang="zh-CN" altLang="en-US" sz="120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0CB2AEB-1406-49EE-B90A-AB70A8853273}"/>
              </a:ext>
            </a:extLst>
          </p:cNvPr>
          <p:cNvCxnSpPr/>
          <p:nvPr/>
        </p:nvCxnSpPr>
        <p:spPr>
          <a:xfrm>
            <a:off x="1778273" y="1828255"/>
            <a:ext cx="6467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F2896B2-F24E-408D-A5D3-A199B3629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232" y="2663983"/>
            <a:ext cx="6690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zh-CN" sz="1200">
                <a:latin typeface="+mn-ea"/>
                <a:ea typeface="+mn-ea"/>
                <a:cs typeface="Times New Roman" panose="02020603050405020304" pitchFamily="18" charset="0"/>
              </a:rPr>
              <a:t>@Controller</a:t>
            </a:r>
            <a:r>
              <a:rPr lang="zh-CN" altLang="zh-CN" sz="1200">
                <a:latin typeface="+mn-ea"/>
                <a:ea typeface="+mn-ea"/>
                <a:cs typeface="Times New Roman" panose="02020603050405020304" pitchFamily="18" charset="0"/>
              </a:rPr>
              <a:t>：用于将控制层</a:t>
            </a:r>
            <a:r>
              <a:rPr lang="zh-CN" altLang="en-US" sz="1200"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1200">
                <a:latin typeface="+mn-ea"/>
                <a:ea typeface="+mn-ea"/>
                <a:cs typeface="Times New Roman" panose="02020603050405020304" pitchFamily="18" charset="0"/>
              </a:rPr>
              <a:t>Controller</a:t>
            </a:r>
            <a:r>
              <a:rPr lang="zh-CN" altLang="en-US" sz="1200"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  <a:r>
              <a:rPr lang="zh-CN" altLang="zh-CN" sz="1200">
                <a:latin typeface="+mn-ea"/>
                <a:ea typeface="+mn-ea"/>
                <a:cs typeface="Times New Roman" panose="02020603050405020304" pitchFamily="18" charset="0"/>
              </a:rPr>
              <a:t>的类标识为</a:t>
            </a:r>
            <a:r>
              <a:rPr lang="en-US" altLang="zh-CN" sz="1200">
                <a:latin typeface="+mn-ea"/>
                <a:ea typeface="+mn-ea"/>
                <a:cs typeface="Times New Roman" panose="02020603050405020304" pitchFamily="18" charset="0"/>
              </a:rPr>
              <a:t>Spring</a:t>
            </a:r>
            <a:r>
              <a:rPr lang="zh-CN" altLang="zh-CN" sz="1200">
                <a:latin typeface="+mn-ea"/>
                <a:ea typeface="+mn-ea"/>
                <a:cs typeface="Times New Roman" panose="02020603050405020304" pitchFamily="18" charset="0"/>
              </a:rPr>
              <a:t>中的</a:t>
            </a:r>
            <a:r>
              <a:rPr lang="en-US" altLang="zh-CN" sz="1200">
                <a:latin typeface="+mn-ea"/>
                <a:ea typeface="+mn-ea"/>
                <a:cs typeface="Times New Roman" panose="02020603050405020304" pitchFamily="18" charset="0"/>
              </a:rPr>
              <a:t>Bean </a:t>
            </a:r>
            <a:r>
              <a:rPr lang="zh-CN" altLang="en-US" sz="120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D1762C-C809-498E-98A9-BF76E38B9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79" y="3105349"/>
            <a:ext cx="66904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@</a:t>
            </a:r>
            <a:r>
              <a:rPr lang="en-US" altLang="zh-CN" sz="1200" dirty="0" err="1">
                <a:latin typeface="+mn-ea"/>
                <a:ea typeface="+mn-ea"/>
                <a:cs typeface="Times New Roman" panose="02020603050405020304" pitchFamily="18" charset="0"/>
              </a:rPr>
              <a:t>Autowired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：用于对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Bean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的属性变量、属性的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setter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方法及构造方法进行标注，配合对应的注解处理器完成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Bean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的自动配置工作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62727F-3ECB-4294-B474-85C735CB7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79" y="3669793"/>
            <a:ext cx="66904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@Resource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：其作用与</a:t>
            </a:r>
            <a:r>
              <a:rPr lang="en-US" altLang="zh-CN" sz="1200" dirty="0" err="1">
                <a:latin typeface="+mn-ea"/>
                <a:ea typeface="+mn-ea"/>
                <a:cs typeface="Times New Roman" panose="02020603050405020304" pitchFamily="18" charset="0"/>
              </a:rPr>
              <a:t>Autowired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一样。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@Resource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中有两个重要属性：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name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type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Spring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将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name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属性解析为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Bean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实例名称，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type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属性解析为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Bean</a:t>
            </a:r>
            <a:r>
              <a:rPr lang="zh-CN" altLang="zh-CN" sz="1200" dirty="0">
                <a:latin typeface="+mn-ea"/>
                <a:ea typeface="+mn-ea"/>
                <a:cs typeface="Times New Roman" panose="02020603050405020304" pitchFamily="18" charset="0"/>
              </a:rPr>
              <a:t>实例类型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7EC22C-DCAA-4905-A13F-39B36696F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79" y="4303839"/>
            <a:ext cx="66904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@Qualifier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：与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@</a:t>
            </a:r>
            <a:r>
              <a:rPr lang="en-US" altLang="zh-CN" sz="1200" dirty="0" err="1">
                <a:latin typeface="+mn-ea"/>
                <a:ea typeface="+mn-ea"/>
                <a:cs typeface="Times New Roman" panose="02020603050405020304" pitchFamily="18" charset="0"/>
              </a:rPr>
              <a:t>Autowired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注解配合使用，会将默认的按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Bean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类型装配修改为按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Bean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的实例名称装配，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Bean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的实例名称由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@Qualifier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注解的参数指定。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A452A57-1639-49D2-BB60-25212784577C}"/>
              </a:ext>
            </a:extLst>
          </p:cNvPr>
          <p:cNvCxnSpPr/>
          <p:nvPr/>
        </p:nvCxnSpPr>
        <p:spPr>
          <a:xfrm>
            <a:off x="1778273" y="2285455"/>
            <a:ext cx="6467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7925F52-ACC7-48D1-80E7-C54B177AC481}"/>
              </a:ext>
            </a:extLst>
          </p:cNvPr>
          <p:cNvCxnSpPr/>
          <p:nvPr/>
        </p:nvCxnSpPr>
        <p:spPr>
          <a:xfrm>
            <a:off x="1778273" y="2578348"/>
            <a:ext cx="6467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2EDF075-9AC8-405C-93D9-A09FEEB24779}"/>
              </a:ext>
            </a:extLst>
          </p:cNvPr>
          <p:cNvCxnSpPr/>
          <p:nvPr/>
        </p:nvCxnSpPr>
        <p:spPr>
          <a:xfrm>
            <a:off x="1778273" y="3049836"/>
            <a:ext cx="6467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44B4D5B-0FA4-42E5-B546-BDA051A2ED5F}"/>
              </a:ext>
            </a:extLst>
          </p:cNvPr>
          <p:cNvCxnSpPr/>
          <p:nvPr/>
        </p:nvCxnSpPr>
        <p:spPr>
          <a:xfrm>
            <a:off x="1778273" y="3612555"/>
            <a:ext cx="6467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F2DFC51-6182-44D4-A9B0-B9691501F6BD}"/>
              </a:ext>
            </a:extLst>
          </p:cNvPr>
          <p:cNvCxnSpPr/>
          <p:nvPr/>
        </p:nvCxnSpPr>
        <p:spPr>
          <a:xfrm>
            <a:off x="1778273" y="4207123"/>
            <a:ext cx="6467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2" grpId="0"/>
      <p:bldP spid="13" grpId="0"/>
      <p:bldP spid="14" grpId="0"/>
      <p:bldP spid="17" grpId="0"/>
      <p:bldP spid="18" grpId="0"/>
      <p:bldP spid="19" grpId="0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266BA18E-D3AF-48E4-8C02-982C6FDF8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Annotation</a:t>
            </a:r>
            <a:r>
              <a:rPr lang="zh-CN" altLang="en-US" dirty="0"/>
              <a:t>的装配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C29CA0-729E-432E-9990-E7A9E02EC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F48BEB-A9D4-40F9-9162-29AE4125F9B1}"/>
              </a:ext>
            </a:extLst>
          </p:cNvPr>
          <p:cNvSpPr/>
          <p:nvPr/>
        </p:nvSpPr>
        <p:spPr bwMode="auto">
          <a:xfrm>
            <a:off x="754148" y="725216"/>
            <a:ext cx="6165056" cy="381000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eaLnBrk="0" hangingPunct="0">
              <a:defRPr/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61D428-D825-497D-AC85-66560B2A6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8" y="715692"/>
            <a:ext cx="7634276" cy="33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20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        基于</a:t>
            </a:r>
            <a:r>
              <a:rPr lang="en-US" altLang="zh-CN" sz="120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Annotation</a:t>
            </a:r>
            <a:r>
              <a:rPr lang="zh-CN" altLang="en-US" sz="120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装配</a:t>
            </a:r>
            <a:r>
              <a:rPr lang="zh-CN" altLang="en-US" sz="1200">
                <a:latin typeface="+mn-ea"/>
                <a:ea typeface="+mn-ea"/>
                <a:cs typeface="Times New Roman" panose="02020603050405020304" pitchFamily="18" charset="0"/>
              </a:rPr>
              <a:t>的使用方式如下：</a:t>
            </a:r>
            <a:endParaRPr lang="en-US" altLang="zh-CN" sz="120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6869" name="矩形 5">
            <a:extLst>
              <a:ext uri="{FF2B5EF4-FFF2-40B4-BE49-F238E27FC236}">
                <a16:creationId xmlns:a16="http://schemas.microsoft.com/office/drawing/2014/main" id="{3BB4DBF9-FA9D-4786-9F6B-6AB90531C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605" y="2178970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200">
              <a:solidFill>
                <a:schemeClr val="bg1"/>
              </a:solidFill>
            </a:endParaRPr>
          </a:p>
          <a:p>
            <a:endParaRPr lang="zh-CN" altLang="zh-CN" sz="1200"/>
          </a:p>
          <a:p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6870" name="矩形 9">
            <a:extLst>
              <a:ext uri="{FF2B5EF4-FFF2-40B4-BE49-F238E27FC236}">
                <a16:creationId xmlns:a16="http://schemas.microsoft.com/office/drawing/2014/main" id="{D210207B-0EF1-44A8-BCD0-9D05629E6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136" y="3511279"/>
            <a:ext cx="28420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solidFill>
                  <a:schemeClr val="bg1"/>
                </a:solidFill>
              </a:rPr>
              <a:t>JDBC</a:t>
            </a:r>
            <a:r>
              <a:rPr lang="zh-CN" altLang="zh-CN" sz="1200">
                <a:solidFill>
                  <a:schemeClr val="bg1"/>
                </a:solidFill>
              </a:rPr>
              <a:t>驱动器：由数据库厂商创建，也称为</a:t>
            </a:r>
            <a:r>
              <a:rPr lang="en-US" altLang="zh-CN" sz="1200">
                <a:solidFill>
                  <a:schemeClr val="bg1"/>
                </a:solidFill>
              </a:rPr>
              <a:t>JDBC</a:t>
            </a:r>
            <a:r>
              <a:rPr lang="zh-CN" altLang="zh-CN" sz="1200">
                <a:solidFill>
                  <a:schemeClr val="bg1"/>
                </a:solidFill>
              </a:rPr>
              <a:t>驱动程序。负责与特定的数据库连接，以及处理通信细节。</a:t>
            </a:r>
          </a:p>
        </p:txBody>
      </p:sp>
      <p:sp>
        <p:nvSpPr>
          <p:cNvPr id="28" name="AutoShape 2">
            <a:extLst>
              <a:ext uri="{FF2B5EF4-FFF2-40B4-BE49-F238E27FC236}">
                <a16:creationId xmlns:a16="http://schemas.microsoft.com/office/drawing/2014/main" id="{C854ABE0-3870-4FC5-9437-3193BBB7942F}"/>
              </a:ext>
            </a:extLst>
          </p:cNvPr>
          <p:cNvSpPr>
            <a:spLocks noChangeArrowheads="1"/>
          </p:cNvSpPr>
          <p:nvPr/>
        </p:nvSpPr>
        <p:spPr bwMode="grayWhite">
          <a:xfrm>
            <a:off x="761291" y="1251473"/>
            <a:ext cx="7627133" cy="3418285"/>
          </a:xfrm>
          <a:prstGeom prst="roundRect">
            <a:avLst>
              <a:gd name="adj" fmla="val 9583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zh-CN" altLang="zh-CN" sz="120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FF70160-64C4-4F7E-B1B6-E79EF131AA9B}"/>
              </a:ext>
            </a:extLst>
          </p:cNvPr>
          <p:cNvGrpSpPr>
            <a:grpSpLocks/>
          </p:cNvGrpSpPr>
          <p:nvPr/>
        </p:nvGrpSpPr>
        <p:grpSpPr bwMode="auto">
          <a:xfrm>
            <a:off x="1372083" y="1106216"/>
            <a:ext cx="171450" cy="520304"/>
            <a:chOff x="1243582" y="1295425"/>
            <a:chExt cx="228600" cy="693416"/>
          </a:xfrm>
        </p:grpSpPr>
        <p:sp>
          <p:nvSpPr>
            <p:cNvPr id="36931" name="Line 20">
              <a:extLst>
                <a:ext uri="{FF2B5EF4-FFF2-40B4-BE49-F238E27FC236}">
                  <a16:creationId xmlns:a16="http://schemas.microsoft.com/office/drawing/2014/main" id="{861B6129-CC67-4605-846D-71D6FDEB71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0149" y="1546883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6932" name="Oval 21">
              <a:extLst>
                <a:ext uri="{FF2B5EF4-FFF2-40B4-BE49-F238E27FC236}">
                  <a16:creationId xmlns:a16="http://schemas.microsoft.com/office/drawing/2014/main" id="{9249E1BA-9EAD-4578-8EF2-00D9E3668BC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5400000">
              <a:off x="1243582" y="1760241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66C5F4"/>
                </a:gs>
                <a:gs pos="100000">
                  <a:srgbClr val="4483A3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20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C8ECD56-C558-4B47-A2A8-CAB36D336925}"/>
              </a:ext>
            </a:extLst>
          </p:cNvPr>
          <p:cNvGrpSpPr>
            <a:grpSpLocks/>
          </p:cNvGrpSpPr>
          <p:nvPr/>
        </p:nvGrpSpPr>
        <p:grpSpPr bwMode="auto">
          <a:xfrm>
            <a:off x="1372083" y="1630091"/>
            <a:ext cx="171450" cy="510779"/>
            <a:chOff x="1243583" y="1936622"/>
            <a:chExt cx="228600" cy="680677"/>
          </a:xfrm>
        </p:grpSpPr>
        <p:sp>
          <p:nvSpPr>
            <p:cNvPr id="36929" name="Line 20">
              <a:extLst>
                <a:ext uri="{FF2B5EF4-FFF2-40B4-BE49-F238E27FC236}">
                  <a16:creationId xmlns:a16="http://schemas.microsoft.com/office/drawing/2014/main" id="{22EED1A5-794A-4E72-92D1-AA93F1A038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0148" y="2188080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6930" name="Oval 9">
              <a:extLst>
                <a:ext uri="{FF2B5EF4-FFF2-40B4-BE49-F238E27FC236}">
                  <a16:creationId xmlns:a16="http://schemas.microsoft.com/office/drawing/2014/main" id="{6AF258C7-7EFA-4076-862A-9DFE66A2DA3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2388699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93933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04744B8-534C-40DD-8E12-35DBB395DD78}"/>
              </a:ext>
            </a:extLst>
          </p:cNvPr>
          <p:cNvGrpSpPr>
            <a:grpSpLocks/>
          </p:cNvGrpSpPr>
          <p:nvPr/>
        </p:nvGrpSpPr>
        <p:grpSpPr bwMode="auto">
          <a:xfrm>
            <a:off x="1372083" y="2140869"/>
            <a:ext cx="171450" cy="471488"/>
            <a:chOff x="1243583" y="2674449"/>
            <a:chExt cx="228600" cy="628458"/>
          </a:xfrm>
        </p:grpSpPr>
        <p:sp>
          <p:nvSpPr>
            <p:cNvPr id="36927" name="Line 20">
              <a:extLst>
                <a:ext uri="{FF2B5EF4-FFF2-40B4-BE49-F238E27FC236}">
                  <a16:creationId xmlns:a16="http://schemas.microsoft.com/office/drawing/2014/main" id="{EE8A2967-B7D4-4483-94F4-22959006E0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40218" y="2895837"/>
              <a:ext cx="444386" cy="161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6928" name="Oval 5">
              <a:extLst>
                <a:ext uri="{FF2B5EF4-FFF2-40B4-BE49-F238E27FC236}">
                  <a16:creationId xmlns:a16="http://schemas.microsoft.com/office/drawing/2014/main" id="{946EB5DA-E90D-469A-A97E-E0B63AD851C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3074307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9B491B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20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0DD2160-AB97-4EA4-88F8-E914FFF720A0}"/>
              </a:ext>
            </a:extLst>
          </p:cNvPr>
          <p:cNvGrpSpPr>
            <a:grpSpLocks/>
          </p:cNvGrpSpPr>
          <p:nvPr/>
        </p:nvGrpSpPr>
        <p:grpSpPr bwMode="auto">
          <a:xfrm>
            <a:off x="1372083" y="2612357"/>
            <a:ext cx="171450" cy="491728"/>
            <a:chOff x="1243583" y="3302906"/>
            <a:chExt cx="228600" cy="657034"/>
          </a:xfrm>
        </p:grpSpPr>
        <p:sp>
          <p:nvSpPr>
            <p:cNvPr id="36925" name="Line 20">
              <a:extLst>
                <a:ext uri="{FF2B5EF4-FFF2-40B4-BE49-F238E27FC236}">
                  <a16:creationId xmlns:a16="http://schemas.microsoft.com/office/drawing/2014/main" id="{99870A72-DABF-4F04-BF36-75CA86127F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4798" y="3549713"/>
              <a:ext cx="495225" cy="1611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6926" name="Oval 21">
              <a:extLst>
                <a:ext uri="{FF2B5EF4-FFF2-40B4-BE49-F238E27FC236}">
                  <a16:creationId xmlns:a16="http://schemas.microsoft.com/office/drawing/2014/main" id="{2E28B188-058C-4B36-856E-D10EE1F5F05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3731340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66C5F4"/>
                </a:gs>
                <a:gs pos="100000">
                  <a:srgbClr val="4483A3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20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80AD64E-6A42-4F5B-B7E1-4913FA9638EC}"/>
              </a:ext>
            </a:extLst>
          </p:cNvPr>
          <p:cNvGrpSpPr>
            <a:grpSpLocks/>
          </p:cNvGrpSpPr>
          <p:nvPr/>
        </p:nvGrpSpPr>
        <p:grpSpPr bwMode="auto">
          <a:xfrm>
            <a:off x="1372083" y="3115991"/>
            <a:ext cx="171450" cy="481013"/>
            <a:chOff x="1243583" y="3974513"/>
            <a:chExt cx="228600" cy="642460"/>
          </a:xfrm>
        </p:grpSpPr>
        <p:sp>
          <p:nvSpPr>
            <p:cNvPr id="36923" name="Line 20">
              <a:extLst>
                <a:ext uri="{FF2B5EF4-FFF2-40B4-BE49-F238E27FC236}">
                  <a16:creationId xmlns:a16="http://schemas.microsoft.com/office/drawing/2014/main" id="{72513272-C8C4-4410-98D2-2E9588A5C5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0149" y="4225971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6924" name="Oval 9">
              <a:extLst>
                <a:ext uri="{FF2B5EF4-FFF2-40B4-BE49-F238E27FC236}">
                  <a16:creationId xmlns:a16="http://schemas.microsoft.com/office/drawing/2014/main" id="{BF728C64-5CE9-428E-B4EC-D3AE6A5B49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4388373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93933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15C182F-E23A-4DB1-95C6-DBC27AA2FDD3}"/>
              </a:ext>
            </a:extLst>
          </p:cNvPr>
          <p:cNvGrpSpPr>
            <a:grpSpLocks/>
          </p:cNvGrpSpPr>
          <p:nvPr/>
        </p:nvGrpSpPr>
        <p:grpSpPr bwMode="auto">
          <a:xfrm>
            <a:off x="1372083" y="3604147"/>
            <a:ext cx="171450" cy="485775"/>
            <a:chOff x="1243583" y="4625235"/>
            <a:chExt cx="228600" cy="648771"/>
          </a:xfrm>
        </p:grpSpPr>
        <p:sp>
          <p:nvSpPr>
            <p:cNvPr id="36921" name="Line 20">
              <a:extLst>
                <a:ext uri="{FF2B5EF4-FFF2-40B4-BE49-F238E27FC236}">
                  <a16:creationId xmlns:a16="http://schemas.microsoft.com/office/drawing/2014/main" id="{B876598D-897E-4DD5-AC0E-08335DD381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0149" y="4876693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6922" name="Oval 21">
              <a:extLst>
                <a:ext uri="{FF2B5EF4-FFF2-40B4-BE49-F238E27FC236}">
                  <a16:creationId xmlns:a16="http://schemas.microsoft.com/office/drawing/2014/main" id="{02BA3490-A313-4FB5-9276-BF6509D6176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5045406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66C5F4"/>
                </a:gs>
                <a:gs pos="100000">
                  <a:srgbClr val="4483A3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200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E5C7722-953B-401B-95F2-F3B076AA979F}"/>
              </a:ext>
            </a:extLst>
          </p:cNvPr>
          <p:cNvGrpSpPr>
            <a:grpSpLocks/>
          </p:cNvGrpSpPr>
          <p:nvPr/>
        </p:nvGrpSpPr>
        <p:grpSpPr bwMode="auto">
          <a:xfrm>
            <a:off x="1376845" y="4091114"/>
            <a:ext cx="171450" cy="491728"/>
            <a:chOff x="1248916" y="5275957"/>
            <a:chExt cx="228600" cy="655082"/>
          </a:xfrm>
        </p:grpSpPr>
        <p:sp>
          <p:nvSpPr>
            <p:cNvPr id="36919" name="Line 20">
              <a:extLst>
                <a:ext uri="{FF2B5EF4-FFF2-40B4-BE49-F238E27FC236}">
                  <a16:creationId xmlns:a16="http://schemas.microsoft.com/office/drawing/2014/main" id="{F152DB8C-BF3B-4846-9109-087D9E6FE6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0149" y="5527415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6920" name="Oval 5">
              <a:extLst>
                <a:ext uri="{FF2B5EF4-FFF2-40B4-BE49-F238E27FC236}">
                  <a16:creationId xmlns:a16="http://schemas.microsoft.com/office/drawing/2014/main" id="{5B686E66-5048-4F79-85EC-4DE5F9F2E8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8916" y="5702439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9B491B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20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84DF3BB-1FCE-4131-9C0B-0AF8EAB42336}"/>
              </a:ext>
            </a:extLst>
          </p:cNvPr>
          <p:cNvGrpSpPr>
            <a:grpSpLocks/>
          </p:cNvGrpSpPr>
          <p:nvPr/>
        </p:nvGrpSpPr>
        <p:grpSpPr bwMode="auto">
          <a:xfrm>
            <a:off x="1768560" y="1312195"/>
            <a:ext cx="6434615" cy="284559"/>
            <a:chOff x="1771838" y="1722017"/>
            <a:chExt cx="5788925" cy="380338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6C34630-313F-40DD-B504-190AF4C4CA82}"/>
                </a:ext>
              </a:extLst>
            </p:cNvPr>
            <p:cNvSpPr/>
            <p:nvPr/>
          </p:nvSpPr>
          <p:spPr>
            <a:xfrm>
              <a:off x="1811521" y="1722017"/>
              <a:ext cx="5709558" cy="3702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zh-CN" sz="1200" dirty="0">
                  <a:latin typeface="Times New Roman" pitchFamily="18" charset="0"/>
                  <a:cs typeface="Times New Roman" pitchFamily="18" charset="0"/>
                </a:rPr>
                <a:t>创建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接口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UserDao</a:t>
              </a:r>
              <a:r>
                <a:rPr lang="zh-CN" altLang="zh-CN" sz="1200" dirty="0"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并定义方法；</a:t>
              </a: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23923B0-298A-48DD-9376-400219FFF0A7}"/>
                </a:ext>
              </a:extLst>
            </p:cNvPr>
            <p:cNvCxnSpPr/>
            <p:nvPr/>
          </p:nvCxnSpPr>
          <p:spPr>
            <a:xfrm>
              <a:off x="1771838" y="2102355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3FFDDCC-4624-4A31-B2CB-0EF87685DB8F}"/>
              </a:ext>
            </a:extLst>
          </p:cNvPr>
          <p:cNvGrpSpPr>
            <a:grpSpLocks/>
          </p:cNvGrpSpPr>
          <p:nvPr/>
        </p:nvGrpSpPr>
        <p:grpSpPr bwMode="auto">
          <a:xfrm>
            <a:off x="1768560" y="1808685"/>
            <a:ext cx="6434613" cy="284560"/>
            <a:chOff x="1771838" y="2362107"/>
            <a:chExt cx="5788925" cy="379568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8111CAC-2711-4500-805F-457D8B27F9E5}"/>
                </a:ext>
              </a:extLst>
            </p:cNvPr>
            <p:cNvSpPr/>
            <p:nvPr/>
          </p:nvSpPr>
          <p:spPr>
            <a:xfrm>
              <a:off x="1811521" y="2362107"/>
              <a:ext cx="5709558" cy="3694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创建接口实现类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UserDaoImpl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，用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@Repository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声明类；</a:t>
              </a:r>
              <a:endParaRPr lang="zh-CN" altLang="zh-CN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BB70C79-D749-4243-8001-DF63AAFED3CE}"/>
                </a:ext>
              </a:extLst>
            </p:cNvPr>
            <p:cNvCxnSpPr/>
            <p:nvPr/>
          </p:nvCxnSpPr>
          <p:spPr>
            <a:xfrm>
              <a:off x="1771838" y="2741675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69E0BCA-3758-4474-B434-DEF0B2A5A2F2}"/>
              </a:ext>
            </a:extLst>
          </p:cNvPr>
          <p:cNvGrpSpPr>
            <a:grpSpLocks/>
          </p:cNvGrpSpPr>
          <p:nvPr/>
        </p:nvGrpSpPr>
        <p:grpSpPr bwMode="auto">
          <a:xfrm>
            <a:off x="1768561" y="2233263"/>
            <a:ext cx="6402630" cy="354089"/>
            <a:chOff x="1771838" y="2904252"/>
            <a:chExt cx="5788925" cy="472057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27DC3D4-DD67-474F-825F-B46878C1DCC5}"/>
                </a:ext>
              </a:extLst>
            </p:cNvPr>
            <p:cNvSpPr/>
            <p:nvPr/>
          </p:nvSpPr>
          <p:spPr>
            <a:xfrm>
              <a:off x="1811521" y="2904252"/>
              <a:ext cx="5709558" cy="3692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创建接口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UserService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，并定义方法；</a:t>
              </a:r>
              <a:endParaRPr lang="zh-CN" altLang="zh-CN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F978CAA2-ADA7-4D41-87E6-C6315B57BC5C}"/>
                </a:ext>
              </a:extLst>
            </p:cNvPr>
            <p:cNvCxnSpPr/>
            <p:nvPr/>
          </p:nvCxnSpPr>
          <p:spPr>
            <a:xfrm>
              <a:off x="1771838" y="3376309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5470CC29-DC23-4B56-89A1-50C52E2F9F37}"/>
              </a:ext>
            </a:extLst>
          </p:cNvPr>
          <p:cNvGrpSpPr>
            <a:grpSpLocks/>
          </p:cNvGrpSpPr>
          <p:nvPr/>
        </p:nvGrpSpPr>
        <p:grpSpPr bwMode="auto">
          <a:xfrm>
            <a:off x="1768559" y="2753395"/>
            <a:ext cx="6433404" cy="313779"/>
            <a:chOff x="1771838" y="3616788"/>
            <a:chExt cx="5788925" cy="417766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606F888-BA1D-44B6-A770-95209D6D505D}"/>
                </a:ext>
              </a:extLst>
            </p:cNvPr>
            <p:cNvSpPr/>
            <p:nvPr/>
          </p:nvSpPr>
          <p:spPr>
            <a:xfrm>
              <a:off x="1789242" y="3616788"/>
              <a:ext cx="5710462" cy="3355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创建接口实现类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UserServiceImpl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，用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@Service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声明类，并使用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@Resource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注入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UserDao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属性；</a:t>
              </a: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85AF30DD-BF40-4CDF-8BAC-256DFD2F2FC8}"/>
                </a:ext>
              </a:extLst>
            </p:cNvPr>
            <p:cNvCxnSpPr/>
            <p:nvPr/>
          </p:nvCxnSpPr>
          <p:spPr>
            <a:xfrm>
              <a:off x="1771838" y="4034554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D21A539-B70D-4DE8-A659-5C62C1FAF431}"/>
              </a:ext>
            </a:extLst>
          </p:cNvPr>
          <p:cNvGrpSpPr>
            <a:grpSpLocks/>
          </p:cNvGrpSpPr>
          <p:nvPr/>
        </p:nvGrpSpPr>
        <p:grpSpPr bwMode="auto">
          <a:xfrm>
            <a:off x="1768560" y="3234925"/>
            <a:ext cx="6434635" cy="341840"/>
            <a:chOff x="1771838" y="4236092"/>
            <a:chExt cx="5788925" cy="457218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108F149-C40E-478F-A9D5-6F636B3B2CCE}"/>
                </a:ext>
              </a:extLst>
            </p:cNvPr>
            <p:cNvSpPr/>
            <p:nvPr/>
          </p:nvSpPr>
          <p:spPr>
            <a:xfrm>
              <a:off x="1797124" y="4236092"/>
              <a:ext cx="5709558" cy="2889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zh-CN" sz="1200" dirty="0">
                  <a:latin typeface="Times New Roman" pitchFamily="18" charset="0"/>
                  <a:cs typeface="Times New Roman" pitchFamily="18" charset="0"/>
                </a:rPr>
                <a:t>创建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控制器类，用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@Controller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声明，并使用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@Resource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注入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UserService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属性；</a:t>
              </a: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9A8F624-BCA9-4EA6-90FA-B33874B1EEC9}"/>
                </a:ext>
              </a:extLst>
            </p:cNvPr>
            <p:cNvCxnSpPr/>
            <p:nvPr/>
          </p:nvCxnSpPr>
          <p:spPr>
            <a:xfrm>
              <a:off x="1771838" y="4693310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690D23B-2F3D-4DEB-87EC-85BE0C4D78D9}"/>
              </a:ext>
            </a:extLst>
          </p:cNvPr>
          <p:cNvGrpSpPr>
            <a:grpSpLocks/>
          </p:cNvGrpSpPr>
          <p:nvPr/>
        </p:nvGrpSpPr>
        <p:grpSpPr bwMode="auto">
          <a:xfrm>
            <a:off x="1782422" y="3781874"/>
            <a:ext cx="6433404" cy="276999"/>
            <a:chOff x="1771838" y="4916984"/>
            <a:chExt cx="5788925" cy="368778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E03BE60-6459-4E16-B036-37AFA0EBA14D}"/>
                </a:ext>
              </a:extLst>
            </p:cNvPr>
            <p:cNvSpPr/>
            <p:nvPr/>
          </p:nvSpPr>
          <p:spPr>
            <a:xfrm>
              <a:off x="1811521" y="4916984"/>
              <a:ext cx="5709558" cy="3687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创建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Spring</a:t>
              </a:r>
              <a:r>
                <a:rPr lang="zh-CN" altLang="zh-CN" sz="1200" dirty="0">
                  <a:latin typeface="Times New Roman" pitchFamily="18" charset="0"/>
                  <a:cs typeface="Times New Roman" pitchFamily="18" charset="0"/>
                </a:rPr>
                <a:t>配置文件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，配置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Bean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；</a:t>
              </a: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28938EF0-589A-44DC-858E-D7553AE54945}"/>
                </a:ext>
              </a:extLst>
            </p:cNvPr>
            <p:cNvCxnSpPr/>
            <p:nvPr/>
          </p:nvCxnSpPr>
          <p:spPr>
            <a:xfrm>
              <a:off x="1771838" y="5273635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B093D5AD-3173-4312-9A63-608D1B774CB5}"/>
              </a:ext>
            </a:extLst>
          </p:cNvPr>
          <p:cNvGrpSpPr>
            <a:grpSpLocks/>
          </p:cNvGrpSpPr>
          <p:nvPr/>
        </p:nvGrpSpPr>
        <p:grpSpPr bwMode="auto">
          <a:xfrm>
            <a:off x="1768561" y="4276856"/>
            <a:ext cx="6434628" cy="305985"/>
            <a:chOff x="1771838" y="5628382"/>
            <a:chExt cx="8578484" cy="407367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412E372E-170F-4CBD-846E-77DD6B144CBD}"/>
                </a:ext>
              </a:extLst>
            </p:cNvPr>
            <p:cNvSpPr/>
            <p:nvPr/>
          </p:nvSpPr>
          <p:spPr>
            <a:xfrm>
              <a:off x="1811520" y="5628382"/>
              <a:ext cx="8538802" cy="368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0" hangingPunct="0">
                <a:defRPr/>
              </a:pPr>
              <a:r>
                <a:rPr lang="zh-CN" altLang="zh-CN" sz="1200" dirty="0">
                  <a:latin typeface="Times New Roman" pitchFamily="18" charset="0"/>
                  <a:cs typeface="Times New Roman" pitchFamily="18" charset="0"/>
                </a:rPr>
                <a:t>创建测试类，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测试程序。</a:t>
              </a:r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0771BF6D-783B-4348-83BB-A04E0BA3E6F0}"/>
                </a:ext>
              </a:extLst>
            </p:cNvPr>
            <p:cNvCxnSpPr>
              <a:cxnSpLocks/>
            </p:cNvCxnSpPr>
            <p:nvPr/>
          </p:nvCxnSpPr>
          <p:spPr>
            <a:xfrm>
              <a:off x="1771838" y="5992959"/>
              <a:ext cx="8475698" cy="4279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904" name="矩形 87">
            <a:extLst>
              <a:ext uri="{FF2B5EF4-FFF2-40B4-BE49-F238E27FC236}">
                <a16:creationId xmlns:a16="http://schemas.microsoft.com/office/drawing/2014/main" id="{68FBE34B-750A-4374-9F9F-8E7E991C5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117" y="2102020"/>
            <a:ext cx="5721995" cy="1403283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/>
              <a:t>@Repository("</a:t>
            </a:r>
            <a:r>
              <a:rPr lang="en-US" altLang="zh-CN" sz="1400" b="1" dirty="0" err="1"/>
              <a:t>userDao</a:t>
            </a:r>
            <a:r>
              <a:rPr lang="en-US" altLang="zh-CN" sz="1400" b="1" dirty="0"/>
              <a:t>") </a:t>
            </a:r>
          </a:p>
          <a:p>
            <a:r>
              <a:rPr lang="en-US" altLang="zh-CN" sz="1400" b="1" dirty="0"/>
              <a:t>public class </a:t>
            </a:r>
            <a:r>
              <a:rPr lang="en-US" altLang="zh-CN" sz="1400" b="1" dirty="0" err="1"/>
              <a:t>UserDaoImpl</a:t>
            </a:r>
            <a:r>
              <a:rPr lang="en-US" altLang="zh-CN" sz="1400" b="1" dirty="0"/>
              <a:t> implements </a:t>
            </a:r>
            <a:r>
              <a:rPr lang="en-US" altLang="zh-CN" sz="1400" b="1" dirty="0" err="1"/>
              <a:t>UserDao</a:t>
            </a:r>
            <a:r>
              <a:rPr lang="en-US" altLang="zh-CN" sz="1400" b="1" dirty="0"/>
              <a:t>{</a:t>
            </a:r>
          </a:p>
          <a:p>
            <a:r>
              <a:rPr lang="en-US" altLang="zh-CN" sz="1400" b="1" dirty="0"/>
              <a:t>   public void save(){</a:t>
            </a:r>
          </a:p>
          <a:p>
            <a:r>
              <a:rPr lang="en-US" altLang="zh-CN" sz="1400" b="1" dirty="0"/>
              <a:t>       </a:t>
            </a:r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</a:t>
            </a:r>
            <a:r>
              <a:rPr lang="en-US" altLang="zh-CN" sz="1400" b="1" dirty="0" err="1"/>
              <a:t>userdao</a:t>
            </a:r>
            <a:r>
              <a:rPr lang="en-US" altLang="zh-CN" sz="1400" b="1" dirty="0"/>
              <a:t>...save...");</a:t>
            </a:r>
          </a:p>
          <a:p>
            <a:r>
              <a:rPr lang="en-US" altLang="zh-CN" sz="1400" b="1" dirty="0"/>
              <a:t>   }</a:t>
            </a:r>
          </a:p>
          <a:p>
            <a:r>
              <a:rPr lang="en-US" altLang="zh-CN" sz="1400" b="1" dirty="0"/>
              <a:t>}</a:t>
            </a:r>
            <a:endParaRPr lang="zh-CN" altLang="zh-CN" sz="1400" b="1" dirty="0"/>
          </a:p>
        </p:txBody>
      </p:sp>
      <p:sp>
        <p:nvSpPr>
          <p:cNvPr id="36902" name="矩形 90">
            <a:extLst>
              <a:ext uri="{FF2B5EF4-FFF2-40B4-BE49-F238E27FC236}">
                <a16:creationId xmlns:a16="http://schemas.microsoft.com/office/drawing/2014/main" id="{FC389577-16AA-4EC5-B944-3A5669573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465" y="1741310"/>
            <a:ext cx="6434642" cy="2273991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/>
              <a:t>     public class </a:t>
            </a:r>
            <a:r>
              <a:rPr lang="en-US" altLang="zh-CN" sz="1400" b="1" dirty="0" err="1"/>
              <a:t>AnnotationAssembleTest</a:t>
            </a:r>
            <a:r>
              <a:rPr lang="en-US" altLang="zh-CN" sz="1400" b="1" dirty="0"/>
              <a:t> {</a:t>
            </a:r>
          </a:p>
          <a:p>
            <a:r>
              <a:rPr lang="en-US" altLang="zh-CN" sz="1400" b="1" dirty="0"/>
              <a:t>           public static void main(String[] </a:t>
            </a:r>
            <a:r>
              <a:rPr lang="en-US" altLang="zh-CN" sz="1400" b="1" dirty="0" err="1"/>
              <a:t>args</a:t>
            </a:r>
            <a:r>
              <a:rPr lang="en-US" altLang="zh-CN" sz="1400" b="1" dirty="0"/>
              <a:t>) {</a:t>
            </a:r>
          </a:p>
          <a:p>
            <a:r>
              <a:rPr lang="en-US" altLang="zh-CN" sz="1400" b="1" dirty="0"/>
              <a:t>                String </a:t>
            </a:r>
            <a:r>
              <a:rPr lang="en-US" altLang="zh-CN" sz="1400" b="1" dirty="0" err="1"/>
              <a:t>xmlPath</a:t>
            </a:r>
            <a:r>
              <a:rPr lang="en-US" altLang="zh-CN" sz="1400" b="1" dirty="0"/>
              <a:t> = "com/test/annotation/beans6.xml";</a:t>
            </a:r>
          </a:p>
          <a:p>
            <a:r>
              <a:rPr lang="en-US" altLang="zh-CN" sz="1400" b="1" dirty="0"/>
              <a:t>	</a:t>
            </a:r>
            <a:r>
              <a:rPr lang="en-US" altLang="zh-CN" sz="1400" b="1" dirty="0" err="1"/>
              <a:t>ApplicationContext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applicationContext</a:t>
            </a:r>
            <a:r>
              <a:rPr lang="en-US" altLang="zh-CN" sz="1400" b="1" dirty="0"/>
              <a:t> = </a:t>
            </a:r>
          </a:p>
          <a:p>
            <a:r>
              <a:rPr lang="en-US" altLang="zh-CN" sz="1400" b="1" dirty="0"/>
              <a:t> 			     new </a:t>
            </a:r>
            <a:r>
              <a:rPr lang="en-US" altLang="zh-CN" sz="1400" b="1" dirty="0" err="1"/>
              <a:t>ClassPathXmlApplicationContext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xmlPath</a:t>
            </a:r>
            <a:r>
              <a:rPr lang="en-US" altLang="zh-CN" sz="1400" b="1" dirty="0"/>
              <a:t>);</a:t>
            </a:r>
          </a:p>
          <a:p>
            <a:r>
              <a:rPr lang="en-US" altLang="zh-CN" sz="1400" b="1" dirty="0"/>
              <a:t>	</a:t>
            </a:r>
            <a:r>
              <a:rPr lang="en-US" altLang="zh-CN" sz="1400" b="1" dirty="0" err="1"/>
              <a:t>UserController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userController</a:t>
            </a:r>
            <a:r>
              <a:rPr lang="en-US" altLang="zh-CN" sz="1400" b="1" dirty="0"/>
              <a:t> = </a:t>
            </a:r>
          </a:p>
          <a:p>
            <a:r>
              <a:rPr lang="en-US" altLang="zh-CN" sz="1400" b="1" dirty="0"/>
              <a:t> 	              (</a:t>
            </a:r>
            <a:r>
              <a:rPr lang="en-US" altLang="zh-CN" sz="1400" b="1" dirty="0" err="1"/>
              <a:t>UserController</a:t>
            </a:r>
            <a:r>
              <a:rPr lang="en-US" altLang="zh-CN" sz="1400" b="1" dirty="0"/>
              <a:t>) </a:t>
            </a:r>
            <a:r>
              <a:rPr lang="en-US" altLang="zh-CN" sz="1400" b="1" dirty="0" err="1"/>
              <a:t>applicationContext.getBean</a:t>
            </a:r>
            <a:r>
              <a:rPr lang="en-US" altLang="zh-CN" sz="1400" b="1" dirty="0"/>
              <a:t>("</a:t>
            </a:r>
            <a:r>
              <a:rPr lang="en-US" altLang="zh-CN" sz="1400" b="1" dirty="0" err="1"/>
              <a:t>userController</a:t>
            </a:r>
            <a:r>
              <a:rPr lang="en-US" altLang="zh-CN" sz="1400" b="1" dirty="0"/>
              <a:t>");</a:t>
            </a:r>
          </a:p>
          <a:p>
            <a:r>
              <a:rPr lang="en-US" altLang="zh-CN" sz="1400" b="1" dirty="0"/>
              <a:t> 	</a:t>
            </a:r>
            <a:r>
              <a:rPr lang="en-US" altLang="zh-CN" sz="1400" b="1" dirty="0" err="1"/>
              <a:t>userController.save</a:t>
            </a:r>
            <a:r>
              <a:rPr lang="en-US" altLang="zh-CN" sz="1400" b="1" dirty="0"/>
              <a:t>();</a:t>
            </a:r>
          </a:p>
          <a:p>
            <a:r>
              <a:rPr lang="en-US" altLang="zh-CN" sz="1400" b="1" dirty="0"/>
              <a:t>          }</a:t>
            </a:r>
          </a:p>
          <a:p>
            <a:r>
              <a:rPr lang="en-US" altLang="zh-CN" sz="1400" b="1" dirty="0"/>
              <a:t>    } </a:t>
            </a:r>
            <a:endParaRPr lang="zh-CN" altLang="zh-CN" sz="1400" b="1" dirty="0"/>
          </a:p>
        </p:txBody>
      </p:sp>
      <p:sp>
        <p:nvSpPr>
          <p:cNvPr id="36900" name="矩形 87">
            <a:extLst>
              <a:ext uri="{FF2B5EF4-FFF2-40B4-BE49-F238E27FC236}">
                <a16:creationId xmlns:a16="http://schemas.microsoft.com/office/drawing/2014/main" id="{A4BABA68-C7F3-4790-BC8D-8666327EC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544" y="2417889"/>
            <a:ext cx="6132913" cy="990836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/>
              <a:t>   &lt;</a:t>
            </a:r>
            <a:r>
              <a:rPr lang="en-US" altLang="zh-CN" sz="1400" b="1" dirty="0" err="1"/>
              <a:t>context:annotation-config</a:t>
            </a:r>
            <a:r>
              <a:rPr lang="en-US" altLang="zh-CN" sz="1400" b="1" dirty="0"/>
              <a:t> /&gt;</a:t>
            </a:r>
          </a:p>
          <a:p>
            <a:r>
              <a:rPr lang="en-US" altLang="zh-CN" sz="1400" b="1" dirty="0"/>
              <a:t>   &lt;bean id="</a:t>
            </a:r>
            <a:r>
              <a:rPr lang="en-US" altLang="zh-CN" sz="1400" b="1" dirty="0" err="1"/>
              <a:t>userDao</a:t>
            </a:r>
            <a:r>
              <a:rPr lang="en-US" altLang="zh-CN" sz="1400" b="1" dirty="0"/>
              <a:t>" class="</a:t>
            </a:r>
            <a:r>
              <a:rPr lang="en-US" altLang="zh-CN" sz="1400" b="1" dirty="0" err="1"/>
              <a:t>com.test.annotation.UserDaoImpl</a:t>
            </a:r>
            <a:r>
              <a:rPr lang="en-US" altLang="zh-CN" sz="1400" b="1" dirty="0"/>
              <a:t>" /&gt;</a:t>
            </a:r>
          </a:p>
          <a:p>
            <a:r>
              <a:rPr lang="en-US" altLang="zh-CN" sz="1400" b="1" dirty="0"/>
              <a:t>   &lt;bean id="</a:t>
            </a:r>
            <a:r>
              <a:rPr lang="en-US" altLang="zh-CN" sz="1400" b="1" dirty="0" err="1"/>
              <a:t>userService</a:t>
            </a:r>
            <a:r>
              <a:rPr lang="en-US" altLang="zh-CN" sz="1400" b="1" dirty="0"/>
              <a:t>" class="</a:t>
            </a:r>
            <a:r>
              <a:rPr lang="en-US" altLang="zh-CN" sz="1400" b="1" dirty="0" err="1"/>
              <a:t>com.test.annotation.UserServiceImpl</a:t>
            </a:r>
            <a:r>
              <a:rPr lang="en-US" altLang="zh-CN" sz="1400" b="1" dirty="0"/>
              <a:t>" /&gt;</a:t>
            </a:r>
          </a:p>
          <a:p>
            <a:r>
              <a:rPr lang="en-US" altLang="zh-CN" sz="1400" b="1" dirty="0"/>
              <a:t>   &lt;bean id="</a:t>
            </a:r>
            <a:r>
              <a:rPr lang="en-US" altLang="zh-CN" sz="1400" b="1" dirty="0" err="1"/>
              <a:t>userController</a:t>
            </a:r>
            <a:r>
              <a:rPr lang="en-US" altLang="zh-CN" sz="1400" b="1" dirty="0"/>
              <a:t>" class="</a:t>
            </a:r>
            <a:r>
              <a:rPr lang="en-US" altLang="zh-CN" sz="1400" b="1" dirty="0" err="1"/>
              <a:t>com.test.annotation.UserController</a:t>
            </a:r>
            <a:r>
              <a:rPr lang="en-US" altLang="zh-CN" sz="1400" b="1" dirty="0"/>
              <a:t>" /&gt;</a:t>
            </a:r>
            <a:endParaRPr lang="zh-CN" altLang="zh-CN" sz="1400" b="1" dirty="0"/>
          </a:p>
        </p:txBody>
      </p:sp>
      <p:sp>
        <p:nvSpPr>
          <p:cNvPr id="36898" name="矩形 87">
            <a:extLst>
              <a:ext uri="{FF2B5EF4-FFF2-40B4-BE49-F238E27FC236}">
                <a16:creationId xmlns:a16="http://schemas.microsoft.com/office/drawing/2014/main" id="{0E128B1A-45C0-4302-8C3E-B733C3789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531" y="525234"/>
            <a:ext cx="5419717" cy="1844223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/>
              <a:t>   @Service("</a:t>
            </a:r>
            <a:r>
              <a:rPr lang="en-US" altLang="zh-CN" sz="1400" b="1" dirty="0" err="1"/>
              <a:t>userService</a:t>
            </a:r>
            <a:r>
              <a:rPr lang="en-US" altLang="zh-CN" sz="1400" b="1" dirty="0"/>
              <a:t>") </a:t>
            </a:r>
          </a:p>
          <a:p>
            <a:r>
              <a:rPr lang="en-US" altLang="zh-CN" sz="1400" b="1" dirty="0"/>
              <a:t>   public class </a:t>
            </a:r>
            <a:r>
              <a:rPr lang="en-US" altLang="zh-CN" sz="1400" b="1" dirty="0" err="1"/>
              <a:t>UserServiceImpl</a:t>
            </a:r>
            <a:r>
              <a:rPr lang="en-US" altLang="zh-CN" sz="1400" b="1" dirty="0"/>
              <a:t> implements </a:t>
            </a:r>
            <a:r>
              <a:rPr lang="en-US" altLang="zh-CN" sz="1400" b="1" dirty="0" err="1"/>
              <a:t>UserService</a:t>
            </a:r>
            <a:r>
              <a:rPr lang="en-US" altLang="zh-CN" sz="1400" b="1" dirty="0"/>
              <a:t>{</a:t>
            </a:r>
          </a:p>
          <a:p>
            <a:r>
              <a:rPr lang="en-US" altLang="zh-CN" sz="1400" b="1" dirty="0"/>
              <a:t> 	@Resource(name="</a:t>
            </a:r>
            <a:r>
              <a:rPr lang="en-US" altLang="zh-CN" sz="1400" b="1" dirty="0" err="1"/>
              <a:t>userDao</a:t>
            </a:r>
            <a:r>
              <a:rPr lang="en-US" altLang="zh-CN" sz="1400" b="1" dirty="0"/>
              <a:t>") </a:t>
            </a:r>
          </a:p>
          <a:p>
            <a:r>
              <a:rPr lang="en-US" altLang="zh-CN" sz="1400" b="1" dirty="0"/>
              <a:t> 	private </a:t>
            </a:r>
            <a:r>
              <a:rPr lang="en-US" altLang="zh-CN" sz="1400" b="1" dirty="0" err="1"/>
              <a:t>UserDao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userDao</a:t>
            </a:r>
            <a:r>
              <a:rPr lang="en-US" altLang="zh-CN" sz="1400" b="1" dirty="0"/>
              <a:t>;</a:t>
            </a:r>
          </a:p>
          <a:p>
            <a:r>
              <a:rPr lang="en-US" altLang="zh-CN" sz="1400" b="1" dirty="0"/>
              <a:t> 	public void save() {</a:t>
            </a:r>
          </a:p>
          <a:p>
            <a:r>
              <a:rPr lang="en-US" altLang="zh-CN" sz="1400" b="1" dirty="0"/>
              <a:t>		</a:t>
            </a:r>
            <a:r>
              <a:rPr lang="en-US" altLang="zh-CN" sz="1400" b="1" dirty="0" err="1"/>
              <a:t>this.userDao.save</a:t>
            </a:r>
            <a:r>
              <a:rPr lang="en-US" altLang="zh-CN" sz="1400" b="1" dirty="0"/>
              <a:t>();		</a:t>
            </a:r>
          </a:p>
          <a:p>
            <a:r>
              <a:rPr lang="en-US" altLang="zh-CN" sz="1400" b="1" dirty="0"/>
              <a:t>	}</a:t>
            </a:r>
          </a:p>
          <a:p>
            <a:r>
              <a:rPr lang="en-US" altLang="zh-CN" sz="1400" b="1" dirty="0"/>
              <a:t>  }</a:t>
            </a:r>
            <a:endParaRPr lang="zh-CN" altLang="zh-CN" sz="1400" b="1" dirty="0"/>
          </a:p>
        </p:txBody>
      </p:sp>
      <p:sp>
        <p:nvSpPr>
          <p:cNvPr id="36896" name="矩形 87">
            <a:extLst>
              <a:ext uri="{FF2B5EF4-FFF2-40B4-BE49-F238E27FC236}">
                <a16:creationId xmlns:a16="http://schemas.microsoft.com/office/drawing/2014/main" id="{5A9099AD-AC18-4817-8EBF-1CB7C870D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077" y="760215"/>
            <a:ext cx="5343425" cy="1787850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/>
              <a:t>    @Controller("</a:t>
            </a:r>
            <a:r>
              <a:rPr lang="en-US" altLang="zh-CN" sz="1400" b="1" dirty="0" err="1"/>
              <a:t>userController</a:t>
            </a:r>
            <a:r>
              <a:rPr lang="en-US" altLang="zh-CN" sz="1400" b="1" dirty="0"/>
              <a:t>")</a:t>
            </a:r>
          </a:p>
          <a:p>
            <a:r>
              <a:rPr lang="en-US" altLang="zh-CN" sz="1400" b="1" dirty="0"/>
              <a:t>    public class </a:t>
            </a:r>
            <a:r>
              <a:rPr lang="en-US" altLang="zh-CN" sz="1400" b="1" dirty="0" err="1"/>
              <a:t>UserController</a:t>
            </a:r>
            <a:r>
              <a:rPr lang="en-US" altLang="zh-CN" sz="1400" b="1" dirty="0"/>
              <a:t> {</a:t>
            </a:r>
          </a:p>
          <a:p>
            <a:r>
              <a:rPr lang="en-US" altLang="zh-CN" sz="1400" b="1" dirty="0"/>
              <a:t> 	@Resource(name="</a:t>
            </a:r>
            <a:r>
              <a:rPr lang="en-US" altLang="zh-CN" sz="1400" b="1" dirty="0" err="1"/>
              <a:t>userService</a:t>
            </a:r>
            <a:r>
              <a:rPr lang="en-US" altLang="zh-CN" sz="1400" b="1" dirty="0"/>
              <a:t>")</a:t>
            </a:r>
          </a:p>
          <a:p>
            <a:r>
              <a:rPr lang="en-US" altLang="zh-CN" sz="1400" b="1" dirty="0"/>
              <a:t> 	private </a:t>
            </a:r>
            <a:r>
              <a:rPr lang="en-US" altLang="zh-CN" sz="1400" b="1" dirty="0" err="1"/>
              <a:t>UserService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userService</a:t>
            </a:r>
            <a:r>
              <a:rPr lang="en-US" altLang="zh-CN" sz="1400" b="1" dirty="0"/>
              <a:t>;</a:t>
            </a:r>
          </a:p>
          <a:p>
            <a:r>
              <a:rPr lang="en-US" altLang="zh-CN" sz="1400" b="1" dirty="0"/>
              <a:t> 	public void save(){</a:t>
            </a:r>
          </a:p>
          <a:p>
            <a:r>
              <a:rPr lang="en-US" altLang="zh-CN" sz="1400" b="1" dirty="0"/>
              <a:t> 		</a:t>
            </a:r>
            <a:r>
              <a:rPr lang="en-US" altLang="zh-CN" sz="1400" b="1" dirty="0" err="1"/>
              <a:t>this.userService.save</a:t>
            </a:r>
            <a:r>
              <a:rPr lang="en-US" altLang="zh-CN" sz="1400" b="1" dirty="0"/>
              <a:t>();</a:t>
            </a:r>
          </a:p>
          <a:p>
            <a:r>
              <a:rPr lang="en-US" altLang="zh-CN" sz="1400" b="1" dirty="0"/>
              <a:t> 	}</a:t>
            </a:r>
          </a:p>
          <a:p>
            <a:r>
              <a:rPr lang="en-US" altLang="zh-CN" sz="1400" b="1" dirty="0"/>
              <a:t>    }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7E3EF695-C965-45B8-8801-06322765A512}"/>
              </a:ext>
            </a:extLst>
          </p:cNvPr>
          <p:cNvGrpSpPr>
            <a:grpSpLocks/>
          </p:cNvGrpSpPr>
          <p:nvPr/>
        </p:nvGrpSpPr>
        <p:grpSpPr bwMode="auto">
          <a:xfrm>
            <a:off x="1925315" y="4098308"/>
            <a:ext cx="6450806" cy="750608"/>
            <a:chOff x="19050" y="5351463"/>
            <a:chExt cx="8601868" cy="1000531"/>
          </a:xfrm>
        </p:grpSpPr>
        <p:sp>
          <p:nvSpPr>
            <p:cNvPr id="77" name="TextBox 4">
              <a:extLst>
                <a:ext uri="{FF2B5EF4-FFF2-40B4-BE49-F238E27FC236}">
                  <a16:creationId xmlns:a16="http://schemas.microsoft.com/office/drawing/2014/main" id="{89CE110A-646E-4D7A-9E63-A21D9FACA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633" y="5416530"/>
              <a:ext cx="7957285" cy="91174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1000">
                  <a:schemeClr val="accent1">
                    <a:tint val="44500"/>
                    <a:satMod val="160000"/>
                  </a:schemeClr>
                </a:gs>
                <a:gs pos="46000">
                  <a:srgbClr val="CEE1F8"/>
                </a:gs>
                <a:gs pos="74000">
                  <a:schemeClr val="bg1"/>
                </a:gs>
              </a:gsLst>
              <a:lin ang="21594000" scaled="0"/>
            </a:gradFill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hangingPunct="0">
                <a:defRPr/>
              </a:pPr>
              <a:r>
                <a:rPr lang="zh-CN" altLang="en-US" sz="1200"/>
                <a:t>      </a:t>
              </a:r>
              <a:endParaRPr lang="zh-CN" altLang="zh-CN" sz="12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93" name="矩形 33">
              <a:extLst>
                <a:ext uri="{FF2B5EF4-FFF2-40B4-BE49-F238E27FC236}">
                  <a16:creationId xmlns:a16="http://schemas.microsoft.com/office/drawing/2014/main" id="{9983CD21-88F3-4D49-8767-DA96AC98A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912" y="5470828"/>
              <a:ext cx="7653338" cy="861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FF0000"/>
                  </a:solidFill>
                </a:rPr>
                <a:t>小提示：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除了可以像示例中通过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&lt;bean&gt;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元素来配置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外，还可以通过包扫描的形式来配置一个包下的所有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endPara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context:component-scan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base-package="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com.test.annotation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 /&gt;</a:t>
              </a:r>
              <a:endPara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6894" name="Picture 2" descr="E:\白沙\设计文档\素材\灯泡.png">
              <a:extLst>
                <a:ext uri="{FF2B5EF4-FFF2-40B4-BE49-F238E27FC236}">
                  <a16:creationId xmlns:a16="http://schemas.microsoft.com/office/drawing/2014/main" id="{30B3B0AA-9E1D-4062-86DC-3263E733D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" y="5351463"/>
              <a:ext cx="1074737" cy="1000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6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6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8" grpId="0" animBg="1"/>
      <p:bldP spid="36904" grpId="0" animBg="1"/>
      <p:bldP spid="36904" grpId="1" animBg="1"/>
      <p:bldP spid="36902" grpId="0" animBg="1"/>
      <p:bldP spid="36902" grpId="1" animBg="1"/>
      <p:bldP spid="36900" grpId="0" animBg="1"/>
      <p:bldP spid="36900" grpId="1" animBg="1"/>
      <p:bldP spid="36898" grpId="0" animBg="1"/>
      <p:bldP spid="36898" grpId="1" animBg="1"/>
      <p:bldP spid="36896" grpId="0" animBg="1"/>
      <p:bldP spid="36896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534707EA-23DA-43E3-9E14-107BA2B848BA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自动装配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06C17B-0A07-4892-8A0C-3FD1C1DB3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9FC54D-179A-4043-9180-544766B2C69E}"/>
              </a:ext>
            </a:extLst>
          </p:cNvPr>
          <p:cNvSpPr/>
          <p:nvPr/>
        </p:nvSpPr>
        <p:spPr bwMode="auto">
          <a:xfrm>
            <a:off x="1493044" y="819151"/>
            <a:ext cx="6165056" cy="964406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eaLnBrk="0" hangingPunct="0">
              <a:defRPr/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0BB34F-6574-4E58-A171-03F27DA49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044" y="819150"/>
            <a:ext cx="6165056" cy="88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所谓自动装配，就是将一个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自动的注入到到其他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Spring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&lt;bean&gt;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元素中包含一个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autowire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属性，我们可以通过</a:t>
            </a:r>
            <a:r>
              <a:rPr lang="zh-CN" altLang="zh-CN" sz="1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lang="en-US" altLang="zh-CN" sz="1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</a:t>
            </a:r>
            <a:r>
              <a:rPr lang="zh-CN" altLang="zh-CN" sz="1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的属性值来自动装配</a:t>
            </a:r>
            <a:r>
              <a:rPr lang="en-US" altLang="zh-CN" sz="1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autowire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属性有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个值，其值及说明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下表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所示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916" name="Picture 28">
            <a:extLst>
              <a:ext uri="{FF2B5EF4-FFF2-40B4-BE49-F238E27FC236}">
                <a16:creationId xmlns:a16="http://schemas.microsoft.com/office/drawing/2014/main" id="{BCC21CCA-8A13-497C-863F-B735EE466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2013348"/>
            <a:ext cx="5222081" cy="206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83F381B2-A09D-43B5-9156-5806F78D2CC7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自动装配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A8A982F-E544-4433-9C87-F11DEA758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F26C57-F216-4E93-8440-13B2515CEC4C}"/>
              </a:ext>
            </a:extLst>
          </p:cNvPr>
          <p:cNvSpPr/>
          <p:nvPr/>
        </p:nvSpPr>
        <p:spPr bwMode="auto">
          <a:xfrm>
            <a:off x="1493044" y="809625"/>
            <a:ext cx="6165056" cy="381000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eaLnBrk="0" hangingPunct="0">
              <a:defRPr/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017C6B-F8BE-4F62-8EA3-DB99EC8AF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044" y="809626"/>
            <a:ext cx="6165056" cy="33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自动装配，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使用方式如下：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7" name="矩形 5">
            <a:extLst>
              <a:ext uri="{FF2B5EF4-FFF2-40B4-BE49-F238E27FC236}">
                <a16:creationId xmlns:a16="http://schemas.microsoft.com/office/drawing/2014/main" id="{6457C8F0-4547-4FEA-A39D-9CEB91B39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1413273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200">
              <a:solidFill>
                <a:schemeClr val="bg1"/>
              </a:solidFill>
            </a:endParaRPr>
          </a:p>
          <a:p>
            <a:endParaRPr lang="zh-CN" altLang="zh-CN" sz="1200"/>
          </a:p>
          <a:p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8918" name="矩形 9">
            <a:extLst>
              <a:ext uri="{FF2B5EF4-FFF2-40B4-BE49-F238E27FC236}">
                <a16:creationId xmlns:a16="http://schemas.microsoft.com/office/drawing/2014/main" id="{5042BDCA-84DF-4115-8BDB-B4EEE5239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032" y="1752601"/>
            <a:ext cx="28420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solidFill>
                  <a:schemeClr val="bg1"/>
                </a:solidFill>
              </a:rPr>
              <a:t>JDBC</a:t>
            </a:r>
            <a:r>
              <a:rPr lang="zh-CN" altLang="zh-CN" sz="1200">
                <a:solidFill>
                  <a:schemeClr val="bg1"/>
                </a:solidFill>
              </a:rPr>
              <a:t>驱动器：由数据库厂商创建，也称为</a:t>
            </a:r>
            <a:r>
              <a:rPr lang="en-US" altLang="zh-CN" sz="1200">
                <a:solidFill>
                  <a:schemeClr val="bg1"/>
                </a:solidFill>
              </a:rPr>
              <a:t>JDBC</a:t>
            </a:r>
            <a:r>
              <a:rPr lang="zh-CN" altLang="zh-CN" sz="1200">
                <a:solidFill>
                  <a:schemeClr val="bg1"/>
                </a:solidFill>
              </a:rPr>
              <a:t>驱动程序。负责与特定的数据库连接，以及处理通信细节。</a:t>
            </a:r>
          </a:p>
        </p:txBody>
      </p:sp>
      <p:sp>
        <p:nvSpPr>
          <p:cNvPr id="28" name="AutoShape 2">
            <a:extLst>
              <a:ext uri="{FF2B5EF4-FFF2-40B4-BE49-F238E27FC236}">
                <a16:creationId xmlns:a16="http://schemas.microsoft.com/office/drawing/2014/main" id="{49E06A92-BAC3-4D34-BD00-2A07148FD011}"/>
              </a:ext>
            </a:extLst>
          </p:cNvPr>
          <p:cNvSpPr>
            <a:spLocks noChangeArrowheads="1"/>
          </p:cNvSpPr>
          <p:nvPr/>
        </p:nvSpPr>
        <p:spPr bwMode="grayWhite">
          <a:xfrm>
            <a:off x="1493044" y="1264444"/>
            <a:ext cx="6157913" cy="1800225"/>
          </a:xfrm>
          <a:prstGeom prst="roundRect">
            <a:avLst>
              <a:gd name="adj" fmla="val 9583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zh-CN" altLang="zh-CN" sz="120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63237D8-4166-4617-B16D-22ED090921C4}"/>
              </a:ext>
            </a:extLst>
          </p:cNvPr>
          <p:cNvGrpSpPr>
            <a:grpSpLocks/>
          </p:cNvGrpSpPr>
          <p:nvPr/>
        </p:nvGrpSpPr>
        <p:grpSpPr bwMode="auto">
          <a:xfrm>
            <a:off x="2110979" y="1375172"/>
            <a:ext cx="171450" cy="471488"/>
            <a:chOff x="1243583" y="2674449"/>
            <a:chExt cx="228600" cy="628458"/>
          </a:xfrm>
        </p:grpSpPr>
        <p:sp>
          <p:nvSpPr>
            <p:cNvPr id="38939" name="Line 20">
              <a:extLst>
                <a:ext uri="{FF2B5EF4-FFF2-40B4-BE49-F238E27FC236}">
                  <a16:creationId xmlns:a16="http://schemas.microsoft.com/office/drawing/2014/main" id="{98DC4527-379B-4619-AC1B-3C43D7DE23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40218" y="2895837"/>
              <a:ext cx="444386" cy="161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8940" name="Oval 5">
              <a:extLst>
                <a:ext uri="{FF2B5EF4-FFF2-40B4-BE49-F238E27FC236}">
                  <a16:creationId xmlns:a16="http://schemas.microsoft.com/office/drawing/2014/main" id="{72CD3FBF-334C-43AE-BB2D-637C654CDA6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3074307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9B491B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20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2B7FC79-8C10-493F-A611-41B21991686F}"/>
              </a:ext>
            </a:extLst>
          </p:cNvPr>
          <p:cNvGrpSpPr>
            <a:grpSpLocks/>
          </p:cNvGrpSpPr>
          <p:nvPr/>
        </p:nvGrpSpPr>
        <p:grpSpPr bwMode="auto">
          <a:xfrm>
            <a:off x="2110979" y="1869951"/>
            <a:ext cx="171450" cy="485775"/>
            <a:chOff x="1243583" y="4625235"/>
            <a:chExt cx="228600" cy="648771"/>
          </a:xfrm>
        </p:grpSpPr>
        <p:sp>
          <p:nvSpPr>
            <p:cNvPr id="38937" name="Line 20">
              <a:extLst>
                <a:ext uri="{FF2B5EF4-FFF2-40B4-BE49-F238E27FC236}">
                  <a16:creationId xmlns:a16="http://schemas.microsoft.com/office/drawing/2014/main" id="{AF5A48A1-F20C-4606-8AD7-8897FB6570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0149" y="4876693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8938" name="Oval 21">
              <a:extLst>
                <a:ext uri="{FF2B5EF4-FFF2-40B4-BE49-F238E27FC236}">
                  <a16:creationId xmlns:a16="http://schemas.microsoft.com/office/drawing/2014/main" id="{DBC32595-4BFF-468B-9EA7-2725D73BBF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5045406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66C5F4"/>
                </a:gs>
                <a:gs pos="100000">
                  <a:srgbClr val="4483A3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200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701D88B-1EE2-4D62-86BC-38DB12514A4F}"/>
              </a:ext>
            </a:extLst>
          </p:cNvPr>
          <p:cNvGrpSpPr>
            <a:grpSpLocks/>
          </p:cNvGrpSpPr>
          <p:nvPr/>
        </p:nvGrpSpPr>
        <p:grpSpPr bwMode="auto">
          <a:xfrm>
            <a:off x="2115741" y="2332435"/>
            <a:ext cx="171450" cy="491728"/>
            <a:chOff x="1248916" y="5275957"/>
            <a:chExt cx="228600" cy="655082"/>
          </a:xfrm>
        </p:grpSpPr>
        <p:sp>
          <p:nvSpPr>
            <p:cNvPr id="38935" name="Line 20">
              <a:extLst>
                <a:ext uri="{FF2B5EF4-FFF2-40B4-BE49-F238E27FC236}">
                  <a16:creationId xmlns:a16="http://schemas.microsoft.com/office/drawing/2014/main" id="{CB96C7CA-876C-4EDA-B834-18D39617F5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0149" y="5527415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8936" name="Oval 5">
              <a:extLst>
                <a:ext uri="{FF2B5EF4-FFF2-40B4-BE49-F238E27FC236}">
                  <a16:creationId xmlns:a16="http://schemas.microsoft.com/office/drawing/2014/main" id="{9B2BFD0F-C21A-47C7-9453-D2BEED851EB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8916" y="5702439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9B491B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20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0E7BDB62-8854-4685-A9E8-BC363AF947D7}"/>
              </a:ext>
            </a:extLst>
          </p:cNvPr>
          <p:cNvGrpSpPr>
            <a:grpSpLocks/>
          </p:cNvGrpSpPr>
          <p:nvPr/>
        </p:nvGrpSpPr>
        <p:grpSpPr bwMode="auto">
          <a:xfrm>
            <a:off x="2507457" y="1368031"/>
            <a:ext cx="4342210" cy="461665"/>
            <a:chOff x="1771838" y="2771545"/>
            <a:chExt cx="5788925" cy="615681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9C88356-84FC-42AB-ADD4-01B632AB2828}"/>
                </a:ext>
              </a:extLst>
            </p:cNvPr>
            <p:cNvSpPr/>
            <p:nvPr/>
          </p:nvSpPr>
          <p:spPr>
            <a:xfrm>
              <a:off x="1811521" y="2771545"/>
              <a:ext cx="5709558" cy="6156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修改上一节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UserServiceImple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和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UserController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，分别增加类属性的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setter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方法；</a:t>
              </a:r>
              <a:endParaRPr lang="zh-CN" altLang="zh-CN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E4C31B7-1923-4FBC-B2F2-B1A3394732DB}"/>
                </a:ext>
              </a:extLst>
            </p:cNvPr>
            <p:cNvCxnSpPr/>
            <p:nvPr/>
          </p:nvCxnSpPr>
          <p:spPr>
            <a:xfrm>
              <a:off x="1771838" y="3376508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25973C27-1E11-4102-AA73-9E9FD79FA201}"/>
              </a:ext>
            </a:extLst>
          </p:cNvPr>
          <p:cNvGrpSpPr>
            <a:grpSpLocks/>
          </p:cNvGrpSpPr>
          <p:nvPr/>
        </p:nvGrpSpPr>
        <p:grpSpPr bwMode="auto">
          <a:xfrm>
            <a:off x="2507457" y="2030018"/>
            <a:ext cx="4342210" cy="276999"/>
            <a:chOff x="1771838" y="4916984"/>
            <a:chExt cx="5788925" cy="368778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102451A5-4C16-4057-AF79-26531DCE7137}"/>
                </a:ext>
              </a:extLst>
            </p:cNvPr>
            <p:cNvSpPr/>
            <p:nvPr/>
          </p:nvSpPr>
          <p:spPr>
            <a:xfrm>
              <a:off x="1811521" y="4916984"/>
              <a:ext cx="5709558" cy="3687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修改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Spring</a:t>
              </a:r>
              <a:r>
                <a:rPr lang="zh-CN" altLang="zh-CN" sz="1200" dirty="0">
                  <a:latin typeface="Times New Roman" pitchFamily="18" charset="0"/>
                  <a:cs typeface="Times New Roman" pitchFamily="18" charset="0"/>
                </a:rPr>
                <a:t>配置文件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，使用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autowire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属性配置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Bean</a:t>
              </a: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；</a:t>
              </a: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D0CEC2AD-A374-4204-BD2C-520542BBDF84}"/>
                </a:ext>
              </a:extLst>
            </p:cNvPr>
            <p:cNvCxnSpPr/>
            <p:nvPr/>
          </p:nvCxnSpPr>
          <p:spPr>
            <a:xfrm>
              <a:off x="1771838" y="5273635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6340154B-037F-454E-A38F-48DF87A93B18}"/>
              </a:ext>
            </a:extLst>
          </p:cNvPr>
          <p:cNvGrpSpPr>
            <a:grpSpLocks/>
          </p:cNvGrpSpPr>
          <p:nvPr/>
        </p:nvGrpSpPr>
        <p:grpSpPr bwMode="auto">
          <a:xfrm>
            <a:off x="2507457" y="2518178"/>
            <a:ext cx="4342210" cy="276999"/>
            <a:chOff x="1771838" y="5628382"/>
            <a:chExt cx="5788925" cy="368777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41D10EA3-1A07-45FC-ADC2-F93FEEDD72B7}"/>
                </a:ext>
              </a:extLst>
            </p:cNvPr>
            <p:cNvSpPr/>
            <p:nvPr/>
          </p:nvSpPr>
          <p:spPr>
            <a:xfrm>
              <a:off x="1811521" y="5628382"/>
              <a:ext cx="5709558" cy="368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1200" dirty="0">
                  <a:latin typeface="Times New Roman" pitchFamily="18" charset="0"/>
                  <a:cs typeface="Times New Roman" pitchFamily="18" charset="0"/>
                </a:rPr>
                <a:t>重新测试程序。</a:t>
              </a:r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06A3B5F-35C5-4131-818F-31ED5FDDFC80}"/>
                </a:ext>
              </a:extLst>
            </p:cNvPr>
            <p:cNvCxnSpPr/>
            <p:nvPr/>
          </p:nvCxnSpPr>
          <p:spPr>
            <a:xfrm>
              <a:off x="1771838" y="5992959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4ABAB63E-8EAA-4EB3-B7D5-1035F707C7E4}"/>
              </a:ext>
            </a:extLst>
          </p:cNvPr>
          <p:cNvGrpSpPr>
            <a:grpSpLocks/>
          </p:cNvGrpSpPr>
          <p:nvPr/>
        </p:nvGrpSpPr>
        <p:grpSpPr bwMode="auto">
          <a:xfrm>
            <a:off x="959582" y="3454797"/>
            <a:ext cx="7506022" cy="759742"/>
            <a:chOff x="798316" y="1543051"/>
            <a:chExt cx="8979695" cy="3316668"/>
          </a:xfrm>
        </p:grpSpPr>
        <p:sp>
          <p:nvSpPr>
            <p:cNvPr id="38927" name="矩形 86">
              <a:extLst>
                <a:ext uri="{FF2B5EF4-FFF2-40B4-BE49-F238E27FC236}">
                  <a16:creationId xmlns:a16="http://schemas.microsoft.com/office/drawing/2014/main" id="{CDE5DA1C-A3B6-4AD5-9331-DF5FCF57A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316" y="1543051"/>
              <a:ext cx="7708761" cy="3072853"/>
            </a:xfrm>
            <a:prstGeom prst="rect">
              <a:avLst/>
            </a:prstGeom>
            <a:solidFill>
              <a:srgbClr val="E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200"/>
            </a:p>
          </p:txBody>
        </p:sp>
        <p:sp>
          <p:nvSpPr>
            <p:cNvPr id="38928" name="矩形 87">
              <a:extLst>
                <a:ext uri="{FF2B5EF4-FFF2-40B4-BE49-F238E27FC236}">
                  <a16:creationId xmlns:a16="http://schemas.microsoft.com/office/drawing/2014/main" id="{CAACAB4D-2A92-4666-97DD-E981EC591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316" y="1582341"/>
              <a:ext cx="8979695" cy="3277378"/>
            </a:xfrm>
            <a:prstGeom prst="rect">
              <a:avLst/>
            </a:prstGeom>
            <a:solidFill>
              <a:srgbClr val="EDF5FD"/>
            </a:solidFill>
            <a:ln w="50800" cap="flat" cmpd="sng" algn="ctr">
              <a:solidFill>
                <a:srgbClr val="5D78A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r>
                <a:rPr lang="en-US" altLang="zh-CN" sz="1400" b="1" dirty="0"/>
                <a:t>&lt;bean id="</a:t>
              </a:r>
              <a:r>
                <a:rPr lang="en-US" altLang="zh-CN" sz="1400" b="1" dirty="0" err="1"/>
                <a:t>userDao</a:t>
              </a:r>
              <a:r>
                <a:rPr lang="en-US" altLang="zh-CN" sz="1400" b="1" dirty="0"/>
                <a:t>" class="</a:t>
              </a:r>
              <a:r>
                <a:rPr lang="en-US" altLang="zh-CN" sz="1400" b="1" dirty="0" err="1"/>
                <a:t>com.test.annotation.UserDaoImpl</a:t>
              </a:r>
              <a:r>
                <a:rPr lang="en-US" altLang="zh-CN" sz="1400" b="1" dirty="0"/>
                <a:t>" /&gt;</a:t>
              </a:r>
            </a:p>
            <a:p>
              <a:r>
                <a:rPr lang="en-US" altLang="zh-CN" sz="1400" b="1" dirty="0"/>
                <a:t>&lt;bean id="</a:t>
              </a:r>
              <a:r>
                <a:rPr lang="en-US" altLang="zh-CN" sz="1400" b="1" dirty="0" err="1"/>
                <a:t>userService</a:t>
              </a:r>
              <a:r>
                <a:rPr lang="en-US" altLang="zh-CN" sz="1400" b="1" dirty="0"/>
                <a:t>" class="</a:t>
              </a:r>
              <a:r>
                <a:rPr lang="en-US" altLang="zh-CN" sz="1400" b="1" dirty="0" err="1"/>
                <a:t>com.test.annotation.UserServiceImpl</a:t>
              </a:r>
              <a:r>
                <a:rPr lang="en-US" altLang="zh-CN" sz="1400" b="1" dirty="0"/>
                <a:t>" </a:t>
              </a:r>
              <a:r>
                <a:rPr lang="en-US" altLang="zh-CN" sz="1400" b="1" dirty="0" err="1"/>
                <a:t>autowire</a:t>
              </a:r>
              <a:r>
                <a:rPr lang="en-US" altLang="zh-CN" sz="1400" b="1" dirty="0"/>
                <a:t>="</a:t>
              </a:r>
              <a:r>
                <a:rPr lang="en-US" altLang="zh-CN" sz="1400" b="1" dirty="0" err="1"/>
                <a:t>byName</a:t>
              </a:r>
              <a:r>
                <a:rPr lang="en-US" altLang="zh-CN" sz="1400" b="1" dirty="0"/>
                <a:t>" /&gt;</a:t>
              </a:r>
            </a:p>
            <a:p>
              <a:r>
                <a:rPr lang="en-US" altLang="zh-CN" sz="1400" b="1" dirty="0"/>
                <a:t>&lt;bean id="</a:t>
              </a:r>
              <a:r>
                <a:rPr lang="en-US" altLang="zh-CN" sz="1400" b="1" dirty="0" err="1"/>
                <a:t>userController</a:t>
              </a:r>
              <a:r>
                <a:rPr lang="en-US" altLang="zh-CN" sz="1400" b="1" dirty="0"/>
                <a:t>" class="</a:t>
              </a:r>
              <a:r>
                <a:rPr lang="en-US" altLang="zh-CN" sz="1400" b="1" dirty="0" err="1"/>
                <a:t>com.test.annotation.UserController</a:t>
              </a:r>
              <a:r>
                <a:rPr lang="en-US" altLang="zh-CN" sz="1400" b="1" dirty="0"/>
                <a:t>" </a:t>
              </a:r>
              <a:r>
                <a:rPr lang="en-US" altLang="zh-CN" sz="1400" b="1" dirty="0" err="1"/>
                <a:t>autowire</a:t>
              </a:r>
              <a:r>
                <a:rPr lang="en-US" altLang="zh-CN" sz="1400" b="1" dirty="0"/>
                <a:t>="</a:t>
              </a:r>
              <a:r>
                <a:rPr lang="en-US" altLang="zh-CN" sz="1400" b="1" dirty="0" err="1"/>
                <a:t>byName</a:t>
              </a:r>
              <a:r>
                <a:rPr lang="en-US" altLang="zh-CN" sz="1400" b="1" dirty="0"/>
                <a:t>" /&gt;</a:t>
              </a:r>
              <a:endParaRPr lang="zh-CN" altLang="zh-CN" sz="1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97E8F4A7-3A68-4122-A52C-6C26AD9D7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860" y="51198"/>
            <a:ext cx="3861197" cy="57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sz="1200">
              <a:solidFill>
                <a:srgbClr val="000000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F99BBD7-CCE7-4BB4-AC1B-B44A7267DCC7}"/>
              </a:ext>
            </a:extLst>
          </p:cNvPr>
          <p:cNvGrpSpPr>
            <a:grpSpLocks/>
          </p:cNvGrpSpPr>
          <p:nvPr/>
        </p:nvGrpSpPr>
        <p:grpSpPr bwMode="auto">
          <a:xfrm>
            <a:off x="2697956" y="1090810"/>
            <a:ext cx="5042396" cy="3024000"/>
            <a:chOff x="2374672" y="3273778"/>
            <a:chExt cx="5913437" cy="667441"/>
          </a:xfrm>
        </p:grpSpPr>
        <p:sp>
          <p:nvSpPr>
            <p:cNvPr id="39943" name="圆角矩形 1">
              <a:extLst>
                <a:ext uri="{FF2B5EF4-FFF2-40B4-BE49-F238E27FC236}">
                  <a16:creationId xmlns:a16="http://schemas.microsoft.com/office/drawing/2014/main" id="{41EDDC88-B02E-4EF8-8571-7D2355446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672" y="3362858"/>
              <a:ext cx="5913437" cy="516779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70C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9944" name="矩形 2">
              <a:extLst>
                <a:ext uri="{FF2B5EF4-FFF2-40B4-BE49-F238E27FC236}">
                  <a16:creationId xmlns:a16="http://schemas.microsoft.com/office/drawing/2014/main" id="{1D6EEC19-A88F-4C14-AC4A-18069A1DD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842" y="3273778"/>
              <a:ext cx="5739381" cy="667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zh-CN" sz="1500">
                <a:solidFill>
                  <a:srgbClr val="000000"/>
                </a:solidFill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F24AB7D9-7BAF-4CF1-B9DE-2720D5528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860" y="2190751"/>
            <a:ext cx="1835944" cy="259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EA67786-0905-4CA5-80C6-E999480EC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136" y="1538288"/>
            <a:ext cx="4433888" cy="212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本章对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Bean</a:t>
            </a:r>
            <a:r>
              <a:rPr lang="zh-CN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进行了详细讲解，首先介绍了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Bean</a:t>
            </a:r>
            <a:r>
              <a:rPr lang="zh-CN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的配置</a:t>
            </a:r>
            <a:r>
              <a:rPr lang="zh-CN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，然后通过案例讲解了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Bean</a:t>
            </a:r>
            <a:r>
              <a:rPr lang="zh-CN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实例化的三种方式</a:t>
            </a:r>
            <a:r>
              <a:rPr lang="zh-CN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，接下来介绍了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Bean</a:t>
            </a:r>
            <a:r>
              <a:rPr lang="zh-CN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的作用域和生命周期</a:t>
            </a:r>
            <a:r>
              <a:rPr lang="zh-CN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，最后讲解了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Bean</a:t>
            </a:r>
            <a:r>
              <a:rPr lang="zh-CN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的三种装配方式</a:t>
            </a:r>
            <a:r>
              <a:rPr lang="zh-CN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通过本章的学习，要求读者了解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Bean</a:t>
            </a:r>
            <a:r>
              <a:rPr lang="zh-CN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的装配过程，并能使用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Bean</a:t>
            </a:r>
            <a:r>
              <a:rPr lang="zh-CN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的装配进行开发。</a:t>
            </a:r>
          </a:p>
        </p:txBody>
      </p:sp>
      <p:sp>
        <p:nvSpPr>
          <p:cNvPr id="39942" name="标题 1">
            <a:extLst>
              <a:ext uri="{FF2B5EF4-FFF2-40B4-BE49-F238E27FC236}">
                <a16:creationId xmlns:a16="http://schemas.microsoft.com/office/drawing/2014/main" id="{5EEF06CF-5F63-4856-8C8D-844CCD58F7E8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zh-CN" altLang="en-US" dirty="0"/>
              <a:t>本章小结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890906-CD0B-463F-99DC-FE5EB473B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8D81F-24C9-41EC-BB1B-6CFAE71BC4CA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90408C5D-25B5-3E11-B535-E6FDB7C44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理解控制反转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A34436FE-5178-EE3E-E0B5-84C83085CA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“反转控制”，更好理解，不是什么技术，而是一种设计思想，就是将原本在程序中手动创建对象的控制权，交由Spring框架来管理。</a:t>
            </a:r>
          </a:p>
          <a:p>
            <a:r>
              <a:rPr lang="zh-CN" altLang="en-US" sz="2400" dirty="0"/>
              <a:t>正控：若要使用某个对象，需要自己去负责对象的创建</a:t>
            </a:r>
          </a:p>
          <a:p>
            <a:r>
              <a:rPr lang="zh-CN" altLang="en-US" sz="2400" dirty="0"/>
              <a:t>反控：若要使用某个对象，只需要从 Spring 容器中获取需要使用的对象，不关心对象的创建过程，也就是把创建对象的控制权反转给了Spring框架</a:t>
            </a:r>
          </a:p>
          <a:p>
            <a:r>
              <a:rPr lang="zh-CN" altLang="en-US" sz="2400" dirty="0"/>
              <a:t>好莱坞法则：Don’t call me ,I’ll call 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DDDA598C-6CCB-11BC-6A91-3BF32F4CB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IOC</a:t>
            </a:r>
            <a:r>
              <a:rPr lang="zh-CN" altLang="zh-CN"/>
              <a:t>优点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E14ACDE5-EB4E-12A8-CBF1-67BDBDB940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降低对象之间的耦合</a:t>
            </a:r>
          </a:p>
          <a:p>
            <a:r>
              <a:rPr lang="zh-CN" altLang="en-US" sz="2000" dirty="0"/>
              <a:t>我们不需要理解一个类的具体实现，只需要知道它有什么用就好了（直接向 IoC 容器拿）</a:t>
            </a:r>
          </a:p>
          <a:p>
            <a:r>
              <a:rPr lang="zh-CN" altLang="en-US" sz="2000" dirty="0"/>
              <a:t>主动创建的模式中，责任归于开发者，而在被动的模式下，责任归于 IoC 容器，基于这样的被动形式，我们就说对象被控制反转了。（也可以说是反转了控制）</a:t>
            </a:r>
          </a:p>
          <a:p>
            <a:r>
              <a:rPr lang="zh-CN" altLang="en-US" sz="2000" dirty="0"/>
              <a:t>Spring 会提供 IoC 容器来管理和容纳我们所开发的各种各样的 Bean，并且我们可以从中获取各种发布在 Spring IoC 容器里的 Bean，并且通过描述可以得到它。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66DB688C-1FE0-8DA3-6DFA-964189E88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Spring IoC 容器的设计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5B910-A5A8-F180-C9EE-EF03C74A2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2000" noProof="1"/>
              <a:t>Spring IoC 容器的设计主要是基于以下两个接口：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z="2000" noProof="1"/>
              <a:t>BeanFactory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z="2000" noProof="1"/>
              <a:t>ApplicationContext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2000" noProof="1"/>
              <a:t>其中 ApplicationContext 是 BeanFactory 的子接口之一，换句话说：BeanFactory 是 Spring IoC 容器所定义的最底层接口，而 ApplicationContext 是其最高级接口之一，并对 BeanFactory 功能做了许多的扩展，所以在绝大部分的工作场景下，都会使用 ApplicationContext 作为 Spring IoC 容器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BB51A31E-C74F-A6A4-B297-39451F899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/>
              <a:t>BeanFactory 和 ApplicationContext 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01BA4-5734-F999-A4AF-F6FAC77A9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noProof="1"/>
              <a:t>BeanFactory：是Spring中最底层的接口，只提供了最简单的IoC功能,负责配置，创建和管理bean。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noProof="1"/>
              <a:t>在应用中，一般不使用 BeanFactory，而推荐使用ApplicationContext（应用上下文），原因如下。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noProof="1"/>
              <a:t>ApplicationContext：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noProof="1"/>
              <a:t>1.继承了 BeanFactory，拥有了基本的 IoC 功能；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noProof="1"/>
              <a:t>2.除此之外，ApplicationContext 还提供了以下功能：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noProof="1"/>
              <a:t>① 支持国际化；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noProof="1"/>
              <a:t>② 支持消息机制；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noProof="1"/>
              <a:t>③ 支持统一的资源加载；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noProof="1"/>
              <a:t>④ 支持AOP功能；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8697248A-1B78-A56B-935C-D6AACCF99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D7622-851F-D592-F255-724088D15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500" noProof="1"/>
              <a:t>ApplicationContext 常见实现类：</a:t>
            </a:r>
          </a:p>
          <a:p>
            <a:pPr marL="0" indent="0" fontAlgn="auto" latinLnBrk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500" noProof="1"/>
              <a:t>1</a:t>
            </a:r>
            <a:r>
              <a:rPr lang="zh-CN" altLang="en-US" sz="1500" noProof="1"/>
              <a:t>、ClassPathXmlApplicationContext ：读取classpath中的资源。</a:t>
            </a:r>
          </a:p>
          <a:p>
            <a:pPr marL="685800" lvl="2" indent="0" fontAlgn="auto" latinLnBrk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noProof="1">
                <a:cs typeface="+mn-ea"/>
              </a:rPr>
              <a:t>ApplicationContext ctx = new ClassPathXmlApplicationContext("applicationContext.xml");</a:t>
            </a:r>
          </a:p>
          <a:p>
            <a:pPr marL="0" indent="0" fontAlgn="auto" latinLnBrk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500" noProof="1"/>
              <a:t>2、FileSystemXmlApplicationContext:读取指定路径的资源。</a:t>
            </a:r>
          </a:p>
          <a:p>
            <a:pPr marL="685800" lvl="2" indent="0" fontAlgn="auto" latinLnBrk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noProof="1">
                <a:cs typeface="+mn-ea"/>
              </a:rPr>
              <a:t>ApplicationContext ac = new FileSystemXmlApplicationContext("c:/applicationContext.xml");</a:t>
            </a:r>
          </a:p>
          <a:p>
            <a:pPr marL="0" indent="0" fontAlgn="auto" latinLnBrk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500" noProof="1"/>
              <a:t>3</a:t>
            </a:r>
            <a:r>
              <a:rPr lang="zh-CN" altLang="en-US" sz="1500" noProof="1"/>
              <a:t>、XmlWebApplicationContext:需要在Web的环境下才可以运行。</a:t>
            </a:r>
          </a:p>
          <a:p>
            <a:pPr marL="685800" lvl="2" indent="0" fontAlgn="auto" latinLnBrk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noProof="1">
                <a:cs typeface="+mn-ea"/>
              </a:rPr>
              <a:t>XmlWebApplicationContext ac = new XmlWebApplicationContext(); // 这时并没有初始化容器</a:t>
            </a:r>
          </a:p>
          <a:p>
            <a:pPr marL="685800" lvl="2" indent="0" fontAlgn="auto" latinLnBrk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noProof="1">
                <a:cs typeface="+mn-ea"/>
              </a:rPr>
              <a:t>ac.setServletContext(servletContext); // 需要指定ServletContext对象</a:t>
            </a:r>
          </a:p>
          <a:p>
            <a:pPr marL="685800" lvl="2" indent="0" fontAlgn="auto" latinLnBrk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noProof="1">
                <a:cs typeface="+mn-ea"/>
              </a:rPr>
              <a:t>ac.setConfigLocation("/WEB-INF/applicationContext.xml"); // 指定配置文件路径，开头的斜线表示Web应用的根目录</a:t>
            </a:r>
          </a:p>
          <a:p>
            <a:pPr marL="685800" lvl="2" indent="0" fontAlgn="auto" latinLnBrk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noProof="1">
                <a:cs typeface="+mn-ea"/>
              </a:rPr>
              <a:t>ac.refresh(); // 初始化容器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AEDF383C-B207-9ACB-B7CB-9C8927C27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装配 Spring Bean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EAC01-EDAF-FB91-81EF-05DDFFE65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400" noProof="1"/>
              <a:t>前面已经介绍了 Spring IoC 的理念和设计，接下来将介绍的是如何将自己开发的 Bean 装配到 Spring IoC 容器中。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2400" noProof="1"/>
              <a:t>而在 Spring 中常提供了</a:t>
            </a:r>
            <a:r>
              <a:rPr lang="en-US" altLang="zh-CN" sz="2400" noProof="1"/>
              <a:t>2</a:t>
            </a:r>
            <a:r>
              <a:rPr lang="zh-CN" altLang="en-US" sz="2400" noProof="1"/>
              <a:t>种方法进行配置：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400" noProof="1"/>
              <a:t>1</a:t>
            </a:r>
            <a:r>
              <a:rPr lang="zh-CN" altLang="en-US" sz="2400" noProof="1"/>
              <a:t>、在 XML 文件中显式配置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400" noProof="1">
                <a:sym typeface="+mn-ea"/>
              </a:rPr>
              <a:t>2</a:t>
            </a:r>
            <a:r>
              <a:rPr lang="zh-CN" altLang="en-US" sz="2400" noProof="1">
                <a:sym typeface="+mn-ea"/>
              </a:rPr>
              <a:t>、通过隐式 Bean 的发现机制和自动装配的原则</a:t>
            </a:r>
            <a:endParaRPr lang="zh-CN" altLang="en-US" sz="2400" noProof="1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zh-CN" altLang="en-US" sz="2400" noProof="1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zh-CN" altLang="en-US" sz="2400" noProof="1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zh-CN" altLang="en-US" sz="2400" noProof="1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JDBC常用API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3.6 本章小结"/>
</p:tagLst>
</file>

<file path=ppt/theme/theme1.xml><?xml version="1.0" encoding="utf-8"?>
<a:theme xmlns:a="http://schemas.openxmlformats.org/drawingml/2006/main" name="模板_数据分析_2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第6章  初识Spring</Template>
  <TotalTime>61</TotalTime>
  <Words>4449</Words>
  <Application>Microsoft Office PowerPoint</Application>
  <PresentationFormat>全屏显示(16:9)</PresentationFormat>
  <Paragraphs>560</Paragraphs>
  <Slides>39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4" baseType="lpstr">
      <vt:lpstr>方正粗宋简体</vt:lpstr>
      <vt:lpstr>黑体</vt:lpstr>
      <vt:lpstr>华光大标宋_CNKI</vt:lpstr>
      <vt:lpstr>华光大黑二_CNKI</vt:lpstr>
      <vt:lpstr>华光美黑_CNKI</vt:lpstr>
      <vt:lpstr>华文行楷</vt:lpstr>
      <vt:lpstr>华文中宋</vt:lpstr>
      <vt:lpstr>宋体</vt:lpstr>
      <vt:lpstr>微软雅黑</vt:lpstr>
      <vt:lpstr>Arial</vt:lpstr>
      <vt:lpstr>Arial Black</vt:lpstr>
      <vt:lpstr>Calibri</vt:lpstr>
      <vt:lpstr>Times New Roman</vt:lpstr>
      <vt:lpstr>Wingdings</vt:lpstr>
      <vt:lpstr>模板_数据分析_2</vt:lpstr>
      <vt:lpstr>PowerPoint 演示文稿</vt:lpstr>
      <vt:lpstr>回顾知识点</vt:lpstr>
      <vt:lpstr>1 理解控制反转</vt:lpstr>
      <vt:lpstr>理解控制反转</vt:lpstr>
      <vt:lpstr>IOC优点</vt:lpstr>
      <vt:lpstr>Spring IoC 容器的设计</vt:lpstr>
      <vt:lpstr>BeanFactory 和 ApplicationContext 的区别</vt:lpstr>
      <vt:lpstr>PowerPoint 演示文稿</vt:lpstr>
      <vt:lpstr>2 装配 Spring Bean</vt:lpstr>
      <vt:lpstr>本章目标</vt:lpstr>
      <vt:lpstr>Spring中的Bean</vt:lpstr>
      <vt:lpstr>Bean的配置</vt:lpstr>
      <vt:lpstr>Bean的配置</vt:lpstr>
      <vt:lpstr>Bean的配置</vt:lpstr>
      <vt:lpstr>Bean的配置</vt:lpstr>
      <vt:lpstr>Spring中的Bean</vt:lpstr>
      <vt:lpstr>Bean的实例化</vt:lpstr>
      <vt:lpstr>构造器实例化</vt:lpstr>
      <vt:lpstr>静态工厂方式实例化</vt:lpstr>
      <vt:lpstr>实例工厂方式实例化</vt:lpstr>
      <vt:lpstr>Spring中的Bean</vt:lpstr>
      <vt:lpstr>作用域的种类</vt:lpstr>
      <vt:lpstr> Spring中Bean的作用域</vt:lpstr>
      <vt:lpstr>singleton作用域</vt:lpstr>
      <vt:lpstr>prototype作用域</vt:lpstr>
      <vt:lpstr>Spring中的Bean</vt:lpstr>
      <vt:lpstr>Bean的生命周期</vt:lpstr>
      <vt:lpstr>Bean的生命周期</vt:lpstr>
      <vt:lpstr>Bean的生命周期</vt:lpstr>
      <vt:lpstr>主讲内容</vt:lpstr>
      <vt:lpstr>Spring中的Bean</vt:lpstr>
      <vt:lpstr>Bean的装配方式</vt:lpstr>
      <vt:lpstr>基于XML的装配</vt:lpstr>
      <vt:lpstr>基于XML的装配</vt:lpstr>
      <vt:lpstr>基于Annotation的装配</vt:lpstr>
      <vt:lpstr>基于Annotation的装配</vt:lpstr>
      <vt:lpstr>自动装配</vt:lpstr>
      <vt:lpstr>自动装配</vt:lpstr>
      <vt:lpstr>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Spring中的Bean</dc:title>
  <dc:creator>石 毅</dc:creator>
  <cp:keywords>第7章 Spring中的Bean</cp:keywords>
  <cp:lastModifiedBy>Fuxin</cp:lastModifiedBy>
  <cp:revision>14</cp:revision>
  <dcterms:created xsi:type="dcterms:W3CDTF">2020-03-11T14:59:21Z</dcterms:created>
  <dcterms:modified xsi:type="dcterms:W3CDTF">2022-11-30T10:45:50Z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