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3"/>
  </p:notesMasterIdLst>
  <p:sldIdLst>
    <p:sldId id="420" r:id="rId2"/>
    <p:sldId id="260" r:id="rId3"/>
    <p:sldId id="670" r:id="rId4"/>
    <p:sldId id="630" r:id="rId5"/>
    <p:sldId id="582" r:id="rId6"/>
    <p:sldId id="631" r:id="rId7"/>
    <p:sldId id="632" r:id="rId8"/>
    <p:sldId id="659" r:id="rId9"/>
    <p:sldId id="633" r:id="rId10"/>
    <p:sldId id="622" r:id="rId11"/>
    <p:sldId id="623" r:id="rId12"/>
    <p:sldId id="669" r:id="rId13"/>
    <p:sldId id="634" r:id="rId14"/>
    <p:sldId id="625" r:id="rId15"/>
    <p:sldId id="483" r:id="rId16"/>
    <p:sldId id="484" r:id="rId17"/>
    <p:sldId id="485" r:id="rId18"/>
    <p:sldId id="489" r:id="rId19"/>
    <p:sldId id="626" r:id="rId20"/>
    <p:sldId id="642" r:id="rId21"/>
    <p:sldId id="664" r:id="rId22"/>
    <p:sldId id="660" r:id="rId23"/>
    <p:sldId id="661" r:id="rId24"/>
    <p:sldId id="635" r:id="rId25"/>
    <p:sldId id="636" r:id="rId26"/>
    <p:sldId id="663" r:id="rId27"/>
    <p:sldId id="643" r:id="rId28"/>
    <p:sldId id="554" r:id="rId29"/>
    <p:sldId id="668" r:id="rId30"/>
    <p:sldId id="504" r:id="rId31"/>
    <p:sldId id="637" r:id="rId32"/>
    <p:sldId id="638" r:id="rId33"/>
    <p:sldId id="505" r:id="rId34"/>
    <p:sldId id="641" r:id="rId35"/>
    <p:sldId id="657" r:id="rId36"/>
    <p:sldId id="639" r:id="rId37"/>
    <p:sldId id="640" r:id="rId38"/>
    <p:sldId id="580" r:id="rId39"/>
    <p:sldId id="652" r:id="rId40"/>
    <p:sldId id="449" r:id="rId41"/>
    <p:sldId id="465" r:id="rId42"/>
    <p:sldId id="667" r:id="rId43"/>
    <p:sldId id="470" r:id="rId44"/>
    <p:sldId id="666" r:id="rId45"/>
    <p:sldId id="472" r:id="rId46"/>
    <p:sldId id="473" r:id="rId47"/>
    <p:sldId id="671" r:id="rId48"/>
    <p:sldId id="672" r:id="rId49"/>
    <p:sldId id="673" r:id="rId50"/>
    <p:sldId id="627" r:id="rId51"/>
    <p:sldId id="653" r:id="rId52"/>
  </p:sldIdLst>
  <p:sldSz cx="9144000" cy="5143500" type="screen16x9"/>
  <p:notesSz cx="6858000" cy="9144000"/>
  <p:defaultTextStyle>
    <a:defPPr>
      <a:defRPr lang="zh-CN"/>
    </a:defPPr>
    <a:lvl1pPr algn="l" defTabSz="815975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08305" indent="49530" algn="l" defTabSz="815975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815975" indent="98425" algn="l" defTabSz="815975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224280" indent="147955" algn="l" defTabSz="815975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631950" indent="196850" algn="l" defTabSz="815975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10">
          <p15:clr>
            <a:srgbClr val="A4A3A4"/>
          </p15:clr>
        </p15:guide>
        <p15:guide id="2" pos="28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2437"/>
    <a:srgbClr val="5D78A0"/>
    <a:srgbClr val="1F3A62"/>
    <a:srgbClr val="1E3559"/>
    <a:srgbClr val="132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3210" autoAdjust="0"/>
  </p:normalViewPr>
  <p:slideViewPr>
    <p:cSldViewPr>
      <p:cViewPr varScale="1">
        <p:scale>
          <a:sx n="107" d="100"/>
          <a:sy n="107" d="100"/>
        </p:scale>
        <p:origin x="782" y="72"/>
      </p:cViewPr>
      <p:guideLst>
        <p:guide orient="horz" pos="1710"/>
        <p:guide pos="28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2022/12/7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F91E9F88-4424-F48B-93E4-F60EBACBC03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5DAA9508-4E36-7B99-D870-EEBB08209C9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DF26531E-1BFA-C645-CD6C-72F054FC1B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137D93D-543D-4E61-83F3-41B7DEF34401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/>
              <a:t>1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ea typeface="宋体" charset="-122"/>
              </a:rPr>
              <a:t>教学指导：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抛出问题？</a:t>
            </a:r>
            <a:endParaRPr lang="en-US" altLang="zh-CN" dirty="0">
              <a:ea typeface="宋体" charset="-122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在上述示例中，我们通过</a:t>
            </a:r>
            <a:r>
              <a:rPr lang="fr-FR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BeanNameUrlHandlerMapping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的方式完成了请求与</a:t>
            </a:r>
            <a:r>
              <a:rPr lang="fr-FR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Controller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之间的映射关系，但是若有多个请求，岂不是要在</a:t>
            </a:r>
            <a:r>
              <a:rPr lang="fr-FR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springmvc-servlet.xml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中配置多个映射关系？并且还需要建立多个</a:t>
            </a:r>
            <a:r>
              <a:rPr lang="fr-FR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JavaBean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作为控制器来进行请求的处理，比如：</a:t>
            </a:r>
          </a:p>
          <a:p>
            <a:r>
              <a:rPr lang="fr-FR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&lt;bean name="/index.html" class="cn.smbms.controller.IndexController"/&gt;</a:t>
            </a:r>
            <a:endParaRPr lang="zh-CN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fr-FR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&lt;bean name="/user.html" class="cn.smbms.controller.UserController"/&gt;</a:t>
            </a:r>
            <a:endParaRPr lang="zh-CN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fr-FR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……</a:t>
            </a:r>
            <a:endParaRPr lang="zh-CN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若业务复杂的话，这样显然并不合适，那么该如何解决呢？</a:t>
            </a:r>
          </a:p>
          <a:p>
            <a:endParaRPr lang="zh-CN" altLang="en-US" dirty="0">
              <a:ea typeface="宋体" charset="-122"/>
            </a:endParaRPr>
          </a:p>
          <a:p>
            <a:endParaRPr lang="zh-CN" altLang="en-US" dirty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5D8708-2DD6-4F14-B346-8679C2C8F10A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9105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ea typeface="宋体" charset="-122"/>
              </a:rPr>
              <a:t>教学指导：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针对上一个问题的解决方案：</a:t>
            </a:r>
            <a:endParaRPr lang="en-US" altLang="zh-CN" dirty="0">
              <a:ea typeface="宋体" charset="-122"/>
            </a:endParaRP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/>
              <a:t>更改</a:t>
            </a:r>
            <a:r>
              <a:rPr lang="fr-FR" altLang="zh-CN" dirty="0"/>
              <a:t>Spring MVC</a:t>
            </a:r>
            <a:r>
              <a:rPr lang="zh-CN" altLang="zh-CN" dirty="0"/>
              <a:t>的处理器映射的配置为支持注解式处理器</a:t>
            </a:r>
            <a:endParaRPr lang="en-US" altLang="zh-CN" dirty="0">
              <a:ea typeface="宋体" charset="-122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最常用的解决方式是使用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Spring MVC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提供的一键式配置方法：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mvc:annotation-driven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/&gt;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，通过注解的方式来进行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Spring MVC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开发。</a:t>
            </a:r>
            <a:endParaRPr lang="en-US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改造上一个示例，并讲解如何实现。</a:t>
            </a:r>
            <a:endParaRPr lang="en-US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注意：此处对</a:t>
            </a:r>
            <a:r>
              <a:rPr lang="fr-FR" altLang="zh-CN" dirty="0"/>
              <a:t>@RequestMapping</a:t>
            </a:r>
            <a:r>
              <a:rPr lang="zh-CN" altLang="en-US" dirty="0"/>
              <a:t>以及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mvc:annotation-driven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/&gt;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只</a:t>
            </a:r>
            <a:r>
              <a:rPr lang="zh-CN" altLang="en-US" dirty="0"/>
              <a:t>进行简单讲解，后续会逐渐深入讲解</a:t>
            </a:r>
            <a:endParaRPr lang="zh-CN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endParaRPr lang="zh-CN" altLang="en-US" dirty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5D8708-2DD6-4F14-B346-8679C2C8F10A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455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302772-0FE0-43A7-B33F-FF577053289D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0960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0F327A-BBE9-4DBC-9FF7-B3EDCF7795DB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a typeface="宋体" charset="-122"/>
              </a:rPr>
              <a:t>教学指导：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/>
              <a:t>结合上一个演示示例（示例</a:t>
            </a:r>
            <a:r>
              <a:rPr lang="en-US" altLang="zh-CN" dirty="0"/>
              <a:t>2</a:t>
            </a:r>
            <a:r>
              <a:rPr lang="zh-CN" altLang="en-US" dirty="0"/>
              <a:t>），讲解请求处理流程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841419-86B9-429D-A018-D999E48D6E02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81252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a typeface="宋体" charset="-122"/>
              </a:rPr>
              <a:t>教学指导：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/>
              <a:t>依据上述的请求处理流程，以及演示示例</a:t>
            </a:r>
            <a:r>
              <a:rPr lang="en-US" altLang="zh-CN" dirty="0"/>
              <a:t>2</a:t>
            </a:r>
            <a:r>
              <a:rPr lang="zh-CN" altLang="en-US" dirty="0"/>
              <a:t>进行进行体系结构讲解。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841419-86B9-429D-A018-D999E48D6E02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16214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ea typeface="宋体" charset="-122"/>
              </a:rPr>
              <a:t>教学指导：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5D8708-2DD6-4F14-B346-8679C2C8F10A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25152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a typeface="宋体" charset="-122"/>
              </a:rPr>
              <a:t>教学指导：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/>
              <a:t>依据上述的请求处理流程，以及演示示例</a:t>
            </a:r>
            <a:r>
              <a:rPr lang="en-US" altLang="zh-CN" dirty="0"/>
              <a:t>2</a:t>
            </a:r>
            <a:r>
              <a:rPr lang="zh-CN" altLang="en-US" dirty="0"/>
              <a:t>进行进行体系结构讲解。</a:t>
            </a:r>
            <a:endParaRPr lang="en-US" altLang="zh-CN" dirty="0"/>
          </a:p>
          <a:p>
            <a:r>
              <a:rPr lang="zh-CN" altLang="en-US" dirty="0"/>
              <a:t>讲解过程中可以参看</a:t>
            </a:r>
            <a:r>
              <a:rPr lang="en-US" altLang="zh-CN" dirty="0" err="1"/>
              <a:t>SpringMVC</a:t>
            </a:r>
            <a:r>
              <a:rPr lang="zh-CN" altLang="en-US" dirty="0"/>
              <a:t>源码进行讲解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841419-86B9-429D-A018-D999E48D6E02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79000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a typeface="宋体" charset="-122"/>
              </a:rPr>
              <a:t>教学指导：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/>
              <a:t>依据上述的请求处理流程，以及演示示例</a:t>
            </a:r>
            <a:r>
              <a:rPr lang="en-US" altLang="zh-CN" dirty="0"/>
              <a:t>2</a:t>
            </a:r>
            <a:r>
              <a:rPr lang="zh-CN" altLang="en-US" dirty="0"/>
              <a:t>进行进行体系结构讲解。</a:t>
            </a:r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讲解过程中可以参看</a:t>
            </a:r>
            <a:r>
              <a:rPr lang="en-US" altLang="zh-CN" dirty="0" err="1"/>
              <a:t>SpringMVC</a:t>
            </a:r>
            <a:r>
              <a:rPr lang="zh-CN" altLang="en-US" dirty="0"/>
              <a:t>源码进行讲解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841419-86B9-429D-A018-D999E48D6E02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71333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详细介绍视图解析器，并进入源码查看都有哪些视图就视图解析器，可做简单介绍</a:t>
            </a:r>
            <a:endParaRPr lang="en-US" altLang="zh-CN" dirty="0"/>
          </a:p>
          <a:p>
            <a:r>
              <a:rPr lang="zh-CN" altLang="en-US" dirty="0"/>
              <a:t>注意：本书一共介绍并使用两种视图解析器：</a:t>
            </a:r>
            <a:r>
              <a:rPr lang="fr-FR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InternalResourceViewResolver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ContentNegotiationViewResolver</a:t>
            </a:r>
            <a:endParaRPr lang="en-US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可重点介绍，多视图解析器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-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ContentNegotiationViewResolver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将会在后续章节中学习</a:t>
            </a:r>
            <a:endParaRPr lang="en-US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CC794B-9798-413C-9623-55740BAE510C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4055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结合超市订单管理系统 进行对照讲解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B6DD56-E473-48C9-9502-BA567FEE092D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详细介绍视图解析器，并进入源码查看都有哪些视图就视图解析器，可做简单介绍</a:t>
            </a:r>
            <a:endParaRPr lang="en-US" altLang="zh-CN" dirty="0"/>
          </a:p>
          <a:p>
            <a:r>
              <a:rPr lang="zh-CN" altLang="en-US" dirty="0"/>
              <a:t>注意：本书一共介绍并使用两种视图解析器：</a:t>
            </a:r>
            <a:r>
              <a:rPr lang="fr-FR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InternalResourceViewResolver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ContentNegotiationViewResolver</a:t>
            </a:r>
            <a:endParaRPr lang="en-US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可重点介绍，多视图解析器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-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ContentNegotiationViewResolver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将会在后续章节中学习</a:t>
            </a:r>
            <a:endParaRPr lang="en-US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CC794B-9798-413C-9623-55740BAE510C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50666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>
            <a:extLst>
              <a:ext uri="{FF2B5EF4-FFF2-40B4-BE49-F238E27FC236}">
                <a16:creationId xmlns:a16="http://schemas.microsoft.com/office/drawing/2014/main" id="{5FB78E35-D680-4918-BBBE-ED059D44C89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3" name="备注占位符 2">
            <a:extLst>
              <a:ext uri="{FF2B5EF4-FFF2-40B4-BE49-F238E27FC236}">
                <a16:creationId xmlns:a16="http://schemas.microsoft.com/office/drawing/2014/main" id="{C83C87A5-1165-471D-96E2-67DD298E7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0964" name="灯片编号占位符 3">
            <a:extLst>
              <a:ext uri="{FF2B5EF4-FFF2-40B4-BE49-F238E27FC236}">
                <a16:creationId xmlns:a16="http://schemas.microsoft.com/office/drawing/2014/main" id="{5016F4D0-BB19-4E47-9504-6D3A2BA02D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189399D-6396-4D68-A340-148246C18F53}" type="slidenum">
              <a:rPr lang="zh-CN" altLang="en-US">
                <a:solidFill>
                  <a:srgbClr val="000000"/>
                </a:solidFill>
              </a:rPr>
              <a:pPr/>
              <a:t>50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教学指导；</a:t>
            </a:r>
            <a:endParaRPr lang="en-US" altLang="zh-CN"/>
          </a:p>
          <a:p>
            <a:r>
              <a:rPr lang="zh-CN" altLang="en-US"/>
              <a:t>总结部分</a:t>
            </a:r>
            <a:r>
              <a:rPr lang="zh-CN" altLang="zh-CN"/>
              <a:t>主要达到以下几个目的：</a:t>
            </a:r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 altLang="zh-CN" b="1"/>
              <a:t>回顾内容</a:t>
            </a:r>
            <a:r>
              <a:rPr lang="zh-CN" altLang="en-US" b="1"/>
              <a:t>。</a:t>
            </a:r>
            <a:r>
              <a:rPr lang="zh-CN" altLang="en-US">
                <a:solidFill>
                  <a:srgbClr val="C00000"/>
                </a:solidFill>
              </a:rPr>
              <a:t>注意与</a:t>
            </a:r>
            <a:r>
              <a:rPr lang="zh-CN" altLang="zh-CN">
                <a:solidFill>
                  <a:srgbClr val="C00000"/>
                </a:solidFill>
              </a:rPr>
              <a:t>与</a:t>
            </a:r>
            <a:r>
              <a:rPr lang="zh-CN" altLang="en-US">
                <a:solidFill>
                  <a:srgbClr val="C00000"/>
                </a:solidFill>
              </a:rPr>
              <a:t>本章任务和目标</a:t>
            </a:r>
            <a:r>
              <a:rPr lang="zh-CN" altLang="zh-CN">
                <a:solidFill>
                  <a:srgbClr val="C00000"/>
                </a:solidFill>
              </a:rPr>
              <a:t>不一样。</a:t>
            </a:r>
            <a:r>
              <a:rPr lang="zh-CN" altLang="en-US">
                <a:solidFill>
                  <a:srgbClr val="C00000"/>
                </a:solidFill>
              </a:rPr>
              <a:t>本章任务和目标是</a:t>
            </a:r>
            <a:r>
              <a:rPr lang="zh-CN" altLang="zh-CN"/>
              <a:t>是强调</a:t>
            </a:r>
            <a:r>
              <a:rPr lang="zh-CN" altLang="en-US"/>
              <a:t>内容概貌，学到技术，告知要学习什么；总结时，</a:t>
            </a:r>
            <a:r>
              <a:rPr lang="zh-CN" altLang="zh-CN"/>
              <a:t>要格外强调观点，把每一</a:t>
            </a:r>
            <a:r>
              <a:rPr lang="zh-CN" altLang="en-US"/>
              <a:t>个知识点</a:t>
            </a:r>
            <a:r>
              <a:rPr lang="zh-CN" altLang="zh-CN"/>
              <a:t>的观点</a:t>
            </a:r>
            <a:r>
              <a:rPr lang="zh-CN" altLang="en-US"/>
              <a:t>结论</a:t>
            </a:r>
            <a:r>
              <a:rPr lang="zh-CN" altLang="zh-CN"/>
              <a:t>都尽量突出出来。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 b="1"/>
              <a:t>2</a:t>
            </a:r>
            <a:r>
              <a:rPr lang="zh-CN" altLang="en-US" b="1"/>
              <a:t>、</a:t>
            </a:r>
            <a:r>
              <a:rPr lang="zh-CN" altLang="zh-CN" b="1"/>
              <a:t>整理逻辑</a:t>
            </a:r>
            <a:r>
              <a:rPr lang="zh-CN" altLang="en-US" b="1"/>
              <a:t>。</a:t>
            </a:r>
            <a:r>
              <a:rPr lang="zh-CN" altLang="zh-CN"/>
              <a:t>还应该把观点之间的逻辑联系梳理出来</a:t>
            </a:r>
            <a:r>
              <a:rPr lang="zh-CN" altLang="en-US"/>
              <a:t>。</a:t>
            </a:r>
            <a:r>
              <a:rPr lang="zh-CN" altLang="zh-CN"/>
              <a:t>从而使</a:t>
            </a:r>
            <a:r>
              <a:rPr lang="zh-CN" altLang="en-US"/>
              <a:t>知识</a:t>
            </a:r>
            <a:r>
              <a:rPr lang="zh-CN" altLang="zh-CN"/>
              <a:t>系统化、逻辑化。要帮助</a:t>
            </a:r>
            <a:r>
              <a:rPr lang="zh-CN" altLang="en-US"/>
              <a:t>学员</a:t>
            </a:r>
            <a:r>
              <a:rPr lang="zh-CN" altLang="zh-CN"/>
              <a:t>整清逻辑是总结的一大任务</a:t>
            </a:r>
            <a:r>
              <a:rPr lang="zh-CN" altLang="en-US"/>
              <a:t>。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F9F560-405D-4E53-8F52-2A77946AD9BD}" type="slidenum">
              <a:rPr lang="zh-CN" altLang="en-US" smtClean="0"/>
              <a:pPr>
                <a:defRPr/>
              </a:pPr>
              <a:t>51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结合</a:t>
            </a:r>
            <a:r>
              <a:rPr lang="en-US" altLang="zh-CN" dirty="0"/>
              <a:t>S2</a:t>
            </a:r>
            <a:r>
              <a:rPr lang="zh-CN" altLang="en-US" dirty="0"/>
              <a:t>阶段的新闻管理系统讲解</a:t>
            </a:r>
            <a:r>
              <a:rPr lang="en-US" altLang="zh-CN" dirty="0"/>
              <a:t>JSP</a:t>
            </a:r>
            <a:r>
              <a:rPr lang="en-US" altLang="zh-CN" baseline="0" dirty="0"/>
              <a:t> Model1:jsp+JavaBean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6B8DBF-0E70-4CF0-9DB5-CCFB6657F286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结合</a:t>
            </a:r>
            <a:r>
              <a:rPr lang="en-US" altLang="zh-CN" dirty="0"/>
              <a:t>S2</a:t>
            </a:r>
            <a:r>
              <a:rPr lang="zh-CN" altLang="en-US" dirty="0"/>
              <a:t>阶段的新闻管理系统讲解</a:t>
            </a:r>
            <a:r>
              <a:rPr lang="en-US" altLang="zh-CN" dirty="0"/>
              <a:t>JSP</a:t>
            </a:r>
            <a:r>
              <a:rPr lang="en-US" altLang="zh-CN" baseline="0" dirty="0"/>
              <a:t> Model2:jsp+Servlet+JavaBean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6B8DBF-0E70-4CF0-9DB5-CCFB6657F286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讲解</a:t>
            </a:r>
            <a:r>
              <a:rPr lang="en-US" altLang="zh-CN" dirty="0"/>
              <a:t>MVC</a:t>
            </a:r>
            <a:r>
              <a:rPr lang="zh-CN" altLang="en-US" dirty="0"/>
              <a:t>处理过程（</a:t>
            </a:r>
            <a:r>
              <a:rPr lang="en-US" altLang="zh-CN" dirty="0" err="1"/>
              <a:t>Modle</a:t>
            </a:r>
            <a:r>
              <a:rPr lang="en-US" altLang="zh-CN" dirty="0"/>
              <a:t> View Controller</a:t>
            </a:r>
            <a:r>
              <a:rPr lang="zh-CN" altLang="en-US" dirty="0"/>
              <a:t>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CF3C6A-1543-48AA-8843-815BE0755096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CF3C6A-1543-48AA-8843-815BE0755096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ea typeface="宋体" charset="-122"/>
              </a:rPr>
              <a:t>教学指导：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搭建</a:t>
            </a:r>
            <a:r>
              <a:rPr lang="en-US" altLang="zh-CN" dirty="0">
                <a:ea typeface="宋体" charset="-122"/>
              </a:rPr>
              <a:t>Spring</a:t>
            </a:r>
            <a:r>
              <a:rPr lang="en-US" altLang="zh-CN" baseline="0" dirty="0">
                <a:ea typeface="宋体" charset="-122"/>
              </a:rPr>
              <a:t> MVC</a:t>
            </a:r>
            <a:r>
              <a:rPr lang="zh-CN" altLang="en-US" dirty="0">
                <a:ea typeface="宋体" charset="-122"/>
              </a:rPr>
              <a:t>环境，老师实现 通过</a:t>
            </a:r>
            <a:r>
              <a:rPr lang="en-US" altLang="zh-CN" dirty="0">
                <a:ea typeface="宋体" charset="-122"/>
              </a:rPr>
              <a:t>web</a:t>
            </a:r>
            <a:r>
              <a:rPr lang="zh-CN" altLang="en-US" dirty="0">
                <a:ea typeface="宋体" charset="-122"/>
              </a:rPr>
              <a:t>请求，页面输出“</a:t>
            </a:r>
            <a:r>
              <a:rPr lang="en-US" altLang="zh-CN" dirty="0">
                <a:ea typeface="宋体" charset="-122"/>
              </a:rPr>
              <a:t>Hello</a:t>
            </a:r>
            <a:r>
              <a:rPr lang="en-US" altLang="zh-CN" baseline="0" dirty="0">
                <a:ea typeface="宋体" charset="-122"/>
              </a:rPr>
              <a:t> Spring MVC</a:t>
            </a:r>
            <a:r>
              <a:rPr lang="zh-CN" altLang="en-US" dirty="0">
                <a:ea typeface="宋体" charset="-122"/>
              </a:rPr>
              <a:t>”的简单示例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（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通过</a:t>
            </a:r>
            <a:r>
              <a:rPr lang="fr-FR" altLang="zh-CN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BeanNameUrlHandlerMapping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的方式完成了请求与</a:t>
            </a:r>
            <a:r>
              <a:rPr lang="fr-FR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Controller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之间的映射关系</a:t>
            </a:r>
            <a:r>
              <a:rPr lang="zh-CN" altLang="en-US" dirty="0">
                <a:ea typeface="宋体" charset="-122"/>
              </a:rPr>
              <a:t>）</a:t>
            </a:r>
            <a:endParaRPr lang="en-US" altLang="zh-CN" dirty="0">
              <a:ea typeface="宋体" charset="-122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在</a:t>
            </a:r>
            <a:r>
              <a:rPr lang="fr-FR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MyEclipse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中新建</a:t>
            </a:r>
            <a:r>
              <a:rPr lang="fr-FR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Web Project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后，使用</a:t>
            </a:r>
            <a:r>
              <a:rPr lang="fr-FR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Spring MVC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框架的步骤如下：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）引入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jar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文件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Spring MVC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配置：</a:t>
            </a:r>
          </a:p>
          <a:p>
            <a:pPr lvl="0"/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web.xml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中配置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Servlet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，定义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DispatcherServlet</a:t>
            </a:r>
            <a:endParaRPr lang="zh-CN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pPr lvl="0"/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创建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Spring MVC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的配置文件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3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）创建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Controller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（处理请求的控制器）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4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）创建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View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（本书中我们使用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JSP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作为视图）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）部署运行</a:t>
            </a:r>
          </a:p>
          <a:p>
            <a:endParaRPr lang="en-US" altLang="zh-CN" dirty="0">
              <a:ea typeface="宋体" charset="-122"/>
            </a:endParaRPr>
          </a:p>
          <a:p>
            <a:endParaRPr lang="zh-CN" altLang="en-US" dirty="0">
              <a:ea typeface="宋体" charset="-122"/>
            </a:endParaRPr>
          </a:p>
          <a:p>
            <a:endParaRPr lang="zh-CN" altLang="en-US" dirty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5D8708-2DD6-4F14-B346-8679C2C8F10A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实现步骤：</a:t>
            </a:r>
            <a:endParaRPr lang="en-US" altLang="zh-CN" dirty="0"/>
          </a:p>
          <a:p>
            <a:pPr>
              <a:defRPr/>
            </a:pPr>
            <a:r>
              <a:rPr lang="zh-CN" altLang="zh-CN" sz="2000" dirty="0"/>
              <a:t>导入</a:t>
            </a:r>
            <a:r>
              <a:rPr lang="en-US" altLang="zh-CN" sz="2000" dirty="0"/>
              <a:t>Spring MVC</a:t>
            </a:r>
            <a:r>
              <a:rPr lang="zh-CN" altLang="zh-CN" sz="2000" dirty="0"/>
              <a:t>所需的</a:t>
            </a:r>
            <a:r>
              <a:rPr lang="en-US" altLang="zh-CN" sz="2000" dirty="0"/>
              <a:t>jar</a:t>
            </a:r>
            <a:r>
              <a:rPr lang="zh-CN" altLang="zh-CN" sz="2000" dirty="0"/>
              <a:t>文件</a:t>
            </a:r>
            <a:endParaRPr lang="en-US" altLang="zh-CN" sz="2000" dirty="0"/>
          </a:p>
          <a:p>
            <a:pPr>
              <a:defRPr/>
            </a:pPr>
            <a:r>
              <a:rPr lang="zh-CN" altLang="zh-CN" sz="2000" dirty="0"/>
              <a:t>在</a:t>
            </a:r>
            <a:r>
              <a:rPr lang="en-US" altLang="zh-CN" sz="2000" dirty="0"/>
              <a:t>web.xml</a:t>
            </a:r>
            <a:r>
              <a:rPr lang="zh-CN" altLang="zh-CN" sz="2000" dirty="0"/>
              <a:t>中配置</a:t>
            </a:r>
            <a:r>
              <a:rPr lang="en-US" altLang="zh-CN" sz="2000" dirty="0" err="1"/>
              <a:t>DispatcherServlet</a:t>
            </a:r>
            <a:endParaRPr lang="en-US" altLang="zh-CN" sz="2000" dirty="0"/>
          </a:p>
          <a:p>
            <a:pPr>
              <a:defRPr/>
            </a:pPr>
            <a:r>
              <a:rPr lang="zh-CN" altLang="zh-CN" sz="2000" dirty="0"/>
              <a:t>创建</a:t>
            </a:r>
            <a:r>
              <a:rPr lang="en-US" altLang="zh-CN" sz="2000" dirty="0"/>
              <a:t>Spring MVC</a:t>
            </a:r>
            <a:r>
              <a:rPr lang="zh-CN" altLang="zh-CN" sz="2000" dirty="0"/>
              <a:t>的配置文件</a:t>
            </a:r>
            <a:r>
              <a:rPr lang="en-US" altLang="zh-CN" sz="2000" dirty="0"/>
              <a:t> (springmvc-servlet.xml)</a:t>
            </a:r>
          </a:p>
          <a:p>
            <a:pPr>
              <a:defRPr/>
            </a:pPr>
            <a:r>
              <a:rPr lang="zh-CN" altLang="zh-CN" sz="2000" dirty="0"/>
              <a:t>创建</a:t>
            </a:r>
            <a:r>
              <a:rPr lang="en-US" altLang="zh-CN" sz="2000" dirty="0"/>
              <a:t>Controller</a:t>
            </a:r>
          </a:p>
          <a:p>
            <a:pPr lvl="1">
              <a:defRPr/>
            </a:pPr>
            <a:r>
              <a:rPr lang="zh-CN" altLang="zh-CN" sz="1800" dirty="0"/>
              <a:t>继承</a:t>
            </a:r>
            <a:r>
              <a:rPr lang="en-US" altLang="zh-CN" sz="1800" dirty="0" err="1"/>
              <a:t>AbstractController</a:t>
            </a:r>
            <a:r>
              <a:rPr lang="zh-CN" altLang="zh-CN" sz="1800" dirty="0"/>
              <a:t>，重写</a:t>
            </a:r>
            <a:r>
              <a:rPr lang="en-US" altLang="zh-CN" sz="1800" dirty="0" err="1"/>
              <a:t>handleRequestInternal</a:t>
            </a:r>
            <a:r>
              <a:rPr lang="zh-CN" altLang="zh-CN" sz="1800" dirty="0"/>
              <a:t>方法</a:t>
            </a:r>
            <a:endParaRPr lang="en-US" altLang="zh-CN" sz="1800" dirty="0"/>
          </a:p>
          <a:p>
            <a:pPr>
              <a:defRPr/>
            </a:pPr>
            <a:r>
              <a:rPr lang="zh-CN" altLang="zh-CN" sz="2000" dirty="0"/>
              <a:t>创建</a:t>
            </a:r>
            <a:r>
              <a:rPr lang="en-US" altLang="zh-CN" sz="2000" dirty="0"/>
              <a:t>View</a:t>
            </a:r>
          </a:p>
          <a:p>
            <a:pPr>
              <a:defRPr/>
            </a:pPr>
            <a:r>
              <a:rPr lang="zh-CN" altLang="zh-CN" sz="2000" dirty="0"/>
              <a:t>部署运行</a:t>
            </a:r>
            <a:endParaRPr lang="en-US" altLang="zh-CN" sz="2000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302772-0FE0-43A7-B33F-FF577053289D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0F327A-BBE9-4DBC-9FF7-B3EDCF7795DB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2770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5100"/>
            <a:ext cx="638175" cy="288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内容占位符 8"/>
          <p:cNvSpPr>
            <a:spLocks noGrp="1"/>
          </p:cNvSpPr>
          <p:nvPr>
            <p:ph idx="1"/>
          </p:nvPr>
        </p:nvSpPr>
        <p:spPr>
          <a:xfrm>
            <a:off x="759412" y="818380"/>
            <a:ext cx="7992888" cy="3897228"/>
          </a:xfrm>
        </p:spPr>
        <p:txBody>
          <a:bodyPr/>
          <a:lstStyle>
            <a:lvl1pPr marL="342900" indent="-342900" algn="just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u"/>
              <a:defRPr sz="18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 algn="just">
              <a:lnSpc>
                <a:spcPct val="12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57300" indent="-342900" algn="just">
              <a:lnSpc>
                <a:spcPct val="100000"/>
              </a:lnSpc>
              <a:buClr>
                <a:schemeClr val="tx2"/>
              </a:buClr>
              <a:buSzPct val="85000"/>
              <a:buFont typeface="Wingdings" panose="05000000000000000000" pitchFamily="2" charset="2"/>
              <a:buChar char="p"/>
              <a:defRPr sz="14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 algn="just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917700" indent="-285750" algn="just">
              <a:buClr>
                <a:schemeClr val="tx2"/>
              </a:buClr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326640" indent="-285750"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accent1">
                    <a:lumMod val="75000"/>
                  </a:schemeClr>
                </a:solidFill>
                <a:latin typeface="+mn-lt"/>
              </a:defRPr>
            </a:lvl6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755576" y="162640"/>
            <a:ext cx="7992888" cy="456098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标题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526228A-B3BB-4E2F-8F6B-1208B3761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65604" y="4707287"/>
            <a:ext cx="442392" cy="274637"/>
          </a:xfrm>
          <a:prstGeom prst="rect">
            <a:avLst/>
          </a:prstGeom>
        </p:spPr>
        <p:txBody>
          <a:bodyPr vert="horz" lIns="81630" tIns="40815" rIns="81630" bIns="40815" rtlCol="0" anchor="ctr"/>
          <a:lstStyle>
            <a:lvl1pPr algn="ctr" defTabSz="815975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21603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5100"/>
            <a:ext cx="638175" cy="288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755576" y="162640"/>
            <a:ext cx="7992888" cy="456098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标题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526228A-B3BB-4E2F-8F6B-1208B3761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65604" y="4707287"/>
            <a:ext cx="442392" cy="274637"/>
          </a:xfrm>
          <a:prstGeom prst="rect">
            <a:avLst/>
          </a:prstGeom>
        </p:spPr>
        <p:txBody>
          <a:bodyPr vert="horz" lIns="81630" tIns="40815" rIns="81630" bIns="40815" rtlCol="0" anchor="ctr"/>
          <a:lstStyle>
            <a:lvl1pPr algn="ctr" defTabSz="815975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654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章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EC5FBAB-43E0-446A-A354-B64ED54D3B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16832" y="1751641"/>
            <a:ext cx="6912768" cy="1102518"/>
          </a:xfrm>
        </p:spPr>
        <p:txBody>
          <a:bodyPr>
            <a:noAutofit/>
          </a:bodyPr>
          <a:lstStyle>
            <a:lvl1pPr>
              <a:defRPr sz="4000" b="1">
                <a:solidFill>
                  <a:srgbClr val="1F3A6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83CEFB2-D6CE-41BD-9484-A53C4C7CB61C}"/>
              </a:ext>
            </a:extLst>
          </p:cNvPr>
          <p:cNvSpPr/>
          <p:nvPr userDrawn="1"/>
        </p:nvSpPr>
        <p:spPr>
          <a:xfrm>
            <a:off x="5789240" y="195486"/>
            <a:ext cx="3240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800" b="1" dirty="0">
                <a:solidFill>
                  <a:srgbClr val="1E35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宋简体" panose="03000509000000000000" pitchFamily="65" charset="-122"/>
                <a:ea typeface="方正粗宋简体" panose="03000509000000000000" pitchFamily="65" charset="-122"/>
              </a:rPr>
              <a:t>Java EE </a:t>
            </a:r>
            <a:r>
              <a:rPr lang="zh-CN" altLang="en-US" sz="1800" b="1" dirty="0">
                <a:solidFill>
                  <a:srgbClr val="1E35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宋简体" panose="03000509000000000000" pitchFamily="65" charset="-122"/>
                <a:ea typeface="方正粗宋简体" panose="03000509000000000000" pitchFamily="65" charset="-122"/>
              </a:rPr>
              <a:t>轻量级框架应用实战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1D847F8-3E65-4F42-B405-BEDC978FD7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4040982"/>
            <a:ext cx="785192" cy="994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73C90B8-333D-46FF-8E29-FFB8B52D35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93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64182" y="195486"/>
            <a:ext cx="4555200" cy="576064"/>
          </a:xfrm>
        </p:spPr>
        <p:txBody>
          <a:bodyPr>
            <a:noAutofit/>
          </a:bodyPr>
          <a:lstStyle>
            <a:lvl1pPr algn="r" defTabSz="815975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800" b="1" kern="1200" noProof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314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课程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83568" y="148503"/>
            <a:ext cx="7078601" cy="556570"/>
          </a:xfrm>
          <a:prstGeom prst="rect">
            <a:avLst/>
          </a:prstGeom>
        </p:spPr>
        <p:txBody>
          <a:bodyPr/>
          <a:lstStyle>
            <a:lvl1pPr algn="l">
              <a:defRPr lang="zh-CN" altLang="en-US" sz="2400" b="1" kern="1200" noProof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noProof="1"/>
              <a:t>课程目标</a:t>
            </a:r>
          </a:p>
        </p:txBody>
      </p:sp>
      <p:sp>
        <p:nvSpPr>
          <p:cNvPr id="12" name="矩形 1"/>
          <p:cNvSpPr/>
          <p:nvPr userDrawn="1"/>
        </p:nvSpPr>
        <p:spPr>
          <a:xfrm>
            <a:off x="3140414" y="0"/>
            <a:ext cx="6003587" cy="5141913"/>
          </a:xfrm>
          <a:custGeom>
            <a:avLst/>
            <a:gdLst/>
            <a:ahLst/>
            <a:cxnLst/>
            <a:rect l="l" t="t" r="r" b="b"/>
            <a:pathLst>
              <a:path w="6003587" h="5141913">
                <a:moveTo>
                  <a:pt x="5065968" y="0"/>
                </a:moveTo>
                <a:lnTo>
                  <a:pt x="6003587" y="0"/>
                </a:lnTo>
                <a:lnTo>
                  <a:pt x="6003587" y="1361228"/>
                </a:lnTo>
                <a:lnTo>
                  <a:pt x="2278743" y="5141913"/>
                </a:lnTo>
                <a:lnTo>
                  <a:pt x="0" y="5141913"/>
                </a:lnTo>
                <a:close/>
              </a:path>
            </a:pathLst>
          </a:custGeom>
          <a:solidFill>
            <a:srgbClr val="A7CE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2" descr="C:\Users\lenovo\Desktop\33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60" y="426788"/>
            <a:ext cx="107950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/>
          <a:srcRect l="10119" r="20859"/>
          <a:stretch>
            <a:fillRect/>
          </a:stretch>
        </p:blipFill>
        <p:spPr>
          <a:xfrm>
            <a:off x="5939155" y="1790700"/>
            <a:ext cx="1693545" cy="1521460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11" name="内容占位符 8">
            <a:extLst>
              <a:ext uri="{FF2B5EF4-FFF2-40B4-BE49-F238E27FC236}">
                <a16:creationId xmlns:a16="http://schemas.microsoft.com/office/drawing/2014/main" id="{AB5C09D3-18AD-46C4-B9BE-DC908ED61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853577"/>
            <a:ext cx="7992888" cy="4022430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u"/>
              <a:defRPr sz="18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lnSpc>
                <a:spcPct val="12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57300" indent="-342900">
              <a:lnSpc>
                <a:spcPct val="100000"/>
              </a:lnSpc>
              <a:buClr>
                <a:schemeClr val="tx2"/>
              </a:buClr>
              <a:buSzPct val="85000"/>
              <a:buFont typeface="Wingdings" panose="05000000000000000000" pitchFamily="2" charset="2"/>
              <a:buChar char="p"/>
              <a:defRPr sz="14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917700" indent="-285750">
              <a:buClr>
                <a:schemeClr val="tx2"/>
              </a:buClr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326640" indent="-285750"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accent1">
                    <a:lumMod val="75000"/>
                  </a:schemeClr>
                </a:solidFill>
                <a:latin typeface="+mn-lt"/>
              </a:defRPr>
            </a:lvl6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pic>
        <p:nvPicPr>
          <p:cNvPr id="8" name="图片 6">
            <a:extLst>
              <a:ext uri="{FF2B5EF4-FFF2-40B4-BE49-F238E27FC236}">
                <a16:creationId xmlns:a16="http://schemas.microsoft.com/office/drawing/2014/main" id="{57183EB8-BAF8-4125-974B-9F7347D2C89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5100"/>
            <a:ext cx="638175" cy="288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537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5606"/>
            <a:ext cx="9144000" cy="2304256"/>
          </a:xfrm>
          <a:prstGeom prst="rect">
            <a:avLst/>
          </a:prstGeom>
        </p:spPr>
      </p:pic>
      <p:pic>
        <p:nvPicPr>
          <p:cNvPr id="8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25017" y="-1121569"/>
            <a:ext cx="638175" cy="288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539552" y="1446385"/>
            <a:ext cx="8208912" cy="1102518"/>
          </a:xfrm>
        </p:spPr>
        <p:txBody>
          <a:bodyPr>
            <a:noAutofit/>
          </a:bodyPr>
          <a:lstStyle>
            <a:lvl1pPr>
              <a:defRPr sz="3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谢谢</a:t>
            </a:r>
          </a:p>
        </p:txBody>
      </p:sp>
      <p:pic>
        <p:nvPicPr>
          <p:cNvPr id="11" name="图片 10" descr="2_0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945640" y="1350897"/>
            <a:ext cx="5252720" cy="1293495"/>
          </a:xfrm>
          <a:prstGeom prst="rect">
            <a:avLst/>
          </a:prstGeom>
        </p:spPr>
      </p:pic>
      <p:sp>
        <p:nvSpPr>
          <p:cNvPr id="1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591780" y="2774373"/>
            <a:ext cx="3923320" cy="733481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08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6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主讲人：某某某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演示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1" y="-1"/>
            <a:ext cx="3129358" cy="514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 19"/>
          <p:cNvSpPr/>
          <p:nvPr userDrawn="1"/>
        </p:nvSpPr>
        <p:spPr>
          <a:xfrm>
            <a:off x="0" y="-1"/>
            <a:ext cx="9144000" cy="5141914"/>
          </a:xfrm>
          <a:prstGeom prst="rect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1" name="Rectangle 18"/>
          <p:cNvSpPr>
            <a:spLocks noChangeArrowheads="1"/>
          </p:cNvSpPr>
          <p:nvPr userDrawn="1"/>
        </p:nvSpPr>
        <p:spPr bwMode="auto">
          <a:xfrm>
            <a:off x="1259632" y="3723878"/>
            <a:ext cx="10259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演示案例</a:t>
            </a:r>
          </a:p>
        </p:txBody>
      </p:sp>
      <p:sp>
        <p:nvSpPr>
          <p:cNvPr id="32" name="Freeform 9"/>
          <p:cNvSpPr/>
          <p:nvPr userDrawn="1"/>
        </p:nvSpPr>
        <p:spPr bwMode="auto">
          <a:xfrm>
            <a:off x="2483768" y="3801700"/>
            <a:ext cx="68978" cy="138202"/>
          </a:xfrm>
          <a:custGeom>
            <a:avLst/>
            <a:gdLst>
              <a:gd name="T0" fmla="*/ 0 w 278"/>
              <a:gd name="T1" fmla="*/ 0 h 557"/>
              <a:gd name="T2" fmla="*/ 278 w 278"/>
              <a:gd name="T3" fmla="*/ 278 h 557"/>
              <a:gd name="T4" fmla="*/ 0 w 278"/>
              <a:gd name="T5" fmla="*/ 557 h 557"/>
              <a:gd name="T6" fmla="*/ 0 w 278"/>
              <a:gd name="T7" fmla="*/ 0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cxnSp>
        <p:nvCxnSpPr>
          <p:cNvPr id="33" name="直接连接符 32"/>
          <p:cNvCxnSpPr/>
          <p:nvPr userDrawn="1"/>
        </p:nvCxnSpPr>
        <p:spPr>
          <a:xfrm>
            <a:off x="1115616" y="3674888"/>
            <a:ext cx="0" cy="423243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 userDrawn="1"/>
        </p:nvSpPr>
        <p:spPr>
          <a:xfrm>
            <a:off x="3131840" y="-2"/>
            <a:ext cx="6012160" cy="5141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标题 1"/>
          <p:cNvSpPr>
            <a:spLocks noGrp="1" noChangeArrowheads="1"/>
          </p:cNvSpPr>
          <p:nvPr>
            <p:ph type="title" hasCustomPrompt="1"/>
          </p:nvPr>
        </p:nvSpPr>
        <p:spPr>
          <a:xfrm>
            <a:off x="3563889" y="282145"/>
            <a:ext cx="5334268" cy="493598"/>
          </a:xfrm>
          <a:prstGeom prst="rect">
            <a:avLst/>
          </a:prstGeom>
        </p:spPr>
        <p:txBody>
          <a:bodyPr/>
          <a:lstStyle>
            <a:lvl1pPr algn="l" defTabSz="815975" rtl="0" eaLnBrk="1" fontAlgn="base" hangingPunct="1">
              <a:spcBef>
                <a:spcPct val="0"/>
              </a:spcBef>
              <a:spcAft>
                <a:spcPct val="0"/>
              </a:spcAft>
              <a:defRPr lang="zh-CN" altLang="zh-CN" sz="2400" b="1" kern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演示案例：</a:t>
            </a:r>
            <a:r>
              <a:rPr lang="en-US" altLang="zh-CN" dirty="0"/>
              <a:t>1-</a:t>
            </a:r>
            <a:r>
              <a:rPr lang="zh-CN" altLang="en-US" dirty="0"/>
              <a:t>案例名</a:t>
            </a:r>
            <a:endParaRPr lang="zh-CN" altLang="zh-CN" dirty="0"/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636573" y="3736907"/>
            <a:ext cx="325200" cy="308837"/>
            <a:chOff x="1866900" y="2420938"/>
            <a:chExt cx="757238" cy="719137"/>
          </a:xfrm>
          <a:solidFill>
            <a:schemeClr val="bg1"/>
          </a:solidFill>
        </p:grpSpPr>
        <p:sp>
          <p:nvSpPr>
            <p:cNvPr id="27" name="Freeform 15"/>
            <p:cNvSpPr/>
            <p:nvPr/>
          </p:nvSpPr>
          <p:spPr bwMode="auto">
            <a:xfrm>
              <a:off x="1979613" y="2420938"/>
              <a:ext cx="644525" cy="495300"/>
            </a:xfrm>
            <a:custGeom>
              <a:avLst/>
              <a:gdLst>
                <a:gd name="T0" fmla="*/ 158 w 172"/>
                <a:gd name="T1" fmla="*/ 0 h 132"/>
                <a:gd name="T2" fmla="*/ 15 w 172"/>
                <a:gd name="T3" fmla="*/ 0 h 132"/>
                <a:gd name="T4" fmla="*/ 0 w 172"/>
                <a:gd name="T5" fmla="*/ 14 h 132"/>
                <a:gd name="T6" fmla="*/ 0 w 172"/>
                <a:gd name="T7" fmla="*/ 30 h 132"/>
                <a:gd name="T8" fmla="*/ 13 w 172"/>
                <a:gd name="T9" fmla="*/ 30 h 132"/>
                <a:gd name="T10" fmla="*/ 13 w 172"/>
                <a:gd name="T11" fmla="*/ 14 h 132"/>
                <a:gd name="T12" fmla="*/ 15 w 172"/>
                <a:gd name="T13" fmla="*/ 13 h 132"/>
                <a:gd name="T14" fmla="*/ 158 w 172"/>
                <a:gd name="T15" fmla="*/ 13 h 132"/>
                <a:gd name="T16" fmla="*/ 159 w 172"/>
                <a:gd name="T17" fmla="*/ 14 h 132"/>
                <a:gd name="T18" fmla="*/ 159 w 172"/>
                <a:gd name="T19" fmla="*/ 118 h 132"/>
                <a:gd name="T20" fmla="*/ 158 w 172"/>
                <a:gd name="T21" fmla="*/ 119 h 132"/>
                <a:gd name="T22" fmla="*/ 142 w 172"/>
                <a:gd name="T23" fmla="*/ 119 h 132"/>
                <a:gd name="T24" fmla="*/ 142 w 172"/>
                <a:gd name="T25" fmla="*/ 132 h 132"/>
                <a:gd name="T26" fmla="*/ 158 w 172"/>
                <a:gd name="T27" fmla="*/ 132 h 132"/>
                <a:gd name="T28" fmla="*/ 172 w 172"/>
                <a:gd name="T29" fmla="*/ 118 h 132"/>
                <a:gd name="T30" fmla="*/ 172 w 172"/>
                <a:gd name="T31" fmla="*/ 14 h 132"/>
                <a:gd name="T32" fmla="*/ 158 w 172"/>
                <a:gd name="T3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2" h="132">
                  <a:moveTo>
                    <a:pt x="158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4" y="13"/>
                    <a:pt x="15" y="13"/>
                  </a:cubicBezTo>
                  <a:cubicBezTo>
                    <a:pt x="158" y="13"/>
                    <a:pt x="158" y="13"/>
                    <a:pt x="158" y="13"/>
                  </a:cubicBezTo>
                  <a:cubicBezTo>
                    <a:pt x="158" y="13"/>
                    <a:pt x="159" y="14"/>
                    <a:pt x="159" y="14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59" y="118"/>
                    <a:pt x="158" y="119"/>
                    <a:pt x="158" y="119"/>
                  </a:cubicBezTo>
                  <a:cubicBezTo>
                    <a:pt x="142" y="119"/>
                    <a:pt x="142" y="119"/>
                    <a:pt x="142" y="119"/>
                  </a:cubicBezTo>
                  <a:cubicBezTo>
                    <a:pt x="142" y="132"/>
                    <a:pt x="142" y="132"/>
                    <a:pt x="142" y="132"/>
                  </a:cubicBezTo>
                  <a:cubicBezTo>
                    <a:pt x="158" y="132"/>
                    <a:pt x="158" y="132"/>
                    <a:pt x="158" y="132"/>
                  </a:cubicBezTo>
                  <a:cubicBezTo>
                    <a:pt x="166" y="132"/>
                    <a:pt x="172" y="126"/>
                    <a:pt x="172" y="118"/>
                  </a:cubicBezTo>
                  <a:cubicBezTo>
                    <a:pt x="172" y="14"/>
                    <a:pt x="172" y="14"/>
                    <a:pt x="172" y="14"/>
                  </a:cubicBezTo>
                  <a:cubicBezTo>
                    <a:pt x="172" y="6"/>
                    <a:pt x="166" y="0"/>
                    <a:pt x="15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16"/>
            <p:cNvSpPr/>
            <p:nvPr/>
          </p:nvSpPr>
          <p:spPr bwMode="auto">
            <a:xfrm>
              <a:off x="1866900" y="2533650"/>
              <a:ext cx="644525" cy="606425"/>
            </a:xfrm>
            <a:custGeom>
              <a:avLst/>
              <a:gdLst>
                <a:gd name="T0" fmla="*/ 157 w 172"/>
                <a:gd name="T1" fmla="*/ 0 h 162"/>
                <a:gd name="T2" fmla="*/ 43 w 172"/>
                <a:gd name="T3" fmla="*/ 0 h 162"/>
                <a:gd name="T4" fmla="*/ 30 w 172"/>
                <a:gd name="T5" fmla="*/ 0 h 162"/>
                <a:gd name="T6" fmla="*/ 14 w 172"/>
                <a:gd name="T7" fmla="*/ 0 h 162"/>
                <a:gd name="T8" fmla="*/ 0 w 172"/>
                <a:gd name="T9" fmla="*/ 15 h 162"/>
                <a:gd name="T10" fmla="*/ 0 w 172"/>
                <a:gd name="T11" fmla="*/ 118 h 162"/>
                <a:gd name="T12" fmla="*/ 0 w 172"/>
                <a:gd name="T13" fmla="*/ 120 h 162"/>
                <a:gd name="T14" fmla="*/ 14 w 172"/>
                <a:gd name="T15" fmla="*/ 133 h 162"/>
                <a:gd name="T16" fmla="*/ 44 w 172"/>
                <a:gd name="T17" fmla="*/ 133 h 162"/>
                <a:gd name="T18" fmla="*/ 51 w 172"/>
                <a:gd name="T19" fmla="*/ 126 h 162"/>
                <a:gd name="T20" fmla="*/ 44 w 172"/>
                <a:gd name="T21" fmla="*/ 119 h 162"/>
                <a:gd name="T22" fmla="*/ 14 w 172"/>
                <a:gd name="T23" fmla="*/ 119 h 162"/>
                <a:gd name="T24" fmla="*/ 13 w 172"/>
                <a:gd name="T25" fmla="*/ 118 h 162"/>
                <a:gd name="T26" fmla="*/ 13 w 172"/>
                <a:gd name="T27" fmla="*/ 15 h 162"/>
                <a:gd name="T28" fmla="*/ 14 w 172"/>
                <a:gd name="T29" fmla="*/ 13 h 162"/>
                <a:gd name="T30" fmla="*/ 30 w 172"/>
                <a:gd name="T31" fmla="*/ 13 h 162"/>
                <a:gd name="T32" fmla="*/ 43 w 172"/>
                <a:gd name="T33" fmla="*/ 13 h 162"/>
                <a:gd name="T34" fmla="*/ 157 w 172"/>
                <a:gd name="T35" fmla="*/ 13 h 162"/>
                <a:gd name="T36" fmla="*/ 159 w 172"/>
                <a:gd name="T37" fmla="*/ 15 h 162"/>
                <a:gd name="T38" fmla="*/ 159 w 172"/>
                <a:gd name="T39" fmla="*/ 89 h 162"/>
                <a:gd name="T40" fmla="*/ 159 w 172"/>
                <a:gd name="T41" fmla="*/ 102 h 162"/>
                <a:gd name="T42" fmla="*/ 159 w 172"/>
                <a:gd name="T43" fmla="*/ 118 h 162"/>
                <a:gd name="T44" fmla="*/ 157 w 172"/>
                <a:gd name="T45" fmla="*/ 119 h 162"/>
                <a:gd name="T46" fmla="*/ 130 w 172"/>
                <a:gd name="T47" fmla="*/ 119 h 162"/>
                <a:gd name="T48" fmla="*/ 105 w 172"/>
                <a:gd name="T49" fmla="*/ 119 h 162"/>
                <a:gd name="T50" fmla="*/ 90 w 172"/>
                <a:gd name="T51" fmla="*/ 119 h 162"/>
                <a:gd name="T52" fmla="*/ 89 w 172"/>
                <a:gd name="T53" fmla="*/ 119 h 162"/>
                <a:gd name="T54" fmla="*/ 85 w 172"/>
                <a:gd name="T55" fmla="*/ 121 h 162"/>
                <a:gd name="T56" fmla="*/ 85 w 172"/>
                <a:gd name="T57" fmla="*/ 121 h 162"/>
                <a:gd name="T58" fmla="*/ 82 w 172"/>
                <a:gd name="T59" fmla="*/ 123 h 162"/>
                <a:gd name="T60" fmla="*/ 73 w 172"/>
                <a:gd name="T61" fmla="*/ 133 h 162"/>
                <a:gd name="T62" fmla="*/ 56 w 172"/>
                <a:gd name="T63" fmla="*/ 150 h 162"/>
                <a:gd name="T64" fmla="*/ 56 w 172"/>
                <a:gd name="T65" fmla="*/ 160 h 162"/>
                <a:gd name="T66" fmla="*/ 65 w 172"/>
                <a:gd name="T67" fmla="*/ 160 h 162"/>
                <a:gd name="T68" fmla="*/ 92 w 172"/>
                <a:gd name="T69" fmla="*/ 133 h 162"/>
                <a:gd name="T70" fmla="*/ 130 w 172"/>
                <a:gd name="T71" fmla="*/ 133 h 162"/>
                <a:gd name="T72" fmla="*/ 157 w 172"/>
                <a:gd name="T73" fmla="*/ 133 h 162"/>
                <a:gd name="T74" fmla="*/ 172 w 172"/>
                <a:gd name="T75" fmla="*/ 118 h 162"/>
                <a:gd name="T76" fmla="*/ 172 w 172"/>
                <a:gd name="T77" fmla="*/ 102 h 162"/>
                <a:gd name="T78" fmla="*/ 172 w 172"/>
                <a:gd name="T79" fmla="*/ 89 h 162"/>
                <a:gd name="T80" fmla="*/ 172 w 172"/>
                <a:gd name="T81" fmla="*/ 15 h 162"/>
                <a:gd name="T82" fmla="*/ 157 w 172"/>
                <a:gd name="T83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2" h="162">
                  <a:moveTo>
                    <a:pt x="157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9"/>
                    <a:pt x="0" y="119"/>
                    <a:pt x="0" y="120"/>
                  </a:cubicBezTo>
                  <a:cubicBezTo>
                    <a:pt x="1" y="127"/>
                    <a:pt x="7" y="133"/>
                    <a:pt x="14" y="133"/>
                  </a:cubicBezTo>
                  <a:cubicBezTo>
                    <a:pt x="44" y="133"/>
                    <a:pt x="44" y="133"/>
                    <a:pt x="44" y="133"/>
                  </a:cubicBezTo>
                  <a:cubicBezTo>
                    <a:pt x="48" y="133"/>
                    <a:pt x="51" y="130"/>
                    <a:pt x="51" y="126"/>
                  </a:cubicBezTo>
                  <a:cubicBezTo>
                    <a:pt x="51" y="122"/>
                    <a:pt x="48" y="119"/>
                    <a:pt x="44" y="119"/>
                  </a:cubicBezTo>
                  <a:cubicBezTo>
                    <a:pt x="14" y="119"/>
                    <a:pt x="14" y="119"/>
                    <a:pt x="14" y="119"/>
                  </a:cubicBezTo>
                  <a:cubicBezTo>
                    <a:pt x="14" y="119"/>
                    <a:pt x="13" y="119"/>
                    <a:pt x="13" y="118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4"/>
                    <a:pt x="14" y="13"/>
                    <a:pt x="14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8" y="13"/>
                    <a:pt x="159" y="14"/>
                    <a:pt x="159" y="15"/>
                  </a:cubicBezTo>
                  <a:cubicBezTo>
                    <a:pt x="159" y="89"/>
                    <a:pt x="159" y="89"/>
                    <a:pt x="159" y="89"/>
                  </a:cubicBezTo>
                  <a:cubicBezTo>
                    <a:pt x="159" y="102"/>
                    <a:pt x="159" y="102"/>
                    <a:pt x="159" y="102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59" y="119"/>
                    <a:pt x="158" y="119"/>
                    <a:pt x="157" y="119"/>
                  </a:cubicBezTo>
                  <a:cubicBezTo>
                    <a:pt x="130" y="119"/>
                    <a:pt x="130" y="119"/>
                    <a:pt x="130" y="119"/>
                  </a:cubicBezTo>
                  <a:cubicBezTo>
                    <a:pt x="105" y="119"/>
                    <a:pt x="105" y="119"/>
                    <a:pt x="105" y="119"/>
                  </a:cubicBezTo>
                  <a:cubicBezTo>
                    <a:pt x="90" y="119"/>
                    <a:pt x="90" y="119"/>
                    <a:pt x="90" y="119"/>
                  </a:cubicBezTo>
                  <a:cubicBezTo>
                    <a:pt x="89" y="119"/>
                    <a:pt x="89" y="119"/>
                    <a:pt x="89" y="119"/>
                  </a:cubicBezTo>
                  <a:cubicBezTo>
                    <a:pt x="88" y="119"/>
                    <a:pt x="87" y="120"/>
                    <a:pt x="85" y="121"/>
                  </a:cubicBezTo>
                  <a:cubicBezTo>
                    <a:pt x="85" y="121"/>
                    <a:pt x="85" y="121"/>
                    <a:pt x="85" y="121"/>
                  </a:cubicBezTo>
                  <a:cubicBezTo>
                    <a:pt x="82" y="123"/>
                    <a:pt x="82" y="123"/>
                    <a:pt x="82" y="123"/>
                  </a:cubicBezTo>
                  <a:cubicBezTo>
                    <a:pt x="73" y="133"/>
                    <a:pt x="73" y="133"/>
                    <a:pt x="73" y="133"/>
                  </a:cubicBezTo>
                  <a:cubicBezTo>
                    <a:pt x="56" y="150"/>
                    <a:pt x="56" y="150"/>
                    <a:pt x="56" y="150"/>
                  </a:cubicBezTo>
                  <a:cubicBezTo>
                    <a:pt x="53" y="153"/>
                    <a:pt x="53" y="157"/>
                    <a:pt x="56" y="160"/>
                  </a:cubicBezTo>
                  <a:cubicBezTo>
                    <a:pt x="58" y="162"/>
                    <a:pt x="62" y="162"/>
                    <a:pt x="65" y="160"/>
                  </a:cubicBezTo>
                  <a:cubicBezTo>
                    <a:pt x="92" y="133"/>
                    <a:pt x="92" y="133"/>
                    <a:pt x="92" y="133"/>
                  </a:cubicBezTo>
                  <a:cubicBezTo>
                    <a:pt x="130" y="133"/>
                    <a:pt x="130" y="133"/>
                    <a:pt x="130" y="133"/>
                  </a:cubicBezTo>
                  <a:cubicBezTo>
                    <a:pt x="157" y="133"/>
                    <a:pt x="157" y="133"/>
                    <a:pt x="157" y="133"/>
                  </a:cubicBezTo>
                  <a:cubicBezTo>
                    <a:pt x="165" y="133"/>
                    <a:pt x="172" y="126"/>
                    <a:pt x="172" y="118"/>
                  </a:cubicBezTo>
                  <a:cubicBezTo>
                    <a:pt x="172" y="102"/>
                    <a:pt x="172" y="102"/>
                    <a:pt x="172" y="102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72" y="15"/>
                    <a:pt x="172" y="15"/>
                    <a:pt x="172" y="15"/>
                  </a:cubicBezTo>
                  <a:cubicBezTo>
                    <a:pt x="172" y="7"/>
                    <a:pt x="165" y="0"/>
                    <a:pt x="15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9" name="内容占位符 8">
            <a:extLst>
              <a:ext uri="{FF2B5EF4-FFF2-40B4-BE49-F238E27FC236}">
                <a16:creationId xmlns:a16="http://schemas.microsoft.com/office/drawing/2014/main" id="{1BEB4A84-75F1-4A8F-9894-46A9874EE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3889" y="935732"/>
            <a:ext cx="5334268" cy="3897228"/>
          </a:xfrm>
        </p:spPr>
        <p:txBody>
          <a:bodyPr/>
          <a:lstStyle>
            <a:lvl1pPr marL="342900" indent="-3429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u"/>
              <a:defRPr sz="18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lnSpc>
                <a:spcPct val="12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57300" indent="-342900">
              <a:lnSpc>
                <a:spcPct val="100000"/>
              </a:lnSpc>
              <a:buClr>
                <a:schemeClr val="tx2"/>
              </a:buClr>
              <a:buSzPct val="85000"/>
              <a:buFont typeface="Wingdings" panose="05000000000000000000" pitchFamily="2" charset="2"/>
              <a:buChar char="p"/>
              <a:defRPr sz="14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91770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326640" indent="-285750"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accent1">
                    <a:lumMod val="75000"/>
                  </a:schemeClr>
                </a:solidFill>
                <a:latin typeface="+mn-lt"/>
              </a:defRPr>
            </a:lvl6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pic>
        <p:nvPicPr>
          <p:cNvPr id="21" name="图片 6">
            <a:extLst>
              <a:ext uri="{FF2B5EF4-FFF2-40B4-BE49-F238E27FC236}">
                <a16:creationId xmlns:a16="http://schemas.microsoft.com/office/drawing/2014/main" id="{D56D26C3-4A17-426B-AF68-60DAF183E0A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599" y="-372"/>
            <a:ext cx="414671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灯片编号占位符 5">
            <a:extLst>
              <a:ext uri="{FF2B5EF4-FFF2-40B4-BE49-F238E27FC236}">
                <a16:creationId xmlns:a16="http://schemas.microsoft.com/office/drawing/2014/main" id="{BC9335BF-CCD2-4EDA-9EC4-07BB2DF3F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65604" y="4707287"/>
            <a:ext cx="442392" cy="274637"/>
          </a:xfrm>
          <a:prstGeom prst="rect">
            <a:avLst/>
          </a:prstGeom>
        </p:spPr>
        <p:txBody>
          <a:bodyPr vert="horz" lIns="81630" tIns="40815" rIns="81630" bIns="40815" rtlCol="0" anchor="ctr"/>
          <a:lstStyle>
            <a:lvl1pPr algn="ctr" defTabSz="815975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478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堂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1" y="-1"/>
            <a:ext cx="3129358" cy="514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矩形 62"/>
          <p:cNvSpPr/>
          <p:nvPr userDrawn="1"/>
        </p:nvSpPr>
        <p:spPr>
          <a:xfrm>
            <a:off x="0" y="-372"/>
            <a:ext cx="9144000" cy="5141914"/>
          </a:xfrm>
          <a:prstGeom prst="rect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4" name="Rectangle 18"/>
          <p:cNvSpPr>
            <a:spLocks noChangeArrowheads="1"/>
          </p:cNvSpPr>
          <p:nvPr userDrawn="1"/>
        </p:nvSpPr>
        <p:spPr bwMode="auto">
          <a:xfrm>
            <a:off x="1259632" y="3723878"/>
            <a:ext cx="10259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课堂练习</a:t>
            </a:r>
          </a:p>
        </p:txBody>
      </p:sp>
      <p:sp>
        <p:nvSpPr>
          <p:cNvPr id="65" name="Freeform 9"/>
          <p:cNvSpPr/>
          <p:nvPr userDrawn="1"/>
        </p:nvSpPr>
        <p:spPr bwMode="auto">
          <a:xfrm>
            <a:off x="2483768" y="3801700"/>
            <a:ext cx="68978" cy="138202"/>
          </a:xfrm>
          <a:custGeom>
            <a:avLst/>
            <a:gdLst>
              <a:gd name="T0" fmla="*/ 0 w 278"/>
              <a:gd name="T1" fmla="*/ 0 h 557"/>
              <a:gd name="T2" fmla="*/ 278 w 278"/>
              <a:gd name="T3" fmla="*/ 278 h 557"/>
              <a:gd name="T4" fmla="*/ 0 w 278"/>
              <a:gd name="T5" fmla="*/ 557 h 557"/>
              <a:gd name="T6" fmla="*/ 0 w 278"/>
              <a:gd name="T7" fmla="*/ 0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cxnSp>
        <p:nvCxnSpPr>
          <p:cNvPr id="66" name="直接连接符 65"/>
          <p:cNvCxnSpPr/>
          <p:nvPr userDrawn="1"/>
        </p:nvCxnSpPr>
        <p:spPr>
          <a:xfrm>
            <a:off x="1115616" y="3674888"/>
            <a:ext cx="0" cy="423243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 userDrawn="1"/>
        </p:nvSpPr>
        <p:spPr>
          <a:xfrm>
            <a:off x="3131840" y="-2"/>
            <a:ext cx="6012160" cy="5141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1" name="组合 80"/>
          <p:cNvGrpSpPr/>
          <p:nvPr userDrawn="1"/>
        </p:nvGrpSpPr>
        <p:grpSpPr>
          <a:xfrm>
            <a:off x="711200" y="3739460"/>
            <a:ext cx="252730" cy="309578"/>
            <a:chOff x="187325" y="2244725"/>
            <a:chExt cx="649288" cy="795338"/>
          </a:xfrm>
          <a:solidFill>
            <a:schemeClr val="bg1"/>
          </a:solidFill>
        </p:grpSpPr>
        <p:sp>
          <p:nvSpPr>
            <p:cNvPr id="82" name="Freeform 10"/>
            <p:cNvSpPr/>
            <p:nvPr/>
          </p:nvSpPr>
          <p:spPr bwMode="auto">
            <a:xfrm>
              <a:off x="187325" y="2244725"/>
              <a:ext cx="644525" cy="795338"/>
            </a:xfrm>
            <a:custGeom>
              <a:avLst/>
              <a:gdLst>
                <a:gd name="T0" fmla="*/ 172 w 172"/>
                <a:gd name="T1" fmla="*/ 17 h 212"/>
                <a:gd name="T2" fmla="*/ 155 w 172"/>
                <a:gd name="T3" fmla="*/ 0 h 212"/>
                <a:gd name="T4" fmla="*/ 17 w 172"/>
                <a:gd name="T5" fmla="*/ 0 h 212"/>
                <a:gd name="T6" fmla="*/ 0 w 172"/>
                <a:gd name="T7" fmla="*/ 17 h 212"/>
                <a:gd name="T8" fmla="*/ 0 w 172"/>
                <a:gd name="T9" fmla="*/ 195 h 212"/>
                <a:gd name="T10" fmla="*/ 17 w 172"/>
                <a:gd name="T11" fmla="*/ 212 h 212"/>
                <a:gd name="T12" fmla="*/ 39 w 172"/>
                <a:gd name="T13" fmla="*/ 212 h 212"/>
                <a:gd name="T14" fmla="*/ 63 w 172"/>
                <a:gd name="T15" fmla="*/ 212 h 212"/>
                <a:gd name="T16" fmla="*/ 69 w 172"/>
                <a:gd name="T17" fmla="*/ 205 h 212"/>
                <a:gd name="T18" fmla="*/ 63 w 172"/>
                <a:gd name="T19" fmla="*/ 199 h 212"/>
                <a:gd name="T20" fmla="*/ 39 w 172"/>
                <a:gd name="T21" fmla="*/ 199 h 212"/>
                <a:gd name="T22" fmla="*/ 17 w 172"/>
                <a:gd name="T23" fmla="*/ 199 h 212"/>
                <a:gd name="T24" fmla="*/ 13 w 172"/>
                <a:gd name="T25" fmla="*/ 195 h 212"/>
                <a:gd name="T26" fmla="*/ 13 w 172"/>
                <a:gd name="T27" fmla="*/ 17 h 212"/>
                <a:gd name="T28" fmla="*/ 17 w 172"/>
                <a:gd name="T29" fmla="*/ 13 h 212"/>
                <a:gd name="T30" fmla="*/ 115 w 172"/>
                <a:gd name="T31" fmla="*/ 13 h 212"/>
                <a:gd name="T32" fmla="*/ 115 w 172"/>
                <a:gd name="T33" fmla="*/ 13 h 212"/>
                <a:gd name="T34" fmla="*/ 128 w 172"/>
                <a:gd name="T35" fmla="*/ 13 h 212"/>
                <a:gd name="T36" fmla="*/ 128 w 172"/>
                <a:gd name="T37" fmla="*/ 13 h 212"/>
                <a:gd name="T38" fmla="*/ 155 w 172"/>
                <a:gd name="T39" fmla="*/ 13 h 212"/>
                <a:gd name="T40" fmla="*/ 159 w 172"/>
                <a:gd name="T41" fmla="*/ 17 h 212"/>
                <a:gd name="T42" fmla="*/ 159 w 172"/>
                <a:gd name="T43" fmla="*/ 151 h 212"/>
                <a:gd name="T44" fmla="*/ 166 w 172"/>
                <a:gd name="T45" fmla="*/ 152 h 212"/>
                <a:gd name="T46" fmla="*/ 172 w 172"/>
                <a:gd name="T47" fmla="*/ 156 h 212"/>
                <a:gd name="T48" fmla="*/ 172 w 172"/>
                <a:gd name="T49" fmla="*/ 158 h 212"/>
                <a:gd name="T50" fmla="*/ 172 w 172"/>
                <a:gd name="T51" fmla="*/ 158 h 212"/>
                <a:gd name="T52" fmla="*/ 172 w 172"/>
                <a:gd name="T53" fmla="*/ 17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2" h="212">
                  <a:moveTo>
                    <a:pt x="172" y="17"/>
                  </a:moveTo>
                  <a:cubicBezTo>
                    <a:pt x="172" y="8"/>
                    <a:pt x="165" y="0"/>
                    <a:pt x="15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205"/>
                    <a:pt x="8" y="212"/>
                    <a:pt x="17" y="212"/>
                  </a:cubicBezTo>
                  <a:cubicBezTo>
                    <a:pt x="39" y="212"/>
                    <a:pt x="39" y="212"/>
                    <a:pt x="39" y="212"/>
                  </a:cubicBezTo>
                  <a:cubicBezTo>
                    <a:pt x="63" y="212"/>
                    <a:pt x="63" y="212"/>
                    <a:pt x="63" y="212"/>
                  </a:cubicBezTo>
                  <a:cubicBezTo>
                    <a:pt x="66" y="212"/>
                    <a:pt x="69" y="209"/>
                    <a:pt x="69" y="205"/>
                  </a:cubicBezTo>
                  <a:cubicBezTo>
                    <a:pt x="69" y="202"/>
                    <a:pt x="66" y="199"/>
                    <a:pt x="63" y="199"/>
                  </a:cubicBezTo>
                  <a:cubicBezTo>
                    <a:pt x="39" y="199"/>
                    <a:pt x="39" y="199"/>
                    <a:pt x="39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5" y="199"/>
                    <a:pt x="13" y="197"/>
                    <a:pt x="13" y="19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5"/>
                    <a:pt x="15" y="13"/>
                    <a:pt x="17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28" y="13"/>
                    <a:pt x="128" y="13"/>
                    <a:pt x="128" y="13"/>
                  </a:cubicBezTo>
                  <a:cubicBezTo>
                    <a:pt x="128" y="13"/>
                    <a:pt x="128" y="13"/>
                    <a:pt x="128" y="13"/>
                  </a:cubicBezTo>
                  <a:cubicBezTo>
                    <a:pt x="155" y="13"/>
                    <a:pt x="155" y="13"/>
                    <a:pt x="155" y="13"/>
                  </a:cubicBezTo>
                  <a:cubicBezTo>
                    <a:pt x="157" y="13"/>
                    <a:pt x="159" y="15"/>
                    <a:pt x="159" y="17"/>
                  </a:cubicBezTo>
                  <a:cubicBezTo>
                    <a:pt x="159" y="151"/>
                    <a:pt x="159" y="151"/>
                    <a:pt x="159" y="151"/>
                  </a:cubicBezTo>
                  <a:cubicBezTo>
                    <a:pt x="166" y="152"/>
                    <a:pt x="166" y="152"/>
                    <a:pt x="166" y="152"/>
                  </a:cubicBezTo>
                  <a:cubicBezTo>
                    <a:pt x="169" y="152"/>
                    <a:pt x="171" y="154"/>
                    <a:pt x="172" y="156"/>
                  </a:cubicBezTo>
                  <a:cubicBezTo>
                    <a:pt x="172" y="157"/>
                    <a:pt x="172" y="157"/>
                    <a:pt x="172" y="158"/>
                  </a:cubicBezTo>
                  <a:cubicBezTo>
                    <a:pt x="172" y="158"/>
                    <a:pt x="172" y="158"/>
                    <a:pt x="172" y="158"/>
                  </a:cubicBezTo>
                  <a:lnTo>
                    <a:pt x="172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11"/>
            <p:cNvSpPr>
              <a:spLocks noEditPoints="1"/>
            </p:cNvSpPr>
            <p:nvPr/>
          </p:nvSpPr>
          <p:spPr bwMode="auto">
            <a:xfrm>
              <a:off x="592138" y="2795588"/>
              <a:ext cx="190500" cy="244475"/>
            </a:xfrm>
            <a:custGeom>
              <a:avLst/>
              <a:gdLst>
                <a:gd name="T0" fmla="*/ 7 w 51"/>
                <a:gd name="T1" fmla="*/ 0 h 65"/>
                <a:gd name="T2" fmla="*/ 2 w 51"/>
                <a:gd name="T3" fmla="*/ 2 h 65"/>
                <a:gd name="T4" fmla="*/ 0 w 51"/>
                <a:gd name="T5" fmla="*/ 7 h 65"/>
                <a:gd name="T6" fmla="*/ 4 w 51"/>
                <a:gd name="T7" fmla="*/ 59 h 65"/>
                <a:gd name="T8" fmla="*/ 9 w 51"/>
                <a:gd name="T9" fmla="*/ 65 h 65"/>
                <a:gd name="T10" fmla="*/ 11 w 51"/>
                <a:gd name="T11" fmla="*/ 65 h 65"/>
                <a:gd name="T12" fmla="*/ 15 w 51"/>
                <a:gd name="T13" fmla="*/ 63 h 65"/>
                <a:gd name="T14" fmla="*/ 51 w 51"/>
                <a:gd name="T15" fmla="*/ 28 h 65"/>
                <a:gd name="T16" fmla="*/ 51 w 51"/>
                <a:gd name="T17" fmla="*/ 4 h 65"/>
                <a:gd name="T18" fmla="*/ 7 w 51"/>
                <a:gd name="T19" fmla="*/ 0 h 65"/>
                <a:gd name="T20" fmla="*/ 16 w 51"/>
                <a:gd name="T21" fmla="*/ 44 h 65"/>
                <a:gd name="T22" fmla="*/ 14 w 51"/>
                <a:gd name="T23" fmla="*/ 14 h 65"/>
                <a:gd name="T24" fmla="*/ 43 w 51"/>
                <a:gd name="T25" fmla="*/ 17 h 65"/>
                <a:gd name="T26" fmla="*/ 16 w 51"/>
                <a:gd name="T27" fmla="*/ 4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" h="65">
                  <a:moveTo>
                    <a:pt x="7" y="0"/>
                  </a:moveTo>
                  <a:cubicBezTo>
                    <a:pt x="5" y="0"/>
                    <a:pt x="3" y="1"/>
                    <a:pt x="2" y="2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4" y="61"/>
                    <a:pt x="6" y="64"/>
                    <a:pt x="9" y="65"/>
                  </a:cubicBezTo>
                  <a:cubicBezTo>
                    <a:pt x="9" y="65"/>
                    <a:pt x="10" y="65"/>
                    <a:pt x="11" y="65"/>
                  </a:cubicBezTo>
                  <a:cubicBezTo>
                    <a:pt x="13" y="65"/>
                    <a:pt x="14" y="64"/>
                    <a:pt x="15" y="63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1" y="4"/>
                    <a:pt x="51" y="4"/>
                    <a:pt x="51" y="4"/>
                  </a:cubicBezTo>
                  <a:lnTo>
                    <a:pt x="7" y="0"/>
                  </a:lnTo>
                  <a:close/>
                  <a:moveTo>
                    <a:pt x="16" y="44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43" y="17"/>
                    <a:pt x="43" y="17"/>
                    <a:pt x="43" y="17"/>
                  </a:cubicBezTo>
                  <a:lnTo>
                    <a:pt x="1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12"/>
            <p:cNvSpPr/>
            <p:nvPr/>
          </p:nvSpPr>
          <p:spPr bwMode="auto">
            <a:xfrm>
              <a:off x="782638" y="2811463"/>
              <a:ext cx="53975" cy="88900"/>
            </a:xfrm>
            <a:custGeom>
              <a:avLst/>
              <a:gdLst>
                <a:gd name="T0" fmla="*/ 13 w 14"/>
                <a:gd name="T1" fmla="*/ 5 h 24"/>
                <a:gd name="T2" fmla="*/ 7 w 14"/>
                <a:gd name="T3" fmla="*/ 1 h 24"/>
                <a:gd name="T4" fmla="*/ 0 w 14"/>
                <a:gd name="T5" fmla="*/ 0 h 24"/>
                <a:gd name="T6" fmla="*/ 0 w 14"/>
                <a:gd name="T7" fmla="*/ 24 h 24"/>
                <a:gd name="T8" fmla="*/ 11 w 14"/>
                <a:gd name="T9" fmla="*/ 12 h 24"/>
                <a:gd name="T10" fmla="*/ 13 w 14"/>
                <a:gd name="T11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13" y="5"/>
                  </a:moveTo>
                  <a:cubicBezTo>
                    <a:pt x="12" y="3"/>
                    <a:pt x="10" y="1"/>
                    <a:pt x="7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3" y="11"/>
                    <a:pt x="14" y="8"/>
                    <a:pt x="1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13"/>
            <p:cNvSpPr/>
            <p:nvPr/>
          </p:nvSpPr>
          <p:spPr bwMode="auto">
            <a:xfrm>
              <a:off x="306388" y="2443163"/>
              <a:ext cx="434975" cy="49213"/>
            </a:xfrm>
            <a:custGeom>
              <a:avLst/>
              <a:gdLst>
                <a:gd name="T0" fmla="*/ 109 w 116"/>
                <a:gd name="T1" fmla="*/ 13 h 13"/>
                <a:gd name="T2" fmla="*/ 6 w 116"/>
                <a:gd name="T3" fmla="*/ 13 h 13"/>
                <a:gd name="T4" fmla="*/ 0 w 116"/>
                <a:gd name="T5" fmla="*/ 6 h 13"/>
                <a:gd name="T6" fmla="*/ 6 w 116"/>
                <a:gd name="T7" fmla="*/ 0 h 13"/>
                <a:gd name="T8" fmla="*/ 109 w 116"/>
                <a:gd name="T9" fmla="*/ 0 h 13"/>
                <a:gd name="T10" fmla="*/ 116 w 116"/>
                <a:gd name="T11" fmla="*/ 6 h 13"/>
                <a:gd name="T12" fmla="*/ 109 w 116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13">
                  <a:moveTo>
                    <a:pt x="10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3" y="0"/>
                    <a:pt x="116" y="3"/>
                    <a:pt x="116" y="6"/>
                  </a:cubicBezTo>
                  <a:cubicBezTo>
                    <a:pt x="116" y="10"/>
                    <a:pt x="113" y="13"/>
                    <a:pt x="10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14"/>
            <p:cNvSpPr/>
            <p:nvPr/>
          </p:nvSpPr>
          <p:spPr bwMode="auto">
            <a:xfrm>
              <a:off x="306388" y="2578100"/>
              <a:ext cx="434975" cy="52388"/>
            </a:xfrm>
            <a:custGeom>
              <a:avLst/>
              <a:gdLst>
                <a:gd name="T0" fmla="*/ 109 w 116"/>
                <a:gd name="T1" fmla="*/ 14 h 14"/>
                <a:gd name="T2" fmla="*/ 6 w 116"/>
                <a:gd name="T3" fmla="*/ 14 h 14"/>
                <a:gd name="T4" fmla="*/ 0 w 116"/>
                <a:gd name="T5" fmla="*/ 7 h 14"/>
                <a:gd name="T6" fmla="*/ 6 w 116"/>
                <a:gd name="T7" fmla="*/ 0 h 14"/>
                <a:gd name="T8" fmla="*/ 109 w 116"/>
                <a:gd name="T9" fmla="*/ 0 h 14"/>
                <a:gd name="T10" fmla="*/ 116 w 116"/>
                <a:gd name="T11" fmla="*/ 7 h 14"/>
                <a:gd name="T12" fmla="*/ 109 w 116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14">
                  <a:moveTo>
                    <a:pt x="109" y="14"/>
                  </a:moveTo>
                  <a:cubicBezTo>
                    <a:pt x="6" y="14"/>
                    <a:pt x="6" y="14"/>
                    <a:pt x="6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3" y="0"/>
                    <a:pt x="116" y="3"/>
                    <a:pt x="116" y="7"/>
                  </a:cubicBezTo>
                  <a:cubicBezTo>
                    <a:pt x="116" y="11"/>
                    <a:pt x="113" y="14"/>
                    <a:pt x="10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0" name="标题 1">
            <a:extLst>
              <a:ext uri="{FF2B5EF4-FFF2-40B4-BE49-F238E27FC236}">
                <a16:creationId xmlns:a16="http://schemas.microsoft.com/office/drawing/2014/main" id="{F2E3E2D6-6E5B-4666-935F-C459CACDE82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>
          <a:xfrm>
            <a:off x="3563889" y="267494"/>
            <a:ext cx="5334268" cy="493598"/>
          </a:xfrm>
          <a:prstGeom prst="rect">
            <a:avLst/>
          </a:prstGeom>
        </p:spPr>
        <p:txBody>
          <a:bodyPr/>
          <a:lstStyle>
            <a:lvl1pPr algn="l" defTabSz="815975" rtl="0" eaLnBrk="1" fontAlgn="base" hangingPunct="1">
              <a:spcBef>
                <a:spcPct val="0"/>
              </a:spcBef>
              <a:spcAft>
                <a:spcPct val="0"/>
              </a:spcAft>
              <a:defRPr lang="zh-CN" altLang="zh-CN" sz="2400" b="1" kern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演示案例：</a:t>
            </a:r>
            <a:r>
              <a:rPr lang="en-US" altLang="zh-CN" dirty="0"/>
              <a:t>1-</a:t>
            </a:r>
            <a:r>
              <a:rPr lang="zh-CN" altLang="en-US" dirty="0"/>
              <a:t>案例名</a:t>
            </a:r>
            <a:endParaRPr lang="zh-CN" altLang="zh-CN" dirty="0"/>
          </a:p>
        </p:txBody>
      </p:sp>
      <p:sp>
        <p:nvSpPr>
          <p:cNvPr id="21" name="内容占位符 8">
            <a:extLst>
              <a:ext uri="{FF2B5EF4-FFF2-40B4-BE49-F238E27FC236}">
                <a16:creationId xmlns:a16="http://schemas.microsoft.com/office/drawing/2014/main" id="{8DB9131A-08D1-4B51-BE9D-4709CA52E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3889" y="935732"/>
            <a:ext cx="5334268" cy="3897228"/>
          </a:xfrm>
        </p:spPr>
        <p:txBody>
          <a:bodyPr/>
          <a:lstStyle>
            <a:lvl1pPr marL="342900" indent="-3429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u"/>
              <a:defRPr sz="18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lnSpc>
                <a:spcPct val="10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lang="zh-CN" altLang="en-US" sz="1600" strike="noStrike" kern="120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257300" indent="-342900">
              <a:lnSpc>
                <a:spcPct val="100000"/>
              </a:lnSpc>
              <a:buClr>
                <a:schemeClr val="tx2"/>
              </a:buClr>
              <a:buSzPct val="85000"/>
              <a:buFont typeface="Wingdings" panose="05000000000000000000" pitchFamily="2" charset="2"/>
              <a:buChar char="p"/>
              <a:defRPr sz="14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91770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326640" indent="-285750"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accent1">
                    <a:lumMod val="75000"/>
                  </a:schemeClr>
                </a:solidFill>
                <a:latin typeface="+mn-lt"/>
              </a:defRPr>
            </a:lvl6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pic>
        <p:nvPicPr>
          <p:cNvPr id="22" name="图片 6">
            <a:extLst>
              <a:ext uri="{FF2B5EF4-FFF2-40B4-BE49-F238E27FC236}">
                <a16:creationId xmlns:a16="http://schemas.microsoft.com/office/drawing/2014/main" id="{07E851B9-2558-4CF7-9905-5DA59C1718B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599" y="-372"/>
            <a:ext cx="414671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灯片编号占位符 5">
            <a:extLst>
              <a:ext uri="{FF2B5EF4-FFF2-40B4-BE49-F238E27FC236}">
                <a16:creationId xmlns:a16="http://schemas.microsoft.com/office/drawing/2014/main" id="{01B5BA14-8362-4C47-82B9-DA6AAF56C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65604" y="4707287"/>
            <a:ext cx="442392" cy="274637"/>
          </a:xfrm>
          <a:prstGeom prst="rect">
            <a:avLst/>
          </a:prstGeom>
        </p:spPr>
        <p:txBody>
          <a:bodyPr vert="horz" lIns="81630" tIns="40815" rIns="81630" bIns="40815" rtlCol="0" anchor="ctr"/>
          <a:lstStyle>
            <a:lvl1pPr algn="ctr" defTabSz="815975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548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章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1" y="-1"/>
            <a:ext cx="3129358" cy="514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矩形 14"/>
          <p:cNvSpPr/>
          <p:nvPr userDrawn="1"/>
        </p:nvSpPr>
        <p:spPr>
          <a:xfrm>
            <a:off x="0" y="-372"/>
            <a:ext cx="9144000" cy="5141914"/>
          </a:xfrm>
          <a:prstGeom prst="rect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Rectangle 18"/>
          <p:cNvSpPr>
            <a:spLocks noChangeArrowheads="1"/>
          </p:cNvSpPr>
          <p:nvPr userDrawn="1"/>
        </p:nvSpPr>
        <p:spPr bwMode="auto">
          <a:xfrm>
            <a:off x="1259632" y="3723878"/>
            <a:ext cx="10259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本章作业</a:t>
            </a:r>
          </a:p>
        </p:txBody>
      </p:sp>
      <p:sp>
        <p:nvSpPr>
          <p:cNvPr id="17" name="Freeform 9"/>
          <p:cNvSpPr/>
          <p:nvPr userDrawn="1"/>
        </p:nvSpPr>
        <p:spPr bwMode="auto">
          <a:xfrm>
            <a:off x="2483768" y="3801700"/>
            <a:ext cx="68978" cy="138202"/>
          </a:xfrm>
          <a:custGeom>
            <a:avLst/>
            <a:gdLst>
              <a:gd name="T0" fmla="*/ 0 w 278"/>
              <a:gd name="T1" fmla="*/ 0 h 557"/>
              <a:gd name="T2" fmla="*/ 278 w 278"/>
              <a:gd name="T3" fmla="*/ 278 h 557"/>
              <a:gd name="T4" fmla="*/ 0 w 278"/>
              <a:gd name="T5" fmla="*/ 557 h 557"/>
              <a:gd name="T6" fmla="*/ 0 w 278"/>
              <a:gd name="T7" fmla="*/ 0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1115616" y="3674888"/>
            <a:ext cx="0" cy="423243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 userDrawn="1"/>
        </p:nvSpPr>
        <p:spPr>
          <a:xfrm>
            <a:off x="3131840" y="-2"/>
            <a:ext cx="6012160" cy="5141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6"/>
          <p:cNvSpPr/>
          <p:nvPr userDrawn="1"/>
        </p:nvSpPr>
        <p:spPr bwMode="auto">
          <a:xfrm>
            <a:off x="655320" y="3738562"/>
            <a:ext cx="302419" cy="309249"/>
          </a:xfrm>
          <a:custGeom>
            <a:avLst/>
            <a:gdLst>
              <a:gd name="T0" fmla="*/ 199 w 206"/>
              <a:gd name="T1" fmla="*/ 159 h 211"/>
              <a:gd name="T2" fmla="*/ 152 w 206"/>
              <a:gd name="T3" fmla="*/ 112 h 211"/>
              <a:gd name="T4" fmla="*/ 152 w 206"/>
              <a:gd name="T5" fmla="*/ 112 h 211"/>
              <a:gd name="T6" fmla="*/ 149 w 206"/>
              <a:gd name="T7" fmla="*/ 109 h 211"/>
              <a:gd name="T8" fmla="*/ 149 w 206"/>
              <a:gd name="T9" fmla="*/ 109 h 211"/>
              <a:gd name="T10" fmla="*/ 144 w 206"/>
              <a:gd name="T11" fmla="*/ 107 h 211"/>
              <a:gd name="T12" fmla="*/ 138 w 206"/>
              <a:gd name="T13" fmla="*/ 114 h 211"/>
              <a:gd name="T14" fmla="*/ 138 w 206"/>
              <a:gd name="T15" fmla="*/ 116 h 211"/>
              <a:gd name="T16" fmla="*/ 138 w 206"/>
              <a:gd name="T17" fmla="*/ 116 h 211"/>
              <a:gd name="T18" fmla="*/ 139 w 206"/>
              <a:gd name="T19" fmla="*/ 117 h 211"/>
              <a:gd name="T20" fmla="*/ 139 w 206"/>
              <a:gd name="T21" fmla="*/ 118 h 211"/>
              <a:gd name="T22" fmla="*/ 139 w 206"/>
              <a:gd name="T23" fmla="*/ 118 h 211"/>
              <a:gd name="T24" fmla="*/ 189 w 206"/>
              <a:gd name="T25" fmla="*/ 168 h 211"/>
              <a:gd name="T26" fmla="*/ 189 w 206"/>
              <a:gd name="T27" fmla="*/ 177 h 211"/>
              <a:gd name="T28" fmla="*/ 170 w 206"/>
              <a:gd name="T29" fmla="*/ 196 h 211"/>
              <a:gd name="T30" fmla="*/ 161 w 206"/>
              <a:gd name="T31" fmla="*/ 196 h 211"/>
              <a:gd name="T32" fmla="*/ 111 w 206"/>
              <a:gd name="T33" fmla="*/ 146 h 211"/>
              <a:gd name="T34" fmla="*/ 110 w 206"/>
              <a:gd name="T35" fmla="*/ 145 h 211"/>
              <a:gd name="T36" fmla="*/ 105 w 206"/>
              <a:gd name="T37" fmla="*/ 142 h 211"/>
              <a:gd name="T38" fmla="*/ 102 w 206"/>
              <a:gd name="T39" fmla="*/ 142 h 211"/>
              <a:gd name="T40" fmla="*/ 80 w 206"/>
              <a:gd name="T41" fmla="*/ 146 h 211"/>
              <a:gd name="T42" fmla="*/ 13 w 206"/>
              <a:gd name="T43" fmla="*/ 80 h 211"/>
              <a:gd name="T44" fmla="*/ 16 w 206"/>
              <a:gd name="T45" fmla="*/ 63 h 211"/>
              <a:gd name="T46" fmla="*/ 36 w 206"/>
              <a:gd name="T47" fmla="*/ 84 h 211"/>
              <a:gd name="T48" fmla="*/ 64 w 206"/>
              <a:gd name="T49" fmla="*/ 84 h 211"/>
              <a:gd name="T50" fmla="*/ 83 w 206"/>
              <a:gd name="T51" fmla="*/ 65 h 211"/>
              <a:gd name="T52" fmla="*/ 83 w 206"/>
              <a:gd name="T53" fmla="*/ 37 h 211"/>
              <a:gd name="T54" fmla="*/ 62 w 206"/>
              <a:gd name="T55" fmla="*/ 16 h 211"/>
              <a:gd name="T56" fmla="*/ 80 w 206"/>
              <a:gd name="T57" fmla="*/ 14 h 211"/>
              <a:gd name="T58" fmla="*/ 146 w 206"/>
              <a:gd name="T59" fmla="*/ 80 h 211"/>
              <a:gd name="T60" fmla="*/ 146 w 206"/>
              <a:gd name="T61" fmla="*/ 86 h 211"/>
              <a:gd name="T62" fmla="*/ 152 w 206"/>
              <a:gd name="T63" fmla="*/ 92 h 211"/>
              <a:gd name="T64" fmla="*/ 159 w 206"/>
              <a:gd name="T65" fmla="*/ 86 h 211"/>
              <a:gd name="T66" fmla="*/ 159 w 206"/>
              <a:gd name="T67" fmla="*/ 86 h 211"/>
              <a:gd name="T68" fmla="*/ 159 w 206"/>
              <a:gd name="T69" fmla="*/ 80 h 211"/>
              <a:gd name="T70" fmla="*/ 80 w 206"/>
              <a:gd name="T71" fmla="*/ 0 h 211"/>
              <a:gd name="T72" fmla="*/ 48 w 206"/>
              <a:gd name="T73" fmla="*/ 7 h 211"/>
              <a:gd name="T74" fmla="*/ 44 w 206"/>
              <a:gd name="T75" fmla="*/ 12 h 211"/>
              <a:gd name="T76" fmla="*/ 46 w 206"/>
              <a:gd name="T77" fmla="*/ 18 h 211"/>
              <a:gd name="T78" fmla="*/ 74 w 206"/>
              <a:gd name="T79" fmla="*/ 46 h 211"/>
              <a:gd name="T80" fmla="*/ 74 w 206"/>
              <a:gd name="T81" fmla="*/ 56 h 211"/>
              <a:gd name="T82" fmla="*/ 55 w 206"/>
              <a:gd name="T83" fmla="*/ 74 h 211"/>
              <a:gd name="T84" fmla="*/ 46 w 206"/>
              <a:gd name="T85" fmla="*/ 74 h 211"/>
              <a:gd name="T86" fmla="*/ 18 w 206"/>
              <a:gd name="T87" fmla="*/ 46 h 211"/>
              <a:gd name="T88" fmla="*/ 12 w 206"/>
              <a:gd name="T89" fmla="*/ 44 h 211"/>
              <a:gd name="T90" fmla="*/ 7 w 206"/>
              <a:gd name="T91" fmla="*/ 48 h 211"/>
              <a:gd name="T92" fmla="*/ 0 w 206"/>
              <a:gd name="T93" fmla="*/ 80 h 211"/>
              <a:gd name="T94" fmla="*/ 80 w 206"/>
              <a:gd name="T95" fmla="*/ 159 h 211"/>
              <a:gd name="T96" fmla="*/ 102 w 206"/>
              <a:gd name="T97" fmla="*/ 156 h 211"/>
              <a:gd name="T98" fmla="*/ 152 w 206"/>
              <a:gd name="T99" fmla="*/ 205 h 211"/>
              <a:gd name="T100" fmla="*/ 166 w 206"/>
              <a:gd name="T101" fmla="*/ 211 h 211"/>
              <a:gd name="T102" fmla="*/ 180 w 206"/>
              <a:gd name="T103" fmla="*/ 205 h 211"/>
              <a:gd name="T104" fmla="*/ 199 w 206"/>
              <a:gd name="T105" fmla="*/ 187 h 211"/>
              <a:gd name="T106" fmla="*/ 199 w 206"/>
              <a:gd name="T107" fmla="*/ 159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06" h="211">
                <a:moveTo>
                  <a:pt x="199" y="159"/>
                </a:moveTo>
                <a:cubicBezTo>
                  <a:pt x="152" y="112"/>
                  <a:pt x="152" y="112"/>
                  <a:pt x="152" y="112"/>
                </a:cubicBezTo>
                <a:cubicBezTo>
                  <a:pt x="152" y="112"/>
                  <a:pt x="152" y="112"/>
                  <a:pt x="152" y="112"/>
                </a:cubicBezTo>
                <a:cubicBezTo>
                  <a:pt x="149" y="109"/>
                  <a:pt x="149" y="109"/>
                  <a:pt x="149" y="109"/>
                </a:cubicBezTo>
                <a:cubicBezTo>
                  <a:pt x="149" y="109"/>
                  <a:pt x="149" y="109"/>
                  <a:pt x="149" y="109"/>
                </a:cubicBezTo>
                <a:cubicBezTo>
                  <a:pt x="148" y="108"/>
                  <a:pt x="146" y="107"/>
                  <a:pt x="144" y="107"/>
                </a:cubicBezTo>
                <a:cubicBezTo>
                  <a:pt x="141" y="107"/>
                  <a:pt x="138" y="110"/>
                  <a:pt x="138" y="114"/>
                </a:cubicBezTo>
                <a:cubicBezTo>
                  <a:pt x="138" y="114"/>
                  <a:pt x="138" y="115"/>
                  <a:pt x="138" y="116"/>
                </a:cubicBezTo>
                <a:cubicBezTo>
                  <a:pt x="138" y="116"/>
                  <a:pt x="138" y="116"/>
                  <a:pt x="138" y="116"/>
                </a:cubicBezTo>
                <a:cubicBezTo>
                  <a:pt x="138" y="117"/>
                  <a:pt x="139" y="117"/>
                  <a:pt x="139" y="117"/>
                </a:cubicBezTo>
                <a:cubicBezTo>
                  <a:pt x="139" y="118"/>
                  <a:pt x="139" y="118"/>
                  <a:pt x="139" y="118"/>
                </a:cubicBezTo>
                <a:cubicBezTo>
                  <a:pt x="139" y="118"/>
                  <a:pt x="139" y="118"/>
                  <a:pt x="139" y="118"/>
                </a:cubicBezTo>
                <a:cubicBezTo>
                  <a:pt x="189" y="168"/>
                  <a:pt x="189" y="168"/>
                  <a:pt x="189" y="168"/>
                </a:cubicBezTo>
                <a:cubicBezTo>
                  <a:pt x="192" y="170"/>
                  <a:pt x="192" y="175"/>
                  <a:pt x="189" y="177"/>
                </a:cubicBezTo>
                <a:cubicBezTo>
                  <a:pt x="170" y="196"/>
                  <a:pt x="170" y="196"/>
                  <a:pt x="170" y="196"/>
                </a:cubicBezTo>
                <a:cubicBezTo>
                  <a:pt x="168" y="198"/>
                  <a:pt x="164" y="198"/>
                  <a:pt x="161" y="196"/>
                </a:cubicBezTo>
                <a:cubicBezTo>
                  <a:pt x="111" y="146"/>
                  <a:pt x="111" y="146"/>
                  <a:pt x="111" y="146"/>
                </a:cubicBezTo>
                <a:cubicBezTo>
                  <a:pt x="111" y="146"/>
                  <a:pt x="111" y="145"/>
                  <a:pt x="110" y="145"/>
                </a:cubicBezTo>
                <a:cubicBezTo>
                  <a:pt x="109" y="143"/>
                  <a:pt x="107" y="142"/>
                  <a:pt x="105" y="142"/>
                </a:cubicBezTo>
                <a:cubicBezTo>
                  <a:pt x="104" y="142"/>
                  <a:pt x="103" y="142"/>
                  <a:pt x="102" y="142"/>
                </a:cubicBezTo>
                <a:cubicBezTo>
                  <a:pt x="95" y="145"/>
                  <a:pt x="87" y="146"/>
                  <a:pt x="80" y="146"/>
                </a:cubicBezTo>
                <a:cubicBezTo>
                  <a:pt x="43" y="146"/>
                  <a:pt x="13" y="116"/>
                  <a:pt x="13" y="80"/>
                </a:cubicBezTo>
                <a:cubicBezTo>
                  <a:pt x="13" y="74"/>
                  <a:pt x="14" y="68"/>
                  <a:pt x="16" y="63"/>
                </a:cubicBezTo>
                <a:cubicBezTo>
                  <a:pt x="36" y="84"/>
                  <a:pt x="36" y="84"/>
                  <a:pt x="36" y="84"/>
                </a:cubicBezTo>
                <a:cubicBezTo>
                  <a:pt x="44" y="91"/>
                  <a:pt x="57" y="91"/>
                  <a:pt x="64" y="84"/>
                </a:cubicBezTo>
                <a:cubicBezTo>
                  <a:pt x="83" y="65"/>
                  <a:pt x="83" y="65"/>
                  <a:pt x="83" y="65"/>
                </a:cubicBezTo>
                <a:cubicBezTo>
                  <a:pt x="91" y="57"/>
                  <a:pt x="91" y="45"/>
                  <a:pt x="83" y="37"/>
                </a:cubicBezTo>
                <a:cubicBezTo>
                  <a:pt x="62" y="16"/>
                  <a:pt x="62" y="16"/>
                  <a:pt x="62" y="16"/>
                </a:cubicBezTo>
                <a:cubicBezTo>
                  <a:pt x="68" y="14"/>
                  <a:pt x="74" y="14"/>
                  <a:pt x="80" y="14"/>
                </a:cubicBezTo>
                <a:cubicBezTo>
                  <a:pt x="116" y="14"/>
                  <a:pt x="146" y="43"/>
                  <a:pt x="146" y="80"/>
                </a:cubicBezTo>
                <a:cubicBezTo>
                  <a:pt x="146" y="81"/>
                  <a:pt x="146" y="85"/>
                  <a:pt x="146" y="86"/>
                </a:cubicBezTo>
                <a:cubicBezTo>
                  <a:pt x="146" y="89"/>
                  <a:pt x="149" y="92"/>
                  <a:pt x="152" y="92"/>
                </a:cubicBezTo>
                <a:cubicBezTo>
                  <a:pt x="156" y="92"/>
                  <a:pt x="159" y="89"/>
                  <a:pt x="159" y="86"/>
                </a:cubicBezTo>
                <a:cubicBezTo>
                  <a:pt x="159" y="86"/>
                  <a:pt x="159" y="86"/>
                  <a:pt x="159" y="86"/>
                </a:cubicBezTo>
                <a:cubicBezTo>
                  <a:pt x="159" y="84"/>
                  <a:pt x="159" y="82"/>
                  <a:pt x="159" y="80"/>
                </a:cubicBezTo>
                <a:cubicBezTo>
                  <a:pt x="159" y="36"/>
                  <a:pt x="123" y="0"/>
                  <a:pt x="80" y="0"/>
                </a:cubicBezTo>
                <a:cubicBezTo>
                  <a:pt x="69" y="0"/>
                  <a:pt x="58" y="3"/>
                  <a:pt x="48" y="7"/>
                </a:cubicBezTo>
                <a:cubicBezTo>
                  <a:pt x="46" y="8"/>
                  <a:pt x="44" y="10"/>
                  <a:pt x="44" y="12"/>
                </a:cubicBezTo>
                <a:cubicBezTo>
                  <a:pt x="43" y="14"/>
                  <a:pt x="44" y="16"/>
                  <a:pt x="46" y="18"/>
                </a:cubicBezTo>
                <a:cubicBezTo>
                  <a:pt x="74" y="46"/>
                  <a:pt x="74" y="46"/>
                  <a:pt x="74" y="46"/>
                </a:cubicBezTo>
                <a:cubicBezTo>
                  <a:pt x="76" y="49"/>
                  <a:pt x="76" y="53"/>
                  <a:pt x="74" y="56"/>
                </a:cubicBezTo>
                <a:cubicBezTo>
                  <a:pt x="55" y="74"/>
                  <a:pt x="55" y="74"/>
                  <a:pt x="55" y="74"/>
                </a:cubicBezTo>
                <a:cubicBezTo>
                  <a:pt x="53" y="77"/>
                  <a:pt x="48" y="77"/>
                  <a:pt x="46" y="74"/>
                </a:cubicBezTo>
                <a:cubicBezTo>
                  <a:pt x="18" y="46"/>
                  <a:pt x="18" y="46"/>
                  <a:pt x="18" y="46"/>
                </a:cubicBezTo>
                <a:cubicBezTo>
                  <a:pt x="16" y="45"/>
                  <a:pt x="14" y="44"/>
                  <a:pt x="12" y="44"/>
                </a:cubicBezTo>
                <a:cubicBezTo>
                  <a:pt x="9" y="45"/>
                  <a:pt x="8" y="46"/>
                  <a:pt x="7" y="48"/>
                </a:cubicBezTo>
                <a:cubicBezTo>
                  <a:pt x="2" y="58"/>
                  <a:pt x="0" y="69"/>
                  <a:pt x="0" y="80"/>
                </a:cubicBezTo>
                <a:cubicBezTo>
                  <a:pt x="0" y="124"/>
                  <a:pt x="36" y="159"/>
                  <a:pt x="80" y="159"/>
                </a:cubicBezTo>
                <a:cubicBezTo>
                  <a:pt x="87" y="159"/>
                  <a:pt x="95" y="158"/>
                  <a:pt x="102" y="156"/>
                </a:cubicBezTo>
                <a:cubicBezTo>
                  <a:pt x="152" y="205"/>
                  <a:pt x="152" y="205"/>
                  <a:pt x="152" y="205"/>
                </a:cubicBezTo>
                <a:cubicBezTo>
                  <a:pt x="155" y="209"/>
                  <a:pt x="160" y="211"/>
                  <a:pt x="166" y="211"/>
                </a:cubicBezTo>
                <a:cubicBezTo>
                  <a:pt x="171" y="211"/>
                  <a:pt x="176" y="209"/>
                  <a:pt x="180" y="205"/>
                </a:cubicBezTo>
                <a:cubicBezTo>
                  <a:pt x="199" y="187"/>
                  <a:pt x="199" y="187"/>
                  <a:pt x="199" y="187"/>
                </a:cubicBezTo>
                <a:cubicBezTo>
                  <a:pt x="206" y="179"/>
                  <a:pt x="206" y="166"/>
                  <a:pt x="199" y="1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2F32A632-585D-410B-AB26-CE3FA52BD32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>
          <a:xfrm>
            <a:off x="3565130" y="277952"/>
            <a:ext cx="5334268" cy="493598"/>
          </a:xfrm>
          <a:prstGeom prst="rect">
            <a:avLst/>
          </a:prstGeom>
        </p:spPr>
        <p:txBody>
          <a:bodyPr/>
          <a:lstStyle>
            <a:lvl1pPr algn="l" defTabSz="815975" rtl="0" eaLnBrk="1" fontAlgn="base" hangingPunct="1">
              <a:spcBef>
                <a:spcPct val="0"/>
              </a:spcBef>
              <a:spcAft>
                <a:spcPct val="0"/>
              </a:spcAft>
              <a:defRPr lang="zh-CN" altLang="zh-CN" sz="2400" b="1" kern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演示案例：</a:t>
            </a:r>
            <a:r>
              <a:rPr lang="en-US" altLang="zh-CN" dirty="0"/>
              <a:t>1-</a:t>
            </a:r>
            <a:r>
              <a:rPr lang="zh-CN" altLang="en-US" dirty="0"/>
              <a:t>案例名</a:t>
            </a:r>
            <a:endParaRPr lang="zh-CN" altLang="zh-CN" dirty="0"/>
          </a:p>
        </p:txBody>
      </p:sp>
      <p:sp>
        <p:nvSpPr>
          <p:cNvPr id="20" name="内容占位符 8">
            <a:extLst>
              <a:ext uri="{FF2B5EF4-FFF2-40B4-BE49-F238E27FC236}">
                <a16:creationId xmlns:a16="http://schemas.microsoft.com/office/drawing/2014/main" id="{5CB90FF9-AC6E-4AFB-9F16-F6D69391D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5130" y="935732"/>
            <a:ext cx="5334268" cy="3897228"/>
          </a:xfrm>
        </p:spPr>
        <p:txBody>
          <a:bodyPr/>
          <a:lstStyle>
            <a:lvl1pPr marL="342900" indent="-3429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u"/>
              <a:defRPr sz="18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lnSpc>
                <a:spcPct val="10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lang="zh-CN" altLang="en-US" sz="1600" strike="noStrike" kern="120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257300" indent="-342900">
              <a:lnSpc>
                <a:spcPct val="100000"/>
              </a:lnSpc>
              <a:buClr>
                <a:schemeClr val="tx2"/>
              </a:buClr>
              <a:buSzPct val="85000"/>
              <a:buFont typeface="Wingdings" panose="05000000000000000000" pitchFamily="2" charset="2"/>
              <a:buChar char="p"/>
              <a:defRPr sz="14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91770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326640" indent="-285750"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accent1">
                    <a:lumMod val="75000"/>
                  </a:schemeClr>
                </a:solidFill>
                <a:latin typeface="+mn-lt"/>
              </a:defRPr>
            </a:lvl6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pic>
        <p:nvPicPr>
          <p:cNvPr id="21" name="图片 6">
            <a:extLst>
              <a:ext uri="{FF2B5EF4-FFF2-40B4-BE49-F238E27FC236}">
                <a16:creationId xmlns:a16="http://schemas.microsoft.com/office/drawing/2014/main" id="{5D0F3E49-C80A-4751-A933-DC58F3B0B83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-372"/>
            <a:ext cx="414671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灯片编号占位符 5">
            <a:extLst>
              <a:ext uri="{FF2B5EF4-FFF2-40B4-BE49-F238E27FC236}">
                <a16:creationId xmlns:a16="http://schemas.microsoft.com/office/drawing/2014/main" id="{05AAF05D-BCF6-4E45-91D1-F22BF824CF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65604" y="4707287"/>
            <a:ext cx="442392" cy="274637"/>
          </a:xfrm>
          <a:prstGeom prst="rect">
            <a:avLst/>
          </a:prstGeom>
        </p:spPr>
        <p:txBody>
          <a:bodyPr vert="horz" lIns="81630" tIns="40815" rIns="81630" bIns="40815" rtlCol="0" anchor="ctr"/>
          <a:lstStyle>
            <a:lvl1pPr algn="ctr" defTabSz="815975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591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63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30" tIns="40815" rIns="81630" bIns="40815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30" tIns="40815" rIns="81630" bIns="40815" numCol="1" anchor="t" anchorCtr="0" compatLnSpc="1"/>
          <a:lstStyle/>
          <a:p>
            <a:pPr lvl="0" fontAlgn="base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465604" y="4707287"/>
            <a:ext cx="442392" cy="274637"/>
          </a:xfrm>
          <a:prstGeom prst="rect">
            <a:avLst/>
          </a:prstGeom>
        </p:spPr>
        <p:txBody>
          <a:bodyPr vert="horz" lIns="81630" tIns="40815" rIns="81630" bIns="40815" rtlCol="0" anchor="ctr"/>
          <a:lstStyle>
            <a:lvl1pPr algn="ctr" defTabSz="815975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0" r:id="rId2"/>
    <p:sldLayoutId id="2147483649" r:id="rId3"/>
    <p:sldLayoutId id="2147483655" r:id="rId4"/>
    <p:sldLayoutId id="2147483669" r:id="rId5"/>
    <p:sldLayoutId id="2147483651" r:id="rId6"/>
    <p:sldLayoutId id="2147483666" r:id="rId7"/>
    <p:sldLayoutId id="2147483667" r:id="rId8"/>
    <p:sldLayoutId id="2147483668" r:id="rId9"/>
    <p:sldLayoutId id="2147483673" r:id="rId10"/>
  </p:sldLayoutIdLst>
  <p:hf hdr="0" ftr="0" dt="0"/>
  <p:txStyles>
    <p:titleStyle>
      <a:lvl1pPr algn="ctr" defTabSz="815975" rtl="0" eaLnBrk="1" fontAlgn="base" hangingPunct="1">
        <a:spcBef>
          <a:spcPct val="0"/>
        </a:spcBef>
        <a:spcAft>
          <a:spcPct val="0"/>
        </a:spcAft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04800" indent="-304800" algn="l" defTabSz="81597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62305" indent="-254000" algn="l" defTabSz="81597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9175" indent="-203200" algn="l" defTabSz="81597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27480" indent="-203200" algn="l" defTabSz="81597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35150" indent="-203200" algn="l" defTabSz="81597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44725" indent="-203835" algn="l" defTabSz="815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030" indent="-203835" algn="l" defTabSz="815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335" indent="-203835" algn="l" defTabSz="815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005" indent="-203835" algn="l" defTabSz="815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305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610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280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585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890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195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6865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170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5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37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package" Target="../embeddings/Microsoft_Visio_Drawing1.vsdx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9">
            <a:extLst>
              <a:ext uri="{FF2B5EF4-FFF2-40B4-BE49-F238E27FC236}">
                <a16:creationId xmlns:a16="http://schemas.microsoft.com/office/drawing/2014/main" id="{922C7E74-30B4-8842-F144-3E83E4D5C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8946" y="1267200"/>
            <a:ext cx="5195373" cy="7693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4399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光大黑二_CNKI" pitchFamily="2" charset="-122"/>
                <a:ea typeface="华光大黑二_CNKI" pitchFamily="2" charset="-122"/>
              </a:rPr>
              <a:t>J2EE</a:t>
            </a:r>
            <a:r>
              <a:rPr lang="zh-CN" altLang="en-US" sz="4399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光大黑二_CNKI" pitchFamily="2" charset="-122"/>
                <a:ea typeface="华光大黑二_CNKI" pitchFamily="2" charset="-122"/>
              </a:rPr>
              <a:t>核心框架</a:t>
            </a:r>
          </a:p>
        </p:txBody>
      </p:sp>
      <p:pic>
        <p:nvPicPr>
          <p:cNvPr id="20485" name="图片 3">
            <a:extLst>
              <a:ext uri="{FF2B5EF4-FFF2-40B4-BE49-F238E27FC236}">
                <a16:creationId xmlns:a16="http://schemas.microsoft.com/office/drawing/2014/main" id="{359F47D1-95A6-E1E8-4502-304E9126E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19150"/>
            <a:ext cx="1439466" cy="1439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CA8B851-6AC0-5A8F-818D-19119C1E1C06}"/>
              </a:ext>
            </a:extLst>
          </p:cNvPr>
          <p:cNvCxnSpPr/>
          <p:nvPr/>
        </p:nvCxnSpPr>
        <p:spPr>
          <a:xfrm>
            <a:off x="756047" y="2500313"/>
            <a:ext cx="7128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72F78C70-4674-9A79-4591-7304CF2647C2}"/>
              </a:ext>
            </a:extLst>
          </p:cNvPr>
          <p:cNvSpPr/>
          <p:nvPr/>
        </p:nvSpPr>
        <p:spPr>
          <a:xfrm>
            <a:off x="3259931" y="3939778"/>
            <a:ext cx="2519363" cy="4321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350" b="1" dirty="0">
                <a:solidFill>
                  <a:srgbClr val="0070C0"/>
                </a:solidFill>
                <a:latin typeface="华光大标宋_CNKI" pitchFamily="2" charset="-122"/>
                <a:ea typeface="华光大标宋_CNKI" pitchFamily="2" charset="-122"/>
              </a:rPr>
              <a:t>主讲：刘福新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E48E902-43C6-02B7-7603-742CDCF3149E}"/>
              </a:ext>
            </a:extLst>
          </p:cNvPr>
          <p:cNvSpPr/>
          <p:nvPr/>
        </p:nvSpPr>
        <p:spPr>
          <a:xfrm>
            <a:off x="1547664" y="2500313"/>
            <a:ext cx="6246588" cy="720329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300" b="1" dirty="0">
                <a:solidFill>
                  <a:srgbClr val="F79646"/>
                </a:solidFill>
                <a:latin typeface="华光美黑_CNKI" panose="02000500000000000000" pitchFamily="2" charset="-122"/>
                <a:ea typeface="华光美黑_CNKI" panose="02000500000000000000" pitchFamily="2" charset="-122"/>
              </a:rPr>
              <a:t>Spring</a:t>
            </a:r>
            <a:r>
              <a:rPr lang="zh-CN" altLang="en-US" sz="3300" b="1" dirty="0">
                <a:solidFill>
                  <a:srgbClr val="F79646"/>
                </a:solidFill>
                <a:latin typeface="华光美黑_CNKI" panose="02000500000000000000" pitchFamily="2" charset="-122"/>
                <a:ea typeface="华光美黑_CNKI" panose="02000500000000000000" pitchFamily="2" charset="-122"/>
              </a:rPr>
              <a:t> </a:t>
            </a:r>
            <a:r>
              <a:rPr lang="en-US" altLang="zh-CN" sz="3300" b="1" dirty="0">
                <a:solidFill>
                  <a:srgbClr val="F79646"/>
                </a:solidFill>
                <a:latin typeface="华光美黑_CNKI" panose="02000500000000000000" pitchFamily="2" charset="-122"/>
                <a:ea typeface="华光美黑_CNKI" panose="02000500000000000000" pitchFamily="2" charset="-122"/>
              </a:rPr>
              <a:t>MVC</a:t>
            </a:r>
            <a:r>
              <a:rPr lang="zh-CN" altLang="en-US" sz="3300" b="1" dirty="0">
                <a:solidFill>
                  <a:srgbClr val="F79646"/>
                </a:solidFill>
                <a:latin typeface="华光美黑_CNKI" panose="02000500000000000000" pitchFamily="2" charset="-122"/>
                <a:ea typeface="华光美黑_CNKI" panose="02000500000000000000" pitchFamily="2" charset="-122"/>
              </a:rPr>
              <a:t>入门</a:t>
            </a:r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DB6B3DAD-1B1F-4C88-B48F-EA0FC6D670D1}"/>
              </a:ext>
            </a:extLst>
          </p:cNvPr>
          <p:cNvGrpSpPr>
            <a:grpSpLocks/>
          </p:cNvGrpSpPr>
          <p:nvPr/>
        </p:nvGrpSpPr>
        <p:grpSpPr bwMode="auto">
          <a:xfrm>
            <a:off x="1145381" y="1231107"/>
            <a:ext cx="6858000" cy="669131"/>
            <a:chOff x="3628" y="1641617"/>
            <a:chExt cx="9144000" cy="891956"/>
          </a:xfrm>
          <a:gradFill>
            <a:gsLst>
              <a:gs pos="0">
                <a:srgbClr val="5D78A0"/>
              </a:gs>
              <a:gs pos="89000">
                <a:schemeClr val="bg1"/>
              </a:gs>
            </a:gsLst>
            <a:path path="circle">
              <a:fillToRect l="50000" t="50000" r="50000" b="50000"/>
            </a:path>
          </a:gradFill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367027E-07E2-453A-94E4-1C163EB08E38}"/>
                </a:ext>
              </a:extLst>
            </p:cNvPr>
            <p:cNvSpPr/>
            <p:nvPr/>
          </p:nvSpPr>
          <p:spPr bwMode="auto">
            <a:xfrm>
              <a:off x="3628" y="1641617"/>
              <a:ext cx="9144000" cy="891956"/>
            </a:xfrm>
            <a:prstGeom prst="rect">
              <a:avLst/>
            </a:prstGeom>
            <a:grpFill/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1200" dirty="0">
                <a:latin typeface="Arial" charset="0"/>
              </a:endParaRPr>
            </a:p>
          </p:txBody>
        </p:sp>
        <p:sp>
          <p:nvSpPr>
            <p:cNvPr id="20490" name="矩形 1">
              <a:extLst>
                <a:ext uri="{FF2B5EF4-FFF2-40B4-BE49-F238E27FC236}">
                  <a16:creationId xmlns:a16="http://schemas.microsoft.com/office/drawing/2014/main" id="{C3BE0ECD-944E-4B8F-AAA9-A68C4B5AF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2777" y="1732551"/>
              <a:ext cx="4959351" cy="64463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5000"/>
                </a:lnSpc>
              </a:pPr>
              <a:r>
                <a:rPr lang="zh-CN" altLang="en-US" sz="2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 </a:t>
              </a:r>
              <a:r>
                <a:rPr lang="en-US" altLang="zh-CN" sz="2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Spring MVC </a:t>
              </a:r>
              <a:r>
                <a:rPr lang="zh-CN" altLang="zh-CN" sz="2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  <a:endPara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483" name="标题 1">
            <a:extLst>
              <a:ext uri="{FF2B5EF4-FFF2-40B4-BE49-F238E27FC236}">
                <a16:creationId xmlns:a16="http://schemas.microsoft.com/office/drawing/2014/main" id="{506604FD-163C-4BED-B752-BE64F2801F89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755576" y="162640"/>
            <a:ext cx="7992888" cy="45609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zh-CN" dirty="0"/>
              <a:t>Spring MVC</a:t>
            </a:r>
            <a:r>
              <a:rPr lang="zh-CN" altLang="en-US" dirty="0"/>
              <a:t>概述</a:t>
            </a:r>
          </a:p>
        </p:txBody>
      </p:sp>
      <p:pic>
        <p:nvPicPr>
          <p:cNvPr id="4" name="Picture 8" descr="问小人">
            <a:extLst>
              <a:ext uri="{FF2B5EF4-FFF2-40B4-BE49-F238E27FC236}">
                <a16:creationId xmlns:a16="http://schemas.microsoft.com/office/drawing/2014/main" id="{77A521A8-AC6F-4A0F-86BC-624998E6F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783152"/>
            <a:ext cx="1469331" cy="1519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8417101-25E9-46A9-88A7-5CFBC02A3BB3}"/>
              </a:ext>
            </a:extLst>
          </p:cNvPr>
          <p:cNvSpPr/>
          <p:nvPr/>
        </p:nvSpPr>
        <p:spPr bwMode="auto">
          <a:xfrm>
            <a:off x="1547813" y="2543175"/>
            <a:ext cx="6048375" cy="1664494"/>
          </a:xfrm>
          <a:prstGeom prst="rect">
            <a:avLst/>
          </a:prstGeom>
          <a:ln w="9525">
            <a:solidFill>
              <a:srgbClr val="5D78A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defRPr/>
            </a:pPr>
            <a:endParaRPr lang="en-US" altLang="zh-CN" sz="1200" dirty="0"/>
          </a:p>
          <a:p>
            <a:pPr>
              <a:defRPr/>
            </a:pPr>
            <a:endParaRPr lang="zh-CN" altLang="en-US" sz="1200" dirty="0"/>
          </a:p>
          <a:p>
            <a:pPr>
              <a:defRPr/>
            </a:pPr>
            <a:endParaRPr lang="zh-CN" altLang="en-US" sz="1200" dirty="0"/>
          </a:p>
          <a:p>
            <a:pPr>
              <a:defRPr/>
            </a:pPr>
            <a:endParaRPr lang="zh-CN" altLang="en-US" sz="1200" dirty="0"/>
          </a:p>
          <a:p>
            <a:pPr>
              <a:defRPr/>
            </a:pPr>
            <a:endParaRPr lang="zh-CN" altLang="en-US" sz="1200" dirty="0"/>
          </a:p>
          <a:p>
            <a:pPr>
              <a:defRPr/>
            </a:pPr>
            <a:endParaRPr lang="zh-CN" altLang="en-US" sz="1200" dirty="0"/>
          </a:p>
          <a:p>
            <a:pPr>
              <a:defRPr/>
            </a:pPr>
            <a:endParaRPr lang="zh-CN" altLang="en-US" sz="1200" dirty="0"/>
          </a:p>
          <a:p>
            <a:pPr>
              <a:defRPr/>
            </a:pPr>
            <a:endParaRPr lang="zh-CN" altLang="en-US" sz="1200" dirty="0"/>
          </a:p>
          <a:p>
            <a:pPr>
              <a:defRPr/>
            </a:pPr>
            <a:endParaRPr lang="zh-CN" altLang="en-US" sz="1200" dirty="0"/>
          </a:p>
          <a:p>
            <a:pPr>
              <a:defRPr/>
            </a:pPr>
            <a:endParaRPr lang="zh-CN" altLang="en-US" sz="1200" dirty="0"/>
          </a:p>
          <a:p>
            <a:pPr>
              <a:defRPr/>
            </a:pPr>
            <a:endParaRPr lang="zh-CN" altLang="en-US" sz="1200" dirty="0"/>
          </a:p>
          <a:p>
            <a:pPr>
              <a:defRPr/>
            </a:pPr>
            <a:endParaRPr lang="zh-CN" altLang="en-US" sz="1200" dirty="0"/>
          </a:p>
          <a:p>
            <a:pPr>
              <a:defRPr/>
            </a:pPr>
            <a:endParaRPr lang="zh-CN" altLang="en-US" sz="1200" dirty="0"/>
          </a:p>
          <a:p>
            <a:pPr>
              <a:defRPr/>
            </a:pPr>
            <a:endParaRPr lang="zh-CN" altLang="en-US" sz="1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00AFA61-8981-4F8E-93B1-8D14024E2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2602707"/>
            <a:ext cx="6048375" cy="1404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Spring MVC</a:t>
            </a:r>
            <a:r>
              <a:rPr lang="zh-CN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提供的一个实现了</a:t>
            </a: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MVC</a:t>
            </a:r>
            <a:r>
              <a:rPr lang="zh-CN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设计模式的</a:t>
            </a:r>
            <a:r>
              <a:rPr lang="zh-CN" altLang="zh-CN" sz="1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轻量级</a:t>
            </a: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zh-CN" altLang="zh-CN" sz="1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框架</a:t>
            </a:r>
            <a:r>
              <a:rPr lang="zh-CN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。它与</a:t>
            </a: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Struts2</a:t>
            </a:r>
            <a:r>
              <a:rPr lang="zh-CN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框架一样，都属于</a:t>
            </a: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</a:t>
            </a:r>
            <a:r>
              <a:rPr lang="zh-CN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框架，但</a:t>
            </a:r>
            <a:r>
              <a:rPr lang="zh-CN" altLang="zh-CN" sz="1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其使用和性能等方面比</a:t>
            </a: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Struts2</a:t>
            </a:r>
            <a:r>
              <a:rPr lang="zh-CN" altLang="zh-CN" sz="1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更加优异</a:t>
            </a:r>
            <a:r>
              <a:rPr lang="zh-CN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31E19664-5CA4-4E79-AEC0-C3172C5329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DC408D57-3120-4E66-8457-F53291A39813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zh-CN" dirty="0"/>
              <a:t>Spring MVC </a:t>
            </a:r>
            <a:r>
              <a:rPr lang="zh-CN" altLang="en-US" dirty="0"/>
              <a:t>概述</a:t>
            </a:r>
          </a:p>
        </p:txBody>
      </p:sp>
      <p:sp>
        <p:nvSpPr>
          <p:cNvPr id="9" name="直接连接符 45">
            <a:extLst>
              <a:ext uri="{FF2B5EF4-FFF2-40B4-BE49-F238E27FC236}">
                <a16:creationId xmlns:a16="http://schemas.microsoft.com/office/drawing/2014/main" id="{E1A99293-954E-4DD4-A2C5-1C012EEE58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76630" y="2252677"/>
            <a:ext cx="6414288" cy="0"/>
          </a:xfrm>
          <a:prstGeom prst="line">
            <a:avLst/>
          </a:prstGeom>
          <a:noFill/>
          <a:ln w="3175" algn="ctr">
            <a:solidFill>
              <a:srgbClr val="1E3559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200"/>
          </a:p>
        </p:txBody>
      </p:sp>
      <p:sp>
        <p:nvSpPr>
          <p:cNvPr id="10" name="直接连接符 46">
            <a:extLst>
              <a:ext uri="{FF2B5EF4-FFF2-40B4-BE49-F238E27FC236}">
                <a16:creationId xmlns:a16="http://schemas.microsoft.com/office/drawing/2014/main" id="{3C8CAD41-CD97-41FE-9D56-0E276B9CE1E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2584" y="2711068"/>
            <a:ext cx="6407698" cy="0"/>
          </a:xfrm>
          <a:prstGeom prst="line">
            <a:avLst/>
          </a:prstGeom>
          <a:noFill/>
          <a:ln w="3175" algn="ctr">
            <a:solidFill>
              <a:srgbClr val="1E3559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200"/>
          </a:p>
        </p:txBody>
      </p:sp>
      <p:sp>
        <p:nvSpPr>
          <p:cNvPr id="11" name="直接连接符 47">
            <a:extLst>
              <a:ext uri="{FF2B5EF4-FFF2-40B4-BE49-F238E27FC236}">
                <a16:creationId xmlns:a16="http://schemas.microsoft.com/office/drawing/2014/main" id="{9B76D348-3F6E-4BE6-A5BD-C5A9B80F44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2824" y="1896681"/>
            <a:ext cx="6385293" cy="7144"/>
          </a:xfrm>
          <a:prstGeom prst="line">
            <a:avLst/>
          </a:prstGeom>
          <a:noFill/>
          <a:ln w="3175" algn="ctr">
            <a:solidFill>
              <a:srgbClr val="1E3559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200"/>
          </a:p>
        </p:txBody>
      </p:sp>
      <p:sp>
        <p:nvSpPr>
          <p:cNvPr id="13" name="任意多边形 12">
            <a:extLst>
              <a:ext uri="{FF2B5EF4-FFF2-40B4-BE49-F238E27FC236}">
                <a16:creationId xmlns:a16="http://schemas.microsoft.com/office/drawing/2014/main" id="{4E9473DC-FC3D-4526-9634-16B4675D684E}"/>
              </a:ext>
            </a:extLst>
          </p:cNvPr>
          <p:cNvSpPr/>
          <p:nvPr/>
        </p:nvSpPr>
        <p:spPr>
          <a:xfrm>
            <a:off x="2325533" y="1774047"/>
            <a:ext cx="83029" cy="336947"/>
          </a:xfrm>
          <a:custGeom>
            <a:avLst/>
            <a:gdLst>
              <a:gd name="connsiteX0" fmla="*/ 0 w 120761"/>
              <a:gd name="connsiteY0" fmla="*/ 0 h 548640"/>
              <a:gd name="connsiteX1" fmla="*/ 120761 w 120761"/>
              <a:gd name="connsiteY1" fmla="*/ 0 h 548640"/>
              <a:gd name="connsiteX2" fmla="*/ 120761 w 120761"/>
              <a:gd name="connsiteY2" fmla="*/ 548640 h 548640"/>
              <a:gd name="connsiteX3" fmla="*/ 0 w 120761"/>
              <a:gd name="connsiteY3" fmla="*/ 548640 h 548640"/>
              <a:gd name="connsiteX4" fmla="*/ 0 w 120761"/>
              <a:gd name="connsiteY4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761" h="548640">
                <a:moveTo>
                  <a:pt x="0" y="0"/>
                </a:moveTo>
                <a:lnTo>
                  <a:pt x="120761" y="0"/>
                </a:lnTo>
                <a:lnTo>
                  <a:pt x="120761" y="548640"/>
                </a:lnTo>
                <a:lnTo>
                  <a:pt x="0" y="54864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14288" tIns="0" rIns="14288" bIns="0" spcCol="1270" anchor="ctr"/>
          <a:lstStyle/>
          <a:p>
            <a:pPr defTabSz="166688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任意多边形 13">
            <a:extLst>
              <a:ext uri="{FF2B5EF4-FFF2-40B4-BE49-F238E27FC236}">
                <a16:creationId xmlns:a16="http://schemas.microsoft.com/office/drawing/2014/main" id="{8775063A-3A9F-42CF-992B-C9411B1ACBBC}"/>
              </a:ext>
            </a:extLst>
          </p:cNvPr>
          <p:cNvSpPr/>
          <p:nvPr/>
        </p:nvSpPr>
        <p:spPr>
          <a:xfrm>
            <a:off x="2013590" y="2127662"/>
            <a:ext cx="114659" cy="338138"/>
          </a:xfrm>
          <a:custGeom>
            <a:avLst/>
            <a:gdLst>
              <a:gd name="connsiteX0" fmla="*/ 0 w 168645"/>
              <a:gd name="connsiteY0" fmla="*/ 0 h 548640"/>
              <a:gd name="connsiteX1" fmla="*/ 168645 w 168645"/>
              <a:gd name="connsiteY1" fmla="*/ 0 h 548640"/>
              <a:gd name="connsiteX2" fmla="*/ 168645 w 168645"/>
              <a:gd name="connsiteY2" fmla="*/ 548640 h 548640"/>
              <a:gd name="connsiteX3" fmla="*/ 0 w 168645"/>
              <a:gd name="connsiteY3" fmla="*/ 548640 h 548640"/>
              <a:gd name="connsiteX4" fmla="*/ 0 w 168645"/>
              <a:gd name="connsiteY4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645" h="548640">
                <a:moveTo>
                  <a:pt x="0" y="0"/>
                </a:moveTo>
                <a:lnTo>
                  <a:pt x="168645" y="0"/>
                </a:lnTo>
                <a:lnTo>
                  <a:pt x="168645" y="548640"/>
                </a:lnTo>
                <a:lnTo>
                  <a:pt x="0" y="54864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14288" tIns="0" rIns="14288" bIns="0" spcCol="1270" anchor="ctr"/>
          <a:lstStyle/>
          <a:p>
            <a:pPr defTabSz="166688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任意多边形 14">
            <a:extLst>
              <a:ext uri="{FF2B5EF4-FFF2-40B4-BE49-F238E27FC236}">
                <a16:creationId xmlns:a16="http://schemas.microsoft.com/office/drawing/2014/main" id="{C331EAC4-CE8F-4CD9-851E-42E015D68E37}"/>
              </a:ext>
            </a:extLst>
          </p:cNvPr>
          <p:cNvSpPr/>
          <p:nvPr/>
        </p:nvSpPr>
        <p:spPr>
          <a:xfrm>
            <a:off x="1906433" y="2481277"/>
            <a:ext cx="127838" cy="338138"/>
          </a:xfrm>
          <a:custGeom>
            <a:avLst/>
            <a:gdLst>
              <a:gd name="connsiteX0" fmla="*/ 0 w 185928"/>
              <a:gd name="connsiteY0" fmla="*/ 0 h 548640"/>
              <a:gd name="connsiteX1" fmla="*/ 185928 w 185928"/>
              <a:gd name="connsiteY1" fmla="*/ 0 h 548640"/>
              <a:gd name="connsiteX2" fmla="*/ 185928 w 185928"/>
              <a:gd name="connsiteY2" fmla="*/ 548640 h 548640"/>
              <a:gd name="connsiteX3" fmla="*/ 0 w 185928"/>
              <a:gd name="connsiteY3" fmla="*/ 548640 h 548640"/>
              <a:gd name="connsiteX4" fmla="*/ 0 w 185928"/>
              <a:gd name="connsiteY4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928" h="548640">
                <a:moveTo>
                  <a:pt x="0" y="0"/>
                </a:moveTo>
                <a:lnTo>
                  <a:pt x="185928" y="0"/>
                </a:lnTo>
                <a:lnTo>
                  <a:pt x="185928" y="548640"/>
                </a:lnTo>
                <a:lnTo>
                  <a:pt x="0" y="54864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14288" tIns="0" rIns="14288" bIns="0" spcCol="1270" anchor="ctr"/>
          <a:lstStyle/>
          <a:p>
            <a:pPr defTabSz="166688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5">
            <a:extLst>
              <a:ext uri="{FF2B5EF4-FFF2-40B4-BE49-F238E27FC236}">
                <a16:creationId xmlns:a16="http://schemas.microsoft.com/office/drawing/2014/main" id="{84D2F74A-9946-4F4D-B8B4-F9043C220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812" y="1619265"/>
            <a:ext cx="64959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214313" indent="-214313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框架的一部分，可以方便的利用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所提供的其他功能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1200" b="1" kern="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7">
            <a:extLst>
              <a:ext uri="{FF2B5EF4-FFF2-40B4-BE49-F238E27FC236}">
                <a16:creationId xmlns:a16="http://schemas.microsoft.com/office/drawing/2014/main" id="{6F3B1B95-0CE9-4D26-9F2D-85E8A648A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812" y="2316197"/>
            <a:ext cx="660670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214313" indent="-214313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提供了一个前端控制器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DispatcherServlet</a:t>
            </a:r>
            <a:r>
              <a:rPr lang="zh-CN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，使开发人员无需额外开发控制器对象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1200" kern="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6">
            <a:extLst>
              <a:ext uri="{FF2B5EF4-FFF2-40B4-BE49-F238E27FC236}">
                <a16:creationId xmlns:a16="http://schemas.microsoft.com/office/drawing/2014/main" id="{E9AF2A82-6A6D-4AE9-9D3D-2B63A0D07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956" y="1966928"/>
            <a:ext cx="51359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214313" indent="-214313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灵活性强，易于与其他框架集成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1200" b="1" kern="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直接连接符 46">
            <a:extLst>
              <a:ext uri="{FF2B5EF4-FFF2-40B4-BE49-F238E27FC236}">
                <a16:creationId xmlns:a16="http://schemas.microsoft.com/office/drawing/2014/main" id="{E6D9D8BA-0A94-487C-9CDC-2BCB01C4B1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76630" y="3089687"/>
            <a:ext cx="6414288" cy="0"/>
          </a:xfrm>
          <a:prstGeom prst="line">
            <a:avLst/>
          </a:prstGeom>
          <a:noFill/>
          <a:ln w="3175" algn="ctr">
            <a:solidFill>
              <a:srgbClr val="1E3559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200"/>
          </a:p>
        </p:txBody>
      </p:sp>
      <p:sp>
        <p:nvSpPr>
          <p:cNvPr id="27" name="矩形 7">
            <a:extLst>
              <a:ext uri="{FF2B5EF4-FFF2-40B4-BE49-F238E27FC236}">
                <a16:creationId xmlns:a16="http://schemas.microsoft.com/office/drawing/2014/main" id="{427ABA2D-BB8C-4E70-B187-DF8FF68F0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713" y="2753931"/>
            <a:ext cx="51187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214313" indent="-214313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可自动绑定用户输入，并能正确的转换数据类型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1200" kern="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直接连接符 46">
            <a:extLst>
              <a:ext uri="{FF2B5EF4-FFF2-40B4-BE49-F238E27FC236}">
                <a16:creationId xmlns:a16="http://schemas.microsoft.com/office/drawing/2014/main" id="{9C62AC81-DA4F-42FF-BABC-DD3B5C794A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82584" y="3551648"/>
            <a:ext cx="6407698" cy="23813"/>
          </a:xfrm>
          <a:prstGeom prst="line">
            <a:avLst/>
          </a:prstGeom>
          <a:noFill/>
          <a:ln w="3175" algn="ctr">
            <a:solidFill>
              <a:srgbClr val="1E3559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200"/>
          </a:p>
        </p:txBody>
      </p:sp>
      <p:sp>
        <p:nvSpPr>
          <p:cNvPr id="31" name="矩形 7">
            <a:extLst>
              <a:ext uri="{FF2B5EF4-FFF2-40B4-BE49-F238E27FC236}">
                <a16:creationId xmlns:a16="http://schemas.microsoft.com/office/drawing/2014/main" id="{DF245A26-6FEC-4C23-97BA-A8F0CF0B6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122" y="3159290"/>
            <a:ext cx="65263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214313" indent="-214313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内置了常见的校验器，可以校验用户输入。如果校验不能通过，那么就会重定向到输入表单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1200" kern="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直接连接符 46">
            <a:extLst>
              <a:ext uri="{FF2B5EF4-FFF2-40B4-BE49-F238E27FC236}">
                <a16:creationId xmlns:a16="http://schemas.microsoft.com/office/drawing/2014/main" id="{B8C83617-ED26-47AB-93D4-DF68A242DB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82584" y="3936221"/>
            <a:ext cx="6407698" cy="0"/>
          </a:xfrm>
          <a:prstGeom prst="line">
            <a:avLst/>
          </a:prstGeom>
          <a:noFill/>
          <a:ln w="3175" algn="ctr">
            <a:solidFill>
              <a:srgbClr val="1E3559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200"/>
          </a:p>
        </p:txBody>
      </p:sp>
      <p:sp>
        <p:nvSpPr>
          <p:cNvPr id="43" name="矩形 7">
            <a:extLst>
              <a:ext uri="{FF2B5EF4-FFF2-40B4-BE49-F238E27FC236}">
                <a16:creationId xmlns:a16="http://schemas.microsoft.com/office/drawing/2014/main" id="{5139F0ED-D42F-4E65-B942-BAAAA2F12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045" y="3624278"/>
            <a:ext cx="51187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214313" indent="-214313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支持国际化。可以根据用户区域显示多国语言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1200" kern="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3E73188F-9F0B-47A4-B415-D9172D32EBA4}"/>
              </a:ext>
            </a:extLst>
          </p:cNvPr>
          <p:cNvGrpSpPr>
            <a:grpSpLocks/>
          </p:cNvGrpSpPr>
          <p:nvPr/>
        </p:nvGrpSpPr>
        <p:grpSpPr bwMode="auto">
          <a:xfrm>
            <a:off x="755576" y="740570"/>
            <a:ext cx="4750594" cy="866775"/>
            <a:chOff x="196850" y="1063625"/>
            <a:chExt cx="6334125" cy="1471613"/>
          </a:xfrm>
        </p:grpSpPr>
        <p:sp>
          <p:nvSpPr>
            <p:cNvPr id="45" name="单圆角矩形 44">
              <a:extLst>
                <a:ext uri="{FF2B5EF4-FFF2-40B4-BE49-F238E27FC236}">
                  <a16:creationId xmlns:a16="http://schemas.microsoft.com/office/drawing/2014/main" id="{C4CB0FBF-B998-4C4E-8A00-6756A13A38F8}"/>
                </a:ext>
              </a:extLst>
            </p:cNvPr>
            <p:cNvSpPr/>
            <p:nvPr/>
          </p:nvSpPr>
          <p:spPr bwMode="auto">
            <a:xfrm>
              <a:off x="1143000" y="1182891"/>
              <a:ext cx="5387975" cy="1016787"/>
            </a:xfrm>
            <a:prstGeom prst="round1Rect">
              <a:avLst/>
            </a:prstGeom>
            <a:solidFill>
              <a:srgbClr val="1F3A62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1200"/>
            </a:p>
          </p:txBody>
        </p:sp>
        <p:sp>
          <p:nvSpPr>
            <p:cNvPr id="21528" name="矩形 2">
              <a:extLst>
                <a:ext uri="{FF2B5EF4-FFF2-40B4-BE49-F238E27FC236}">
                  <a16:creationId xmlns:a16="http://schemas.microsoft.com/office/drawing/2014/main" id="{7330DA91-3A98-44A2-8850-EDB383998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1" y="1438274"/>
              <a:ext cx="5703888" cy="627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2" eaLnBrk="1" hangingPunct="1"/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 MVC</a:t>
              </a:r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具有以下特点</a:t>
              </a:r>
              <a:r>
                <a:rPr lang="zh-CN" altLang="en-US" sz="18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：</a:t>
              </a:r>
              <a:endParaRPr lang="zh-CN" altLang="zh-CN" sz="21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21529" name="Picture 17">
              <a:extLst>
                <a:ext uri="{FF2B5EF4-FFF2-40B4-BE49-F238E27FC236}">
                  <a16:creationId xmlns:a16="http://schemas.microsoft.com/office/drawing/2014/main" id="{05E9DF52-A978-4AB6-A9B6-96E9A883DF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50" y="1063625"/>
              <a:ext cx="1457325" cy="1471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9" name="直接连接符 46">
            <a:extLst>
              <a:ext uri="{FF2B5EF4-FFF2-40B4-BE49-F238E27FC236}">
                <a16:creationId xmlns:a16="http://schemas.microsoft.com/office/drawing/2014/main" id="{8179131C-7856-40D2-A9EC-B8B38A050B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73059" y="4344606"/>
            <a:ext cx="6407698" cy="0"/>
          </a:xfrm>
          <a:prstGeom prst="line">
            <a:avLst/>
          </a:prstGeom>
          <a:noFill/>
          <a:ln w="3175" algn="ctr">
            <a:solidFill>
              <a:srgbClr val="1E3559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200"/>
          </a:p>
        </p:txBody>
      </p:sp>
      <p:sp>
        <p:nvSpPr>
          <p:cNvPr id="50" name="矩形 7">
            <a:extLst>
              <a:ext uri="{FF2B5EF4-FFF2-40B4-BE49-F238E27FC236}">
                <a16:creationId xmlns:a16="http://schemas.microsoft.com/office/drawing/2014/main" id="{70525A35-A7EC-4EB1-A9D9-14D18ED09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377" y="4004088"/>
            <a:ext cx="66581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214313" indent="-214313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支持多种视图技术。它支持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zh-CN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Velocity</a:t>
            </a:r>
            <a:r>
              <a:rPr lang="zh-CN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FreeMarker</a:t>
            </a:r>
            <a:r>
              <a:rPr lang="zh-CN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等视图技术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1200" kern="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直接连接符 46">
            <a:extLst>
              <a:ext uri="{FF2B5EF4-FFF2-40B4-BE49-F238E27FC236}">
                <a16:creationId xmlns:a16="http://schemas.microsoft.com/office/drawing/2014/main" id="{90ED19F8-1477-43DB-B532-B4C605187A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69487" y="4699412"/>
            <a:ext cx="6407698" cy="0"/>
          </a:xfrm>
          <a:prstGeom prst="line">
            <a:avLst/>
          </a:prstGeom>
          <a:noFill/>
          <a:ln w="3175" algn="ctr">
            <a:solidFill>
              <a:srgbClr val="1E3559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200"/>
          </a:p>
        </p:txBody>
      </p:sp>
      <p:sp>
        <p:nvSpPr>
          <p:cNvPr id="53" name="矩形 7">
            <a:extLst>
              <a:ext uri="{FF2B5EF4-FFF2-40B4-BE49-F238E27FC236}">
                <a16:creationId xmlns:a16="http://schemas.microsoft.com/office/drawing/2014/main" id="{580C2120-F420-48B7-A98B-8B5CDF46F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949" y="4394613"/>
            <a:ext cx="66581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214313" indent="-214313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使用基于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r>
              <a:rPr lang="zh-CN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的配置文件，在编辑后，不需要重新编译应用程序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1200" kern="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BB2FD4C-4515-4EF0-8A24-F9E5CFCE0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1" grpId="0"/>
      <p:bldP spid="27" grpId="0"/>
      <p:bldP spid="31" grpId="0"/>
      <p:bldP spid="43" grpId="0"/>
      <p:bldP spid="50" grpId="0"/>
      <p:bldP spid="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B444F65-8710-4427-A895-4014CF77D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5976" y="226753"/>
            <a:ext cx="4556125" cy="576262"/>
          </a:xfrm>
        </p:spPr>
        <p:txBody>
          <a:bodyPr/>
          <a:lstStyle/>
          <a:p>
            <a:r>
              <a:rPr lang="zh-CN" altLang="en-US" sz="2400" dirty="0"/>
              <a:t>第</a:t>
            </a:r>
            <a:r>
              <a:rPr lang="en-US" altLang="zh-CN" sz="2400" dirty="0"/>
              <a:t>11</a:t>
            </a:r>
            <a:r>
              <a:rPr lang="zh-CN" altLang="en-US" sz="2400" dirty="0"/>
              <a:t>章 初识 </a:t>
            </a:r>
            <a:r>
              <a:rPr lang="en-US" altLang="zh-CN" sz="2400" dirty="0"/>
              <a:t>Spring MVC</a:t>
            </a:r>
            <a:endParaRPr lang="zh-CN" altLang="en-US" sz="2400" dirty="0"/>
          </a:p>
        </p:txBody>
      </p:sp>
      <p:sp>
        <p:nvSpPr>
          <p:cNvPr id="22" name="对角圆角矩形 10">
            <a:extLst>
              <a:ext uri="{FF2B5EF4-FFF2-40B4-BE49-F238E27FC236}">
                <a16:creationId xmlns:a16="http://schemas.microsoft.com/office/drawing/2014/main" id="{D2601321-ACD6-4E08-8094-CAFCD9C6AF43}"/>
              </a:ext>
            </a:extLst>
          </p:cNvPr>
          <p:cNvSpPr/>
          <p:nvPr/>
        </p:nvSpPr>
        <p:spPr bwMode="auto">
          <a:xfrm>
            <a:off x="3563888" y="2465396"/>
            <a:ext cx="5468105" cy="512488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>
              <a:solidFill>
                <a:srgbClr val="0070C0"/>
              </a:solidFill>
            </a:endParaRPr>
          </a:p>
        </p:txBody>
      </p:sp>
      <p:grpSp>
        <p:nvGrpSpPr>
          <p:cNvPr id="23" name="组合 2">
            <a:extLst>
              <a:ext uri="{FF2B5EF4-FFF2-40B4-BE49-F238E27FC236}">
                <a16:creationId xmlns:a16="http://schemas.microsoft.com/office/drawing/2014/main" id="{F6798595-A245-42C0-B843-33DF5E7FD377}"/>
              </a:ext>
            </a:extLst>
          </p:cNvPr>
          <p:cNvGrpSpPr>
            <a:grpSpLocks/>
          </p:cNvGrpSpPr>
          <p:nvPr/>
        </p:nvGrpSpPr>
        <p:grpSpPr bwMode="auto">
          <a:xfrm>
            <a:off x="1903202" y="1662671"/>
            <a:ext cx="2808312" cy="2602716"/>
            <a:chOff x="4874689" y="1756903"/>
            <a:chExt cx="3566358" cy="3444382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8E44B67B-E941-42A6-8D2C-4F22E25D9525}"/>
                </a:ext>
              </a:extLst>
            </p:cNvPr>
            <p:cNvSpPr/>
            <p:nvPr/>
          </p:nvSpPr>
          <p:spPr>
            <a:xfrm>
              <a:off x="4897636" y="1756903"/>
              <a:ext cx="3444623" cy="344438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1">
              <a:extLst>
                <a:ext uri="{FF2B5EF4-FFF2-40B4-BE49-F238E27FC236}">
                  <a16:creationId xmlns:a16="http://schemas.microsoft.com/office/drawing/2014/main" id="{533E5829-442C-4A1A-A0DE-01BE06C641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4689" y="2507836"/>
              <a:ext cx="3566358" cy="1750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4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主讲内容</a:t>
              </a:r>
              <a:endParaRPr lang="en-US" altLang="zh-CN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Adobe 宋体 Std L" panose="02020300000000000000" pitchFamily="18" charset="-122"/>
                  <a:cs typeface="Times New Roman" panose="02020603050405020304" pitchFamily="18" charset="0"/>
                </a:rPr>
                <a:t>Speech content</a:t>
              </a:r>
            </a:p>
          </p:txBody>
        </p:sp>
      </p:grpSp>
      <p:sp>
        <p:nvSpPr>
          <p:cNvPr id="24" name="TextBox 10">
            <a:extLst>
              <a:ext uri="{FF2B5EF4-FFF2-40B4-BE49-F238E27FC236}">
                <a16:creationId xmlns:a16="http://schemas.microsoft.com/office/drawing/2014/main" id="{30993553-161D-4E59-9758-4C03F6C35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8477" y="2544252"/>
            <a:ext cx="33166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08F69DBB-AC1E-44E0-8B52-F51929DAA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2871" y="1846427"/>
            <a:ext cx="33166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框架简介</a:t>
            </a: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9AFCD2A4-2AAE-4903-9F4E-A6D314306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1708" y="3242077"/>
            <a:ext cx="3493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的工作流程与优势</a:t>
            </a:r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id="{B7FB66C3-244C-4ED1-8F53-5B19E0B3B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8351" y="4042257"/>
            <a:ext cx="3771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的核心类与常用注解</a:t>
            </a:r>
          </a:p>
        </p:txBody>
      </p:sp>
    </p:spTree>
    <p:extLst>
      <p:ext uri="{BB962C8B-B14F-4D97-AF65-F5344CB8AC3E}">
        <p14:creationId xmlns:p14="http://schemas.microsoft.com/office/powerpoint/2010/main" val="3206370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示例：第一个</a:t>
            </a:r>
            <a:r>
              <a:rPr lang="en-US" altLang="zh-CN" dirty="0"/>
              <a:t>Spring MVC</a:t>
            </a:r>
            <a:r>
              <a:rPr lang="zh-CN" altLang="en-US" dirty="0"/>
              <a:t>应用</a:t>
            </a:r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Spring MVC</a:t>
            </a:r>
            <a:r>
              <a:rPr lang="zh-CN" altLang="en-US" dirty="0"/>
              <a:t>框架搭建步骤</a:t>
            </a:r>
          </a:p>
          <a:p>
            <a:pPr lvl="1"/>
            <a:r>
              <a:rPr lang="zh-CN" altLang="en-US" dirty="0"/>
              <a:t>下载</a:t>
            </a:r>
            <a:r>
              <a:rPr lang="en-US" altLang="zh-CN" dirty="0"/>
              <a:t>jar</a:t>
            </a:r>
            <a:r>
              <a:rPr lang="zh-CN" altLang="en-US" dirty="0"/>
              <a:t>文件并导入工程</a:t>
            </a:r>
            <a:endParaRPr lang="en-US" altLang="zh-CN" dirty="0"/>
          </a:p>
          <a:p>
            <a:pPr lvl="2"/>
            <a:r>
              <a:rPr lang="en-US" altLang="zh-CN" dirty="0"/>
              <a:t>spring-web-3.2.18.RELEASE.jar</a:t>
            </a:r>
          </a:p>
          <a:p>
            <a:pPr lvl="2"/>
            <a:r>
              <a:rPr lang="en-US" altLang="zh-CN" dirty="0"/>
              <a:t>spring-webmvc-3.2.18.RELEASE.jar</a:t>
            </a:r>
          </a:p>
          <a:p>
            <a:pPr lvl="1"/>
            <a:r>
              <a:rPr lang="zh-CN" altLang="en-US" dirty="0"/>
              <a:t>配置文件</a:t>
            </a:r>
            <a:endParaRPr lang="en-US" altLang="zh-CN" dirty="0"/>
          </a:p>
          <a:p>
            <a:pPr lvl="2"/>
            <a:r>
              <a:rPr lang="zh-CN" altLang="zh-CN" dirty="0"/>
              <a:t>在</a:t>
            </a:r>
            <a:r>
              <a:rPr lang="en-US" altLang="zh-CN" dirty="0"/>
              <a:t>web.xml</a:t>
            </a:r>
            <a:r>
              <a:rPr lang="zh-CN" altLang="zh-CN" dirty="0"/>
              <a:t>中配置</a:t>
            </a:r>
            <a:r>
              <a:rPr lang="en-US" altLang="zh-CN" dirty="0"/>
              <a:t>Servlet</a:t>
            </a:r>
          </a:p>
          <a:p>
            <a:pPr lvl="2"/>
            <a:r>
              <a:rPr lang="zh-CN" altLang="zh-CN" dirty="0"/>
              <a:t>创建</a:t>
            </a:r>
            <a:r>
              <a:rPr lang="en-US" altLang="zh-CN" dirty="0"/>
              <a:t>Spring MVC</a:t>
            </a:r>
            <a:r>
              <a:rPr lang="zh-CN" altLang="zh-CN" dirty="0"/>
              <a:t>的配置文件</a:t>
            </a:r>
            <a:endParaRPr lang="en-US" altLang="zh-CN" dirty="0"/>
          </a:p>
          <a:p>
            <a:pPr lvl="1"/>
            <a:r>
              <a:rPr lang="zh-CN" altLang="zh-CN" dirty="0"/>
              <a:t>创建</a:t>
            </a:r>
            <a:r>
              <a:rPr lang="en-US" altLang="zh-CN" dirty="0"/>
              <a:t>Controller-</a:t>
            </a:r>
            <a:r>
              <a:rPr lang="zh-CN" altLang="zh-CN" dirty="0"/>
              <a:t>处理请求的控制器</a:t>
            </a:r>
            <a:endParaRPr lang="en-US" altLang="zh-CN" dirty="0"/>
          </a:p>
          <a:p>
            <a:pPr lvl="2"/>
            <a:r>
              <a:rPr lang="fr-FR" altLang="zh-CN" dirty="0"/>
              <a:t>BeanNameUrlHandlerMapping</a:t>
            </a:r>
            <a:endParaRPr lang="en-US" altLang="zh-CN" dirty="0"/>
          </a:p>
          <a:p>
            <a:pPr lvl="1"/>
            <a:r>
              <a:rPr lang="zh-CN" altLang="zh-CN" dirty="0"/>
              <a:t>创建</a:t>
            </a:r>
            <a:r>
              <a:rPr lang="en-US" altLang="zh-CN" dirty="0"/>
              <a:t>View-JSP</a:t>
            </a:r>
          </a:p>
          <a:p>
            <a:pPr lvl="1"/>
            <a:r>
              <a:rPr lang="zh-CN" altLang="en-US" dirty="0"/>
              <a:t>部署运行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F4E9DC-D7A7-46A0-BABD-3387EB6C6D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  <p:grpSp>
        <p:nvGrpSpPr>
          <p:cNvPr id="10" name="组合 18"/>
          <p:cNvGrpSpPr>
            <a:grpSpLocks/>
          </p:cNvGrpSpPr>
          <p:nvPr/>
        </p:nvGrpSpPr>
        <p:grpSpPr bwMode="auto">
          <a:xfrm>
            <a:off x="4110752" y="4356541"/>
            <a:ext cx="4212468" cy="550901"/>
            <a:chOff x="3083394" y="5143512"/>
            <a:chExt cx="4631878" cy="428628"/>
          </a:xfrm>
        </p:grpSpPr>
        <p:sp>
          <p:nvSpPr>
            <p:cNvPr id="11" name="圆角矩形 10"/>
            <p:cNvSpPr/>
            <p:nvPr/>
          </p:nvSpPr>
          <p:spPr bwMode="auto">
            <a:xfrm>
              <a:off x="3083394" y="5143512"/>
              <a:ext cx="512585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/>
            </a:p>
          </p:txBody>
        </p:sp>
        <p:sp>
          <p:nvSpPr>
            <p:cNvPr id="12" name="圆角矩形 11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/>
            </a:p>
          </p:txBody>
        </p:sp>
        <p:pic>
          <p:nvPicPr>
            <p:cNvPr id="30732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6928" y="5183073"/>
              <a:ext cx="46091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 bwMode="auto">
            <a:xfrm>
              <a:off x="3949794" y="5187962"/>
              <a:ext cx="3622506" cy="359198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200" b="1" spc="225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200" b="1" spc="225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200" b="1" spc="225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200" b="1" spc="225" dirty="0" err="1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Hello,SpringMVC</a:t>
              </a:r>
              <a:r>
                <a:rPr lang="en-US" altLang="zh-CN" sz="1200" b="1" spc="225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-</a:t>
              </a:r>
            </a:p>
            <a:p>
              <a:pPr algn="ctr">
                <a:defRPr/>
              </a:pPr>
              <a:r>
                <a:rPr lang="en-US" altLang="zh-CN" sz="1200" b="1" spc="225" dirty="0" err="1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BeanNameUrlHandlerMapping</a:t>
              </a:r>
              <a:endParaRPr lang="zh-CN" altLang="en-US" sz="1200" b="1" spc="225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063A8E5-D15F-483E-961B-C338414FF4F5}"/>
              </a:ext>
            </a:extLst>
          </p:cNvPr>
          <p:cNvGrpSpPr/>
          <p:nvPr/>
        </p:nvGrpSpPr>
        <p:grpSpPr>
          <a:xfrm>
            <a:off x="3419872" y="1347614"/>
            <a:ext cx="690880" cy="556260"/>
            <a:chOff x="2858985" y="2385769"/>
            <a:chExt cx="690880" cy="556260"/>
          </a:xfrm>
        </p:grpSpPr>
        <p:sp>
          <p:nvSpPr>
            <p:cNvPr id="16" name="TextBox 65">
              <a:extLst>
                <a:ext uri="{FF2B5EF4-FFF2-40B4-BE49-F238E27FC236}">
                  <a16:creationId xmlns:a16="http://schemas.microsoft.com/office/drawing/2014/main" id="{996B6467-B859-4545-A255-2225AEEAFA7A}"/>
                </a:ext>
              </a:extLst>
            </p:cNvPr>
            <p:cNvSpPr txBox="1"/>
            <p:nvPr/>
          </p:nvSpPr>
          <p:spPr>
            <a:xfrm>
              <a:off x="2858985" y="2696919"/>
              <a:ext cx="690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实现步骤</a:t>
              </a:r>
            </a:p>
          </p:txBody>
        </p:sp>
        <p:pic>
          <p:nvPicPr>
            <p:cNvPr id="17" name="图片 16" descr="C:\Users\Lenovo\Desktop\icon\列表 (2).png列表 (2)">
              <a:extLst>
                <a:ext uri="{FF2B5EF4-FFF2-40B4-BE49-F238E27FC236}">
                  <a16:creationId xmlns:a16="http://schemas.microsoft.com/office/drawing/2014/main" id="{0653D95A-0219-428B-99A6-2112089C0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>
            <a:xfrm>
              <a:off x="3016783" y="2385769"/>
              <a:ext cx="375285" cy="375920"/>
            </a:xfrm>
            <a:prstGeom prst="rect">
              <a:avLst/>
            </a:prstGeom>
          </p:spPr>
        </p:pic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ECEEFF58-936E-44C7-96AB-B39BD41312F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79512" y="1217183"/>
            <a:ext cx="2780481" cy="112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48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4FB66B56-207D-4834-BF97-CF6667073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412" y="818380"/>
            <a:ext cx="7992888" cy="3897228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在</a:t>
            </a:r>
            <a:r>
              <a:rPr lang="en-US" altLang="zh-CN" dirty="0"/>
              <a:t>Eclipse</a:t>
            </a:r>
            <a:r>
              <a:rPr lang="zh-CN" altLang="zh-CN" dirty="0"/>
              <a:t>中，创建一个</a:t>
            </a:r>
            <a:r>
              <a:rPr lang="en-US" altLang="zh-CN" dirty="0"/>
              <a:t>Web</a:t>
            </a:r>
            <a:r>
              <a:rPr lang="zh-CN" altLang="zh-CN" dirty="0"/>
              <a:t>项目，在项目的</a:t>
            </a:r>
            <a:r>
              <a:rPr lang="en-US" altLang="zh-CN" dirty="0"/>
              <a:t>lib</a:t>
            </a:r>
            <a:r>
              <a:rPr lang="zh-CN" altLang="zh-CN" dirty="0"/>
              <a:t>目录中添加运行</a:t>
            </a:r>
            <a:r>
              <a:rPr lang="en-US" altLang="zh-CN" dirty="0"/>
              <a:t>Spring MVC</a:t>
            </a:r>
            <a:r>
              <a:rPr lang="zh-CN" altLang="zh-CN" dirty="0"/>
              <a:t>程序所需要的</a:t>
            </a:r>
            <a:r>
              <a:rPr lang="en-US" altLang="zh-CN" dirty="0"/>
              <a:t>JAR</a:t>
            </a:r>
            <a:r>
              <a:rPr lang="zh-CN" altLang="zh-CN" dirty="0"/>
              <a:t>包，并发布到类路径下</a:t>
            </a:r>
            <a:r>
              <a:rPr lang="zh-CN" altLang="en-US" dirty="0"/>
              <a:t>。</a:t>
            </a:r>
          </a:p>
        </p:txBody>
      </p:sp>
      <p:sp>
        <p:nvSpPr>
          <p:cNvPr id="23554" name="标题 1">
            <a:extLst>
              <a:ext uri="{FF2B5EF4-FFF2-40B4-BE49-F238E27FC236}">
                <a16:creationId xmlns:a16="http://schemas.microsoft.com/office/drawing/2014/main" id="{4A7C662C-2C91-4D82-BFBF-6F5F45EA0FD2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755576" y="162640"/>
            <a:ext cx="7992888" cy="45609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/>
              <a:t>第一个</a:t>
            </a:r>
            <a:r>
              <a:rPr lang="en-US" altLang="zh-CN" dirty="0"/>
              <a:t>Spring MVC</a:t>
            </a:r>
            <a:r>
              <a:rPr lang="zh-CN" altLang="en-US" dirty="0"/>
              <a:t>应用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61B55E7-E892-4414-868C-0E845CD55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056" y="2499742"/>
            <a:ext cx="2918085" cy="1990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zh-CN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项目中添加了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个核心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JAR</a:t>
            </a:r>
            <a:r>
              <a:rPr lang="zh-CN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包、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commons-logging</a:t>
            </a:r>
            <a:r>
              <a:rPr lang="zh-CN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JAR</a:t>
            </a:r>
            <a:r>
              <a:rPr lang="zh-CN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以及两个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zh-CN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相关的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JAR</a:t>
            </a:r>
            <a:r>
              <a:rPr lang="zh-CN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（可以在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解压文件夹的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libs</a:t>
            </a:r>
            <a:r>
              <a:rPr lang="zh-CN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目录中找到），</a:t>
            </a:r>
            <a:r>
              <a:rPr lang="zh-CN" altLang="zh-CN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这两个</a:t>
            </a:r>
            <a:r>
              <a:rPr lang="en-US" altLang="zh-CN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zh-CN" altLang="zh-CN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相关的</a:t>
            </a:r>
            <a:r>
              <a:rPr lang="en-US" altLang="zh-CN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JAR</a:t>
            </a:r>
            <a:r>
              <a:rPr lang="zh-CN" altLang="zh-CN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包就是</a:t>
            </a:r>
            <a:r>
              <a:rPr lang="en-US" altLang="zh-CN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MVC</a:t>
            </a:r>
            <a:r>
              <a:rPr lang="zh-CN" altLang="zh-CN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框架所需的</a:t>
            </a:r>
            <a:r>
              <a:rPr lang="en-US" altLang="zh-CN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JAR</a:t>
            </a:r>
            <a:r>
              <a:rPr lang="zh-CN" altLang="zh-CN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包</a:t>
            </a:r>
            <a:r>
              <a:rPr lang="zh-CN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F55D87B-7937-4564-8575-86B3A6CAE70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82769" y="1748438"/>
            <a:ext cx="2945215" cy="29585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p:sp>
        <p:nvSpPr>
          <p:cNvPr id="13" name="椭圆 12">
            <a:extLst>
              <a:ext uri="{FF2B5EF4-FFF2-40B4-BE49-F238E27FC236}">
                <a16:creationId xmlns:a16="http://schemas.microsoft.com/office/drawing/2014/main" id="{2A92B09F-515A-4035-B28A-E28DA427CD89}"/>
              </a:ext>
            </a:extLst>
          </p:cNvPr>
          <p:cNvSpPr/>
          <p:nvPr/>
        </p:nvSpPr>
        <p:spPr bwMode="auto">
          <a:xfrm>
            <a:off x="827584" y="915566"/>
            <a:ext cx="285752" cy="28575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mpd="sng">
            <a:noFill/>
            <a:prstDash val="solid"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2" name="灯片编号占位符 21">
            <a:extLst>
              <a:ext uri="{FF2B5EF4-FFF2-40B4-BE49-F238E27FC236}">
                <a16:creationId xmlns:a16="http://schemas.microsoft.com/office/drawing/2014/main" id="{37F184C1-8A8A-4399-95DF-84DAF426A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FCA2F8F5-192F-4679-9196-9BB7B6A34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412" y="818380"/>
            <a:ext cx="7992888" cy="3897228"/>
          </a:xfrm>
        </p:spPr>
        <p:txBody>
          <a:bodyPr/>
          <a:lstStyle/>
          <a:p>
            <a:r>
              <a:rPr lang="zh-CN" altLang="zh-CN" dirty="0"/>
              <a:t>在</a:t>
            </a:r>
            <a:r>
              <a:rPr lang="en-US" altLang="zh-CN" dirty="0"/>
              <a:t>web.xml</a:t>
            </a:r>
            <a:r>
              <a:rPr lang="zh-CN" altLang="zh-CN" dirty="0"/>
              <a:t>中，配置</a:t>
            </a:r>
            <a:r>
              <a:rPr lang="en-US" altLang="zh-CN" dirty="0"/>
              <a:t>Spring MVC</a:t>
            </a:r>
            <a:r>
              <a:rPr lang="zh-CN" altLang="zh-CN" dirty="0"/>
              <a:t>的前端控制器</a:t>
            </a:r>
            <a:r>
              <a:rPr lang="en-US" altLang="zh-CN" dirty="0" err="1"/>
              <a:t>DispatcherServlet</a:t>
            </a:r>
            <a:r>
              <a:rPr lang="zh-CN" altLang="en-US" dirty="0"/>
              <a:t>。</a:t>
            </a: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2B0755C8-4757-48F3-9178-1B9FB32CD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576" y="162640"/>
            <a:ext cx="7992888" cy="456098"/>
          </a:xfrm>
        </p:spPr>
        <p:txBody>
          <a:bodyPr/>
          <a:lstStyle/>
          <a:p>
            <a:r>
              <a:rPr lang="zh-CN" altLang="en-US" dirty="0"/>
              <a:t>第一个</a:t>
            </a:r>
            <a:r>
              <a:rPr lang="en-US" altLang="zh-CN" dirty="0"/>
              <a:t>Spring MVC</a:t>
            </a:r>
            <a:r>
              <a:rPr lang="zh-CN" altLang="en-US" dirty="0"/>
              <a:t>应用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73A0F99-2DEE-4530-84BE-C715E7A41435}"/>
              </a:ext>
            </a:extLst>
          </p:cNvPr>
          <p:cNvSpPr/>
          <p:nvPr/>
        </p:nvSpPr>
        <p:spPr bwMode="auto">
          <a:xfrm>
            <a:off x="827584" y="915566"/>
            <a:ext cx="285752" cy="28575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mpd="sng">
            <a:noFill/>
            <a:prstDash val="solid"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1" name="AutoShape 12">
            <a:extLst>
              <a:ext uri="{FF2B5EF4-FFF2-40B4-BE49-F238E27FC236}">
                <a16:creationId xmlns:a16="http://schemas.microsoft.com/office/drawing/2014/main" id="{993FDF8A-CCDA-4465-AC28-7A4D9CDEE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1322822"/>
            <a:ext cx="6001640" cy="341314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5D78A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</a:rPr>
              <a:t> &lt;?xml version="1.0" encoding="UTF-8"?&gt;</a:t>
            </a:r>
          </a:p>
          <a:p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</a:rPr>
              <a:t>     &lt;web-app </a:t>
            </a:r>
            <a:r>
              <a:rPr lang="en-US" altLang="zh-CN" sz="1200" b="1" dirty="0" err="1">
                <a:solidFill>
                  <a:schemeClr val="accent5">
                    <a:lumMod val="10000"/>
                  </a:schemeClr>
                </a:solidFill>
              </a:rPr>
              <a:t>xmlns:xsi</a:t>
            </a:r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</a:rPr>
              <a:t>="http://www.w3.org/2001/XMLSchema-instance"</a:t>
            </a:r>
          </a:p>
          <a:p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</a:rPr>
              <a:t>              ...</a:t>
            </a:r>
          </a:p>
          <a:p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</a:rPr>
              <a:t>              &lt;servlet&gt;</a:t>
            </a:r>
          </a:p>
          <a:p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</a:rPr>
              <a:t>	&lt;servlet-name&gt;</a:t>
            </a:r>
            <a:r>
              <a:rPr lang="en-US" altLang="zh-CN" sz="1200" b="1" dirty="0" err="1">
                <a:solidFill>
                  <a:schemeClr val="accent5">
                    <a:lumMod val="10000"/>
                  </a:schemeClr>
                </a:solidFill>
              </a:rPr>
              <a:t>springmvc</a:t>
            </a:r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</a:rPr>
              <a:t>&lt;/servlet-name&gt;</a:t>
            </a:r>
          </a:p>
          <a:p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</a:rPr>
              <a:t>                           &lt;servlet-class&gt;</a:t>
            </a:r>
            <a:r>
              <a:rPr lang="en-US" altLang="zh-CN" sz="1200" b="1" dirty="0" err="1">
                <a:solidFill>
                  <a:schemeClr val="accent5">
                    <a:lumMod val="10000"/>
                  </a:schemeClr>
                </a:solidFill>
              </a:rPr>
              <a:t>org.springframework.web.servlet.DispatcherServlet</a:t>
            </a:r>
            <a:endParaRPr lang="en-US" altLang="zh-CN" sz="1200" b="1" dirty="0">
              <a:solidFill>
                <a:schemeClr val="accent5">
                  <a:lumMod val="10000"/>
                </a:schemeClr>
              </a:solidFill>
            </a:endParaRPr>
          </a:p>
          <a:p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</a:rPr>
              <a:t>                           &lt;/servlet-class&gt;</a:t>
            </a:r>
          </a:p>
          <a:p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</a:rPr>
              <a:t>	&lt;</a:t>
            </a:r>
            <a:r>
              <a:rPr lang="en-US" altLang="zh-CN" sz="1200" b="1" dirty="0" err="1">
                <a:solidFill>
                  <a:schemeClr val="accent5">
                    <a:lumMod val="10000"/>
                  </a:schemeClr>
                </a:solidFill>
              </a:rPr>
              <a:t>init</a:t>
            </a:r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</a:rPr>
              <a:t>-param&gt;</a:t>
            </a:r>
          </a:p>
          <a:p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</a:rPr>
              <a:t>	         &lt;param-name&gt;</a:t>
            </a:r>
            <a:r>
              <a:rPr lang="en-US" altLang="zh-CN" sz="1200" b="1" dirty="0" err="1">
                <a:solidFill>
                  <a:schemeClr val="accent5">
                    <a:lumMod val="10000"/>
                  </a:schemeClr>
                </a:solidFill>
              </a:rPr>
              <a:t>contextConfigLocation</a:t>
            </a:r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</a:rPr>
              <a:t>&lt;/param-name&gt;</a:t>
            </a:r>
          </a:p>
          <a:p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</a:rPr>
              <a:t>	         &lt;param-value&gt;</a:t>
            </a:r>
            <a:r>
              <a:rPr lang="en-US" altLang="zh-CN" sz="1200" b="1" dirty="0" err="1">
                <a:solidFill>
                  <a:schemeClr val="accent5">
                    <a:lumMod val="10000"/>
                  </a:schemeClr>
                </a:solidFill>
              </a:rPr>
              <a:t>classpath:springmvc-config.xml</a:t>
            </a:r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</a:rPr>
              <a:t>&lt;/param-value&gt;</a:t>
            </a:r>
          </a:p>
          <a:p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</a:rPr>
              <a:t>	&lt;/</a:t>
            </a:r>
            <a:r>
              <a:rPr lang="en-US" altLang="zh-CN" sz="1200" b="1" dirty="0" err="1">
                <a:solidFill>
                  <a:schemeClr val="accent5">
                    <a:lumMod val="10000"/>
                  </a:schemeClr>
                </a:solidFill>
              </a:rPr>
              <a:t>init</a:t>
            </a:r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</a:rPr>
              <a:t>-param&gt;</a:t>
            </a:r>
          </a:p>
          <a:p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</a:rPr>
              <a:t>	&lt;load-on-startup&gt;1&lt;/load-on-startup&gt;</a:t>
            </a:r>
          </a:p>
          <a:p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</a:rPr>
              <a:t>              &lt;/servlet&gt;</a:t>
            </a:r>
          </a:p>
          <a:p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</a:rPr>
              <a:t>              &lt;servlet-mapping&gt;</a:t>
            </a:r>
          </a:p>
          <a:p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</a:rPr>
              <a:t>	&lt;servlet-name&gt;</a:t>
            </a:r>
            <a:r>
              <a:rPr lang="en-US" altLang="zh-CN" sz="1200" b="1" dirty="0" err="1">
                <a:solidFill>
                  <a:schemeClr val="accent5">
                    <a:lumMod val="10000"/>
                  </a:schemeClr>
                </a:solidFill>
              </a:rPr>
              <a:t>springmvc</a:t>
            </a:r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</a:rPr>
              <a:t>&lt;/servlet-name&gt;</a:t>
            </a:r>
          </a:p>
          <a:p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</a:rPr>
              <a:t>	&lt;</a:t>
            </a:r>
            <a:r>
              <a:rPr lang="en-US" altLang="zh-CN" sz="1200" b="1" dirty="0" err="1">
                <a:solidFill>
                  <a:schemeClr val="accent5">
                    <a:lumMod val="10000"/>
                  </a:schemeClr>
                </a:solidFill>
              </a:rPr>
              <a:t>url</a:t>
            </a:r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</a:rPr>
              <a:t>-pattern&gt;/&lt;/</a:t>
            </a:r>
            <a:r>
              <a:rPr lang="en-US" altLang="zh-CN" sz="1200" b="1" dirty="0" err="1">
                <a:solidFill>
                  <a:schemeClr val="accent5">
                    <a:lumMod val="10000"/>
                  </a:schemeClr>
                </a:solidFill>
              </a:rPr>
              <a:t>url</a:t>
            </a:r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</a:rPr>
              <a:t>-pattern&gt;</a:t>
            </a:r>
          </a:p>
          <a:p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</a:rPr>
              <a:t>              &lt;/servlet-mapping&gt;</a:t>
            </a:r>
          </a:p>
          <a:p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</a:rPr>
              <a:t>     &lt;/web-app&gt;</a:t>
            </a:r>
          </a:p>
        </p:txBody>
      </p:sp>
      <p:sp>
        <p:nvSpPr>
          <p:cNvPr id="22" name="圆角矩形 3">
            <a:extLst>
              <a:ext uri="{FF2B5EF4-FFF2-40B4-BE49-F238E27FC236}">
                <a16:creationId xmlns:a16="http://schemas.microsoft.com/office/drawing/2014/main" id="{E4546664-5609-4993-B535-FEFC5E854358}"/>
              </a:ext>
            </a:extLst>
          </p:cNvPr>
          <p:cNvSpPr/>
          <p:nvPr/>
        </p:nvSpPr>
        <p:spPr>
          <a:xfrm>
            <a:off x="5091755" y="1746784"/>
            <a:ext cx="1028700" cy="357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Spring MVC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前端控制器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F17ABE1-40BB-453D-AE3A-ECF8A5F2936D}"/>
              </a:ext>
            </a:extLst>
          </p:cNvPr>
          <p:cNvCxnSpPr>
            <a:stCxn id="22" idx="2"/>
          </p:cNvCxnSpPr>
          <p:nvPr/>
        </p:nvCxnSpPr>
        <p:spPr>
          <a:xfrm>
            <a:off x="5606105" y="2103972"/>
            <a:ext cx="0" cy="2571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9">
            <a:extLst>
              <a:ext uri="{FF2B5EF4-FFF2-40B4-BE49-F238E27FC236}">
                <a16:creationId xmlns:a16="http://schemas.microsoft.com/office/drawing/2014/main" id="{58DBDC6B-95AE-4B79-872E-1951D5108D13}"/>
              </a:ext>
            </a:extLst>
          </p:cNvPr>
          <p:cNvSpPr/>
          <p:nvPr/>
        </p:nvSpPr>
        <p:spPr>
          <a:xfrm>
            <a:off x="6415456" y="2506979"/>
            <a:ext cx="1691631" cy="407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配置加载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Spring MVC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配置文件位置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B93B7E7-E386-41E9-AF08-93F465CF88D0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5884711" y="2710576"/>
            <a:ext cx="530745" cy="32895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12">
            <a:extLst>
              <a:ext uri="{FF2B5EF4-FFF2-40B4-BE49-F238E27FC236}">
                <a16:creationId xmlns:a16="http://schemas.microsoft.com/office/drawing/2014/main" id="{CF0BDFD3-3A90-4C7A-86D1-A5FF7B17BCCE}"/>
              </a:ext>
            </a:extLst>
          </p:cNvPr>
          <p:cNvSpPr/>
          <p:nvPr/>
        </p:nvSpPr>
        <p:spPr>
          <a:xfrm>
            <a:off x="5091755" y="3299936"/>
            <a:ext cx="1585913" cy="407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表示容器在启动时立即加载该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Servlet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270848A-505D-41F6-96CE-A021892B3272}"/>
              </a:ext>
            </a:extLst>
          </p:cNvPr>
          <p:cNvCxnSpPr>
            <a:cxnSpLocks/>
          </p:cNvCxnSpPr>
          <p:nvPr/>
        </p:nvCxnSpPr>
        <p:spPr>
          <a:xfrm flipH="1">
            <a:off x="4598836" y="3507854"/>
            <a:ext cx="49291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19">
            <a:extLst>
              <a:ext uri="{FF2B5EF4-FFF2-40B4-BE49-F238E27FC236}">
                <a16:creationId xmlns:a16="http://schemas.microsoft.com/office/drawing/2014/main" id="{F914FBCE-CF2C-459E-9B85-F9D6A9FDB142}"/>
              </a:ext>
            </a:extLst>
          </p:cNvPr>
          <p:cNvSpPr/>
          <p:nvPr/>
        </p:nvSpPr>
        <p:spPr>
          <a:xfrm>
            <a:off x="5091755" y="3958966"/>
            <a:ext cx="1200150" cy="407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表示拦截所有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URL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的请求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54E356F-03C2-4ED0-9BA6-C6C0758DDF2A}"/>
              </a:ext>
            </a:extLst>
          </p:cNvPr>
          <p:cNvCxnSpPr/>
          <p:nvPr/>
        </p:nvCxnSpPr>
        <p:spPr>
          <a:xfrm flipH="1" flipV="1">
            <a:off x="3951751" y="4163251"/>
            <a:ext cx="106441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灯片编号占位符 17">
            <a:extLst>
              <a:ext uri="{FF2B5EF4-FFF2-40B4-BE49-F238E27FC236}">
                <a16:creationId xmlns:a16="http://schemas.microsoft.com/office/drawing/2014/main" id="{3AA98B53-EDD5-4E5A-B5FF-1E9C1B020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6" grpId="0" animBg="1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矩形 15">
            <a:extLst>
              <a:ext uri="{FF2B5EF4-FFF2-40B4-BE49-F238E27FC236}">
                <a16:creationId xmlns:a16="http://schemas.microsoft.com/office/drawing/2014/main" id="{0DADC1EA-0DC4-4A44-AA16-05F07381F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0435" y="964406"/>
            <a:ext cx="6031706" cy="336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endParaRPr lang="zh-CN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8977ADEA-E05B-4F09-8CCF-BA54FC66E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412" y="818380"/>
            <a:ext cx="7992888" cy="3897228"/>
          </a:xfrm>
        </p:spPr>
        <p:txBody>
          <a:bodyPr/>
          <a:lstStyle/>
          <a:p>
            <a:r>
              <a:rPr lang="zh-CN" altLang="zh-CN" dirty="0"/>
              <a:t>在</a:t>
            </a:r>
            <a:r>
              <a:rPr lang="en-US" altLang="zh-CN" dirty="0" err="1"/>
              <a:t>src</a:t>
            </a:r>
            <a:r>
              <a:rPr lang="zh-CN" altLang="zh-CN" dirty="0"/>
              <a:t>目录下，创建一个</a:t>
            </a:r>
            <a:r>
              <a:rPr lang="en-US" altLang="zh-CN" dirty="0" err="1"/>
              <a:t>com.test.controller</a:t>
            </a:r>
            <a:r>
              <a:rPr lang="zh-CN" altLang="zh-CN" dirty="0"/>
              <a:t>包，并在包中创建控制器类</a:t>
            </a:r>
            <a:r>
              <a:rPr lang="en-US" altLang="zh-CN" dirty="0" err="1"/>
              <a:t>FirstController</a:t>
            </a:r>
            <a:r>
              <a:rPr lang="zh-CN" altLang="zh-CN" dirty="0"/>
              <a:t>，该类需要实现</a:t>
            </a:r>
            <a:r>
              <a:rPr lang="en-US" altLang="zh-CN" dirty="0"/>
              <a:t>Controller</a:t>
            </a:r>
            <a:r>
              <a:rPr lang="zh-CN" altLang="zh-CN" dirty="0"/>
              <a:t>接口</a:t>
            </a:r>
            <a:r>
              <a:rPr lang="zh-CN" altLang="en-US" dirty="0"/>
              <a:t>，编辑后如下所示。</a:t>
            </a: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7F4F93A9-43B4-4D27-AD04-506D686B3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576" y="162640"/>
            <a:ext cx="7992888" cy="456098"/>
          </a:xfrm>
        </p:spPr>
        <p:txBody>
          <a:bodyPr/>
          <a:lstStyle/>
          <a:p>
            <a:r>
              <a:rPr lang="zh-CN" altLang="en-US" dirty="0"/>
              <a:t>第一个</a:t>
            </a:r>
            <a:r>
              <a:rPr lang="en-US" altLang="zh-CN" dirty="0"/>
              <a:t>Spring MVC</a:t>
            </a:r>
            <a:r>
              <a:rPr lang="zh-CN" altLang="en-US" dirty="0"/>
              <a:t>应用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78B3E27-D7FF-41C5-9692-185E157B669B}"/>
              </a:ext>
            </a:extLst>
          </p:cNvPr>
          <p:cNvSpPr/>
          <p:nvPr/>
        </p:nvSpPr>
        <p:spPr bwMode="auto">
          <a:xfrm>
            <a:off x="781651" y="915566"/>
            <a:ext cx="285752" cy="28575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mpd="sng">
            <a:noFill/>
            <a:prstDash val="solid"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3" name="AutoShape 12">
            <a:extLst>
              <a:ext uri="{FF2B5EF4-FFF2-40B4-BE49-F238E27FC236}">
                <a16:creationId xmlns:a16="http://schemas.microsoft.com/office/drawing/2014/main" id="{335D1371-861D-449F-8843-14CBF94C2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651" y="1661409"/>
            <a:ext cx="7847465" cy="297850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5D78A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public class </a:t>
            </a:r>
            <a:r>
              <a:rPr lang="en-US" altLang="zh-CN" sz="1400" b="1" dirty="0" err="1">
                <a:solidFill>
                  <a:schemeClr val="accent5">
                    <a:lumMod val="10000"/>
                  </a:schemeClr>
                </a:solidFill>
              </a:rPr>
              <a:t>FirstController</a:t>
            </a:r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 implements Controller{</a:t>
            </a:r>
          </a:p>
          <a:p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     public </a:t>
            </a:r>
            <a:r>
              <a:rPr lang="en-US" altLang="zh-CN" sz="1400" b="1" dirty="0" err="1">
                <a:solidFill>
                  <a:schemeClr val="accent5">
                    <a:lumMod val="10000"/>
                  </a:schemeClr>
                </a:solidFill>
              </a:rPr>
              <a:t>ModelAndView</a:t>
            </a:r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400" b="1" dirty="0" err="1">
                <a:solidFill>
                  <a:schemeClr val="accent5">
                    <a:lumMod val="10000"/>
                  </a:schemeClr>
                </a:solidFill>
              </a:rPr>
              <a:t>handleRequest</a:t>
            </a:r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(</a:t>
            </a:r>
            <a:r>
              <a:rPr lang="en-US" altLang="zh-CN" sz="1400" b="1" dirty="0" err="1">
                <a:solidFill>
                  <a:schemeClr val="accent5">
                    <a:lumMod val="10000"/>
                  </a:schemeClr>
                </a:solidFill>
              </a:rPr>
              <a:t>HttpServletRequest</a:t>
            </a:r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 request, </a:t>
            </a:r>
            <a:r>
              <a:rPr lang="en-US" altLang="zh-CN" sz="1400" b="1" dirty="0" err="1">
                <a:solidFill>
                  <a:schemeClr val="accent5">
                    <a:lumMod val="10000"/>
                  </a:schemeClr>
                </a:solidFill>
              </a:rPr>
              <a:t>HttpServletResponse</a:t>
            </a:r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 response)  {</a:t>
            </a:r>
          </a:p>
          <a:p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            </a:t>
            </a:r>
            <a:r>
              <a:rPr lang="en-US" altLang="zh-CN" sz="1400" b="1" dirty="0" err="1">
                <a:solidFill>
                  <a:schemeClr val="accent5">
                    <a:lumMod val="10000"/>
                  </a:schemeClr>
                </a:solidFill>
              </a:rPr>
              <a:t>System.out.println</a:t>
            </a:r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("</a:t>
            </a:r>
            <a:r>
              <a:rPr lang="en-US" altLang="zh-CN" sz="1400" b="1" dirty="0" err="1">
                <a:solidFill>
                  <a:schemeClr val="accent5">
                    <a:lumMod val="10000"/>
                  </a:schemeClr>
                </a:solidFill>
              </a:rPr>
              <a:t>hello,SpringMVC</a:t>
            </a:r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!"); //</a:t>
            </a:r>
            <a:r>
              <a:rPr lang="zh-CN" altLang="en-US" sz="1400" b="1" dirty="0">
                <a:solidFill>
                  <a:schemeClr val="accent5">
                    <a:lumMod val="10000"/>
                  </a:schemeClr>
                </a:solidFill>
              </a:rPr>
              <a:t>在控制台输出日志信息</a:t>
            </a:r>
          </a:p>
          <a:p>
            <a:r>
              <a:rPr lang="zh-CN" altLang="en-US" sz="1400" b="1" dirty="0">
                <a:solidFill>
                  <a:schemeClr val="accent5">
                    <a:lumMod val="10000"/>
                  </a:schemeClr>
                </a:solidFill>
              </a:rPr>
              <a:t>            </a:t>
            </a:r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// </a:t>
            </a:r>
            <a:r>
              <a:rPr lang="zh-CN" altLang="en-US" sz="1400" b="1" dirty="0">
                <a:solidFill>
                  <a:schemeClr val="accent5">
                    <a:lumMod val="10000"/>
                  </a:schemeClr>
                </a:solidFill>
              </a:rPr>
              <a:t>创建</a:t>
            </a:r>
            <a:r>
              <a:rPr lang="en-US" altLang="zh-CN" sz="1400" b="1" dirty="0" err="1">
                <a:solidFill>
                  <a:schemeClr val="accent5">
                    <a:lumMod val="10000"/>
                  </a:schemeClr>
                </a:solidFill>
              </a:rPr>
              <a:t>ModelAndView</a:t>
            </a:r>
            <a:r>
              <a:rPr lang="zh-CN" altLang="en-US" sz="1400" b="1" dirty="0">
                <a:solidFill>
                  <a:schemeClr val="accent5">
                    <a:lumMod val="10000"/>
                  </a:schemeClr>
                </a:solidFill>
              </a:rPr>
              <a:t>对象</a:t>
            </a:r>
          </a:p>
          <a:p>
            <a:r>
              <a:rPr lang="zh-CN" altLang="en-US" sz="1400" b="1" dirty="0">
                <a:solidFill>
                  <a:schemeClr val="accent5">
                    <a:lumMod val="10000"/>
                  </a:schemeClr>
                </a:solidFill>
              </a:rPr>
              <a:t>            </a:t>
            </a:r>
            <a:r>
              <a:rPr lang="en-US" altLang="zh-CN" sz="1400" b="1" dirty="0" err="1">
                <a:solidFill>
                  <a:schemeClr val="accent5">
                    <a:lumMod val="10000"/>
                  </a:schemeClr>
                </a:solidFill>
              </a:rPr>
              <a:t>ModelAndView</a:t>
            </a:r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400" b="1" dirty="0" err="1">
                <a:solidFill>
                  <a:schemeClr val="accent5">
                    <a:lumMod val="10000"/>
                  </a:schemeClr>
                </a:solidFill>
              </a:rPr>
              <a:t>mav</a:t>
            </a:r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 = new </a:t>
            </a:r>
            <a:r>
              <a:rPr lang="en-US" altLang="zh-CN" sz="1400" b="1" dirty="0" err="1">
                <a:solidFill>
                  <a:schemeClr val="accent5">
                    <a:lumMod val="10000"/>
                  </a:schemeClr>
                </a:solidFill>
              </a:rPr>
              <a:t>ModelAndView</a:t>
            </a:r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();</a:t>
            </a:r>
          </a:p>
          <a:p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            // </a:t>
            </a:r>
            <a:r>
              <a:rPr lang="zh-CN" altLang="en-US" sz="1400" b="1" dirty="0">
                <a:solidFill>
                  <a:schemeClr val="accent5">
                    <a:lumMod val="10000"/>
                  </a:schemeClr>
                </a:solidFill>
              </a:rPr>
              <a:t>向模型对象中添加数据</a:t>
            </a:r>
          </a:p>
          <a:p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              </a:t>
            </a:r>
            <a:r>
              <a:rPr lang="en-US" altLang="zh-CN" sz="1400" b="1" dirty="0" err="1">
                <a:solidFill>
                  <a:schemeClr val="accent5">
                    <a:lumMod val="10000"/>
                  </a:schemeClr>
                </a:solidFill>
              </a:rPr>
              <a:t>mav.addObject</a:t>
            </a:r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("msg", "</a:t>
            </a:r>
            <a:r>
              <a:rPr lang="zh-CN" altLang="en-US" sz="1400" b="1" dirty="0">
                <a:solidFill>
                  <a:schemeClr val="accent5">
                    <a:lumMod val="10000"/>
                  </a:schemeClr>
                </a:solidFill>
              </a:rPr>
              <a:t>这是我的第一个</a:t>
            </a:r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Spring MVC</a:t>
            </a:r>
            <a:r>
              <a:rPr lang="zh-CN" altLang="en-US" sz="1400" b="1" dirty="0">
                <a:solidFill>
                  <a:schemeClr val="accent5">
                    <a:lumMod val="10000"/>
                  </a:schemeClr>
                </a:solidFill>
              </a:rPr>
              <a:t>程序</a:t>
            </a:r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");</a:t>
            </a:r>
          </a:p>
          <a:p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             // </a:t>
            </a:r>
            <a:r>
              <a:rPr lang="zh-CN" altLang="en-US" sz="1400" b="1" dirty="0">
                <a:solidFill>
                  <a:schemeClr val="accent5">
                    <a:lumMod val="10000"/>
                  </a:schemeClr>
                </a:solidFill>
              </a:rPr>
              <a:t>设置逻辑视图名</a:t>
            </a:r>
          </a:p>
          <a:p>
            <a:r>
              <a:rPr lang="zh-CN" altLang="en-US" sz="1400" b="1" dirty="0">
                <a:solidFill>
                  <a:schemeClr val="accent5">
                    <a:lumMod val="10000"/>
                  </a:schemeClr>
                </a:solidFill>
              </a:rPr>
              <a:t>            </a:t>
            </a:r>
            <a:r>
              <a:rPr lang="en-US" altLang="zh-CN" sz="1400" b="1" dirty="0" err="1">
                <a:solidFill>
                  <a:schemeClr val="accent5">
                    <a:lumMod val="10000"/>
                  </a:schemeClr>
                </a:solidFill>
              </a:rPr>
              <a:t>mav.setViewName</a:t>
            </a:r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("/WEB-INF/</a:t>
            </a:r>
            <a:r>
              <a:rPr lang="en-US" altLang="zh-CN" sz="1400" b="1" dirty="0" err="1">
                <a:solidFill>
                  <a:schemeClr val="accent5">
                    <a:lumMod val="10000"/>
                  </a:schemeClr>
                </a:solidFill>
              </a:rPr>
              <a:t>jsp</a:t>
            </a:r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/</a:t>
            </a:r>
            <a:r>
              <a:rPr lang="en-US" altLang="zh-CN" sz="1400" b="1" dirty="0" err="1">
                <a:solidFill>
                  <a:schemeClr val="accent5">
                    <a:lumMod val="10000"/>
                  </a:schemeClr>
                </a:solidFill>
              </a:rPr>
              <a:t>index.jsp</a:t>
            </a:r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");</a:t>
            </a:r>
          </a:p>
          <a:p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            // </a:t>
            </a:r>
            <a:r>
              <a:rPr lang="zh-CN" altLang="en-US" sz="1400" b="1" dirty="0">
                <a:solidFill>
                  <a:schemeClr val="accent5">
                    <a:lumMod val="10000"/>
                  </a:schemeClr>
                </a:solidFill>
              </a:rPr>
              <a:t>返回</a:t>
            </a:r>
            <a:r>
              <a:rPr lang="en-US" altLang="zh-CN" sz="1400" b="1" dirty="0" err="1">
                <a:solidFill>
                  <a:schemeClr val="accent5">
                    <a:lumMod val="10000"/>
                  </a:schemeClr>
                </a:solidFill>
              </a:rPr>
              <a:t>ModelAndView</a:t>
            </a:r>
            <a:r>
              <a:rPr lang="zh-CN" altLang="en-US" sz="1400" b="1" dirty="0">
                <a:solidFill>
                  <a:schemeClr val="accent5">
                    <a:lumMod val="10000"/>
                  </a:schemeClr>
                </a:solidFill>
              </a:rPr>
              <a:t>对象</a:t>
            </a:r>
          </a:p>
          <a:p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           return </a:t>
            </a:r>
            <a:r>
              <a:rPr lang="en-US" altLang="zh-CN" sz="1400" b="1" dirty="0" err="1">
                <a:solidFill>
                  <a:schemeClr val="accent5">
                    <a:lumMod val="10000"/>
                  </a:schemeClr>
                </a:solidFill>
              </a:rPr>
              <a:t>mav</a:t>
            </a:r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;</a:t>
            </a:r>
          </a:p>
          <a:p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     }</a:t>
            </a:r>
          </a:p>
          <a:p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</a:p>
        </p:txBody>
      </p:sp>
      <p:sp>
        <p:nvSpPr>
          <p:cNvPr id="24" name="圆角矩形 5">
            <a:extLst>
              <a:ext uri="{FF2B5EF4-FFF2-40B4-BE49-F238E27FC236}">
                <a16:creationId xmlns:a16="http://schemas.microsoft.com/office/drawing/2014/main" id="{8FAD542F-2C70-407F-AF8E-50E9F2042957}"/>
              </a:ext>
            </a:extLst>
          </p:cNvPr>
          <p:cNvSpPr/>
          <p:nvPr/>
        </p:nvSpPr>
        <p:spPr>
          <a:xfrm>
            <a:off x="6228184" y="2685822"/>
            <a:ext cx="1622245" cy="407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创建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ModelAndView</a:t>
            </a:r>
            <a:r>
              <a:rPr lang="zh-CN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圆角矩形 6">
            <a:extLst>
              <a:ext uri="{FF2B5EF4-FFF2-40B4-BE49-F238E27FC236}">
                <a16:creationId xmlns:a16="http://schemas.microsoft.com/office/drawing/2014/main" id="{F072E5BA-6ADC-4E09-B375-170DC50F18F1}"/>
              </a:ext>
            </a:extLst>
          </p:cNvPr>
          <p:cNvSpPr/>
          <p:nvPr/>
        </p:nvSpPr>
        <p:spPr>
          <a:xfrm>
            <a:off x="5631821" y="3797192"/>
            <a:ext cx="1491282" cy="314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设置逻辑视图名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ED6E577-AF00-4BBF-8E34-1F3B27C94455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4966685" y="2746969"/>
            <a:ext cx="1261499" cy="1424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9D7896E-23A9-4C1E-85EA-7CE04ABA4B45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4370322" y="3717742"/>
            <a:ext cx="1261499" cy="2366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13">
            <a:extLst>
              <a:ext uri="{FF2B5EF4-FFF2-40B4-BE49-F238E27FC236}">
                <a16:creationId xmlns:a16="http://schemas.microsoft.com/office/drawing/2014/main" id="{22FBB6EB-B82D-4093-A23F-9C1D308F3EC3}"/>
              </a:ext>
            </a:extLst>
          </p:cNvPr>
          <p:cNvSpPr/>
          <p:nvPr/>
        </p:nvSpPr>
        <p:spPr>
          <a:xfrm>
            <a:off x="6057900" y="1548161"/>
            <a:ext cx="1585913" cy="347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实现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Controller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接口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AF2E2F4-4877-42F0-8C6F-E1885B4060FD}"/>
              </a:ext>
            </a:extLst>
          </p:cNvPr>
          <p:cNvCxnSpPr>
            <a:cxnSpLocks/>
          </p:cNvCxnSpPr>
          <p:nvPr/>
        </p:nvCxnSpPr>
        <p:spPr>
          <a:xfrm flipH="1">
            <a:off x="4644008" y="1707705"/>
            <a:ext cx="1413892" cy="12774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16">
            <a:extLst>
              <a:ext uri="{FF2B5EF4-FFF2-40B4-BE49-F238E27FC236}">
                <a16:creationId xmlns:a16="http://schemas.microsoft.com/office/drawing/2014/main" id="{7EF2A221-8622-47FD-9465-25D00D3E05F8}"/>
              </a:ext>
            </a:extLst>
          </p:cNvPr>
          <p:cNvSpPr/>
          <p:nvPr/>
        </p:nvSpPr>
        <p:spPr>
          <a:xfrm>
            <a:off x="1331640" y="4413773"/>
            <a:ext cx="1259295" cy="314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添加返回信息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E40C1B2-E8DE-471F-98A9-B5A81A1D3179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1907706" y="4111517"/>
            <a:ext cx="53582" cy="30225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98" name="灯片编号占位符 33797">
            <a:extLst>
              <a:ext uri="{FF2B5EF4-FFF2-40B4-BE49-F238E27FC236}">
                <a16:creationId xmlns:a16="http://schemas.microsoft.com/office/drawing/2014/main" id="{742E3117-7581-49D0-AC36-5D4847C1CF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/>
      <p:bldP spid="24" grpId="0" animBg="1"/>
      <p:bldP spid="25" grpId="0" animBg="1"/>
      <p:bldP spid="28" grpId="0" animBg="1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>
            <a:extLst>
              <a:ext uri="{FF2B5EF4-FFF2-40B4-BE49-F238E27FC236}">
                <a16:creationId xmlns:a16="http://schemas.microsoft.com/office/drawing/2014/main" id="{5D46B3D6-3F73-459D-9158-EAC57B7CF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412" y="818380"/>
            <a:ext cx="7992888" cy="3897228"/>
          </a:xfrm>
        </p:spPr>
        <p:txBody>
          <a:bodyPr/>
          <a:lstStyle/>
          <a:p>
            <a:r>
              <a:rPr lang="zh-CN" altLang="zh-CN" dirty="0"/>
              <a:t>在</a:t>
            </a:r>
            <a:r>
              <a:rPr lang="en-US" altLang="zh-CN" dirty="0" err="1"/>
              <a:t>src</a:t>
            </a:r>
            <a:r>
              <a:rPr lang="zh-CN" altLang="zh-CN" dirty="0"/>
              <a:t>目录下，创建配置文件</a:t>
            </a:r>
            <a:r>
              <a:rPr lang="en-US" altLang="zh-CN" dirty="0"/>
              <a:t>springmvc-config.xml</a:t>
            </a:r>
            <a:r>
              <a:rPr lang="zh-CN" altLang="zh-CN" dirty="0"/>
              <a:t>，并在文件中配置控制器信息</a:t>
            </a:r>
            <a:r>
              <a:rPr lang="zh-CN" altLang="en-US" dirty="0"/>
              <a:t>。</a:t>
            </a: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AEA12E61-3EB8-4B9A-9874-902DA70817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650" y="161925"/>
            <a:ext cx="7993063" cy="457200"/>
          </a:xfrm>
        </p:spPr>
        <p:txBody>
          <a:bodyPr/>
          <a:lstStyle/>
          <a:p>
            <a:r>
              <a:rPr lang="zh-CN" altLang="en-US"/>
              <a:t>第一个</a:t>
            </a:r>
            <a:r>
              <a:rPr lang="en-US" altLang="zh-CN"/>
              <a:t>Spring MVC</a:t>
            </a:r>
            <a:r>
              <a:rPr lang="zh-CN" altLang="en-US"/>
              <a:t>应用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A7AC256-E4BA-43E1-A598-0D210445BC93}"/>
              </a:ext>
            </a:extLst>
          </p:cNvPr>
          <p:cNvSpPr/>
          <p:nvPr/>
        </p:nvSpPr>
        <p:spPr bwMode="auto">
          <a:xfrm>
            <a:off x="810739" y="915566"/>
            <a:ext cx="285752" cy="28575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mpd="sng">
            <a:noFill/>
            <a:prstDash val="solid"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1" name="AutoShape 12">
            <a:extLst>
              <a:ext uri="{FF2B5EF4-FFF2-40B4-BE49-F238E27FC236}">
                <a16:creationId xmlns:a16="http://schemas.microsoft.com/office/drawing/2014/main" id="{078B01F6-6FA4-4F76-9249-C00104F4F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849" y="1550530"/>
            <a:ext cx="7222739" cy="281070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5D78A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</a:rPr>
              <a:t> &lt;?xml version="1.0" encoding="UTF-8"?&gt;</a:t>
            </a:r>
          </a:p>
          <a:p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</a:rPr>
              <a:t>&lt;beans </a:t>
            </a:r>
            <a:r>
              <a:rPr lang="en-US" altLang="zh-CN" sz="1200" b="1" dirty="0" err="1">
                <a:solidFill>
                  <a:schemeClr val="accent5">
                    <a:lumMod val="10000"/>
                  </a:schemeClr>
                </a:solidFill>
              </a:rPr>
              <a:t>xmlns</a:t>
            </a:r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</a:rPr>
              <a:t>="http://www.springframework.org/schema/beans"</a:t>
            </a:r>
          </a:p>
          <a:p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</a:rPr>
              <a:t>	</a:t>
            </a:r>
            <a:r>
              <a:rPr lang="en-US" altLang="zh-CN" sz="1200" b="1" dirty="0" err="1">
                <a:solidFill>
                  <a:schemeClr val="accent5">
                    <a:lumMod val="10000"/>
                  </a:schemeClr>
                </a:solidFill>
              </a:rPr>
              <a:t>xmlns:xsi</a:t>
            </a:r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</a:rPr>
              <a:t>="http://www.w3.org/2001/XMLSchema-instance"</a:t>
            </a:r>
          </a:p>
          <a:p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</a:rPr>
              <a:t>	</a:t>
            </a:r>
            <a:r>
              <a:rPr lang="en-US" altLang="zh-CN" sz="1200" b="1" dirty="0" err="1">
                <a:solidFill>
                  <a:schemeClr val="accent5">
                    <a:lumMod val="10000"/>
                  </a:schemeClr>
                </a:solidFill>
              </a:rPr>
              <a:t>xsi:schemaLocation</a:t>
            </a:r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</a:rPr>
              <a:t>="http://www.springframework.org/schema/beans</a:t>
            </a:r>
          </a:p>
          <a:p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</a:rPr>
              <a:t>	http://www.springframework.org/schema/beans/spring-beans-3.2.xsd"&gt;</a:t>
            </a:r>
          </a:p>
          <a:p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</a:rPr>
              <a:t>	&lt;!-- </a:t>
            </a:r>
            <a:r>
              <a:rPr lang="zh-CN" altLang="en-US" sz="1200" b="1" dirty="0">
                <a:solidFill>
                  <a:schemeClr val="accent5">
                    <a:lumMod val="10000"/>
                  </a:schemeClr>
                </a:solidFill>
              </a:rPr>
              <a:t>配置处理器</a:t>
            </a:r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</a:rPr>
              <a:t>Handle</a:t>
            </a:r>
            <a:r>
              <a:rPr lang="zh-CN" altLang="en-US" sz="1200" b="1" dirty="0">
                <a:solidFill>
                  <a:schemeClr val="accent5">
                    <a:lumMod val="10000"/>
                  </a:schemeClr>
                </a:solidFill>
              </a:rPr>
              <a:t>，映射“</a:t>
            </a:r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</a:rPr>
              <a:t>/</a:t>
            </a:r>
            <a:r>
              <a:rPr lang="en-US" altLang="zh-CN" sz="1200" b="1" dirty="0" err="1">
                <a:solidFill>
                  <a:schemeClr val="accent5">
                    <a:lumMod val="10000"/>
                  </a:schemeClr>
                </a:solidFill>
              </a:rPr>
              <a:t>firstController</a:t>
            </a:r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</a:rPr>
              <a:t>”</a:t>
            </a:r>
            <a:r>
              <a:rPr lang="zh-CN" altLang="en-US" sz="1200" b="1" dirty="0">
                <a:solidFill>
                  <a:schemeClr val="accent5">
                    <a:lumMod val="10000"/>
                  </a:schemeClr>
                </a:solidFill>
              </a:rPr>
              <a:t>请求 </a:t>
            </a:r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</a:rPr>
              <a:t>--&gt;</a:t>
            </a:r>
          </a:p>
          <a:p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</a:rPr>
              <a:t>	</a:t>
            </a:r>
            <a:r>
              <a:rPr lang="en-US" altLang="zh-CN" sz="1200" b="1" dirty="0">
                <a:solidFill>
                  <a:srgbClr val="FF0000"/>
                </a:solidFill>
              </a:rPr>
              <a:t>&lt;bean name="/</a:t>
            </a:r>
            <a:r>
              <a:rPr lang="en-US" altLang="zh-CN" sz="1200" b="1" dirty="0" err="1">
                <a:solidFill>
                  <a:srgbClr val="FF0000"/>
                </a:solidFill>
              </a:rPr>
              <a:t>firstController</a:t>
            </a:r>
            <a:r>
              <a:rPr lang="en-US" altLang="zh-CN" sz="1200" b="1" dirty="0">
                <a:solidFill>
                  <a:srgbClr val="FF0000"/>
                </a:solidFill>
              </a:rPr>
              <a:t>" class="</a:t>
            </a:r>
            <a:r>
              <a:rPr lang="en-US" altLang="zh-CN" sz="1200" b="1" dirty="0" err="1">
                <a:solidFill>
                  <a:srgbClr val="FF0000"/>
                </a:solidFill>
              </a:rPr>
              <a:t>cn.dsscm.controller.FirstController</a:t>
            </a:r>
            <a:r>
              <a:rPr lang="en-US" altLang="zh-CN" sz="1200" b="1" dirty="0">
                <a:solidFill>
                  <a:srgbClr val="FF0000"/>
                </a:solidFill>
              </a:rPr>
              <a:t>" /&gt;</a:t>
            </a:r>
          </a:p>
          <a:p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</a:rPr>
              <a:t>	&lt;!-- </a:t>
            </a:r>
            <a:r>
              <a:rPr lang="zh-CN" altLang="en-US" sz="1200" b="1" dirty="0">
                <a:solidFill>
                  <a:schemeClr val="accent5">
                    <a:lumMod val="10000"/>
                  </a:schemeClr>
                </a:solidFill>
              </a:rPr>
              <a:t>处理器映射器，将处理器</a:t>
            </a:r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</a:rPr>
              <a:t>Handle</a:t>
            </a:r>
            <a:r>
              <a:rPr lang="zh-CN" altLang="en-US" sz="1200" b="1" dirty="0">
                <a:solidFill>
                  <a:schemeClr val="accent5">
                    <a:lumMod val="10000"/>
                  </a:schemeClr>
                </a:solidFill>
              </a:rPr>
              <a:t>的</a:t>
            </a:r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</a:rPr>
              <a:t>name</a:t>
            </a:r>
            <a:r>
              <a:rPr lang="zh-CN" altLang="en-US" sz="1200" b="1" dirty="0">
                <a:solidFill>
                  <a:schemeClr val="accent5">
                    <a:lumMod val="10000"/>
                  </a:schemeClr>
                </a:solidFill>
              </a:rPr>
              <a:t>作为</a:t>
            </a:r>
            <a:r>
              <a:rPr lang="en-US" altLang="zh-CN" sz="1200" b="1" dirty="0" err="1">
                <a:solidFill>
                  <a:schemeClr val="accent5">
                    <a:lumMod val="10000"/>
                  </a:schemeClr>
                </a:solidFill>
              </a:rPr>
              <a:t>url</a:t>
            </a:r>
            <a:r>
              <a:rPr lang="zh-CN" altLang="en-US" sz="1200" b="1" dirty="0">
                <a:solidFill>
                  <a:schemeClr val="accent5">
                    <a:lumMod val="10000"/>
                  </a:schemeClr>
                </a:solidFill>
              </a:rPr>
              <a:t>进行查找 </a:t>
            </a:r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</a:rPr>
              <a:t>--&gt;</a:t>
            </a:r>
          </a:p>
          <a:p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</a:rPr>
              <a:t>	&lt;bean class="org.springframework.web.servlet.handler.BeanNameUrlHandlerMapping" /&gt;</a:t>
            </a:r>
          </a:p>
          <a:p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</a:rPr>
              <a:t>	&lt;!-- </a:t>
            </a:r>
            <a:r>
              <a:rPr lang="zh-CN" altLang="en-US" sz="1200" b="1" dirty="0">
                <a:solidFill>
                  <a:schemeClr val="accent5">
                    <a:lumMod val="10000"/>
                  </a:schemeClr>
                </a:solidFill>
              </a:rPr>
              <a:t>处理器适配器，配置对处理器中</a:t>
            </a:r>
            <a:r>
              <a:rPr lang="en-US" altLang="zh-CN" sz="1200" b="1" dirty="0" err="1">
                <a:solidFill>
                  <a:schemeClr val="accent5">
                    <a:lumMod val="10000"/>
                  </a:schemeClr>
                </a:solidFill>
              </a:rPr>
              <a:t>handleRequest</a:t>
            </a:r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</a:rPr>
              <a:t>()</a:t>
            </a:r>
            <a:r>
              <a:rPr lang="zh-CN" altLang="en-US" sz="1200" b="1" dirty="0">
                <a:solidFill>
                  <a:schemeClr val="accent5">
                    <a:lumMod val="10000"/>
                  </a:schemeClr>
                </a:solidFill>
              </a:rPr>
              <a:t>方法的调用 </a:t>
            </a:r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</a:rPr>
              <a:t>--&gt;</a:t>
            </a:r>
          </a:p>
          <a:p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</a:rPr>
              <a:t>	&lt;bean class="org.springframework.web.servlet.mvc.SimpleControllerHandlerAdapter" /&gt;</a:t>
            </a:r>
          </a:p>
          <a:p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</a:rPr>
              <a:t>	&lt;!-- </a:t>
            </a:r>
            <a:r>
              <a:rPr lang="zh-CN" altLang="en-US" sz="1200" b="1" dirty="0">
                <a:solidFill>
                  <a:schemeClr val="accent5">
                    <a:lumMod val="10000"/>
                  </a:schemeClr>
                </a:solidFill>
              </a:rPr>
              <a:t>视图解析器 </a:t>
            </a:r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</a:rPr>
              <a:t>--&gt;</a:t>
            </a:r>
          </a:p>
          <a:p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</a:rPr>
              <a:t>	&lt;bean class="org.springframework.web.servlet.view.InternalResourceViewResolver"&gt;</a:t>
            </a:r>
          </a:p>
          <a:p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</a:rPr>
              <a:t>	&lt;/bean&gt;</a:t>
            </a:r>
          </a:p>
          <a:p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</a:rPr>
              <a:t>&lt;/beans&gt;</a:t>
            </a:r>
          </a:p>
          <a:p>
            <a:endParaRPr lang="en-US" altLang="zh-CN" sz="1200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43" name="圆角矩形 6">
            <a:extLst>
              <a:ext uri="{FF2B5EF4-FFF2-40B4-BE49-F238E27FC236}">
                <a16:creationId xmlns:a16="http://schemas.microsoft.com/office/drawing/2014/main" id="{AE48E67B-4D11-4C69-A241-FBE9397D9D67}"/>
              </a:ext>
            </a:extLst>
          </p:cNvPr>
          <p:cNvSpPr/>
          <p:nvPr/>
        </p:nvSpPr>
        <p:spPr>
          <a:xfrm>
            <a:off x="668684" y="2475727"/>
            <a:ext cx="1024384" cy="347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配置处理器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D8676F6C-1DB8-4F37-8DE7-17EA3632BF4B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1693068" y="2649559"/>
            <a:ext cx="402437" cy="743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9">
            <a:extLst>
              <a:ext uri="{FF2B5EF4-FFF2-40B4-BE49-F238E27FC236}">
                <a16:creationId xmlns:a16="http://schemas.microsoft.com/office/drawing/2014/main" id="{BAEC2588-FC5E-46DD-9165-35F7D9A72F5C}"/>
              </a:ext>
            </a:extLst>
          </p:cNvPr>
          <p:cNvSpPr/>
          <p:nvPr/>
        </p:nvSpPr>
        <p:spPr>
          <a:xfrm>
            <a:off x="6972300" y="1874044"/>
            <a:ext cx="957263" cy="347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配置处理器映射器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D2C2C9EE-71EB-4999-8C39-6503C42233AD}"/>
              </a:ext>
            </a:extLst>
          </p:cNvPr>
          <p:cNvCxnSpPr>
            <a:cxnSpLocks/>
            <a:stCxn id="45" idx="2"/>
          </p:cNvCxnSpPr>
          <p:nvPr/>
        </p:nvCxnSpPr>
        <p:spPr>
          <a:xfrm flipH="1">
            <a:off x="6816604" y="2221707"/>
            <a:ext cx="634328" cy="79849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 13">
            <a:extLst>
              <a:ext uri="{FF2B5EF4-FFF2-40B4-BE49-F238E27FC236}">
                <a16:creationId xmlns:a16="http://schemas.microsoft.com/office/drawing/2014/main" id="{A016A3F7-95EF-4BB5-8B43-0ACB44349286}"/>
              </a:ext>
            </a:extLst>
          </p:cNvPr>
          <p:cNvSpPr/>
          <p:nvPr/>
        </p:nvSpPr>
        <p:spPr>
          <a:xfrm>
            <a:off x="7277385" y="2649559"/>
            <a:ext cx="957263" cy="347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配置处理器适配器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8B5D1ECD-00AB-4241-AE00-A751A807DA7D}"/>
              </a:ext>
            </a:extLst>
          </p:cNvPr>
          <p:cNvCxnSpPr>
            <a:cxnSpLocks/>
            <a:stCxn id="47" idx="1"/>
          </p:cNvCxnSpPr>
          <p:nvPr/>
        </p:nvCxnSpPr>
        <p:spPr>
          <a:xfrm flipH="1">
            <a:off x="7092280" y="2823391"/>
            <a:ext cx="185105" cy="61794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22">
            <a:extLst>
              <a:ext uri="{FF2B5EF4-FFF2-40B4-BE49-F238E27FC236}">
                <a16:creationId xmlns:a16="http://schemas.microsoft.com/office/drawing/2014/main" id="{49F70022-A19D-4E7A-9526-5E9F7B351084}"/>
              </a:ext>
            </a:extLst>
          </p:cNvPr>
          <p:cNvSpPr/>
          <p:nvPr/>
        </p:nvSpPr>
        <p:spPr>
          <a:xfrm>
            <a:off x="6930433" y="3978030"/>
            <a:ext cx="957263" cy="347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配置视图解析器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85827896-FD04-46D7-9645-9F65BC1E57B4}"/>
              </a:ext>
            </a:extLst>
          </p:cNvPr>
          <p:cNvCxnSpPr>
            <a:cxnSpLocks/>
          </p:cNvCxnSpPr>
          <p:nvPr/>
        </p:nvCxnSpPr>
        <p:spPr>
          <a:xfrm flipH="1" flipV="1">
            <a:off x="5876328" y="3992531"/>
            <a:ext cx="1114425" cy="8691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62806D4C-D28D-4728-9046-E3DFD70E3DEA}"/>
              </a:ext>
            </a:extLst>
          </p:cNvPr>
          <p:cNvGrpSpPr/>
          <p:nvPr/>
        </p:nvGrpSpPr>
        <p:grpSpPr>
          <a:xfrm>
            <a:off x="467544" y="4423282"/>
            <a:ext cx="5864934" cy="610870"/>
            <a:chOff x="1687857" y="4445801"/>
            <a:chExt cx="5864934" cy="610870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3CED4EFA-C94A-4492-A409-204C3B86321F}"/>
                </a:ext>
              </a:extLst>
            </p:cNvPr>
            <p:cNvSpPr/>
            <p:nvPr/>
          </p:nvSpPr>
          <p:spPr>
            <a:xfrm>
              <a:off x="1687857" y="4451493"/>
              <a:ext cx="5864934" cy="599485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60000"/>
              <a:r>
                <a:rPr lang="zh-CN" altLang="en-US" sz="12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在老版本</a:t>
              </a:r>
              <a:r>
                <a:rPr lang="en-US" altLang="zh-CN" sz="12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Spring</a:t>
              </a:r>
              <a:r>
                <a:rPr lang="zh-CN" altLang="en-US" sz="12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中，必须配置处理器映射器、处理器适配器和视图解析器；但在</a:t>
              </a:r>
              <a:r>
                <a:rPr lang="en-US" altLang="zh-CN" sz="12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Spring4.0</a:t>
              </a:r>
              <a:r>
                <a:rPr lang="zh-CN" altLang="en-US" sz="12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后简化了配置，这些就可以省略，交由</a:t>
              </a:r>
              <a:r>
                <a:rPr lang="en-US" altLang="zh-CN" sz="12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Spring</a:t>
              </a:r>
              <a:r>
                <a:rPr lang="zh-CN" altLang="en-US" sz="12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内部自动管理。</a:t>
              </a:r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97F34770-1564-45B0-A388-9A588C0B1144}"/>
                </a:ext>
              </a:extLst>
            </p:cNvPr>
            <p:cNvGrpSpPr/>
            <p:nvPr/>
          </p:nvGrpSpPr>
          <p:grpSpPr>
            <a:xfrm>
              <a:off x="1737207" y="4445801"/>
              <a:ext cx="436880" cy="610870"/>
              <a:chOff x="3688510" y="857959"/>
              <a:chExt cx="436880" cy="610870"/>
            </a:xfrm>
          </p:grpSpPr>
          <p:sp>
            <p:nvSpPr>
              <p:cNvPr id="54" name="TextBox 65">
                <a:extLst>
                  <a:ext uri="{FF2B5EF4-FFF2-40B4-BE49-F238E27FC236}">
                    <a16:creationId xmlns:a16="http://schemas.microsoft.com/office/drawing/2014/main" id="{7D2EEC19-CC47-4C58-BE3E-64A7D84F712B}"/>
                  </a:ext>
                </a:extLst>
              </p:cNvPr>
              <p:cNvSpPr txBox="1"/>
              <p:nvPr/>
            </p:nvSpPr>
            <p:spPr>
              <a:xfrm>
                <a:off x="3688510" y="1223719"/>
                <a:ext cx="436880" cy="245110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000" b="1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提示</a:t>
                </a:r>
              </a:p>
            </p:txBody>
          </p:sp>
          <p:pic>
            <p:nvPicPr>
              <p:cNvPr id="55" name="图片 54" descr="C:\Users\Lenovo\Desktop\icon\提示.png提示">
                <a:extLst>
                  <a:ext uri="{FF2B5EF4-FFF2-40B4-BE49-F238E27FC236}">
                    <a16:creationId xmlns:a16="http://schemas.microsoft.com/office/drawing/2014/main" id="{4B7E1954-904F-4D28-AD28-80B44284F3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</a:blip>
              <a:srcRect/>
              <a:stretch>
                <a:fillRect/>
              </a:stretch>
            </p:blipFill>
            <p:spPr>
              <a:xfrm>
                <a:off x="3718990" y="857959"/>
                <a:ext cx="375920" cy="375920"/>
              </a:xfrm>
              <a:prstGeom prst="rect">
                <a:avLst/>
              </a:prstGeom>
            </p:spPr>
          </p:pic>
        </p:grpSp>
      </p:grpSp>
      <p:sp>
        <p:nvSpPr>
          <p:cNvPr id="59" name="灯片编号占位符 58">
            <a:extLst>
              <a:ext uri="{FF2B5EF4-FFF2-40B4-BE49-F238E27FC236}">
                <a16:creationId xmlns:a16="http://schemas.microsoft.com/office/drawing/2014/main" id="{02B71CB1-040E-41FA-A34B-C84F03CC46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 animBg="1"/>
      <p:bldP spid="47" grpId="0" animBg="1"/>
      <p:bldP spid="4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BCE84064-BF6F-4EC0-9EC5-195965303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412" y="818380"/>
            <a:ext cx="7992888" cy="3897228"/>
          </a:xfrm>
        </p:spPr>
        <p:txBody>
          <a:bodyPr/>
          <a:lstStyle/>
          <a:p>
            <a:r>
              <a:rPr lang="zh-CN" altLang="zh-CN" dirty="0"/>
              <a:t>在</a:t>
            </a:r>
            <a:r>
              <a:rPr lang="en-US" altLang="zh-CN" dirty="0"/>
              <a:t>WEB-INF</a:t>
            </a:r>
            <a:r>
              <a:rPr lang="zh-CN" altLang="zh-CN" dirty="0"/>
              <a:t>目录下，创建一个</a:t>
            </a:r>
            <a:r>
              <a:rPr lang="en-US" altLang="zh-CN" dirty="0" err="1"/>
              <a:t>jsp</a:t>
            </a:r>
            <a:r>
              <a:rPr lang="zh-CN" altLang="zh-CN" dirty="0"/>
              <a:t>文件夹，并在文件夹中创建一个页面文件</a:t>
            </a:r>
            <a:r>
              <a:rPr lang="en-US" altLang="zh-CN" dirty="0" err="1"/>
              <a:t>index.jsp</a:t>
            </a:r>
            <a:r>
              <a:rPr lang="zh-CN" altLang="zh-CN" dirty="0"/>
              <a:t>，在该页面中使用</a:t>
            </a:r>
            <a:r>
              <a:rPr lang="en-US" altLang="zh-CN" dirty="0"/>
              <a:t>EL</a:t>
            </a:r>
            <a:r>
              <a:rPr lang="zh-CN" altLang="zh-CN" dirty="0"/>
              <a:t>表达式获取</a:t>
            </a:r>
            <a:r>
              <a:rPr lang="en-US" altLang="zh-CN" dirty="0"/>
              <a:t>msg</a:t>
            </a:r>
            <a:r>
              <a:rPr lang="zh-CN" altLang="zh-CN" dirty="0"/>
              <a:t>中的信息</a:t>
            </a:r>
            <a:r>
              <a:rPr lang="zh-CN" altLang="en-US" dirty="0"/>
              <a:t>，如下所示。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C0A795A-BE16-4BD9-A953-C07F76818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576" y="162640"/>
            <a:ext cx="7992888" cy="456098"/>
          </a:xfrm>
        </p:spPr>
        <p:txBody>
          <a:bodyPr/>
          <a:lstStyle/>
          <a:p>
            <a:r>
              <a:rPr lang="zh-CN" altLang="en-US" dirty="0"/>
              <a:t>第一个</a:t>
            </a:r>
            <a:r>
              <a:rPr lang="en-US" altLang="zh-CN" dirty="0"/>
              <a:t>Spring MVC</a:t>
            </a:r>
            <a:r>
              <a:rPr lang="zh-CN" altLang="en-US" dirty="0"/>
              <a:t>应用</a:t>
            </a:r>
          </a:p>
        </p:txBody>
      </p:sp>
      <p:sp>
        <p:nvSpPr>
          <p:cNvPr id="18" name="灯片编号占位符 17">
            <a:extLst>
              <a:ext uri="{FF2B5EF4-FFF2-40B4-BE49-F238E27FC236}">
                <a16:creationId xmlns:a16="http://schemas.microsoft.com/office/drawing/2014/main" id="{D889BC8B-EE07-4BDA-A98C-C6F8AB3D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65604" y="4707287"/>
            <a:ext cx="442392" cy="274637"/>
          </a:xfrm>
        </p:spPr>
        <p:txBody>
          <a:bodyPr/>
          <a:lstStyle/>
          <a:p>
            <a:fld id="{E6CA0B37-C609-418D-973E-5FE272E0CA7A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F8BE0C0-35A4-4E85-8DD8-1BFE85CD4554}"/>
              </a:ext>
            </a:extLst>
          </p:cNvPr>
          <p:cNvSpPr/>
          <p:nvPr/>
        </p:nvSpPr>
        <p:spPr bwMode="auto">
          <a:xfrm>
            <a:off x="773550" y="843558"/>
            <a:ext cx="285752" cy="28575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mpd="sng">
            <a:noFill/>
            <a:prstDash val="solid"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AutoShape 12">
            <a:extLst>
              <a:ext uri="{FF2B5EF4-FFF2-40B4-BE49-F238E27FC236}">
                <a16:creationId xmlns:a16="http://schemas.microsoft.com/office/drawing/2014/main" id="{4F511ED3-19DE-44DB-9FF8-04C16661C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910" y="1827873"/>
            <a:ext cx="6273029" cy="211203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5D78A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 &lt;html&gt;</a:t>
            </a:r>
          </a:p>
          <a:p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  &lt;head&gt;</a:t>
            </a:r>
          </a:p>
          <a:p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  &lt;meta http-</a:t>
            </a:r>
            <a:r>
              <a:rPr lang="en-US" altLang="zh-CN" sz="1400" b="1" dirty="0" err="1">
                <a:solidFill>
                  <a:schemeClr val="accent5">
                    <a:lumMod val="10000"/>
                  </a:schemeClr>
                </a:solidFill>
              </a:rPr>
              <a:t>equiv</a:t>
            </a:r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="Content-Type" content="text/html; charset=UTF-8"&gt;</a:t>
            </a:r>
          </a:p>
          <a:p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  &lt;title&gt;</a:t>
            </a:r>
            <a:r>
              <a:rPr lang="zh-CN" altLang="en-US" sz="1400" b="1" dirty="0">
                <a:solidFill>
                  <a:schemeClr val="accent5">
                    <a:lumMod val="10000"/>
                  </a:schemeClr>
                </a:solidFill>
              </a:rPr>
              <a:t>入门程序</a:t>
            </a:r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&lt;/title&gt;</a:t>
            </a:r>
          </a:p>
          <a:p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  &lt;/head&gt;</a:t>
            </a:r>
          </a:p>
          <a:p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  &lt;body&gt;</a:t>
            </a:r>
          </a:p>
          <a:p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        ${msg}</a:t>
            </a:r>
          </a:p>
          <a:p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  &lt;/body&gt;</a:t>
            </a:r>
          </a:p>
          <a:p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&lt;/html&gt; </a:t>
            </a:r>
          </a:p>
        </p:txBody>
      </p:sp>
      <p:sp>
        <p:nvSpPr>
          <p:cNvPr id="16" name="圆角矩形 7">
            <a:extLst>
              <a:ext uri="{FF2B5EF4-FFF2-40B4-BE49-F238E27FC236}">
                <a16:creationId xmlns:a16="http://schemas.microsoft.com/office/drawing/2014/main" id="{6DC693B9-3B7F-48A8-8342-6024D6686E02}"/>
              </a:ext>
            </a:extLst>
          </p:cNvPr>
          <p:cNvSpPr/>
          <p:nvPr/>
        </p:nvSpPr>
        <p:spPr>
          <a:xfrm>
            <a:off x="3907631" y="2712244"/>
            <a:ext cx="1271588" cy="6405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表达式获取后台处理器封装的信息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E719B33-5427-4CF6-B29D-21A78227FBF5}"/>
              </a:ext>
            </a:extLst>
          </p:cNvPr>
          <p:cNvCxnSpPr>
            <a:cxnSpLocks/>
          </p:cNvCxnSpPr>
          <p:nvPr/>
        </p:nvCxnSpPr>
        <p:spPr>
          <a:xfrm flipH="1">
            <a:off x="2483768" y="3021807"/>
            <a:ext cx="1502446" cy="19801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64315790-1771-43BA-92D4-E60EAB034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026" y="4218949"/>
            <a:ext cx="5101829" cy="611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zh-CN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上图</a:t>
            </a:r>
            <a:r>
              <a:rPr lang="zh-CN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可以看到，浏览器中已经显示出了模型对象中的字符串信息。这也就说明第一个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MVC</a:t>
            </a:r>
            <a:r>
              <a:rPr lang="zh-CN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程序执行成功。</a:t>
            </a:r>
          </a:p>
        </p:txBody>
      </p:sp>
      <p:pic>
        <p:nvPicPr>
          <p:cNvPr id="15" name="图片 13">
            <a:extLst>
              <a:ext uri="{FF2B5EF4-FFF2-40B4-BE49-F238E27FC236}">
                <a16:creationId xmlns:a16="http://schemas.microsoft.com/office/drawing/2014/main" id="{F239B7E5-E244-428C-883A-1E94D5E9D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949303"/>
            <a:ext cx="807244" cy="1032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2AD13E-1AFC-413A-8A49-84789688F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412" y="818380"/>
            <a:ext cx="7992888" cy="3897228"/>
          </a:xfrm>
        </p:spPr>
        <p:txBody>
          <a:bodyPr/>
          <a:lstStyle/>
          <a:p>
            <a:r>
              <a:rPr lang="zh-CN" altLang="zh-CN" dirty="0"/>
              <a:t>将</a:t>
            </a:r>
            <a:r>
              <a:rPr lang="en-US" altLang="zh-CN" dirty="0"/>
              <a:t>Ch11_01</a:t>
            </a:r>
            <a:r>
              <a:rPr lang="zh-CN" altLang="zh-CN" dirty="0"/>
              <a:t>项目发布到</a:t>
            </a:r>
            <a:r>
              <a:rPr lang="en-US" altLang="zh-CN" dirty="0"/>
              <a:t>Tomcat</a:t>
            </a:r>
            <a:r>
              <a:rPr lang="zh-CN" altLang="zh-CN" dirty="0"/>
              <a:t>中，并启动</a:t>
            </a:r>
            <a:r>
              <a:rPr lang="en-US" altLang="zh-CN" dirty="0"/>
              <a:t>Tomcat</a:t>
            </a:r>
            <a:r>
              <a:rPr lang="zh-CN" altLang="zh-CN" dirty="0"/>
              <a:t>服务器。在浏览器中访问地址</a:t>
            </a:r>
            <a:r>
              <a:rPr lang="en-US" altLang="zh-CN" dirty="0"/>
              <a:t> http://127.0.0.1:8080/Ch11_01/firstController</a:t>
            </a:r>
            <a:r>
              <a:rPr lang="zh-CN" altLang="en-US" dirty="0"/>
              <a:t>，其显示效果如下所示：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C638A01-8F02-4767-AAB6-EBE0FF2A5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576" y="162640"/>
            <a:ext cx="7992888" cy="456098"/>
          </a:xfrm>
        </p:spPr>
        <p:txBody>
          <a:bodyPr/>
          <a:lstStyle/>
          <a:p>
            <a:r>
              <a:rPr lang="zh-CN" altLang="en-US" dirty="0"/>
              <a:t>第一个</a:t>
            </a:r>
            <a:r>
              <a:rPr lang="en-US" altLang="zh-CN" dirty="0"/>
              <a:t>Spring MVC</a:t>
            </a:r>
            <a:r>
              <a:rPr lang="zh-CN" altLang="en-US" dirty="0"/>
              <a:t>应用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1294771-355E-444F-85D8-1621EE11A73C}"/>
              </a:ext>
            </a:extLst>
          </p:cNvPr>
          <p:cNvSpPr/>
          <p:nvPr/>
        </p:nvSpPr>
        <p:spPr bwMode="auto">
          <a:xfrm>
            <a:off x="827584" y="915566"/>
            <a:ext cx="285752" cy="28575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mpd="sng">
            <a:noFill/>
            <a:prstDash val="solid"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C900617-16A2-48F0-8431-F1D5E87773A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745636" y="1870910"/>
            <a:ext cx="4606607" cy="2040300"/>
          </a:xfrm>
          <a:prstGeom prst="rect">
            <a:avLst/>
          </a:prstGeom>
        </p:spPr>
      </p:pic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B6D4751D-5065-4FD9-AF93-642D0A98A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83568" y="148503"/>
            <a:ext cx="7078601" cy="556570"/>
          </a:xfrm>
        </p:spPr>
        <p:txBody>
          <a:bodyPr/>
          <a:lstStyle/>
          <a:p>
            <a:r>
              <a:rPr lang="zh-CN" altLang="en-US"/>
              <a:t>本章目标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3568" y="853577"/>
            <a:ext cx="7992888" cy="4022430"/>
          </a:xfrm>
        </p:spPr>
        <p:txBody>
          <a:bodyPr/>
          <a:lstStyle/>
          <a:p>
            <a:r>
              <a:rPr lang="zh-CN" altLang="en-US" dirty="0"/>
              <a:t>了解</a:t>
            </a:r>
            <a:r>
              <a:rPr lang="en-US" altLang="zh-CN" dirty="0"/>
              <a:t>Spring MVC</a:t>
            </a:r>
            <a:r>
              <a:rPr lang="zh-CN" altLang="en-US" dirty="0"/>
              <a:t>的特点</a:t>
            </a:r>
          </a:p>
          <a:p>
            <a:r>
              <a:rPr lang="zh-CN" altLang="en-US" dirty="0"/>
              <a:t>掌握</a:t>
            </a:r>
            <a:r>
              <a:rPr lang="en-US" altLang="zh-CN" dirty="0"/>
              <a:t>Spring MVC</a:t>
            </a:r>
            <a:r>
              <a:rPr lang="zh-CN" altLang="en-US" dirty="0"/>
              <a:t>入门程序的编写</a:t>
            </a:r>
          </a:p>
          <a:p>
            <a:r>
              <a:rPr lang="zh-CN" altLang="en-US" dirty="0"/>
              <a:t>熟悉</a:t>
            </a:r>
            <a:r>
              <a:rPr lang="en-US" altLang="zh-CN" dirty="0"/>
              <a:t>Spring MVC</a:t>
            </a:r>
            <a:r>
              <a:rPr lang="zh-CN" altLang="en-US" dirty="0"/>
              <a:t>的工作流程</a:t>
            </a:r>
          </a:p>
          <a:p>
            <a:r>
              <a:rPr lang="zh-CN" altLang="en-US" dirty="0"/>
              <a:t>了解</a:t>
            </a:r>
            <a:r>
              <a:rPr lang="en-US" altLang="zh-CN" dirty="0"/>
              <a:t>Spring MVC</a:t>
            </a:r>
            <a:r>
              <a:rPr lang="zh-CN" altLang="en-US" dirty="0"/>
              <a:t>核心类的作用</a:t>
            </a:r>
          </a:p>
          <a:p>
            <a:r>
              <a:rPr lang="zh-CN" altLang="en-US" dirty="0"/>
              <a:t>掌握</a:t>
            </a:r>
            <a:r>
              <a:rPr lang="en-US" altLang="zh-CN" dirty="0"/>
              <a:t>Spring MVC</a:t>
            </a:r>
            <a:r>
              <a:rPr lang="zh-CN" altLang="en-US" dirty="0"/>
              <a:t>常用注解的使用</a:t>
            </a:r>
          </a:p>
          <a:p>
            <a:endParaRPr lang="zh-CN" altLang="en-US" dirty="0"/>
          </a:p>
        </p:txBody>
      </p:sp>
      <p:pic>
        <p:nvPicPr>
          <p:cNvPr id="19" name="Picture 2" descr="C:\Users\meng.zhang\Desktop\ACCP7.0模版图标规范\啊-1.png">
            <a:extLst>
              <a:ext uri="{FF2B5EF4-FFF2-40B4-BE49-F238E27FC236}">
                <a16:creationId xmlns:a16="http://schemas.microsoft.com/office/drawing/2014/main" id="{CA952C4E-E535-4AD2-8E29-8FC37BAEC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783" y="1546855"/>
            <a:ext cx="480632" cy="484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3" descr="C:\Users\meng.zhang\Desktop\ACCP7.0模版图标规范\是.png">
            <a:extLst>
              <a:ext uri="{FF2B5EF4-FFF2-40B4-BE49-F238E27FC236}">
                <a16:creationId xmlns:a16="http://schemas.microsoft.com/office/drawing/2014/main" id="{98B9A656-34F0-4268-ACA2-F52D1A80F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852" y="1157098"/>
            <a:ext cx="461259" cy="464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" descr="C:\Users\meng.zhang\Desktop\ACCP7.0模版图标规范\是.png">
            <a:extLst>
              <a:ext uri="{FF2B5EF4-FFF2-40B4-BE49-F238E27FC236}">
                <a16:creationId xmlns:a16="http://schemas.microsoft.com/office/drawing/2014/main" id="{FA52EFFC-4D10-45F6-B762-E92DFDBE5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859" y="2356154"/>
            <a:ext cx="461259" cy="464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3" descr="C:\Users\meng.zhang\Desktop\ACCP7.0模版图标规范\是.png">
            <a:extLst>
              <a:ext uri="{FF2B5EF4-FFF2-40B4-BE49-F238E27FC236}">
                <a16:creationId xmlns:a16="http://schemas.microsoft.com/office/drawing/2014/main" id="{EC598926-16D1-4D44-815E-21021C350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054" y="1948800"/>
            <a:ext cx="461259" cy="464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 descr="C:\Users\meng.zhang\Desktop\ACCP7.0模版图标规范\啊-1.png">
            <a:extLst>
              <a:ext uri="{FF2B5EF4-FFF2-40B4-BE49-F238E27FC236}">
                <a16:creationId xmlns:a16="http://schemas.microsoft.com/office/drawing/2014/main" id="{18168E7B-9B15-469A-812E-C21D479AF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127" y="2346225"/>
            <a:ext cx="480632" cy="484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" descr="C:\Users\meng.zhang\Desktop\ACCP7.0模版图标规范\是.png">
            <a:extLst>
              <a:ext uri="{FF2B5EF4-FFF2-40B4-BE49-F238E27FC236}">
                <a16:creationId xmlns:a16="http://schemas.microsoft.com/office/drawing/2014/main" id="{52F22D17-445B-4BEF-8558-2390555EA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593" y="1556783"/>
            <a:ext cx="461259" cy="464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 descr="C:\Users\meng.zhang\Desktop\ACCP7.0模版图标规范\啊-1.png">
            <a:extLst>
              <a:ext uri="{FF2B5EF4-FFF2-40B4-BE49-F238E27FC236}">
                <a16:creationId xmlns:a16="http://schemas.microsoft.com/office/drawing/2014/main" id="{E2D35677-3983-4CD7-B001-D6201934F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560" y="1946540"/>
            <a:ext cx="480632" cy="484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18596" y="236535"/>
            <a:ext cx="5688631" cy="493598"/>
          </a:xfrm>
        </p:spPr>
        <p:txBody>
          <a:bodyPr/>
          <a:lstStyle/>
          <a:p>
            <a:r>
              <a:rPr lang="zh-CN" altLang="en-US" dirty="0"/>
              <a:t>上机练习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br>
              <a:rPr lang="en-US" altLang="zh-CN" dirty="0"/>
            </a:br>
            <a:r>
              <a:rPr lang="zh-CN" altLang="en-US" dirty="0"/>
              <a:t>使用</a:t>
            </a:r>
            <a:r>
              <a:rPr lang="en-US" altLang="zh-CN" dirty="0" err="1"/>
              <a:t>SpringMVC</a:t>
            </a:r>
            <a:r>
              <a:rPr lang="zh-CN" altLang="en-US" dirty="0"/>
              <a:t>实现页面输出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2265" y="1074665"/>
            <a:ext cx="5334268" cy="389722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     </a:t>
            </a:r>
            <a:r>
              <a:rPr lang="zh-CN" altLang="en-US" sz="1600" dirty="0"/>
              <a:t>需求说明：</a:t>
            </a:r>
            <a:endParaRPr lang="en-US" altLang="zh-CN" sz="1600" dirty="0"/>
          </a:p>
          <a:p>
            <a:pPr lvl="1"/>
            <a:r>
              <a:rPr lang="zh-CN" altLang="zh-CN" sz="1400" dirty="0"/>
              <a:t>搭建</a:t>
            </a:r>
            <a:r>
              <a:rPr lang="en-US" altLang="zh-CN" sz="1400" dirty="0"/>
              <a:t>Spring MVC</a:t>
            </a:r>
            <a:r>
              <a:rPr lang="zh-CN" altLang="zh-CN" sz="1400" dirty="0"/>
              <a:t>环境</a:t>
            </a:r>
            <a:endParaRPr lang="en-US" altLang="zh-CN" sz="1400" dirty="0"/>
          </a:p>
          <a:p>
            <a:pPr lvl="1"/>
            <a:r>
              <a:rPr lang="zh-CN" altLang="zh-CN" sz="1400" dirty="0"/>
              <a:t>实现前端页面内输出“学框架就学</a:t>
            </a:r>
            <a:r>
              <a:rPr lang="en-US" altLang="zh-CN" sz="1400" dirty="0"/>
              <a:t>Spring MVC!</a:t>
            </a:r>
            <a:r>
              <a:rPr lang="zh-CN" altLang="zh-CN" sz="1400" dirty="0"/>
              <a:t>”</a:t>
            </a:r>
            <a:endParaRPr lang="en-US" altLang="zh-CN" sz="1400" dirty="0"/>
          </a:p>
          <a:p>
            <a:pPr lvl="1"/>
            <a:r>
              <a:rPr lang="fr-FR" altLang="zh-CN" sz="1400" dirty="0"/>
              <a:t>HandlerMapping</a:t>
            </a:r>
          </a:p>
          <a:p>
            <a:pPr lvl="2"/>
            <a:r>
              <a:rPr lang="en-US" altLang="zh-CN" sz="1200" dirty="0" err="1"/>
              <a:t>BeanNameUrlHandlerMapping</a:t>
            </a:r>
            <a:endParaRPr lang="en-US" altLang="zh-CN" sz="1200" dirty="0"/>
          </a:p>
          <a:p>
            <a:pPr lvl="1"/>
            <a:r>
              <a:rPr lang="en-US" altLang="zh-CN" sz="1400" dirty="0" err="1"/>
              <a:t>ViewResolver</a:t>
            </a:r>
            <a:endParaRPr lang="en-US" altLang="zh-CN" sz="1400" dirty="0"/>
          </a:p>
          <a:p>
            <a:pPr lvl="2"/>
            <a:r>
              <a:rPr lang="en-US" altLang="zh-CN" sz="1200" dirty="0" err="1"/>
              <a:t>InternalResourceViewResolver</a:t>
            </a:r>
            <a:endParaRPr lang="en-US" altLang="zh-CN" sz="1200" dirty="0"/>
          </a:p>
          <a:p>
            <a:pPr lvl="2"/>
            <a:endParaRPr lang="en-US" altLang="zh-CN" sz="1200" dirty="0"/>
          </a:p>
          <a:p>
            <a:pPr lvl="1"/>
            <a:r>
              <a:rPr lang="zh-CN" altLang="zh-CN" sz="1200" dirty="0"/>
              <a:t>导入</a:t>
            </a:r>
            <a:r>
              <a:rPr lang="en-US" altLang="zh-CN" sz="1200" dirty="0"/>
              <a:t>jar</a:t>
            </a:r>
            <a:r>
              <a:rPr lang="zh-CN" altLang="zh-CN" sz="1200" dirty="0"/>
              <a:t>文件</a:t>
            </a:r>
            <a:endParaRPr lang="en-US" altLang="zh-CN" sz="1200" dirty="0"/>
          </a:p>
          <a:p>
            <a:pPr lvl="1"/>
            <a:r>
              <a:rPr lang="zh-CN" altLang="zh-CN" sz="1200" dirty="0"/>
              <a:t>配置</a:t>
            </a:r>
            <a:r>
              <a:rPr lang="en-US" altLang="zh-CN" sz="1200" dirty="0" err="1"/>
              <a:t>DispatcherServlet</a:t>
            </a:r>
            <a:r>
              <a:rPr lang="zh-CN" altLang="en-US" sz="1200" dirty="0"/>
              <a:t>（</a:t>
            </a:r>
            <a:r>
              <a:rPr lang="en-US" altLang="zh-CN" sz="1200" dirty="0"/>
              <a:t>web.xml</a:t>
            </a:r>
            <a:r>
              <a:rPr lang="zh-CN" altLang="en-US" sz="1200" dirty="0"/>
              <a:t>）</a:t>
            </a:r>
            <a:endParaRPr lang="en-US" altLang="zh-CN" sz="1200" dirty="0"/>
          </a:p>
          <a:p>
            <a:pPr lvl="1"/>
            <a:r>
              <a:rPr lang="en-US" altLang="zh-CN" sz="1200" dirty="0"/>
              <a:t>springmvc-servlet.xml</a:t>
            </a:r>
          </a:p>
          <a:p>
            <a:pPr lvl="1"/>
            <a:r>
              <a:rPr lang="zh-CN" altLang="zh-CN" sz="1200" dirty="0"/>
              <a:t>创建</a:t>
            </a:r>
            <a:r>
              <a:rPr lang="en-US" altLang="zh-CN" sz="1200" dirty="0"/>
              <a:t>Controller</a:t>
            </a:r>
            <a:r>
              <a:rPr lang="zh-CN" altLang="en-US" sz="1200" dirty="0"/>
              <a:t>：</a:t>
            </a:r>
            <a:endParaRPr lang="en-US" altLang="zh-CN" sz="1200" dirty="0"/>
          </a:p>
          <a:p>
            <a:pPr lvl="2"/>
            <a:r>
              <a:rPr lang="zh-CN" altLang="zh-CN" sz="1100" dirty="0"/>
              <a:t>继承</a:t>
            </a:r>
            <a:r>
              <a:rPr lang="en-US" altLang="zh-CN" sz="1100" dirty="0" err="1"/>
              <a:t>AbstractController</a:t>
            </a:r>
            <a:r>
              <a:rPr lang="zh-CN" altLang="zh-CN" sz="1100" dirty="0"/>
              <a:t>，重写</a:t>
            </a:r>
            <a:r>
              <a:rPr lang="en-US" altLang="zh-CN" sz="1100" dirty="0" err="1"/>
              <a:t>handleRequestInternal</a:t>
            </a:r>
            <a:r>
              <a:rPr lang="en-US" altLang="zh-CN" sz="1100" dirty="0"/>
              <a:t>()</a:t>
            </a:r>
          </a:p>
          <a:p>
            <a:pPr lvl="1"/>
            <a:r>
              <a:rPr lang="zh-CN" altLang="zh-CN" sz="1200" dirty="0"/>
              <a:t>创建</a:t>
            </a:r>
            <a:r>
              <a:rPr lang="en-US" altLang="zh-CN" sz="1200" dirty="0"/>
              <a:t>View</a:t>
            </a:r>
          </a:p>
          <a:p>
            <a:pPr lvl="1"/>
            <a:r>
              <a:rPr lang="zh-CN" altLang="zh-CN" sz="1200" dirty="0"/>
              <a:t>部署运行</a:t>
            </a:r>
            <a:endParaRPr lang="en-US" altLang="zh-CN" sz="1400" dirty="0"/>
          </a:p>
        </p:txBody>
      </p:sp>
      <p:grpSp>
        <p:nvGrpSpPr>
          <p:cNvPr id="26630" name="组合 20"/>
          <p:cNvGrpSpPr>
            <a:grpSpLocks/>
          </p:cNvGrpSpPr>
          <p:nvPr/>
        </p:nvGrpSpPr>
        <p:grpSpPr bwMode="auto">
          <a:xfrm>
            <a:off x="5983409" y="4661557"/>
            <a:ext cx="2089547" cy="321469"/>
            <a:chOff x="3714744" y="5143512"/>
            <a:chExt cx="2786082" cy="428628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/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3932368" y="5187962"/>
              <a:ext cx="2280984" cy="36933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200" b="1" spc="225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200" b="1" spc="225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200" b="1" spc="225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pic>
        <p:nvPicPr>
          <p:cNvPr id="3074" name="Picture 2" descr="E:\work\A8\Y2-SpringMVC\教学用书\SpringMVC01图例\图9.11 学框架就学Spring MVC(BeanNameUrlHandlerMapping)-运行结果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03" y="935732"/>
            <a:ext cx="2448272" cy="145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id="{127F79C6-390B-4601-8DEE-1CE1C710A125}"/>
              </a:ext>
            </a:extLst>
          </p:cNvPr>
          <p:cNvGrpSpPr/>
          <p:nvPr/>
        </p:nvGrpSpPr>
        <p:grpSpPr>
          <a:xfrm>
            <a:off x="3551785" y="1063532"/>
            <a:ext cx="436880" cy="635000"/>
            <a:chOff x="2320505" y="833194"/>
            <a:chExt cx="436880" cy="635000"/>
          </a:xfrm>
        </p:grpSpPr>
        <p:sp>
          <p:nvSpPr>
            <p:cNvPr id="25" name="TextBox 65">
              <a:extLst>
                <a:ext uri="{FF2B5EF4-FFF2-40B4-BE49-F238E27FC236}">
                  <a16:creationId xmlns:a16="http://schemas.microsoft.com/office/drawing/2014/main" id="{CB4E5BCA-616B-4170-AF90-1D9D4F03CB71}"/>
                </a:ext>
              </a:extLst>
            </p:cNvPr>
            <p:cNvSpPr txBox="1"/>
            <p:nvPr/>
          </p:nvSpPr>
          <p:spPr>
            <a:xfrm>
              <a:off x="2320505" y="1223084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练习</a:t>
              </a:r>
            </a:p>
          </p:txBody>
        </p:sp>
        <p:pic>
          <p:nvPicPr>
            <p:cNvPr id="26" name="图片 25" descr="C:\Users\Lenovo\Desktop\icon\鼠标-2.png鼠标-2">
              <a:extLst>
                <a:ext uri="{FF2B5EF4-FFF2-40B4-BE49-F238E27FC236}">
                  <a16:creationId xmlns:a16="http://schemas.microsoft.com/office/drawing/2014/main" id="{A7745606-57CB-4AF8-A187-95B191C42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>
            <a:xfrm>
              <a:off x="2338920" y="833194"/>
              <a:ext cx="400050" cy="400050"/>
            </a:xfrm>
            <a:prstGeom prst="rect">
              <a:avLst/>
            </a:prstGeom>
          </p:spPr>
        </p:pic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A5909D4-3F67-44E3-BB33-12639EED9EB1}"/>
              </a:ext>
            </a:extLst>
          </p:cNvPr>
          <p:cNvGrpSpPr/>
          <p:nvPr/>
        </p:nvGrpSpPr>
        <p:grpSpPr>
          <a:xfrm>
            <a:off x="3605747" y="3023279"/>
            <a:ext cx="436880" cy="610870"/>
            <a:chOff x="3688510" y="857959"/>
            <a:chExt cx="436880" cy="610870"/>
          </a:xfrm>
        </p:grpSpPr>
        <p:sp>
          <p:nvSpPr>
            <p:cNvPr id="28" name="TextBox 65">
              <a:extLst>
                <a:ext uri="{FF2B5EF4-FFF2-40B4-BE49-F238E27FC236}">
                  <a16:creationId xmlns:a16="http://schemas.microsoft.com/office/drawing/2014/main" id="{6448981C-27B0-41F8-9E3A-BBE9CBB3FB2E}"/>
                </a:ext>
              </a:extLst>
            </p:cNvPr>
            <p:cNvSpPr txBox="1"/>
            <p:nvPr/>
          </p:nvSpPr>
          <p:spPr>
            <a:xfrm>
              <a:off x="3688510" y="1223719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提示</a:t>
              </a:r>
            </a:p>
          </p:txBody>
        </p:sp>
        <p:pic>
          <p:nvPicPr>
            <p:cNvPr id="29" name="图片 28" descr="C:\Users\Lenovo\Desktop\icon\提示.png提示">
              <a:extLst>
                <a:ext uri="{FF2B5EF4-FFF2-40B4-BE49-F238E27FC236}">
                  <a16:creationId xmlns:a16="http://schemas.microsoft.com/office/drawing/2014/main" id="{EC7D8C02-59B0-4054-B3FA-53FA7E157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>
            <a:xfrm>
              <a:off x="3718990" y="857959"/>
              <a:ext cx="375920" cy="375920"/>
            </a:xfrm>
            <a:prstGeom prst="rect">
              <a:avLst/>
            </a:prstGeom>
          </p:spPr>
        </p:pic>
      </p:grpSp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0D962B03-3A87-4EF5-BD6D-AB0696C1B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436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59412" y="818380"/>
            <a:ext cx="7992888" cy="3897228"/>
          </a:xfrm>
        </p:spPr>
        <p:txBody>
          <a:bodyPr/>
          <a:lstStyle/>
          <a:p>
            <a:r>
              <a:rPr lang="zh-CN" altLang="en-US" dirty="0"/>
              <a:t>常见问题及解决办法</a:t>
            </a:r>
            <a:endParaRPr lang="en-US" altLang="zh-CN" dirty="0"/>
          </a:p>
          <a:p>
            <a:r>
              <a:rPr lang="zh-CN" altLang="en-US" dirty="0"/>
              <a:t>代码规范问题</a:t>
            </a:r>
          </a:p>
          <a:p>
            <a:r>
              <a:rPr lang="zh-CN" altLang="en-US" dirty="0"/>
              <a:t>调试技巧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576" y="162640"/>
            <a:ext cx="7992888" cy="456098"/>
          </a:xfrm>
        </p:spPr>
        <p:txBody>
          <a:bodyPr/>
          <a:lstStyle/>
          <a:p>
            <a:r>
              <a:rPr lang="zh-CN" altLang="en-US"/>
              <a:t>共性问题集中讲解</a:t>
            </a:r>
          </a:p>
        </p:txBody>
      </p:sp>
      <p:grpSp>
        <p:nvGrpSpPr>
          <p:cNvPr id="27652" name="组合 29"/>
          <p:cNvGrpSpPr>
            <a:grpSpLocks/>
          </p:cNvGrpSpPr>
          <p:nvPr/>
        </p:nvGrpSpPr>
        <p:grpSpPr bwMode="auto">
          <a:xfrm>
            <a:off x="2536032" y="2411016"/>
            <a:ext cx="4446985" cy="1544241"/>
            <a:chOff x="1857356" y="3214688"/>
            <a:chExt cx="5929353" cy="2058989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/>
            </a:p>
          </p:txBody>
        </p:sp>
        <p:grpSp>
          <p:nvGrpSpPr>
            <p:cNvPr id="27655" name="组合 7"/>
            <p:cNvGrpSpPr>
              <a:grpSpLocks/>
            </p:cNvGrpSpPr>
            <p:nvPr/>
          </p:nvGrpSpPr>
          <p:grpSpPr bwMode="auto">
            <a:xfrm>
              <a:off x="1924031" y="3214688"/>
              <a:ext cx="5862678" cy="2058989"/>
              <a:chOff x="2066315" y="2227264"/>
              <a:chExt cx="5862756" cy="2059018"/>
            </a:xfrm>
          </p:grpSpPr>
          <p:grpSp>
            <p:nvGrpSpPr>
              <p:cNvPr id="27656" name="组合 19"/>
              <p:cNvGrpSpPr>
                <a:grpSpLocks/>
              </p:cNvGrpSpPr>
              <p:nvPr/>
            </p:nvGrpSpPr>
            <p:grpSpPr bwMode="auto">
              <a:xfrm>
                <a:off x="2066315" y="2227264"/>
                <a:ext cx="5862756" cy="2059018"/>
                <a:chOff x="2066296" y="2227167"/>
                <a:chExt cx="5862795" cy="2059104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1200"/>
                </a:p>
              </p:txBody>
            </p:sp>
            <p:grpSp>
              <p:nvGrpSpPr>
                <p:cNvPr id="27661" name="组合 17"/>
                <p:cNvGrpSpPr>
                  <a:grpSpLocks/>
                </p:cNvGrpSpPr>
                <p:nvPr/>
              </p:nvGrpSpPr>
              <p:grpSpPr bwMode="auto">
                <a:xfrm>
                  <a:off x="2066296" y="2227167"/>
                  <a:ext cx="5148401" cy="2059104"/>
                  <a:chOff x="2066296" y="2084291"/>
                  <a:chExt cx="5148401" cy="2059104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sz="1200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sz="1200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4" y="2928889"/>
                    <a:ext cx="4713413" cy="673995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891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2400" b="1" kern="0" spc="225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2400" b="1" kern="0" spc="225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sz="1200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sz="1200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sz="1200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sz="1200"/>
                  </a:p>
                </p:txBody>
              </p:sp>
            </p:grpSp>
          </p:grpSp>
          <p:grpSp>
            <p:nvGrpSpPr>
              <p:cNvPr id="27657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1200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1200"/>
                </a:p>
              </p:txBody>
            </p:sp>
          </p:grpSp>
        </p:grpSp>
      </p:grp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0BEEC7-08EC-4195-8280-48E68B8E8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651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74CD2A4-A259-4335-9E1A-B2BF9BCFB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412" y="818380"/>
            <a:ext cx="7992888" cy="3897228"/>
          </a:xfrm>
        </p:spPr>
        <p:txBody>
          <a:bodyPr/>
          <a:lstStyle/>
          <a:p>
            <a:r>
              <a:rPr lang="zh-CN" altLang="en-US" dirty="0"/>
              <a:t>修改</a:t>
            </a:r>
            <a:r>
              <a:rPr lang="en-US" altLang="zh-CN" dirty="0"/>
              <a:t>FirstController.java</a:t>
            </a:r>
            <a:r>
              <a:rPr lang="zh-CN" altLang="en-US" dirty="0"/>
              <a:t>设置逻辑视图名，简化访问路径“</a:t>
            </a:r>
            <a:r>
              <a:rPr lang="en-US" altLang="zh-CN" dirty="0"/>
              <a:t>index”</a:t>
            </a:r>
            <a:r>
              <a:rPr lang="zh-CN" altLang="en-US" dirty="0"/>
              <a:t>，不写前面固定路径和后缀文件名。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91A8CDD-3509-4155-A0FC-1B7385688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576" y="162640"/>
            <a:ext cx="7992888" cy="456098"/>
          </a:xfrm>
        </p:spPr>
        <p:txBody>
          <a:bodyPr/>
          <a:lstStyle/>
          <a:p>
            <a:r>
              <a:rPr lang="zh-CN" altLang="en-US" dirty="0"/>
              <a:t>优化项目</a:t>
            </a:r>
            <a:r>
              <a:rPr lang="en-US" altLang="zh-CN" dirty="0"/>
              <a:t>——</a:t>
            </a:r>
            <a:r>
              <a:rPr lang="zh-CN" altLang="en-US" dirty="0"/>
              <a:t>优化路径解析  </a:t>
            </a:r>
            <a:r>
              <a:rPr lang="en-US" altLang="zh-CN" dirty="0"/>
              <a:t>2-1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8B7F01-C1C7-4A69-BBC2-A0CA1FA6C4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65604" y="4707287"/>
            <a:ext cx="442392" cy="274637"/>
          </a:xfrm>
        </p:spPr>
        <p:txBody>
          <a:bodyPr/>
          <a:lstStyle/>
          <a:p>
            <a:fld id="{E6CA0B37-C609-418D-973E-5FE272E0CA7A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7" name="AutoShape 12">
            <a:extLst>
              <a:ext uri="{FF2B5EF4-FFF2-40B4-BE49-F238E27FC236}">
                <a16:creationId xmlns:a16="http://schemas.microsoft.com/office/drawing/2014/main" id="{93E9FD3F-5A5D-462C-BA97-5F1197DEF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292" y="1628418"/>
            <a:ext cx="7847465" cy="287849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5D78A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public class </a:t>
            </a:r>
            <a:r>
              <a:rPr lang="en-US" altLang="zh-CN" sz="1400" b="1" dirty="0" err="1">
                <a:solidFill>
                  <a:schemeClr val="accent5">
                    <a:lumMod val="10000"/>
                  </a:schemeClr>
                </a:solidFill>
              </a:rPr>
              <a:t>FirstController</a:t>
            </a:r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 implements Controller{</a:t>
            </a:r>
          </a:p>
          <a:p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     public </a:t>
            </a:r>
            <a:r>
              <a:rPr lang="en-US" altLang="zh-CN" sz="1400" b="1" dirty="0" err="1">
                <a:solidFill>
                  <a:schemeClr val="accent5">
                    <a:lumMod val="10000"/>
                  </a:schemeClr>
                </a:solidFill>
              </a:rPr>
              <a:t>ModelAndView</a:t>
            </a:r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400" b="1" dirty="0" err="1">
                <a:solidFill>
                  <a:schemeClr val="accent5">
                    <a:lumMod val="10000"/>
                  </a:schemeClr>
                </a:solidFill>
              </a:rPr>
              <a:t>handleRequest</a:t>
            </a:r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(</a:t>
            </a:r>
            <a:r>
              <a:rPr lang="en-US" altLang="zh-CN" sz="1400" b="1" dirty="0" err="1">
                <a:solidFill>
                  <a:schemeClr val="accent5">
                    <a:lumMod val="10000"/>
                  </a:schemeClr>
                </a:solidFill>
              </a:rPr>
              <a:t>HttpServletRequest</a:t>
            </a:r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 request, </a:t>
            </a:r>
            <a:r>
              <a:rPr lang="en-US" altLang="zh-CN" sz="1400" b="1" dirty="0" err="1">
                <a:solidFill>
                  <a:schemeClr val="accent5">
                    <a:lumMod val="10000"/>
                  </a:schemeClr>
                </a:solidFill>
              </a:rPr>
              <a:t>HttpServletResponse</a:t>
            </a:r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 response)  {</a:t>
            </a:r>
          </a:p>
          <a:p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            </a:t>
            </a:r>
            <a:r>
              <a:rPr lang="en-US" altLang="zh-CN" sz="1400" b="1" dirty="0" err="1">
                <a:solidFill>
                  <a:schemeClr val="accent5">
                    <a:lumMod val="10000"/>
                  </a:schemeClr>
                </a:solidFill>
              </a:rPr>
              <a:t>System.out.println</a:t>
            </a:r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("</a:t>
            </a:r>
            <a:r>
              <a:rPr lang="en-US" altLang="zh-CN" sz="1400" b="1" dirty="0" err="1">
                <a:solidFill>
                  <a:schemeClr val="accent5">
                    <a:lumMod val="10000"/>
                  </a:schemeClr>
                </a:solidFill>
              </a:rPr>
              <a:t>hello,SpringMVC</a:t>
            </a:r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!"); //</a:t>
            </a:r>
            <a:r>
              <a:rPr lang="zh-CN" altLang="en-US" sz="1400" b="1" dirty="0">
                <a:solidFill>
                  <a:schemeClr val="accent5">
                    <a:lumMod val="10000"/>
                  </a:schemeClr>
                </a:solidFill>
              </a:rPr>
              <a:t>在控制台输出日志信息</a:t>
            </a:r>
          </a:p>
          <a:p>
            <a:r>
              <a:rPr lang="zh-CN" altLang="en-US" sz="1400" b="1" dirty="0">
                <a:solidFill>
                  <a:schemeClr val="accent5">
                    <a:lumMod val="10000"/>
                  </a:schemeClr>
                </a:solidFill>
              </a:rPr>
              <a:t>            </a:t>
            </a:r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// </a:t>
            </a:r>
            <a:r>
              <a:rPr lang="zh-CN" altLang="en-US" sz="1400" b="1" dirty="0">
                <a:solidFill>
                  <a:schemeClr val="accent5">
                    <a:lumMod val="10000"/>
                  </a:schemeClr>
                </a:solidFill>
              </a:rPr>
              <a:t>创建</a:t>
            </a:r>
            <a:r>
              <a:rPr lang="en-US" altLang="zh-CN" sz="1400" b="1" dirty="0" err="1">
                <a:solidFill>
                  <a:schemeClr val="accent5">
                    <a:lumMod val="10000"/>
                  </a:schemeClr>
                </a:solidFill>
              </a:rPr>
              <a:t>ModelAndView</a:t>
            </a:r>
            <a:r>
              <a:rPr lang="zh-CN" altLang="en-US" sz="1400" b="1" dirty="0">
                <a:solidFill>
                  <a:schemeClr val="accent5">
                    <a:lumMod val="10000"/>
                  </a:schemeClr>
                </a:solidFill>
              </a:rPr>
              <a:t>对象</a:t>
            </a:r>
          </a:p>
          <a:p>
            <a:r>
              <a:rPr lang="zh-CN" altLang="en-US" sz="1400" b="1" dirty="0">
                <a:solidFill>
                  <a:schemeClr val="accent5">
                    <a:lumMod val="10000"/>
                  </a:schemeClr>
                </a:solidFill>
              </a:rPr>
              <a:t>            </a:t>
            </a:r>
            <a:r>
              <a:rPr lang="en-US" altLang="zh-CN" sz="1400" b="1" dirty="0" err="1">
                <a:solidFill>
                  <a:schemeClr val="accent5">
                    <a:lumMod val="10000"/>
                  </a:schemeClr>
                </a:solidFill>
              </a:rPr>
              <a:t>ModelAndView</a:t>
            </a:r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400" b="1" dirty="0" err="1">
                <a:solidFill>
                  <a:schemeClr val="accent5">
                    <a:lumMod val="10000"/>
                  </a:schemeClr>
                </a:solidFill>
              </a:rPr>
              <a:t>mav</a:t>
            </a:r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 = new </a:t>
            </a:r>
            <a:r>
              <a:rPr lang="en-US" altLang="zh-CN" sz="1400" b="1" dirty="0" err="1">
                <a:solidFill>
                  <a:schemeClr val="accent5">
                    <a:lumMod val="10000"/>
                  </a:schemeClr>
                </a:solidFill>
              </a:rPr>
              <a:t>ModelAndView</a:t>
            </a:r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();</a:t>
            </a:r>
          </a:p>
          <a:p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            // </a:t>
            </a:r>
            <a:r>
              <a:rPr lang="zh-CN" altLang="en-US" sz="1400" b="1" dirty="0">
                <a:solidFill>
                  <a:schemeClr val="accent5">
                    <a:lumMod val="10000"/>
                  </a:schemeClr>
                </a:solidFill>
              </a:rPr>
              <a:t>向模型对象中添加数据</a:t>
            </a:r>
          </a:p>
          <a:p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              </a:t>
            </a:r>
            <a:r>
              <a:rPr lang="en-US" altLang="zh-CN" sz="1400" b="1" dirty="0" err="1">
                <a:solidFill>
                  <a:schemeClr val="accent5">
                    <a:lumMod val="10000"/>
                  </a:schemeClr>
                </a:solidFill>
              </a:rPr>
              <a:t>mav.addObject</a:t>
            </a:r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("msg", "</a:t>
            </a:r>
            <a:r>
              <a:rPr lang="zh-CN" altLang="en-US" sz="1400" b="1" dirty="0">
                <a:solidFill>
                  <a:schemeClr val="accent5">
                    <a:lumMod val="10000"/>
                  </a:schemeClr>
                </a:solidFill>
              </a:rPr>
              <a:t>这是我的第一个</a:t>
            </a:r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Spring MVC</a:t>
            </a:r>
            <a:r>
              <a:rPr lang="zh-CN" altLang="en-US" sz="1400" b="1" dirty="0">
                <a:solidFill>
                  <a:schemeClr val="accent5">
                    <a:lumMod val="10000"/>
                  </a:schemeClr>
                </a:solidFill>
              </a:rPr>
              <a:t>程序</a:t>
            </a:r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");</a:t>
            </a:r>
          </a:p>
          <a:p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             // </a:t>
            </a:r>
            <a:r>
              <a:rPr lang="zh-CN" altLang="en-US" sz="1400" b="1" dirty="0">
                <a:solidFill>
                  <a:schemeClr val="accent5">
                    <a:lumMod val="10000"/>
                  </a:schemeClr>
                </a:solidFill>
              </a:rPr>
              <a:t>设置逻辑视图名</a:t>
            </a:r>
          </a:p>
          <a:p>
            <a:r>
              <a:rPr lang="zh-CN" altLang="en-US" sz="1400" b="1" dirty="0">
                <a:solidFill>
                  <a:schemeClr val="accent5">
                    <a:lumMod val="10000"/>
                  </a:schemeClr>
                </a:solidFill>
              </a:rPr>
              <a:t>            </a:t>
            </a:r>
            <a:r>
              <a:rPr lang="en-US" altLang="zh-CN" sz="1400" b="1" dirty="0" err="1">
                <a:solidFill>
                  <a:schemeClr val="accent5">
                    <a:lumMod val="10000"/>
                  </a:schemeClr>
                </a:solidFill>
              </a:rPr>
              <a:t>mav.setViewName</a:t>
            </a:r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("</a:t>
            </a:r>
            <a:r>
              <a:rPr lang="en-US" altLang="zh-CN" sz="1400" b="1" strike="sngStrike" dirty="0"/>
              <a:t>/WEB-INF/</a:t>
            </a:r>
            <a:r>
              <a:rPr lang="en-US" altLang="zh-CN" sz="1400" b="1" strike="sngStrike" dirty="0" err="1"/>
              <a:t>jsp</a:t>
            </a:r>
            <a:r>
              <a:rPr lang="en-US" altLang="zh-CN" sz="1400" b="1" strike="sngStrike" dirty="0"/>
              <a:t>/</a:t>
            </a:r>
            <a:r>
              <a:rPr lang="en-US" altLang="zh-CN" sz="1400" b="1" dirty="0" err="1">
                <a:solidFill>
                  <a:srgbClr val="FF0000"/>
                </a:solidFill>
              </a:rPr>
              <a:t>index</a:t>
            </a:r>
            <a:r>
              <a:rPr lang="en-US" altLang="zh-CN" sz="1400" b="1" strike="sngStrike" dirty="0" err="1"/>
              <a:t>.jsp</a:t>
            </a:r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");</a:t>
            </a:r>
          </a:p>
          <a:p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            // </a:t>
            </a:r>
            <a:r>
              <a:rPr lang="zh-CN" altLang="en-US" sz="1400" b="1" dirty="0">
                <a:solidFill>
                  <a:schemeClr val="accent5">
                    <a:lumMod val="10000"/>
                  </a:schemeClr>
                </a:solidFill>
              </a:rPr>
              <a:t>返回</a:t>
            </a:r>
            <a:r>
              <a:rPr lang="en-US" altLang="zh-CN" sz="1400" b="1" dirty="0" err="1">
                <a:solidFill>
                  <a:schemeClr val="accent5">
                    <a:lumMod val="10000"/>
                  </a:schemeClr>
                </a:solidFill>
              </a:rPr>
              <a:t>ModelAndView</a:t>
            </a:r>
            <a:r>
              <a:rPr lang="zh-CN" altLang="en-US" sz="1400" b="1" dirty="0">
                <a:solidFill>
                  <a:schemeClr val="accent5">
                    <a:lumMod val="10000"/>
                  </a:schemeClr>
                </a:solidFill>
              </a:rPr>
              <a:t>对象</a:t>
            </a:r>
          </a:p>
          <a:p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           return </a:t>
            </a:r>
            <a:r>
              <a:rPr lang="en-US" altLang="zh-CN" sz="1400" b="1" dirty="0" err="1">
                <a:solidFill>
                  <a:schemeClr val="accent5">
                    <a:lumMod val="10000"/>
                  </a:schemeClr>
                </a:solidFill>
              </a:rPr>
              <a:t>mav</a:t>
            </a:r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;</a:t>
            </a:r>
          </a:p>
          <a:p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     }</a:t>
            </a:r>
          </a:p>
          <a:p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494BCCE4-E2B6-4DF0-85FB-C9F9D2C0A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8031" y="3795886"/>
            <a:ext cx="1050290" cy="332107"/>
          </a:xfrm>
          <a:prstGeom prst="wedgeRoundRectCallout">
            <a:avLst>
              <a:gd name="adj1" fmla="val 8915"/>
              <a:gd name="adj2" fmla="val -99069"/>
              <a:gd name="adj3" fmla="val 16667"/>
            </a:avLst>
          </a:prstGeom>
          <a:solidFill>
            <a:schemeClr val="accent1">
              <a:lumMod val="75000"/>
            </a:schemeClr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/>
            <a:r>
              <a:rPr lang="en-US" altLang="zh-CN" sz="1350" b="1" dirty="0">
                <a:solidFill>
                  <a:schemeClr val="bg1"/>
                </a:solidFill>
                <a:ea typeface="黑体" panose="02010609060101010101" pitchFamily="49" charset="-122"/>
                <a:sym typeface="+mn-ea"/>
              </a:rPr>
              <a:t>index</a:t>
            </a:r>
            <a:endParaRPr lang="en-US" altLang="zh-CN" sz="1350" b="1" strike="noStrike" noProof="1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391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0FFAC7-01BD-4087-8581-09C704495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springmvc-servlet.xml配置文件中，使用Spring</a:t>
            </a:r>
            <a:r>
              <a:rPr lang="en-US" altLang="zh-CN" dirty="0"/>
              <a:t> </a:t>
            </a:r>
            <a:r>
              <a:rPr lang="en-US" altLang="zh-CN" dirty="0" err="1"/>
              <a:t>MVC最简单配置方式来进行配置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048A4EE-4CF8-494A-BF52-0C7A0FDA3D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优化项目</a:t>
            </a:r>
            <a:r>
              <a:rPr lang="en-US" altLang="zh-CN" dirty="0"/>
              <a:t>——</a:t>
            </a:r>
            <a:r>
              <a:rPr lang="zh-CN" altLang="en-US" dirty="0"/>
              <a:t>优化路径解析  </a:t>
            </a:r>
            <a:r>
              <a:rPr lang="en-US" altLang="zh-CN" dirty="0"/>
              <a:t>2-2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810B80F-34D1-4189-A093-073F71CBF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  <p:sp>
        <p:nvSpPr>
          <p:cNvPr id="5" name="AutoShape 12">
            <a:extLst>
              <a:ext uri="{FF2B5EF4-FFF2-40B4-BE49-F238E27FC236}">
                <a16:creationId xmlns:a16="http://schemas.microsoft.com/office/drawing/2014/main" id="{F60F29C8-E498-41FD-8CC6-1487F3024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1851670"/>
            <a:ext cx="7222739" cy="166929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5D78A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&lt;bean name="/index.html" class="</a:t>
            </a:r>
            <a:r>
              <a:rPr lang="en-US" altLang="zh-CN" sz="1400" b="1" dirty="0" err="1">
                <a:solidFill>
                  <a:schemeClr val="accent5">
                    <a:lumMod val="10000"/>
                  </a:schemeClr>
                </a:solidFill>
              </a:rPr>
              <a:t>cn.dsscm.controller.IndexController</a:t>
            </a:r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"/&gt;</a:t>
            </a:r>
          </a:p>
          <a:p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&lt;!-- </a:t>
            </a:r>
            <a:r>
              <a:rPr lang="zh-CN" altLang="en-US" sz="1400" b="1" dirty="0">
                <a:solidFill>
                  <a:schemeClr val="accent5">
                    <a:lumMod val="10000"/>
                  </a:schemeClr>
                </a:solidFill>
              </a:rPr>
              <a:t>完成视图的对应 </a:t>
            </a:r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--&gt;</a:t>
            </a:r>
          </a:p>
          <a:p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&lt;!-- </a:t>
            </a:r>
            <a:r>
              <a:rPr lang="zh-CN" altLang="en-US" sz="1400" b="1" dirty="0">
                <a:solidFill>
                  <a:schemeClr val="accent5">
                    <a:lumMod val="10000"/>
                  </a:schemeClr>
                </a:solidFill>
              </a:rPr>
              <a:t>对转向页面的路径解析。</a:t>
            </a:r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prefix</a:t>
            </a:r>
            <a:r>
              <a:rPr lang="zh-CN" altLang="en-US" sz="1400" b="1" dirty="0">
                <a:solidFill>
                  <a:schemeClr val="accent5">
                    <a:lumMod val="10000"/>
                  </a:schemeClr>
                </a:solidFill>
              </a:rPr>
              <a:t>：前缀， </a:t>
            </a:r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suffix</a:t>
            </a:r>
            <a:r>
              <a:rPr lang="zh-CN" altLang="en-US" sz="1400" b="1" dirty="0">
                <a:solidFill>
                  <a:schemeClr val="accent5">
                    <a:lumMod val="10000"/>
                  </a:schemeClr>
                </a:solidFill>
              </a:rPr>
              <a:t>：后缀 </a:t>
            </a:r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--&gt;</a:t>
            </a:r>
          </a:p>
          <a:p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&lt;bean class="org.springframework.web.servlet.view.InternalResourceViewResolver" &gt;</a:t>
            </a:r>
          </a:p>
          <a:p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	</a:t>
            </a:r>
            <a:r>
              <a:rPr lang="en-US" altLang="zh-CN" sz="1400" b="1" dirty="0">
                <a:solidFill>
                  <a:srgbClr val="FF0000"/>
                </a:solidFill>
              </a:rPr>
              <a:t>&lt;property name="prefix" value="/WEB-INF/</a:t>
            </a:r>
            <a:r>
              <a:rPr lang="en-US" altLang="zh-CN" sz="1400" b="1" dirty="0" err="1">
                <a:solidFill>
                  <a:srgbClr val="FF0000"/>
                </a:solidFill>
              </a:rPr>
              <a:t>jsp</a:t>
            </a:r>
            <a:r>
              <a:rPr lang="en-US" altLang="zh-CN" sz="1400" b="1" dirty="0">
                <a:solidFill>
                  <a:srgbClr val="FF0000"/>
                </a:solidFill>
              </a:rPr>
              <a:t>/"/&gt;</a:t>
            </a:r>
          </a:p>
          <a:p>
            <a:r>
              <a:rPr lang="en-US" altLang="zh-CN" sz="1400" b="1" dirty="0">
                <a:solidFill>
                  <a:srgbClr val="FF0000"/>
                </a:solidFill>
              </a:rPr>
              <a:t>	&lt;property name="suffix" value=".</a:t>
            </a:r>
            <a:r>
              <a:rPr lang="en-US" altLang="zh-CN" sz="1400" b="1" dirty="0" err="1">
                <a:solidFill>
                  <a:srgbClr val="FF0000"/>
                </a:solidFill>
              </a:rPr>
              <a:t>jsp</a:t>
            </a:r>
            <a:r>
              <a:rPr lang="en-US" altLang="zh-CN" sz="1400" b="1" dirty="0">
                <a:solidFill>
                  <a:srgbClr val="FF0000"/>
                </a:solidFill>
              </a:rPr>
              <a:t>"/&gt;</a:t>
            </a:r>
          </a:p>
          <a:p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&lt;/bean&gt;</a:t>
            </a:r>
          </a:p>
          <a:p>
            <a:endParaRPr lang="en-US" altLang="zh-CN" sz="1400" b="1" dirty="0">
              <a:solidFill>
                <a:schemeClr val="accent5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551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 dirty="0"/>
              <a:t>通过</a:t>
            </a:r>
            <a:r>
              <a:rPr lang="fr-FR" altLang="zh-CN" dirty="0"/>
              <a:t>BeanNameUrlHandlerMapping</a:t>
            </a:r>
            <a:r>
              <a:rPr lang="zh-CN" altLang="zh-CN" dirty="0"/>
              <a:t>的方式完成请求与</a:t>
            </a:r>
            <a:r>
              <a:rPr lang="fr-FR" altLang="zh-CN" dirty="0"/>
              <a:t>Controller</a:t>
            </a:r>
            <a:r>
              <a:rPr lang="zh-CN" altLang="zh-CN" dirty="0"/>
              <a:t>之间的映射关系</a:t>
            </a: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r>
              <a:rPr lang="zh-CN" altLang="en-US" dirty="0"/>
              <a:t>若有多个请求时，需要配置多个映射关系，并建立多个</a:t>
            </a:r>
            <a:r>
              <a:rPr lang="en-US" altLang="zh-CN" dirty="0"/>
              <a:t>Controller</a:t>
            </a:r>
            <a:r>
              <a:rPr lang="zh-CN" altLang="en-US" dirty="0"/>
              <a:t>来进行请求处理，实现繁琐，如何解决？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优化项目</a:t>
            </a:r>
            <a:r>
              <a:rPr lang="en-US" altLang="zh-CN" dirty="0"/>
              <a:t>——</a:t>
            </a:r>
            <a:r>
              <a:rPr lang="zh-CN" altLang="en-US" dirty="0"/>
              <a:t>注解驱动控制器</a:t>
            </a:r>
            <a:r>
              <a:rPr lang="en-US" altLang="zh-CN" dirty="0"/>
              <a:t>3-1</a:t>
            </a:r>
            <a:endParaRPr dirty="0"/>
          </a:p>
        </p:txBody>
      </p:sp>
      <p:sp>
        <p:nvSpPr>
          <p:cNvPr id="21" name="AutoShape 12"/>
          <p:cNvSpPr>
            <a:spLocks noChangeArrowheads="1"/>
          </p:cNvSpPr>
          <p:nvPr/>
        </p:nvSpPr>
        <p:spPr bwMode="auto">
          <a:xfrm>
            <a:off x="1196555" y="2766994"/>
            <a:ext cx="7047853" cy="124491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5D78A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springmvc-servlet.xml</a:t>
            </a:r>
          </a:p>
          <a:p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……</a:t>
            </a:r>
            <a:endParaRPr lang="fr-FR" altLang="zh-CN" sz="1400" b="1" dirty="0">
              <a:solidFill>
                <a:schemeClr val="accent5">
                  <a:lumMod val="10000"/>
                </a:schemeClr>
              </a:solidFill>
            </a:endParaRPr>
          </a:p>
          <a:p>
            <a:r>
              <a:rPr lang="fr-FR" altLang="zh-CN" sz="1400" b="1" dirty="0">
                <a:solidFill>
                  <a:schemeClr val="accent5">
                    <a:lumMod val="10000"/>
                  </a:schemeClr>
                </a:solidFill>
              </a:rPr>
              <a:t>&lt;bean name="/index.html" class="cn.dsscm.controller.IndexController"/&gt; </a:t>
            </a:r>
          </a:p>
          <a:p>
            <a:r>
              <a:rPr lang="fr-FR" altLang="zh-CN" sz="1400" b="1" dirty="0">
                <a:solidFill>
                  <a:schemeClr val="accent5">
                    <a:lumMod val="10000"/>
                  </a:schemeClr>
                </a:solidFill>
              </a:rPr>
              <a:t>&lt;bean name="/user.html" class="cn.dsscm.controller.UserController"/&gt;……</a:t>
            </a:r>
            <a:endParaRPr lang="zh-CN" altLang="zh-CN" sz="1400" b="1" dirty="0">
              <a:solidFill>
                <a:schemeClr val="accent5">
                  <a:lumMod val="10000"/>
                </a:schemeClr>
              </a:solidFill>
            </a:endParaRPr>
          </a:p>
          <a:p>
            <a:endParaRPr lang="en-US" altLang="zh-CN" sz="1400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05AC79-9320-44E4-ACA9-AECE7DE18A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DB4676A-DF04-458D-ABB1-48E55064EE2E}"/>
              </a:ext>
            </a:extLst>
          </p:cNvPr>
          <p:cNvGrpSpPr/>
          <p:nvPr/>
        </p:nvGrpSpPr>
        <p:grpSpPr>
          <a:xfrm>
            <a:off x="1160892" y="1697691"/>
            <a:ext cx="500490" cy="678815"/>
            <a:chOff x="1619672" y="1548839"/>
            <a:chExt cx="500490" cy="678815"/>
          </a:xfrm>
        </p:grpSpPr>
        <p:sp>
          <p:nvSpPr>
            <p:cNvPr id="11" name="TextBox 65">
              <a:extLst>
                <a:ext uri="{FF2B5EF4-FFF2-40B4-BE49-F238E27FC236}">
                  <a16:creationId xmlns:a16="http://schemas.microsoft.com/office/drawing/2014/main" id="{5F60D83F-DDDF-41BC-8889-566493CE1E7C}"/>
                </a:ext>
              </a:extLst>
            </p:cNvPr>
            <p:cNvSpPr txBox="1"/>
            <p:nvPr/>
          </p:nvSpPr>
          <p:spPr>
            <a:xfrm>
              <a:off x="1619672" y="1982544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提问</a:t>
              </a:r>
            </a:p>
          </p:txBody>
        </p:sp>
        <p:pic>
          <p:nvPicPr>
            <p:cNvPr id="12" name="图片 11" descr="C:\Users\Lenovo\Desktop\icon\疑问问题.png疑问问题">
              <a:extLst>
                <a:ext uri="{FF2B5EF4-FFF2-40B4-BE49-F238E27FC236}">
                  <a16:creationId xmlns:a16="http://schemas.microsoft.com/office/drawing/2014/main" id="{51223130-6856-4BD1-B1A1-B59501509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>
            <a:xfrm>
              <a:off x="1664867" y="1548839"/>
              <a:ext cx="455295" cy="4565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777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59412" y="818380"/>
            <a:ext cx="7992888" cy="3897228"/>
          </a:xfrm>
        </p:spPr>
        <p:txBody>
          <a:bodyPr/>
          <a:lstStyle/>
          <a:p>
            <a:r>
              <a:rPr lang="zh-CN" altLang="en-US" dirty="0"/>
              <a:t>基于注解的处理器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/>
              <a:t>@Controller</a:t>
            </a:r>
            <a:r>
              <a:rPr lang="zh-CN" altLang="en-US" dirty="0"/>
              <a:t>：标注一个普通的</a:t>
            </a:r>
            <a:r>
              <a:rPr lang="en-US" altLang="zh-CN" dirty="0"/>
              <a:t>JavaBean</a:t>
            </a:r>
            <a:r>
              <a:rPr lang="zh-CN" altLang="en-US" dirty="0"/>
              <a:t>成为可以处理请求的控制器</a:t>
            </a:r>
          </a:p>
          <a:p>
            <a:pPr lvl="1"/>
            <a:r>
              <a:rPr lang="en-US" altLang="zh-CN" dirty="0"/>
              <a:t>@</a:t>
            </a:r>
            <a:r>
              <a:rPr lang="en-US" altLang="zh-CN" dirty="0" err="1"/>
              <a:t>RequestMapping</a:t>
            </a:r>
            <a:r>
              <a:rPr lang="zh-CN" altLang="en-US" dirty="0"/>
              <a:t>：通过请求</a:t>
            </a:r>
            <a:r>
              <a:rPr lang="en-US" altLang="zh-CN" dirty="0"/>
              <a:t>URL</a:t>
            </a:r>
            <a:r>
              <a:rPr lang="zh-CN" altLang="en-US" dirty="0"/>
              <a:t>进行映射</a:t>
            </a:r>
          </a:p>
          <a:p>
            <a:endParaRPr lang="zh-CN" altLang="en-US" dirty="0"/>
          </a:p>
          <a:p>
            <a:pPr lvl="1"/>
            <a:r>
              <a:rPr lang="zh-CN" altLang="en-US" dirty="0"/>
              <a:t>一键式配置，通过注解的方式进行</a:t>
            </a:r>
            <a:r>
              <a:rPr lang="en-US" altLang="zh-CN" dirty="0"/>
              <a:t>Spring MVC</a:t>
            </a:r>
            <a:r>
              <a:rPr lang="zh-CN" altLang="en-US" dirty="0"/>
              <a:t>开发</a:t>
            </a:r>
          </a:p>
          <a:p>
            <a:pPr lvl="1"/>
            <a:r>
              <a:rPr lang="en-US" altLang="zh-CN" dirty="0" err="1"/>
              <a:t>DefaultAnnotationHandlerMapping</a:t>
            </a:r>
            <a:endParaRPr lang="en-US" altLang="zh-CN" dirty="0"/>
          </a:p>
          <a:p>
            <a:pPr lvl="1"/>
            <a:r>
              <a:rPr lang="en-US" altLang="zh-CN" dirty="0" err="1"/>
              <a:t>AnnotationMethodHandlerAdapter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162640"/>
            <a:ext cx="7992888" cy="456098"/>
          </a:xfrm>
        </p:spPr>
        <p:txBody>
          <a:bodyPr/>
          <a:lstStyle/>
          <a:p>
            <a:r>
              <a:rPr lang="zh-CN" altLang="en-US" dirty="0"/>
              <a:t>优化项目</a:t>
            </a:r>
            <a:r>
              <a:rPr lang="en-US" altLang="zh-CN" dirty="0"/>
              <a:t>——</a:t>
            </a:r>
            <a:r>
              <a:rPr lang="zh-CN" altLang="en-US" dirty="0"/>
              <a:t>注解驱动控制器</a:t>
            </a:r>
            <a:r>
              <a:rPr lang="en-US" altLang="zh-CN" dirty="0"/>
              <a:t>3-2</a:t>
            </a:r>
            <a:endParaRPr lang="zh-CN" altLang="en-US" dirty="0"/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1187624" y="1203598"/>
            <a:ext cx="4095906" cy="32670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5D78A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r>
              <a:rPr lang="en-US" altLang="zh-CN" sz="1400" b="1">
                <a:solidFill>
                  <a:schemeClr val="accent5">
                    <a:lumMod val="10000"/>
                  </a:schemeClr>
                </a:solidFill>
              </a:rPr>
              <a:t>&lt;</a:t>
            </a:r>
            <a:r>
              <a:rPr lang="en-US" altLang="zh-CN" sz="1400" b="1" dirty="0" err="1">
                <a:solidFill>
                  <a:schemeClr val="accent5">
                    <a:lumMod val="10000"/>
                  </a:schemeClr>
                </a:solidFill>
              </a:rPr>
              <a:t>context</a:t>
            </a:r>
            <a:r>
              <a:rPr lang="en-US" altLang="zh-CN" sz="1400" b="1" err="1">
                <a:solidFill>
                  <a:schemeClr val="accent5">
                    <a:lumMod val="10000"/>
                  </a:schemeClr>
                </a:solidFill>
              </a:rPr>
              <a:t>:</a:t>
            </a:r>
            <a:r>
              <a:rPr lang="en-US" altLang="zh-CN" sz="1400" b="1">
                <a:solidFill>
                  <a:schemeClr val="accent5">
                    <a:lumMod val="10000"/>
                  </a:schemeClr>
                </a:solidFill>
              </a:rPr>
              <a:t>component-scan /&gt;</a:t>
            </a:r>
            <a:endParaRPr lang="en-US" altLang="zh-CN" sz="1400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16" name="AutoShape 12"/>
          <p:cNvSpPr>
            <a:spLocks noChangeArrowheads="1"/>
          </p:cNvSpPr>
          <p:nvPr/>
        </p:nvSpPr>
        <p:spPr bwMode="auto">
          <a:xfrm>
            <a:off x="1183791" y="2319722"/>
            <a:ext cx="4095906" cy="32670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5D78A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&lt;</a:t>
            </a:r>
            <a:r>
              <a:rPr lang="en-US" altLang="zh-CN" sz="1400" b="1" dirty="0" err="1">
                <a:solidFill>
                  <a:schemeClr val="accent5">
                    <a:lumMod val="10000"/>
                  </a:schemeClr>
                </a:solidFill>
              </a:rPr>
              <a:t>mvc:annotation-driven</a:t>
            </a:r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 /&gt;</a:t>
            </a:r>
          </a:p>
        </p:txBody>
      </p:sp>
      <p:sp>
        <p:nvSpPr>
          <p:cNvPr id="21" name="灯片编号占位符 20">
            <a:extLst>
              <a:ext uri="{FF2B5EF4-FFF2-40B4-BE49-F238E27FC236}">
                <a16:creationId xmlns:a16="http://schemas.microsoft.com/office/drawing/2014/main" id="{0EB351F1-1125-46DC-B974-AEEA918D2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  <p:sp>
        <p:nvSpPr>
          <p:cNvPr id="17" name="AutoShape 12">
            <a:extLst>
              <a:ext uri="{FF2B5EF4-FFF2-40B4-BE49-F238E27FC236}">
                <a16:creationId xmlns:a16="http://schemas.microsoft.com/office/drawing/2014/main" id="{75B8B8E8-4D84-40DF-8BDE-D24121D3C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239" y="3749056"/>
            <a:ext cx="6985161" cy="57606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5D78A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&lt;</a:t>
            </a:r>
            <a:r>
              <a:rPr lang="en-US" altLang="zh-CN" sz="1400" b="1" dirty="0" err="1">
                <a:solidFill>
                  <a:schemeClr val="accent5">
                    <a:lumMod val="10000"/>
                  </a:schemeClr>
                </a:solidFill>
              </a:rPr>
              <a:t>context:component-scan</a:t>
            </a:r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 base-package="</a:t>
            </a:r>
            <a:r>
              <a:rPr lang="en-US" altLang="zh-CN" sz="1400" b="1" dirty="0" err="1">
                <a:solidFill>
                  <a:srgbClr val="FF0000"/>
                </a:solidFill>
              </a:rPr>
              <a:t>cn.dsscm.controller</a:t>
            </a:r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"/&gt;    </a:t>
            </a:r>
          </a:p>
          <a:p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&lt;</a:t>
            </a:r>
            <a:r>
              <a:rPr lang="en-US" altLang="zh-CN" sz="1400" b="1" dirty="0" err="1">
                <a:solidFill>
                  <a:schemeClr val="accent5">
                    <a:lumMod val="10000"/>
                  </a:schemeClr>
                </a:solidFill>
              </a:rPr>
              <a:t>mvc:annotation-driven</a:t>
            </a:r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/&gt;</a:t>
            </a:r>
          </a:p>
          <a:p>
            <a:endParaRPr lang="en-US" altLang="zh-CN" sz="1400" b="1" dirty="0">
              <a:solidFill>
                <a:schemeClr val="accent5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260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5F6614C-DAC8-4080-89F0-CBC84A894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412" y="818380"/>
            <a:ext cx="7992888" cy="3897228"/>
          </a:xfrm>
        </p:spPr>
        <p:txBody>
          <a:bodyPr/>
          <a:lstStyle/>
          <a:p>
            <a:r>
              <a:rPr lang="en-US" altLang="zh-CN" dirty="0" err="1"/>
              <a:t>使标注了Spring</a:t>
            </a:r>
            <a:r>
              <a:rPr lang="en-US" altLang="zh-CN" dirty="0"/>
              <a:t> </a:t>
            </a:r>
            <a:r>
              <a:rPr lang="en-US" altLang="zh-CN" dirty="0" err="1"/>
              <a:t>MVC注解（如</a:t>
            </a:r>
            <a:r>
              <a:rPr lang="en-US" altLang="zh-CN" dirty="0"/>
              <a:t>（@</a:t>
            </a:r>
            <a:r>
              <a:rPr lang="en-US" altLang="zh-CN" dirty="0" err="1"/>
              <a:t>Controller等）的Bean生效</a:t>
            </a:r>
            <a:r>
              <a:rPr lang="en-US" altLang="zh-CN" dirty="0"/>
              <a:t>。</a:t>
            </a:r>
          </a:p>
          <a:p>
            <a:pPr lvl="1"/>
            <a:r>
              <a:rPr lang="zh-CN" altLang="en-US" dirty="0"/>
              <a:t>为控制器类标注</a:t>
            </a:r>
            <a:r>
              <a:rPr lang="en-US" altLang="zh-CN" dirty="0">
                <a:solidFill>
                  <a:srgbClr val="FF0000"/>
                </a:solidFill>
              </a:rPr>
              <a:t>@Controller</a:t>
            </a:r>
          </a:p>
          <a:p>
            <a:pPr lvl="1"/>
            <a:r>
              <a:rPr lang="en-US" altLang="zh-CN" dirty="0" err="1"/>
              <a:t>使用</a:t>
            </a:r>
            <a:r>
              <a:rPr lang="en-US" altLang="zh-CN" dirty="0" err="1">
                <a:solidFill>
                  <a:srgbClr val="FF0000"/>
                </a:solidFill>
              </a:rPr>
              <a:t>@RequestMapping</a:t>
            </a:r>
            <a:r>
              <a:rPr lang="en-US" altLang="zh-CN" dirty="0" err="1"/>
              <a:t>对方法进行标注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4E7A0B18-4818-479E-A918-1A238CD83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576" y="162640"/>
            <a:ext cx="7992888" cy="456098"/>
          </a:xfrm>
        </p:spPr>
        <p:txBody>
          <a:bodyPr/>
          <a:lstStyle/>
          <a:p>
            <a:r>
              <a:rPr lang="zh-CN" altLang="en-US" dirty="0"/>
              <a:t>优化项目</a:t>
            </a:r>
            <a:r>
              <a:rPr lang="en-US" altLang="zh-CN" dirty="0"/>
              <a:t>——</a:t>
            </a:r>
            <a:r>
              <a:rPr lang="zh-CN" altLang="en-US" dirty="0"/>
              <a:t>注解驱动控制器</a:t>
            </a:r>
            <a:r>
              <a:rPr lang="en-US" altLang="zh-CN" dirty="0"/>
              <a:t>3-3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C015BC0-50C9-42B8-8033-A8FF56C8FA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65604" y="4707287"/>
            <a:ext cx="442392" cy="274637"/>
          </a:xfrm>
        </p:spPr>
        <p:txBody>
          <a:bodyPr/>
          <a:lstStyle/>
          <a:p>
            <a:fld id="{E6CA0B37-C609-418D-973E-5FE272E0CA7A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6" name="AutoShape 12">
            <a:extLst>
              <a:ext uri="{FF2B5EF4-FFF2-40B4-BE49-F238E27FC236}">
                <a16:creationId xmlns:a16="http://schemas.microsoft.com/office/drawing/2014/main" id="{0DCC04FD-566D-4379-B5FC-FAF76D3B6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630" y="2042642"/>
            <a:ext cx="7222739" cy="266429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5D78A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import </a:t>
            </a:r>
            <a:r>
              <a:rPr lang="en-US" altLang="zh-CN" sz="1400" b="1" dirty="0" err="1">
                <a:solidFill>
                  <a:schemeClr val="accent5">
                    <a:lumMod val="10000"/>
                  </a:schemeClr>
                </a:solidFill>
              </a:rPr>
              <a:t>org.springframework.stereotype.Controller</a:t>
            </a:r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;</a:t>
            </a:r>
          </a:p>
          <a:p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import </a:t>
            </a:r>
            <a:r>
              <a:rPr lang="en-US" altLang="zh-CN" sz="1400" b="1" dirty="0" err="1">
                <a:solidFill>
                  <a:schemeClr val="accent5">
                    <a:lumMod val="10000"/>
                  </a:schemeClr>
                </a:solidFill>
              </a:rPr>
              <a:t>org.springframework.web.bind.annotation.RequestMapping</a:t>
            </a:r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;</a:t>
            </a:r>
          </a:p>
          <a:p>
            <a:r>
              <a:rPr lang="en-US" altLang="zh-CN" sz="1400" b="1" dirty="0">
                <a:solidFill>
                  <a:srgbClr val="FF0000"/>
                </a:solidFill>
              </a:rPr>
              <a:t>@Controller</a:t>
            </a:r>
          </a:p>
          <a:p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public class </a:t>
            </a:r>
            <a:r>
              <a:rPr lang="en-US" altLang="zh-CN" sz="1400" b="1" dirty="0" err="1">
                <a:solidFill>
                  <a:schemeClr val="accent5">
                    <a:lumMod val="10000"/>
                  </a:schemeClr>
                </a:solidFill>
              </a:rPr>
              <a:t>IndexController</a:t>
            </a:r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{</a:t>
            </a:r>
          </a:p>
          <a:p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	//</a:t>
            </a:r>
            <a:r>
              <a:rPr lang="en-US" altLang="zh-CN" sz="1400" b="1" dirty="0" err="1">
                <a:solidFill>
                  <a:schemeClr val="accent5">
                    <a:lumMod val="10000"/>
                  </a:schemeClr>
                </a:solidFill>
              </a:rPr>
              <a:t>RequestMapping</a:t>
            </a:r>
            <a:r>
              <a:rPr lang="zh-CN" altLang="en-US" sz="1400" b="1" dirty="0">
                <a:solidFill>
                  <a:schemeClr val="accent5">
                    <a:lumMod val="10000"/>
                  </a:schemeClr>
                </a:solidFill>
              </a:rPr>
              <a:t>表示用哪个</a:t>
            </a:r>
            <a:r>
              <a:rPr lang="en-US" altLang="zh-CN" sz="1400" b="1" dirty="0" err="1">
                <a:solidFill>
                  <a:schemeClr val="accent5">
                    <a:lumMod val="10000"/>
                  </a:schemeClr>
                </a:solidFill>
              </a:rPr>
              <a:t>url</a:t>
            </a:r>
            <a:r>
              <a:rPr lang="zh-CN" altLang="en-US" sz="1400" b="1" dirty="0">
                <a:solidFill>
                  <a:schemeClr val="accent5">
                    <a:lumMod val="10000"/>
                  </a:schemeClr>
                </a:solidFill>
              </a:rPr>
              <a:t>来对应</a:t>
            </a:r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(</a:t>
            </a:r>
            <a:r>
              <a:rPr lang="zh-CN" altLang="en-US" sz="1400" b="1" dirty="0">
                <a:solidFill>
                  <a:schemeClr val="accent5">
                    <a:lumMod val="10000"/>
                  </a:schemeClr>
                </a:solidFill>
              </a:rPr>
              <a:t>此处：</a:t>
            </a:r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"/index")</a:t>
            </a:r>
          </a:p>
          <a:p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	</a:t>
            </a:r>
            <a:r>
              <a:rPr lang="en-US" altLang="zh-CN" sz="1400" b="1" dirty="0">
                <a:solidFill>
                  <a:srgbClr val="FF0000"/>
                </a:solidFill>
              </a:rPr>
              <a:t>@</a:t>
            </a:r>
            <a:r>
              <a:rPr lang="en-US" altLang="zh-CN" sz="1400" b="1" dirty="0" err="1">
                <a:solidFill>
                  <a:srgbClr val="FF0000"/>
                </a:solidFill>
              </a:rPr>
              <a:t>RequestMapping</a:t>
            </a:r>
            <a:r>
              <a:rPr lang="en-US" altLang="zh-CN" sz="1400" b="1" dirty="0">
                <a:solidFill>
                  <a:srgbClr val="FF0000"/>
                </a:solidFill>
              </a:rPr>
              <a:t>("/index")</a:t>
            </a:r>
          </a:p>
          <a:p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	public String index(){</a:t>
            </a:r>
          </a:p>
          <a:p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		//</a:t>
            </a:r>
            <a:r>
              <a:rPr lang="en-US" altLang="zh-CN" sz="1400" b="1" dirty="0" err="1">
                <a:solidFill>
                  <a:schemeClr val="accent5">
                    <a:lumMod val="10000"/>
                  </a:schemeClr>
                </a:solidFill>
              </a:rPr>
              <a:t>System.out.println</a:t>
            </a:r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("</a:t>
            </a:r>
            <a:r>
              <a:rPr lang="en-US" altLang="zh-CN" sz="1400" b="1" dirty="0" err="1">
                <a:solidFill>
                  <a:schemeClr val="accent5">
                    <a:lumMod val="10000"/>
                  </a:schemeClr>
                </a:solidFill>
              </a:rPr>
              <a:t>hello,SpringMVC</a:t>
            </a:r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!");</a:t>
            </a:r>
          </a:p>
          <a:p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		logger.info("</a:t>
            </a:r>
            <a:r>
              <a:rPr lang="en-US" altLang="zh-CN" sz="1400" b="1" dirty="0" err="1">
                <a:solidFill>
                  <a:schemeClr val="accent5">
                    <a:lumMod val="10000"/>
                  </a:schemeClr>
                </a:solidFill>
              </a:rPr>
              <a:t>hello,SpringMVC</a:t>
            </a:r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!");</a:t>
            </a:r>
          </a:p>
          <a:p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		return "index";</a:t>
            </a:r>
          </a:p>
          <a:p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	}</a:t>
            </a:r>
          </a:p>
          <a:p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</a:p>
          <a:p>
            <a:endParaRPr lang="en-US" altLang="zh-CN" sz="1400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grpSp>
        <p:nvGrpSpPr>
          <p:cNvPr id="9" name="组合 18">
            <a:extLst>
              <a:ext uri="{FF2B5EF4-FFF2-40B4-BE49-F238E27FC236}">
                <a16:creationId xmlns:a16="http://schemas.microsoft.com/office/drawing/2014/main" id="{3C0D1E37-0C00-4A9D-9D39-E7859D61C54C}"/>
              </a:ext>
            </a:extLst>
          </p:cNvPr>
          <p:cNvGrpSpPr>
            <a:grpSpLocks/>
          </p:cNvGrpSpPr>
          <p:nvPr/>
        </p:nvGrpSpPr>
        <p:grpSpPr bwMode="auto">
          <a:xfrm>
            <a:off x="3275856" y="4435456"/>
            <a:ext cx="4212468" cy="550901"/>
            <a:chOff x="3083394" y="5143512"/>
            <a:chExt cx="4631878" cy="428628"/>
          </a:xfrm>
        </p:grpSpPr>
        <p:sp>
          <p:nvSpPr>
            <p:cNvPr id="10" name="圆角矩形 10">
              <a:extLst>
                <a:ext uri="{FF2B5EF4-FFF2-40B4-BE49-F238E27FC236}">
                  <a16:creationId xmlns:a16="http://schemas.microsoft.com/office/drawing/2014/main" id="{BE39BB18-7B39-409D-8328-8D15A250B319}"/>
                </a:ext>
              </a:extLst>
            </p:cNvPr>
            <p:cNvSpPr/>
            <p:nvPr/>
          </p:nvSpPr>
          <p:spPr bwMode="auto">
            <a:xfrm>
              <a:off x="3083394" y="5143512"/>
              <a:ext cx="512585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/>
            </a:p>
          </p:txBody>
        </p:sp>
        <p:sp>
          <p:nvSpPr>
            <p:cNvPr id="11" name="圆角矩形 11">
              <a:extLst>
                <a:ext uri="{FF2B5EF4-FFF2-40B4-BE49-F238E27FC236}">
                  <a16:creationId xmlns:a16="http://schemas.microsoft.com/office/drawing/2014/main" id="{1B992BAD-6C4A-4424-8755-05F2A926E7CE}"/>
                </a:ext>
              </a:extLst>
            </p:cNvPr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/>
            </a:p>
          </p:txBody>
        </p:sp>
        <p:pic>
          <p:nvPicPr>
            <p:cNvPr id="12" name="Picture 8" descr="说话气泡new">
              <a:extLst>
                <a:ext uri="{FF2B5EF4-FFF2-40B4-BE49-F238E27FC236}">
                  <a16:creationId xmlns:a16="http://schemas.microsoft.com/office/drawing/2014/main" id="{E9267D6B-06E5-46A2-8474-296C3EC939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2571" y="5183073"/>
              <a:ext cx="455272" cy="285488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DAA7B699-5B9B-4F65-B964-799AD3F440B8}"/>
                </a:ext>
              </a:extLst>
            </p:cNvPr>
            <p:cNvSpPr txBox="1"/>
            <p:nvPr/>
          </p:nvSpPr>
          <p:spPr bwMode="auto">
            <a:xfrm>
              <a:off x="4067606" y="5187962"/>
              <a:ext cx="3386880" cy="359198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200" b="1" spc="225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200" b="1" spc="225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200" b="1" spc="225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200" b="1" spc="225" dirty="0" err="1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Hello,SpringMVC</a:t>
              </a:r>
              <a:r>
                <a:rPr lang="en-US" altLang="zh-CN" sz="1200" b="1" spc="225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-</a:t>
              </a:r>
            </a:p>
            <a:p>
              <a:pPr algn="ctr">
                <a:defRPr/>
              </a:pPr>
              <a:r>
                <a:rPr lang="en-US" altLang="zh-CN" sz="1200" b="1" spc="225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&lt;</a:t>
              </a:r>
              <a:r>
                <a:rPr lang="en-US" altLang="zh-CN" sz="1200" b="1" spc="225" dirty="0" err="1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mvcannotation</a:t>
              </a:r>
              <a:r>
                <a:rPr lang="en-US" altLang="zh-CN" sz="1200" b="1" spc="225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-driven/&gt;</a:t>
              </a:r>
              <a:endParaRPr lang="zh-CN" altLang="en-US" sz="1200" b="1" spc="225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389" y="259631"/>
            <a:ext cx="5334268" cy="493598"/>
          </a:xfrm>
        </p:spPr>
        <p:txBody>
          <a:bodyPr/>
          <a:lstStyle/>
          <a:p>
            <a:r>
              <a:rPr lang="zh-CN" altLang="en-US" dirty="0"/>
              <a:t>上机练习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br>
              <a:rPr lang="en-US" altLang="zh-CN" sz="2000" dirty="0"/>
            </a:br>
            <a:r>
              <a:rPr lang="zh-CN" altLang="en-US" dirty="0"/>
              <a:t>使用</a:t>
            </a:r>
            <a:r>
              <a:rPr lang="en-US" altLang="zh-CN" dirty="0"/>
              <a:t>SpringMVC</a:t>
            </a:r>
            <a:r>
              <a:rPr lang="zh-CN" altLang="en-US" dirty="0"/>
              <a:t>实现页面输出</a:t>
            </a:r>
            <a:r>
              <a:rPr lang="en-US" altLang="zh-CN" dirty="0"/>
              <a:t>2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03878" y="1145679"/>
            <a:ext cx="5334000" cy="389731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     </a:t>
            </a:r>
            <a:r>
              <a:rPr lang="zh-CN" altLang="en-US" sz="1600" dirty="0"/>
              <a:t>需求说明：</a:t>
            </a:r>
            <a:endParaRPr lang="en-US" altLang="zh-CN" sz="1600" dirty="0"/>
          </a:p>
          <a:p>
            <a:pPr lvl="1"/>
            <a:r>
              <a:rPr lang="zh-CN" altLang="zh-CN" sz="1200" dirty="0"/>
              <a:t>在上机练习</a:t>
            </a:r>
            <a:r>
              <a:rPr lang="fr-FR" altLang="zh-CN" sz="1200" dirty="0"/>
              <a:t>1</a:t>
            </a:r>
            <a:r>
              <a:rPr lang="zh-CN" altLang="zh-CN" sz="1200" dirty="0"/>
              <a:t>的基础上，更改</a:t>
            </a:r>
            <a:r>
              <a:rPr lang="fr-FR" altLang="zh-CN" sz="1200" dirty="0"/>
              <a:t>Spring MVC</a:t>
            </a:r>
            <a:r>
              <a:rPr lang="zh-CN" altLang="zh-CN" sz="1200" dirty="0"/>
              <a:t>的处理器映射的配置为支持注解式处理器</a:t>
            </a:r>
            <a:r>
              <a:rPr lang="zh-CN" altLang="en-US" sz="1200" dirty="0"/>
              <a:t>，实现页面输出：</a:t>
            </a:r>
            <a:r>
              <a:rPr lang="zh-CN" altLang="zh-CN" sz="1200" dirty="0"/>
              <a:t>学框架就学</a:t>
            </a:r>
            <a:r>
              <a:rPr lang="en-US" altLang="zh-CN" sz="1200" dirty="0"/>
              <a:t>Spring MVC!</a:t>
            </a:r>
            <a:r>
              <a:rPr lang="zh-CN" altLang="zh-CN" sz="1200" dirty="0"/>
              <a:t>”</a:t>
            </a:r>
            <a:endParaRPr lang="en-US" altLang="zh-CN" sz="1200" dirty="0"/>
          </a:p>
          <a:p>
            <a:pPr lvl="1"/>
            <a:r>
              <a:rPr lang="fr-FR" altLang="zh-CN" sz="1200" dirty="0"/>
              <a:t>HandlerMapping</a:t>
            </a:r>
          </a:p>
          <a:p>
            <a:pPr lvl="2"/>
            <a:r>
              <a:rPr lang="fr-FR" altLang="zh-CN" sz="1100" dirty="0"/>
              <a:t>&lt;mvc:annotation-driven/&gt; </a:t>
            </a:r>
          </a:p>
          <a:p>
            <a:pPr lvl="1"/>
            <a:r>
              <a:rPr lang="en-US" altLang="zh-CN" sz="1200" dirty="0" err="1"/>
              <a:t>ViewResolver</a:t>
            </a:r>
            <a:endParaRPr lang="en-US" altLang="zh-CN" sz="1200" dirty="0"/>
          </a:p>
          <a:p>
            <a:pPr lvl="2"/>
            <a:r>
              <a:rPr lang="en-US" altLang="zh-CN" sz="1100" dirty="0" err="1"/>
              <a:t>InternalResourceViewResolver</a:t>
            </a:r>
            <a:endParaRPr lang="en-US" altLang="zh-CN" sz="1100" dirty="0"/>
          </a:p>
          <a:p>
            <a:pPr lvl="1"/>
            <a:r>
              <a:rPr lang="zh-CN" altLang="zh-CN" sz="1200" dirty="0"/>
              <a:t>加入</a:t>
            </a:r>
            <a:r>
              <a:rPr lang="fr-FR" altLang="zh-CN" sz="1200" dirty="0"/>
              <a:t>Log4j</a:t>
            </a:r>
            <a:r>
              <a:rPr lang="zh-CN" altLang="zh-CN" sz="1200" dirty="0"/>
              <a:t>进行后台日志输出</a:t>
            </a:r>
            <a:endParaRPr lang="en-US" altLang="zh-CN" sz="1200" dirty="0"/>
          </a:p>
          <a:p>
            <a:pPr lvl="2"/>
            <a:endParaRPr lang="en-US" altLang="zh-CN" sz="1100" dirty="0"/>
          </a:p>
          <a:p>
            <a:pPr lvl="1"/>
            <a:r>
              <a:rPr lang="zh-CN" altLang="en-US" sz="1200" dirty="0"/>
              <a:t>更改</a:t>
            </a:r>
            <a:r>
              <a:rPr lang="en-US" altLang="zh-CN" sz="1200" dirty="0"/>
              <a:t>springmvc-servlet.xml</a:t>
            </a:r>
          </a:p>
          <a:p>
            <a:pPr lvl="2"/>
            <a:r>
              <a:rPr lang="fr-FR" altLang="zh-CN" sz="1100" dirty="0"/>
              <a:t>&lt;mvc:annotation-driven/&gt; </a:t>
            </a:r>
          </a:p>
          <a:p>
            <a:pPr lvl="2"/>
            <a:r>
              <a:rPr lang="en-US" altLang="zh-CN" sz="1100" dirty="0"/>
              <a:t>&lt;</a:t>
            </a:r>
            <a:r>
              <a:rPr lang="en-US" altLang="zh-CN" sz="1100" dirty="0" err="1"/>
              <a:t>context:component-scan</a:t>
            </a:r>
            <a:r>
              <a:rPr lang="en-US" altLang="zh-CN" sz="1100" dirty="0"/>
              <a:t> base-package = "</a:t>
            </a:r>
            <a:r>
              <a:rPr lang="en-US" altLang="zh-CN" sz="1100" dirty="0" err="1"/>
              <a:t>cn.dsscm.controller</a:t>
            </a:r>
            <a:r>
              <a:rPr lang="en-US" altLang="zh-CN" sz="1100" dirty="0"/>
              <a:t>"/&gt;</a:t>
            </a:r>
            <a:endParaRPr lang="fr-FR" altLang="zh-CN" sz="1100" dirty="0"/>
          </a:p>
          <a:p>
            <a:pPr lvl="1"/>
            <a:r>
              <a:rPr lang="zh-CN" altLang="zh-CN" sz="1200" dirty="0"/>
              <a:t>创建</a:t>
            </a:r>
            <a:r>
              <a:rPr lang="en-US" altLang="zh-CN" sz="1200" dirty="0"/>
              <a:t>Controller</a:t>
            </a:r>
          </a:p>
          <a:p>
            <a:pPr lvl="2"/>
            <a:r>
              <a:rPr lang="en-US" altLang="zh-CN" sz="1100" dirty="0"/>
              <a:t>@Controller</a:t>
            </a:r>
          </a:p>
          <a:p>
            <a:pPr lvl="2"/>
            <a:r>
              <a:rPr lang="en-US" altLang="zh-CN" sz="1100" dirty="0"/>
              <a:t>@</a:t>
            </a:r>
            <a:r>
              <a:rPr lang="en-US" altLang="zh-CN" sz="1100" dirty="0" err="1"/>
              <a:t>RequestMapping</a:t>
            </a:r>
            <a:endParaRPr lang="en-US" altLang="zh-CN" sz="1100" dirty="0"/>
          </a:p>
          <a:p>
            <a:pPr lvl="1"/>
            <a:r>
              <a:rPr lang="zh-CN" altLang="zh-CN" sz="1200" dirty="0"/>
              <a:t>部署运行</a:t>
            </a:r>
            <a:endParaRPr lang="en-US" altLang="zh-CN" dirty="0"/>
          </a:p>
        </p:txBody>
      </p:sp>
      <p:grpSp>
        <p:nvGrpSpPr>
          <p:cNvPr id="26630" name="组合 20"/>
          <p:cNvGrpSpPr>
            <a:grpSpLocks/>
          </p:cNvGrpSpPr>
          <p:nvPr/>
        </p:nvGrpSpPr>
        <p:grpSpPr bwMode="auto">
          <a:xfrm>
            <a:off x="6660232" y="4230999"/>
            <a:ext cx="2089547" cy="321469"/>
            <a:chOff x="3714744" y="5143512"/>
            <a:chExt cx="2786082" cy="428628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/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3932368" y="5187962"/>
              <a:ext cx="2280984" cy="36933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200" b="1" spc="225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200" b="1" spc="225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15</a:t>
              </a:r>
              <a:r>
                <a:rPr lang="zh-CN" altLang="en-US" sz="1200" b="1" spc="225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897A6AC-5676-4738-9B58-AE9EDAD7C568}"/>
              </a:ext>
            </a:extLst>
          </p:cNvPr>
          <p:cNvGrpSpPr/>
          <p:nvPr/>
        </p:nvGrpSpPr>
        <p:grpSpPr>
          <a:xfrm>
            <a:off x="3569694" y="1108647"/>
            <a:ext cx="436880" cy="635000"/>
            <a:chOff x="2320505" y="833194"/>
            <a:chExt cx="436880" cy="635000"/>
          </a:xfrm>
        </p:grpSpPr>
        <p:sp>
          <p:nvSpPr>
            <p:cNvPr id="20" name="TextBox 65">
              <a:extLst>
                <a:ext uri="{FF2B5EF4-FFF2-40B4-BE49-F238E27FC236}">
                  <a16:creationId xmlns:a16="http://schemas.microsoft.com/office/drawing/2014/main" id="{A12BA1F8-18E2-4059-9C85-68C3361DAC5A}"/>
                </a:ext>
              </a:extLst>
            </p:cNvPr>
            <p:cNvSpPr txBox="1"/>
            <p:nvPr/>
          </p:nvSpPr>
          <p:spPr>
            <a:xfrm>
              <a:off x="2320505" y="1223084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练习</a:t>
              </a:r>
            </a:p>
          </p:txBody>
        </p:sp>
        <p:pic>
          <p:nvPicPr>
            <p:cNvPr id="21" name="图片 20" descr="C:\Users\Lenovo\Desktop\icon\鼠标-2.png鼠标-2">
              <a:extLst>
                <a:ext uri="{FF2B5EF4-FFF2-40B4-BE49-F238E27FC236}">
                  <a16:creationId xmlns:a16="http://schemas.microsoft.com/office/drawing/2014/main" id="{AA9D9CAA-BF45-492C-9DE3-BC00A0766E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>
            <a:xfrm>
              <a:off x="2338920" y="833194"/>
              <a:ext cx="400050" cy="400050"/>
            </a:xfrm>
            <a:prstGeom prst="rect">
              <a:avLst/>
            </a:prstGeom>
          </p:spPr>
        </p:pic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2068145A-D8BC-4415-A070-A951200B47D2}"/>
              </a:ext>
            </a:extLst>
          </p:cNvPr>
          <p:cNvGrpSpPr/>
          <p:nvPr/>
        </p:nvGrpSpPr>
        <p:grpSpPr>
          <a:xfrm>
            <a:off x="3573398" y="3094335"/>
            <a:ext cx="436880" cy="610870"/>
            <a:chOff x="3688510" y="857959"/>
            <a:chExt cx="436880" cy="610870"/>
          </a:xfrm>
        </p:grpSpPr>
        <p:sp>
          <p:nvSpPr>
            <p:cNvPr id="23" name="TextBox 65">
              <a:extLst>
                <a:ext uri="{FF2B5EF4-FFF2-40B4-BE49-F238E27FC236}">
                  <a16:creationId xmlns:a16="http://schemas.microsoft.com/office/drawing/2014/main" id="{0E991916-BA5B-4B40-8ADD-03718DFD9C10}"/>
                </a:ext>
              </a:extLst>
            </p:cNvPr>
            <p:cNvSpPr txBox="1"/>
            <p:nvPr/>
          </p:nvSpPr>
          <p:spPr>
            <a:xfrm>
              <a:off x="3688510" y="1223719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提示</a:t>
              </a:r>
            </a:p>
          </p:txBody>
        </p:sp>
        <p:pic>
          <p:nvPicPr>
            <p:cNvPr id="24" name="图片 23" descr="C:\Users\Lenovo\Desktop\icon\提示.png提示">
              <a:extLst>
                <a:ext uri="{FF2B5EF4-FFF2-40B4-BE49-F238E27FC236}">
                  <a16:creationId xmlns:a16="http://schemas.microsoft.com/office/drawing/2014/main" id="{44FA53A3-0DBC-47DD-8610-DE43B7D61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>
            <a:xfrm>
              <a:off x="3718990" y="857959"/>
              <a:ext cx="375920" cy="375920"/>
            </a:xfrm>
            <a:prstGeom prst="rect">
              <a:avLst/>
            </a:prstGeom>
          </p:spPr>
        </p:pic>
      </p:grp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5A56C706-48F1-4C91-9952-DA6E96A0BD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8946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59412" y="818380"/>
            <a:ext cx="7992888" cy="3897228"/>
          </a:xfrm>
        </p:spPr>
        <p:txBody>
          <a:bodyPr/>
          <a:lstStyle/>
          <a:p>
            <a:r>
              <a:rPr lang="zh-CN" altLang="en-US" dirty="0"/>
              <a:t>常见问题及解决办法</a:t>
            </a:r>
            <a:endParaRPr lang="en-US" altLang="zh-CN" dirty="0"/>
          </a:p>
          <a:p>
            <a:r>
              <a:rPr lang="zh-CN" altLang="en-US" dirty="0"/>
              <a:t>代码规范问题</a:t>
            </a:r>
          </a:p>
          <a:p>
            <a:r>
              <a:rPr lang="zh-CN" altLang="en-US" dirty="0"/>
              <a:t>调试技巧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576" y="162640"/>
            <a:ext cx="7992888" cy="456098"/>
          </a:xfrm>
        </p:spPr>
        <p:txBody>
          <a:bodyPr/>
          <a:lstStyle/>
          <a:p>
            <a:r>
              <a:rPr lang="zh-CN" altLang="en-US"/>
              <a:t>共性问题集中讲解</a:t>
            </a:r>
          </a:p>
        </p:txBody>
      </p:sp>
      <p:grpSp>
        <p:nvGrpSpPr>
          <p:cNvPr id="27652" name="组合 29"/>
          <p:cNvGrpSpPr>
            <a:grpSpLocks/>
          </p:cNvGrpSpPr>
          <p:nvPr/>
        </p:nvGrpSpPr>
        <p:grpSpPr bwMode="auto">
          <a:xfrm>
            <a:off x="2536032" y="2411016"/>
            <a:ext cx="4446985" cy="1544241"/>
            <a:chOff x="1857356" y="3214688"/>
            <a:chExt cx="5929353" cy="2058989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/>
            </a:p>
          </p:txBody>
        </p:sp>
        <p:grpSp>
          <p:nvGrpSpPr>
            <p:cNvPr id="27655" name="组合 7"/>
            <p:cNvGrpSpPr>
              <a:grpSpLocks/>
            </p:cNvGrpSpPr>
            <p:nvPr/>
          </p:nvGrpSpPr>
          <p:grpSpPr bwMode="auto">
            <a:xfrm>
              <a:off x="1924031" y="3214688"/>
              <a:ext cx="5862678" cy="2058989"/>
              <a:chOff x="2066315" y="2227264"/>
              <a:chExt cx="5862756" cy="2059018"/>
            </a:xfrm>
          </p:grpSpPr>
          <p:grpSp>
            <p:nvGrpSpPr>
              <p:cNvPr id="27656" name="组合 19"/>
              <p:cNvGrpSpPr>
                <a:grpSpLocks/>
              </p:cNvGrpSpPr>
              <p:nvPr/>
            </p:nvGrpSpPr>
            <p:grpSpPr bwMode="auto">
              <a:xfrm>
                <a:off x="2066315" y="2227264"/>
                <a:ext cx="5862756" cy="2059018"/>
                <a:chOff x="2066296" y="2227167"/>
                <a:chExt cx="5862795" cy="2059104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1200"/>
                </a:p>
              </p:txBody>
            </p:sp>
            <p:grpSp>
              <p:nvGrpSpPr>
                <p:cNvPr id="27661" name="组合 17"/>
                <p:cNvGrpSpPr>
                  <a:grpSpLocks/>
                </p:cNvGrpSpPr>
                <p:nvPr/>
              </p:nvGrpSpPr>
              <p:grpSpPr bwMode="auto">
                <a:xfrm>
                  <a:off x="2066296" y="2227167"/>
                  <a:ext cx="5148401" cy="2059104"/>
                  <a:chOff x="2066296" y="2084291"/>
                  <a:chExt cx="5148401" cy="2059104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sz="1200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sz="1200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4" y="2928889"/>
                    <a:ext cx="4713413" cy="673995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891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2400" b="1" kern="0" spc="225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2400" b="1" kern="0" spc="225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sz="1200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sz="1200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sz="1200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sz="1200"/>
                  </a:p>
                </p:txBody>
              </p:sp>
            </p:grpSp>
          </p:grpSp>
          <p:grpSp>
            <p:nvGrpSpPr>
              <p:cNvPr id="27657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1200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1200"/>
                </a:p>
              </p:txBody>
            </p:sp>
          </p:grpSp>
        </p:grpSp>
      </p:grp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0BEEC7-08EC-4195-8280-48E68B8E8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B444F65-8710-4427-A895-4014CF77D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5976" y="226753"/>
            <a:ext cx="4556125" cy="576262"/>
          </a:xfrm>
        </p:spPr>
        <p:txBody>
          <a:bodyPr/>
          <a:lstStyle/>
          <a:p>
            <a:r>
              <a:rPr lang="zh-CN" altLang="en-US" sz="2400" dirty="0"/>
              <a:t>第</a:t>
            </a:r>
            <a:r>
              <a:rPr lang="en-US" altLang="zh-CN" sz="2400" dirty="0"/>
              <a:t>11</a:t>
            </a:r>
            <a:r>
              <a:rPr lang="zh-CN" altLang="en-US" sz="2400" dirty="0"/>
              <a:t>章 初识 </a:t>
            </a:r>
            <a:r>
              <a:rPr lang="en-US" altLang="zh-CN" sz="2400" dirty="0"/>
              <a:t>Spring MVC</a:t>
            </a:r>
            <a:endParaRPr lang="zh-CN" altLang="en-US" sz="2400" dirty="0"/>
          </a:p>
        </p:txBody>
      </p:sp>
      <p:sp>
        <p:nvSpPr>
          <p:cNvPr id="22" name="对角圆角矩形 10">
            <a:extLst>
              <a:ext uri="{FF2B5EF4-FFF2-40B4-BE49-F238E27FC236}">
                <a16:creationId xmlns:a16="http://schemas.microsoft.com/office/drawing/2014/main" id="{D2601321-ACD6-4E08-8094-CAFCD9C6AF43}"/>
              </a:ext>
            </a:extLst>
          </p:cNvPr>
          <p:cNvSpPr/>
          <p:nvPr/>
        </p:nvSpPr>
        <p:spPr bwMode="auto">
          <a:xfrm>
            <a:off x="3486199" y="3182788"/>
            <a:ext cx="5468105" cy="512488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>
              <a:solidFill>
                <a:srgbClr val="0070C0"/>
              </a:solidFill>
            </a:endParaRPr>
          </a:p>
        </p:txBody>
      </p:sp>
      <p:grpSp>
        <p:nvGrpSpPr>
          <p:cNvPr id="23" name="组合 2">
            <a:extLst>
              <a:ext uri="{FF2B5EF4-FFF2-40B4-BE49-F238E27FC236}">
                <a16:creationId xmlns:a16="http://schemas.microsoft.com/office/drawing/2014/main" id="{F6798595-A245-42C0-B843-33DF5E7FD377}"/>
              </a:ext>
            </a:extLst>
          </p:cNvPr>
          <p:cNvGrpSpPr>
            <a:grpSpLocks/>
          </p:cNvGrpSpPr>
          <p:nvPr/>
        </p:nvGrpSpPr>
        <p:grpSpPr bwMode="auto">
          <a:xfrm>
            <a:off x="1903202" y="1662671"/>
            <a:ext cx="2808312" cy="2602716"/>
            <a:chOff x="4874689" y="1756903"/>
            <a:chExt cx="3566358" cy="3444382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8E44B67B-E941-42A6-8D2C-4F22E25D9525}"/>
                </a:ext>
              </a:extLst>
            </p:cNvPr>
            <p:cNvSpPr/>
            <p:nvPr/>
          </p:nvSpPr>
          <p:spPr>
            <a:xfrm>
              <a:off x="4897636" y="1756903"/>
              <a:ext cx="3444623" cy="344438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1">
              <a:extLst>
                <a:ext uri="{FF2B5EF4-FFF2-40B4-BE49-F238E27FC236}">
                  <a16:creationId xmlns:a16="http://schemas.microsoft.com/office/drawing/2014/main" id="{533E5829-442C-4A1A-A0DE-01BE06C641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4689" y="2507836"/>
              <a:ext cx="3566358" cy="1750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4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主讲内容</a:t>
              </a:r>
              <a:endParaRPr lang="en-US" altLang="zh-CN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Adobe 宋体 Std L" panose="02020300000000000000" pitchFamily="18" charset="-122"/>
                  <a:cs typeface="Times New Roman" panose="02020603050405020304" pitchFamily="18" charset="0"/>
                </a:rPr>
                <a:t>Speech content</a:t>
              </a:r>
            </a:p>
          </p:txBody>
        </p:sp>
      </p:grpSp>
      <p:sp>
        <p:nvSpPr>
          <p:cNvPr id="24" name="TextBox 10">
            <a:extLst>
              <a:ext uri="{FF2B5EF4-FFF2-40B4-BE49-F238E27FC236}">
                <a16:creationId xmlns:a16="http://schemas.microsoft.com/office/drawing/2014/main" id="{30993553-161D-4E59-9758-4C03F6C35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8477" y="2544252"/>
            <a:ext cx="33166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08F69DBB-AC1E-44E0-8B52-F51929DAA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2871" y="1846427"/>
            <a:ext cx="33166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框架简介</a:t>
            </a: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9AFCD2A4-2AAE-4903-9F4E-A6D314306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1708" y="3242077"/>
            <a:ext cx="3493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的工作流程与优势</a:t>
            </a:r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id="{B7FB66C3-244C-4ED1-8F53-5B19E0B3B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8351" y="4042257"/>
            <a:ext cx="3771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的核心类与常用注解</a:t>
            </a:r>
          </a:p>
        </p:txBody>
      </p:sp>
    </p:spTree>
    <p:extLst>
      <p:ext uri="{BB962C8B-B14F-4D97-AF65-F5344CB8AC3E}">
        <p14:creationId xmlns:p14="http://schemas.microsoft.com/office/powerpoint/2010/main" val="934655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B444F65-8710-4427-A895-4014CF77D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5976" y="226753"/>
            <a:ext cx="4556125" cy="576262"/>
          </a:xfrm>
        </p:spPr>
        <p:txBody>
          <a:bodyPr/>
          <a:lstStyle/>
          <a:p>
            <a:r>
              <a:rPr lang="zh-CN" altLang="en-US" sz="2400" dirty="0"/>
              <a:t>第</a:t>
            </a:r>
            <a:r>
              <a:rPr lang="en-US" altLang="zh-CN" sz="2400" dirty="0"/>
              <a:t>11</a:t>
            </a:r>
            <a:r>
              <a:rPr lang="zh-CN" altLang="en-US" sz="2400" dirty="0"/>
              <a:t>章 初识 </a:t>
            </a:r>
            <a:r>
              <a:rPr lang="en-US" altLang="zh-CN" sz="2400" dirty="0"/>
              <a:t>Spring MVC</a:t>
            </a:r>
            <a:endParaRPr lang="zh-CN" altLang="en-US" sz="2400" dirty="0"/>
          </a:p>
        </p:txBody>
      </p:sp>
      <p:sp>
        <p:nvSpPr>
          <p:cNvPr id="22" name="对角圆角矩形 10">
            <a:extLst>
              <a:ext uri="{FF2B5EF4-FFF2-40B4-BE49-F238E27FC236}">
                <a16:creationId xmlns:a16="http://schemas.microsoft.com/office/drawing/2014/main" id="{D2601321-ACD6-4E08-8094-CAFCD9C6AF43}"/>
              </a:ext>
            </a:extLst>
          </p:cNvPr>
          <p:cNvSpPr/>
          <p:nvPr/>
        </p:nvSpPr>
        <p:spPr bwMode="auto">
          <a:xfrm>
            <a:off x="3307358" y="1721894"/>
            <a:ext cx="5468105" cy="512488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>
              <a:solidFill>
                <a:srgbClr val="0070C0"/>
              </a:solidFill>
            </a:endParaRPr>
          </a:p>
        </p:txBody>
      </p:sp>
      <p:grpSp>
        <p:nvGrpSpPr>
          <p:cNvPr id="23" name="组合 2">
            <a:extLst>
              <a:ext uri="{FF2B5EF4-FFF2-40B4-BE49-F238E27FC236}">
                <a16:creationId xmlns:a16="http://schemas.microsoft.com/office/drawing/2014/main" id="{F6798595-A245-42C0-B843-33DF5E7FD377}"/>
              </a:ext>
            </a:extLst>
          </p:cNvPr>
          <p:cNvGrpSpPr>
            <a:grpSpLocks/>
          </p:cNvGrpSpPr>
          <p:nvPr/>
        </p:nvGrpSpPr>
        <p:grpSpPr bwMode="auto">
          <a:xfrm>
            <a:off x="1903202" y="1662671"/>
            <a:ext cx="2808312" cy="2602716"/>
            <a:chOff x="4874689" y="1756903"/>
            <a:chExt cx="3566358" cy="3444382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8E44B67B-E941-42A6-8D2C-4F22E25D9525}"/>
                </a:ext>
              </a:extLst>
            </p:cNvPr>
            <p:cNvSpPr/>
            <p:nvPr/>
          </p:nvSpPr>
          <p:spPr>
            <a:xfrm>
              <a:off x="4897636" y="1756903"/>
              <a:ext cx="3444623" cy="344438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1">
              <a:extLst>
                <a:ext uri="{FF2B5EF4-FFF2-40B4-BE49-F238E27FC236}">
                  <a16:creationId xmlns:a16="http://schemas.microsoft.com/office/drawing/2014/main" id="{533E5829-442C-4A1A-A0DE-01BE06C641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4689" y="2507836"/>
              <a:ext cx="3566358" cy="1750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4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主讲内容</a:t>
              </a:r>
              <a:endParaRPr lang="en-US" altLang="zh-CN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Adobe 宋体 Std L" panose="02020300000000000000" pitchFamily="18" charset="-122"/>
                  <a:cs typeface="Times New Roman" panose="02020603050405020304" pitchFamily="18" charset="0"/>
                </a:rPr>
                <a:t>Speech content</a:t>
              </a:r>
            </a:p>
          </p:txBody>
        </p:sp>
      </p:grpSp>
      <p:sp>
        <p:nvSpPr>
          <p:cNvPr id="24" name="TextBox 10">
            <a:extLst>
              <a:ext uri="{FF2B5EF4-FFF2-40B4-BE49-F238E27FC236}">
                <a16:creationId xmlns:a16="http://schemas.microsoft.com/office/drawing/2014/main" id="{30993553-161D-4E59-9758-4C03F6C35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8477" y="2544252"/>
            <a:ext cx="33166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08F69DBB-AC1E-44E0-8B52-F51929DAA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2871" y="1846427"/>
            <a:ext cx="33166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框架简介</a:t>
            </a: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9AFCD2A4-2AAE-4903-9F4E-A6D314306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1708" y="3242077"/>
            <a:ext cx="3493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的工作流程与优势</a:t>
            </a:r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id="{B7FB66C3-244C-4ED1-8F53-5B19E0B3B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8351" y="4042257"/>
            <a:ext cx="3771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的核心类与常用注解</a:t>
            </a:r>
          </a:p>
        </p:txBody>
      </p:sp>
    </p:spTree>
    <p:extLst>
      <p:ext uri="{BB962C8B-B14F-4D97-AF65-F5344CB8AC3E}">
        <p14:creationId xmlns:p14="http://schemas.microsoft.com/office/powerpoint/2010/main" val="33560294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标题 1">
            <a:extLst>
              <a:ext uri="{FF2B5EF4-FFF2-40B4-BE49-F238E27FC236}">
                <a16:creationId xmlns:a16="http://schemas.microsoft.com/office/drawing/2014/main" id="{214DB9E6-BB94-42F1-A863-6B0E33942D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576" y="162640"/>
            <a:ext cx="7992888" cy="456098"/>
          </a:xfrm>
        </p:spPr>
        <p:txBody>
          <a:bodyPr/>
          <a:lstStyle/>
          <a:p>
            <a:r>
              <a:rPr lang="en-US" altLang="zh-CN" dirty="0"/>
              <a:t>Spring MVC</a:t>
            </a:r>
            <a:r>
              <a:rPr lang="zh-CN" altLang="en-US" dirty="0"/>
              <a:t>的工作流程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50CE110-3C23-4B9A-BB28-0CE43BDDC7B5}"/>
              </a:ext>
            </a:extLst>
          </p:cNvPr>
          <p:cNvSpPr/>
          <p:nvPr/>
        </p:nvSpPr>
        <p:spPr bwMode="auto">
          <a:xfrm>
            <a:off x="982264" y="2375272"/>
            <a:ext cx="7179469" cy="1537121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defRPr/>
            </a:pPr>
            <a:endParaRPr lang="en-US" altLang="zh-CN" sz="1400" dirty="0">
              <a:latin typeface="+mn-ea"/>
            </a:endParaRPr>
          </a:p>
          <a:p>
            <a:pPr>
              <a:defRPr/>
            </a:pPr>
            <a:endParaRPr lang="zh-CN" altLang="en-US" sz="1400" dirty="0">
              <a:latin typeface="+mn-ea"/>
            </a:endParaRPr>
          </a:p>
          <a:p>
            <a:pPr>
              <a:defRPr/>
            </a:pPr>
            <a:endParaRPr lang="zh-CN" altLang="en-US" sz="1400" dirty="0">
              <a:latin typeface="+mn-ea"/>
            </a:endParaRPr>
          </a:p>
          <a:p>
            <a:pPr>
              <a:defRPr/>
            </a:pPr>
            <a:endParaRPr lang="zh-CN" altLang="en-US" sz="1400" dirty="0">
              <a:latin typeface="+mn-ea"/>
            </a:endParaRPr>
          </a:p>
          <a:p>
            <a:pPr>
              <a:defRPr/>
            </a:pPr>
            <a:endParaRPr lang="zh-CN" altLang="en-US" sz="1400" dirty="0">
              <a:latin typeface="+mn-ea"/>
            </a:endParaRPr>
          </a:p>
          <a:p>
            <a:pPr>
              <a:defRPr/>
            </a:pPr>
            <a:endParaRPr lang="zh-CN" altLang="en-US" sz="1400" dirty="0">
              <a:latin typeface="+mn-ea"/>
            </a:endParaRPr>
          </a:p>
          <a:p>
            <a:pPr>
              <a:defRPr/>
            </a:pPr>
            <a:endParaRPr lang="zh-CN" altLang="en-US" sz="1400" dirty="0">
              <a:latin typeface="+mn-ea"/>
            </a:endParaRPr>
          </a:p>
          <a:p>
            <a:pPr>
              <a:defRPr/>
            </a:pPr>
            <a:endParaRPr lang="zh-CN" altLang="en-US" sz="1400" dirty="0">
              <a:latin typeface="+mn-ea"/>
            </a:endParaRPr>
          </a:p>
          <a:p>
            <a:pPr>
              <a:defRPr/>
            </a:pPr>
            <a:endParaRPr lang="zh-CN" altLang="en-US" sz="1400" dirty="0">
              <a:latin typeface="+mn-ea"/>
            </a:endParaRPr>
          </a:p>
          <a:p>
            <a:pPr>
              <a:defRPr/>
            </a:pPr>
            <a:endParaRPr lang="zh-CN" altLang="en-US" sz="1400" dirty="0">
              <a:latin typeface="+mn-ea"/>
            </a:endParaRPr>
          </a:p>
          <a:p>
            <a:pPr>
              <a:defRPr/>
            </a:pPr>
            <a:endParaRPr lang="zh-CN" altLang="en-US" sz="1400" dirty="0">
              <a:latin typeface="+mn-ea"/>
            </a:endParaRPr>
          </a:p>
          <a:p>
            <a:pPr>
              <a:defRPr/>
            </a:pPr>
            <a:endParaRPr lang="zh-CN" altLang="en-US" sz="1400" dirty="0">
              <a:latin typeface="+mn-ea"/>
            </a:endParaRPr>
          </a:p>
          <a:p>
            <a:pPr>
              <a:defRPr/>
            </a:pPr>
            <a:endParaRPr lang="zh-CN" altLang="en-US" sz="1400" dirty="0">
              <a:latin typeface="+mn-ea"/>
            </a:endParaRPr>
          </a:p>
          <a:p>
            <a:pPr>
              <a:defRPr/>
            </a:pPr>
            <a:endParaRPr lang="zh-CN" altLang="en-US" sz="1400" dirty="0">
              <a:latin typeface="+mn-ea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FBB7CF-0F02-45E1-975E-32C6B7F423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7971CA0-C403-40E2-B78C-9D0167F83FF6}"/>
              </a:ext>
            </a:extLst>
          </p:cNvPr>
          <p:cNvGrpSpPr>
            <a:grpSpLocks/>
          </p:cNvGrpSpPr>
          <p:nvPr/>
        </p:nvGrpSpPr>
        <p:grpSpPr bwMode="auto">
          <a:xfrm>
            <a:off x="1145381" y="1231107"/>
            <a:ext cx="6858000" cy="669131"/>
            <a:chOff x="3628" y="1641617"/>
            <a:chExt cx="9144000" cy="891956"/>
          </a:xfrm>
          <a:gradFill>
            <a:gsLst>
              <a:gs pos="0">
                <a:srgbClr val="5D78A0"/>
              </a:gs>
              <a:gs pos="89000">
                <a:schemeClr val="bg1"/>
              </a:gs>
            </a:gsLst>
            <a:path path="circle">
              <a:fillToRect l="50000" t="50000" r="50000" b="50000"/>
            </a:path>
          </a:gradFill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DDAECDC-D8D6-4F0B-85CB-717EB0DB8AFB}"/>
                </a:ext>
              </a:extLst>
            </p:cNvPr>
            <p:cNvSpPr/>
            <p:nvPr/>
          </p:nvSpPr>
          <p:spPr bwMode="auto">
            <a:xfrm>
              <a:off x="3628" y="1641617"/>
              <a:ext cx="9144000" cy="891956"/>
            </a:xfrm>
            <a:prstGeom prst="rect">
              <a:avLst/>
            </a:prstGeom>
            <a:grpFill/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1200" dirty="0">
                <a:latin typeface="Arial" charset="0"/>
              </a:endParaRPr>
            </a:p>
          </p:txBody>
        </p:sp>
        <p:sp>
          <p:nvSpPr>
            <p:cNvPr id="15" name="矩形 1">
              <a:extLst>
                <a:ext uri="{FF2B5EF4-FFF2-40B4-BE49-F238E27FC236}">
                  <a16:creationId xmlns:a16="http://schemas.microsoft.com/office/drawing/2014/main" id="{B8624364-BB90-4D84-8099-BF41174A4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2777" y="1732551"/>
              <a:ext cx="4959351" cy="64463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5000"/>
                </a:lnSpc>
              </a:pPr>
              <a:r>
                <a:rPr lang="en-US" altLang="zh-CN" sz="2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Spring MVC </a:t>
              </a:r>
              <a:r>
                <a:rPr lang="zh-CN" altLang="en-US" sz="2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是如何工作的呢？</a:t>
              </a:r>
            </a:p>
          </p:txBody>
        </p:sp>
      </p:grpSp>
      <p:pic>
        <p:nvPicPr>
          <p:cNvPr id="16" name="Picture 8" descr="问小人">
            <a:extLst>
              <a:ext uri="{FF2B5EF4-FFF2-40B4-BE49-F238E27FC236}">
                <a16:creationId xmlns:a16="http://schemas.microsoft.com/office/drawing/2014/main" id="{3E0B3B4B-099C-4376-88D0-52601AE43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783152"/>
            <a:ext cx="1469331" cy="1519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9242FD35-8255-4FEC-BCC2-795FC152E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398" y="2466999"/>
            <a:ext cx="7035204" cy="1346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latin typeface="+mn-ea"/>
                <a:ea typeface="+mn-ea"/>
                <a:cs typeface="Times New Roman" panose="02020603050405020304" pitchFamily="18" charset="0"/>
              </a:rPr>
              <a:t>         </a:t>
            </a:r>
            <a:r>
              <a:rPr lang="zh-CN" altLang="zh-CN" sz="1400" dirty="0">
                <a:latin typeface="+mn-ea"/>
                <a:ea typeface="+mn-ea"/>
                <a:cs typeface="Times New Roman" panose="02020603050405020304" pitchFamily="18" charset="0"/>
              </a:rPr>
              <a:t>通过上一小节入门案例的学习，相信读者对</a:t>
            </a:r>
            <a:r>
              <a:rPr lang="en-US" altLang="zh-CN" sz="1400" dirty="0">
                <a:latin typeface="+mn-ea"/>
                <a:ea typeface="+mn-ea"/>
                <a:cs typeface="Times New Roman" panose="02020603050405020304" pitchFamily="18" charset="0"/>
              </a:rPr>
              <a:t>Spring MVC</a:t>
            </a:r>
            <a:r>
              <a:rPr lang="zh-CN" altLang="zh-CN" sz="1400" dirty="0">
                <a:latin typeface="+mn-ea"/>
                <a:ea typeface="+mn-ea"/>
                <a:cs typeface="Times New Roman" panose="02020603050405020304" pitchFamily="18" charset="0"/>
              </a:rPr>
              <a:t>的使用已经有了一个初步的了解</a:t>
            </a:r>
            <a:r>
              <a:rPr lang="zh-CN" altLang="en-US" sz="1400" dirty="0">
                <a:latin typeface="+mn-ea"/>
                <a:ea typeface="+mn-ea"/>
                <a:cs typeface="Times New Roman" panose="02020603050405020304" pitchFamily="18" charset="0"/>
              </a:rPr>
              <a:t>。在实际开发中，我们的</a:t>
            </a:r>
            <a:r>
              <a:rPr lang="zh-CN" altLang="en-US" sz="1400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实际工作主要集中在控制器和视图页面上</a:t>
            </a:r>
            <a:r>
              <a:rPr lang="zh-CN" altLang="en-US" sz="1400" dirty="0">
                <a:latin typeface="+mn-ea"/>
                <a:ea typeface="+mn-ea"/>
                <a:cs typeface="Times New Roman" panose="02020603050405020304" pitchFamily="18" charset="0"/>
              </a:rPr>
              <a:t>，但</a:t>
            </a:r>
            <a:r>
              <a:rPr lang="en-US" altLang="zh-CN" sz="1400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Spring MVC</a:t>
            </a:r>
            <a:r>
              <a:rPr lang="zh-CN" altLang="en-US" sz="1400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内部完成了很多工作</a:t>
            </a:r>
            <a:r>
              <a:rPr lang="zh-CN" altLang="en-US" sz="1400" dirty="0">
                <a:latin typeface="+mn-ea"/>
                <a:ea typeface="+mn-ea"/>
                <a:cs typeface="Times New Roman" panose="02020603050405020304" pitchFamily="18" charset="0"/>
              </a:rPr>
              <a:t>，这些</a:t>
            </a:r>
            <a:r>
              <a:rPr lang="zh-CN" altLang="zh-CN" sz="1400" dirty="0">
                <a:latin typeface="+mn-ea"/>
                <a:ea typeface="+mn-ea"/>
                <a:cs typeface="Times New Roman" panose="02020603050405020304" pitchFamily="18" charset="0"/>
              </a:rPr>
              <a:t>程序在项目中具体是怎么执行的呢？</a:t>
            </a:r>
            <a:r>
              <a:rPr lang="zh-CN" altLang="en-US" sz="1400" dirty="0">
                <a:latin typeface="+mn-ea"/>
                <a:ea typeface="+mn-ea"/>
                <a:cs typeface="Times New Roman" panose="02020603050405020304" pitchFamily="18" charset="0"/>
              </a:rPr>
              <a:t>接下来，将</a:t>
            </a:r>
            <a:r>
              <a:rPr lang="zh-CN" altLang="zh-CN" sz="1400" dirty="0">
                <a:latin typeface="+mn-ea"/>
                <a:ea typeface="+mn-ea"/>
                <a:cs typeface="Times New Roman" panose="02020603050405020304" pitchFamily="18" charset="0"/>
              </a:rPr>
              <a:t>通过一张图来展示</a:t>
            </a:r>
            <a:r>
              <a:rPr lang="en-US" altLang="zh-CN" sz="1400" dirty="0">
                <a:latin typeface="+mn-ea"/>
                <a:ea typeface="+mn-ea"/>
                <a:cs typeface="Times New Roman" panose="02020603050405020304" pitchFamily="18" charset="0"/>
              </a:rPr>
              <a:t>Spring MVC</a:t>
            </a:r>
            <a:r>
              <a:rPr lang="zh-CN" altLang="zh-CN" sz="1400" dirty="0">
                <a:latin typeface="+mn-ea"/>
                <a:ea typeface="+mn-ea"/>
                <a:cs typeface="Times New Roman" panose="02020603050405020304" pitchFamily="18" charset="0"/>
              </a:rPr>
              <a:t>程序的执行情况</a:t>
            </a:r>
            <a:r>
              <a:rPr lang="zh-CN" altLang="en-US" sz="1400" dirty="0">
                <a:latin typeface="+mn-ea"/>
                <a:ea typeface="+mn-ea"/>
                <a:cs typeface="Times New Roman" panose="02020603050405020304" pitchFamily="18" charset="0"/>
              </a:rPr>
              <a:t>。</a:t>
            </a:r>
            <a:endParaRPr lang="en-US" altLang="zh-CN" sz="14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162640"/>
            <a:ext cx="7992888" cy="456098"/>
          </a:xfrm>
        </p:spPr>
        <p:txBody>
          <a:bodyPr/>
          <a:lstStyle/>
          <a:p>
            <a:r>
              <a:rPr lang="en-US" altLang="zh-CN" dirty="0"/>
              <a:t>Spring MVC</a:t>
            </a:r>
            <a:r>
              <a:rPr lang="zh-CN" altLang="en-US" dirty="0"/>
              <a:t>请求处理流程</a:t>
            </a:r>
          </a:p>
        </p:txBody>
      </p:sp>
      <p:pic>
        <p:nvPicPr>
          <p:cNvPr id="1026" name="Picture 2" descr="E:\work\A8\Y2-SpringMVC\vss\SpringMVC01图例\图9.8　Spring MVC请求处理流程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796" y="1059582"/>
            <a:ext cx="633055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004076-1A56-4D7C-9499-2BF6B76FC8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9314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162640"/>
            <a:ext cx="7992888" cy="456098"/>
          </a:xfrm>
        </p:spPr>
        <p:txBody>
          <a:bodyPr/>
          <a:lstStyle/>
          <a:p>
            <a:r>
              <a:rPr lang="en-US" altLang="zh-CN" dirty="0"/>
              <a:t>Spring MVC</a:t>
            </a:r>
            <a:r>
              <a:rPr lang="zh-CN" altLang="en-US" dirty="0"/>
              <a:t>体系结构</a:t>
            </a:r>
          </a:p>
        </p:txBody>
      </p:sp>
      <p:pic>
        <p:nvPicPr>
          <p:cNvPr id="2050" name="Picture 2" descr="E:\work\A8\Y2-SpringMVC\vss\SpringMVC01图例\图9.9　Spring MVC框架模型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527" y="843558"/>
            <a:ext cx="6312821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2D3EAB90-984F-4134-9B47-D66426A0E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7582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圆角矩形 54">
            <a:extLst>
              <a:ext uri="{FF2B5EF4-FFF2-40B4-BE49-F238E27FC236}">
                <a16:creationId xmlns:a16="http://schemas.microsoft.com/office/drawing/2014/main" id="{E9068E81-354F-4F12-B5B8-2C8C4B531DD9}"/>
              </a:ext>
            </a:extLst>
          </p:cNvPr>
          <p:cNvSpPr/>
          <p:nvPr/>
        </p:nvSpPr>
        <p:spPr>
          <a:xfrm>
            <a:off x="2486025" y="757238"/>
            <a:ext cx="5057775" cy="2307431"/>
          </a:xfrm>
          <a:prstGeom prst="round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747" name="标题 1">
            <a:extLst>
              <a:ext uri="{FF2B5EF4-FFF2-40B4-BE49-F238E27FC236}">
                <a16:creationId xmlns:a16="http://schemas.microsoft.com/office/drawing/2014/main" id="{ADE0EB5F-0A53-410A-861F-E3D5DB0718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Spring MVC</a:t>
            </a:r>
            <a:r>
              <a:rPr lang="zh-CN" altLang="en-US" dirty="0"/>
              <a:t>的工作流程</a:t>
            </a:r>
          </a:p>
        </p:txBody>
      </p:sp>
      <p:pic>
        <p:nvPicPr>
          <p:cNvPr id="63490" name="Picture 2">
            <a:extLst>
              <a:ext uri="{FF2B5EF4-FFF2-40B4-BE49-F238E27FC236}">
                <a16:creationId xmlns:a16="http://schemas.microsoft.com/office/drawing/2014/main" id="{902E0525-16AF-4DF9-A55D-05D77530D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316" y="1089422"/>
            <a:ext cx="789384" cy="860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B026F7-B40C-4B59-9255-9B8EFE09A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8931" y="1285875"/>
            <a:ext cx="2185988" cy="46166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DispatcherServlet</a:t>
            </a:r>
          </a:p>
          <a:p>
            <a:pPr algn="ctr"/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前端控制器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F8B779-239A-4D10-A8E6-2FC61C40D3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1454" y="807244"/>
            <a:ext cx="1407319" cy="46166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HandlerMapping</a:t>
            </a:r>
          </a:p>
          <a:p>
            <a:pPr algn="ctr"/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处理器映射器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9D4133-D804-4C04-A0DB-6AEA833AA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1454" y="1700213"/>
            <a:ext cx="1407319" cy="46166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HandlerAdapter</a:t>
            </a:r>
          </a:p>
          <a:p>
            <a:pPr algn="ctr"/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处理器适配器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65B2B4-BBF8-4D23-A9D6-48DFA6DBD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3344" y="2318148"/>
            <a:ext cx="1407319" cy="46166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ViewReslover</a:t>
            </a:r>
          </a:p>
          <a:p>
            <a:pPr algn="ctr"/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视图解析器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B0BF8A-30AB-41F0-A11E-AA2ACD2F1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6475" y="2540794"/>
            <a:ext cx="971550" cy="46166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Handler</a:t>
            </a:r>
          </a:p>
          <a:p>
            <a:pPr algn="ctr"/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处理器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594029-F655-48B6-B237-63328852D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2935" y="2316957"/>
            <a:ext cx="1254919" cy="46166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</a:p>
          <a:p>
            <a:pPr algn="ctr"/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视图（如</a:t>
            </a: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EA6330C-722F-4C4B-87E6-2ED0E78A7A23}"/>
              </a:ext>
            </a:extLst>
          </p:cNvPr>
          <p:cNvCxnSpPr>
            <a:stCxn id="63490" idx="3"/>
            <a:endCxn id="2" idx="1"/>
          </p:cNvCxnSpPr>
          <p:nvPr/>
        </p:nvCxnSpPr>
        <p:spPr>
          <a:xfrm flipV="1">
            <a:off x="2171700" y="1516708"/>
            <a:ext cx="707231" cy="312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D6F9D63-769E-4A6A-95F8-AB8F23AC589A}"/>
              </a:ext>
            </a:extLst>
          </p:cNvPr>
          <p:cNvCxnSpPr/>
          <p:nvPr/>
        </p:nvCxnSpPr>
        <p:spPr>
          <a:xfrm flipV="1">
            <a:off x="5064919" y="890587"/>
            <a:ext cx="846535" cy="3952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65E4E2F-B8CE-491C-844C-752F7CA16471}"/>
              </a:ext>
            </a:extLst>
          </p:cNvPr>
          <p:cNvCxnSpPr>
            <a:endCxn id="2" idx="3"/>
          </p:cNvCxnSpPr>
          <p:nvPr/>
        </p:nvCxnSpPr>
        <p:spPr>
          <a:xfrm flipH="1">
            <a:off x="5064919" y="1153716"/>
            <a:ext cx="846536" cy="3629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EBDC65C-13FF-4740-B951-D741C56BD1E7}"/>
              </a:ext>
            </a:extLst>
          </p:cNvPr>
          <p:cNvCxnSpPr>
            <a:stCxn id="2" idx="3"/>
          </p:cNvCxnSpPr>
          <p:nvPr/>
        </p:nvCxnSpPr>
        <p:spPr>
          <a:xfrm>
            <a:off x="5064919" y="1516708"/>
            <a:ext cx="846535" cy="2537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DDB7FC5-1CD6-440E-86CE-949144767758}"/>
              </a:ext>
            </a:extLst>
          </p:cNvPr>
          <p:cNvCxnSpPr/>
          <p:nvPr/>
        </p:nvCxnSpPr>
        <p:spPr>
          <a:xfrm flipH="1" flipV="1">
            <a:off x="5064919" y="1770460"/>
            <a:ext cx="846535" cy="2869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A77B42DF-F7EC-4360-84CC-A5451F6F3163}"/>
              </a:ext>
            </a:extLst>
          </p:cNvPr>
          <p:cNvCxnSpPr/>
          <p:nvPr/>
        </p:nvCxnSpPr>
        <p:spPr>
          <a:xfrm>
            <a:off x="6757988" y="2185988"/>
            <a:ext cx="0" cy="38219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ACB481CD-9300-4219-82A9-18EAC939DCEE}"/>
              </a:ext>
            </a:extLst>
          </p:cNvPr>
          <p:cNvCxnSpPr/>
          <p:nvPr/>
        </p:nvCxnSpPr>
        <p:spPr>
          <a:xfrm flipV="1">
            <a:off x="6372225" y="2185988"/>
            <a:ext cx="0" cy="35480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B2AE2A7-AAFF-49A1-B0D0-14D945755E25}"/>
              </a:ext>
            </a:extLst>
          </p:cNvPr>
          <p:cNvCxnSpPr/>
          <p:nvPr/>
        </p:nvCxnSpPr>
        <p:spPr>
          <a:xfrm>
            <a:off x="4814888" y="1770460"/>
            <a:ext cx="0" cy="5476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243D462B-B975-4275-8CCE-6FF1407B5335}"/>
              </a:ext>
            </a:extLst>
          </p:cNvPr>
          <p:cNvCxnSpPr/>
          <p:nvPr/>
        </p:nvCxnSpPr>
        <p:spPr>
          <a:xfrm flipV="1">
            <a:off x="4321969" y="1770460"/>
            <a:ext cx="0" cy="53935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FE7A3EF-CAB0-490D-9F2C-25A327E9C860}"/>
              </a:ext>
            </a:extLst>
          </p:cNvPr>
          <p:cNvCxnSpPr>
            <a:endCxn id="15" idx="0"/>
          </p:cNvCxnSpPr>
          <p:nvPr/>
        </p:nvCxnSpPr>
        <p:spPr>
          <a:xfrm>
            <a:off x="3150394" y="1770460"/>
            <a:ext cx="1" cy="54649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4B94637-DA47-42C2-93B8-2C8B9AF5F0A5}"/>
              </a:ext>
            </a:extLst>
          </p:cNvPr>
          <p:cNvCxnSpPr>
            <a:stCxn id="15" idx="0"/>
            <a:endCxn id="63490" idx="3"/>
          </p:cNvCxnSpPr>
          <p:nvPr/>
        </p:nvCxnSpPr>
        <p:spPr>
          <a:xfrm flipH="1" flipV="1">
            <a:off x="2171700" y="1519833"/>
            <a:ext cx="978695" cy="7971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17BCFA2-D406-44F7-8610-B5FB0543B3F8}"/>
              </a:ext>
            </a:extLst>
          </p:cNvPr>
          <p:cNvSpPr txBox="1"/>
          <p:nvPr/>
        </p:nvSpPr>
        <p:spPr>
          <a:xfrm>
            <a:off x="2976563" y="953692"/>
            <a:ext cx="1102519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服务器</a:t>
            </a:r>
          </a:p>
        </p:txBody>
      </p:sp>
      <p:sp>
        <p:nvSpPr>
          <p:cNvPr id="11270" name="TextBox 11269">
            <a:extLst>
              <a:ext uri="{FF2B5EF4-FFF2-40B4-BE49-F238E27FC236}">
                <a16:creationId xmlns:a16="http://schemas.microsoft.com/office/drawing/2014/main" id="{6F589045-344F-4F07-94D0-14CA571AC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1023" y="1276351"/>
            <a:ext cx="35361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CC536B5-6126-45D9-B7FA-A185A5369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4950" y="840582"/>
            <a:ext cx="3536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CAF9D08-2F20-4F56-A78E-CF4A3D026A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3069" y="1227535"/>
            <a:ext cx="3536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③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1D074D9-3FDF-4D1B-AE1D-E9F5D3D6C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392" y="1901429"/>
            <a:ext cx="35361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⑦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8F8FF02-E7A0-435E-886B-6DA0AAF75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3069" y="1459707"/>
            <a:ext cx="3536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④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B9AB9D-DF6E-4224-906C-D3CDD5221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0838" y="2224088"/>
            <a:ext cx="3536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⑤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C36CEEE-D447-444C-9575-D79DD006A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8623" y="2232423"/>
            <a:ext cx="35361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⑥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A149A40-74BE-45D5-A11F-D7E9FE859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7650" y="1944292"/>
            <a:ext cx="3536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⑨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327DBB1-BCA6-4811-97CD-31AD02A40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8929" y="1940719"/>
            <a:ext cx="35361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⑧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F2D7507-C1A6-4A32-A4C4-B693FFDA1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8481" y="1947863"/>
            <a:ext cx="3536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⑩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9A163BC-7EFD-4CB2-A9D1-9DBBBAD23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8869" y="1844279"/>
            <a:ext cx="3536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⑪</a:t>
            </a:r>
          </a:p>
        </p:txBody>
      </p:sp>
      <p:grpSp>
        <p:nvGrpSpPr>
          <p:cNvPr id="11293" name="组合 11292">
            <a:extLst>
              <a:ext uri="{FF2B5EF4-FFF2-40B4-BE49-F238E27FC236}">
                <a16:creationId xmlns:a16="http://schemas.microsoft.com/office/drawing/2014/main" id="{71E33790-FFE4-4DAE-8653-1504301A4833}"/>
              </a:ext>
            </a:extLst>
          </p:cNvPr>
          <p:cNvGrpSpPr>
            <a:grpSpLocks/>
          </p:cNvGrpSpPr>
          <p:nvPr/>
        </p:nvGrpSpPr>
        <p:grpSpPr bwMode="auto">
          <a:xfrm>
            <a:off x="1326357" y="3171825"/>
            <a:ext cx="6360319" cy="528638"/>
            <a:chOff x="244147" y="4229735"/>
            <a:chExt cx="8480013" cy="704116"/>
          </a:xfrm>
        </p:grpSpPr>
        <p:sp>
          <p:nvSpPr>
            <p:cNvPr id="102" name="矩形 22">
              <a:extLst>
                <a:ext uri="{FF2B5EF4-FFF2-40B4-BE49-F238E27FC236}">
                  <a16:creationId xmlns:a16="http://schemas.microsoft.com/office/drawing/2014/main" id="{447D8756-CA88-43F4-98CF-0CD8C1BCC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0543" y="4229735"/>
              <a:ext cx="7854567" cy="614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用户通过浏览器向服务器发送请求，请求会被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Spring MVC</a:t>
              </a:r>
              <a:r>
                <a:rPr lang="zh-CN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的前端控制器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DispatcherServlet</a:t>
              </a:r>
              <a:r>
                <a:rPr lang="zh-CN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所拦截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  <a:endParaRPr lang="zh-CN" alt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841" name="直接连接符 34">
              <a:extLst>
                <a:ext uri="{FF2B5EF4-FFF2-40B4-BE49-F238E27FC236}">
                  <a16:creationId xmlns:a16="http://schemas.microsoft.com/office/drawing/2014/main" id="{441E98AA-B03A-4405-902B-BBB4F0337C7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46735" y="4915416"/>
              <a:ext cx="7877425" cy="0"/>
            </a:xfrm>
            <a:prstGeom prst="line">
              <a:avLst/>
            </a:prstGeom>
            <a:noFill/>
            <a:ln w="28575" algn="ctr">
              <a:solidFill>
                <a:srgbClr val="537709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1842" name="组合 11283">
              <a:extLst>
                <a:ext uri="{FF2B5EF4-FFF2-40B4-BE49-F238E27FC236}">
                  <a16:creationId xmlns:a16="http://schemas.microsoft.com/office/drawing/2014/main" id="{6F612217-5046-4240-85CB-B0F821903B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147" y="4365526"/>
              <a:ext cx="567291" cy="568325"/>
              <a:chOff x="244147" y="4394101"/>
              <a:chExt cx="567291" cy="568325"/>
            </a:xfrm>
          </p:grpSpPr>
          <p:sp>
            <p:nvSpPr>
              <p:cNvPr id="103" name="椭圆 102">
                <a:extLst>
                  <a:ext uri="{FF2B5EF4-FFF2-40B4-BE49-F238E27FC236}">
                    <a16:creationId xmlns:a16="http://schemas.microsoft.com/office/drawing/2014/main" id="{2D228589-4FE5-44B9-A0BA-1D9FC49E05E7}"/>
                  </a:ext>
                </a:extLst>
              </p:cNvPr>
              <p:cNvSpPr/>
              <p:nvPr/>
            </p:nvSpPr>
            <p:spPr>
              <a:xfrm>
                <a:off x="244147" y="4394692"/>
                <a:ext cx="566710" cy="567734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5400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1200" ker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椭圆 104">
                <a:extLst>
                  <a:ext uri="{FF2B5EF4-FFF2-40B4-BE49-F238E27FC236}">
                    <a16:creationId xmlns:a16="http://schemas.microsoft.com/office/drawing/2014/main" id="{77C55CBA-E275-4D6B-9CB6-74E938E10F1A}"/>
                  </a:ext>
                </a:extLst>
              </p:cNvPr>
              <p:cNvSpPr/>
              <p:nvPr/>
            </p:nvSpPr>
            <p:spPr>
              <a:xfrm>
                <a:off x="393365" y="4554864"/>
                <a:ext cx="287324" cy="285453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537709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200" kern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294" name="组合 11293">
            <a:extLst>
              <a:ext uri="{FF2B5EF4-FFF2-40B4-BE49-F238E27FC236}">
                <a16:creationId xmlns:a16="http://schemas.microsoft.com/office/drawing/2014/main" id="{71F10CF3-15AB-4130-87FF-7896B32D0710}"/>
              </a:ext>
            </a:extLst>
          </p:cNvPr>
          <p:cNvGrpSpPr>
            <a:grpSpLocks/>
          </p:cNvGrpSpPr>
          <p:nvPr/>
        </p:nvGrpSpPr>
        <p:grpSpPr bwMode="auto">
          <a:xfrm>
            <a:off x="1333500" y="3810000"/>
            <a:ext cx="6367463" cy="426244"/>
            <a:chOff x="253302" y="5080417"/>
            <a:chExt cx="8489908" cy="568325"/>
          </a:xfrm>
        </p:grpSpPr>
        <p:sp>
          <p:nvSpPr>
            <p:cNvPr id="108" name="矩形 22">
              <a:extLst>
                <a:ext uri="{FF2B5EF4-FFF2-40B4-BE49-F238E27FC236}">
                  <a16:creationId xmlns:a16="http://schemas.microsoft.com/office/drawing/2014/main" id="{96D7E6C8-2A08-4296-9F73-075A79DC3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724" y="5115342"/>
              <a:ext cx="785491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DispatcherServlet</a:t>
              </a:r>
              <a:r>
                <a:rPr lang="zh-CN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拦截到请求后，会调用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HandlerMapping</a:t>
              </a:r>
              <a:r>
                <a:rPr lang="zh-CN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处理器映射器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  <a:endParaRPr lang="zh-CN" alt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836" name="直接连接符 34">
              <a:extLst>
                <a:ext uri="{FF2B5EF4-FFF2-40B4-BE49-F238E27FC236}">
                  <a16:creationId xmlns:a16="http://schemas.microsoft.com/office/drawing/2014/main" id="{967557C4-5EED-496A-ABFC-0E599AC65BB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65785" y="5603559"/>
              <a:ext cx="7877425" cy="0"/>
            </a:xfrm>
            <a:prstGeom prst="line">
              <a:avLst/>
            </a:prstGeom>
            <a:noFill/>
            <a:ln w="28575" algn="ctr">
              <a:solidFill>
                <a:srgbClr val="537709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1837" name="组合 109">
              <a:extLst>
                <a:ext uri="{FF2B5EF4-FFF2-40B4-BE49-F238E27FC236}">
                  <a16:creationId xmlns:a16="http://schemas.microsoft.com/office/drawing/2014/main" id="{10554C08-A93A-4346-9DD6-7547F8B45A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302" y="5080417"/>
              <a:ext cx="567291" cy="568325"/>
              <a:chOff x="244147" y="4394101"/>
              <a:chExt cx="567291" cy="568325"/>
            </a:xfrm>
          </p:grpSpPr>
          <p:sp>
            <p:nvSpPr>
              <p:cNvPr id="111" name="椭圆 110">
                <a:extLst>
                  <a:ext uri="{FF2B5EF4-FFF2-40B4-BE49-F238E27FC236}">
                    <a16:creationId xmlns:a16="http://schemas.microsoft.com/office/drawing/2014/main" id="{12F4102B-B5CB-49DA-891E-1E40FCCDB1C1}"/>
                  </a:ext>
                </a:extLst>
              </p:cNvPr>
              <p:cNvSpPr/>
              <p:nvPr/>
            </p:nvSpPr>
            <p:spPr>
              <a:xfrm>
                <a:off x="244147" y="4394101"/>
                <a:ext cx="566735" cy="568325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5400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1200" ker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id="{2C6868A7-A509-4B42-AD29-69AAC1BEED00}"/>
                  </a:ext>
                </a:extLst>
              </p:cNvPr>
              <p:cNvSpPr/>
              <p:nvPr/>
            </p:nvSpPr>
            <p:spPr>
              <a:xfrm>
                <a:off x="393371" y="4554439"/>
                <a:ext cx="287336" cy="28575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537709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1200" kern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296" name="组合 11295">
            <a:extLst>
              <a:ext uri="{FF2B5EF4-FFF2-40B4-BE49-F238E27FC236}">
                <a16:creationId xmlns:a16="http://schemas.microsoft.com/office/drawing/2014/main" id="{C0494D07-116E-42EF-849D-7A263F0BF663}"/>
              </a:ext>
            </a:extLst>
          </p:cNvPr>
          <p:cNvGrpSpPr>
            <a:grpSpLocks/>
          </p:cNvGrpSpPr>
          <p:nvPr/>
        </p:nvGrpSpPr>
        <p:grpSpPr bwMode="auto">
          <a:xfrm>
            <a:off x="1339453" y="4252913"/>
            <a:ext cx="6347222" cy="534591"/>
            <a:chOff x="262457" y="5670430"/>
            <a:chExt cx="8461703" cy="713641"/>
          </a:xfrm>
        </p:grpSpPr>
        <p:cxnSp>
          <p:nvCxnSpPr>
            <p:cNvPr id="31830" name="直接连接符 34">
              <a:extLst>
                <a:ext uri="{FF2B5EF4-FFF2-40B4-BE49-F238E27FC236}">
                  <a16:creationId xmlns:a16="http://schemas.microsoft.com/office/drawing/2014/main" id="{9A7037EF-F896-44D8-B9C3-BD9048003A4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74940" y="6338888"/>
              <a:ext cx="7849220" cy="0"/>
            </a:xfrm>
            <a:prstGeom prst="line">
              <a:avLst/>
            </a:prstGeom>
            <a:noFill/>
            <a:ln w="28575" algn="ctr">
              <a:solidFill>
                <a:srgbClr val="537709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5" name="矩形 22">
              <a:extLst>
                <a:ext uri="{FF2B5EF4-FFF2-40B4-BE49-F238E27FC236}">
                  <a16:creationId xmlns:a16="http://schemas.microsoft.com/office/drawing/2014/main" id="{D9A58A02-C58B-44E0-B267-2FC19147C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792" y="5670430"/>
              <a:ext cx="7855368" cy="616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处理器映射器根据请求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URL</a:t>
              </a:r>
              <a:r>
                <a:rPr lang="zh-CN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找到具体的处理器，生成处理器对象及处理器拦截器（如果有则生成）一并返回给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DispatcherServlet;</a:t>
              </a:r>
              <a:endParaRPr lang="zh-CN" alt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832" name="组合 116">
              <a:extLst>
                <a:ext uri="{FF2B5EF4-FFF2-40B4-BE49-F238E27FC236}">
                  <a16:creationId xmlns:a16="http://schemas.microsoft.com/office/drawing/2014/main" id="{64B658B7-CBDF-480B-BD39-6A058D73D2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2457" y="5815746"/>
              <a:ext cx="567291" cy="568325"/>
              <a:chOff x="244147" y="4394101"/>
              <a:chExt cx="567291" cy="568325"/>
            </a:xfrm>
          </p:grpSpPr>
          <p:sp>
            <p:nvSpPr>
              <p:cNvPr id="118" name="椭圆 117">
                <a:extLst>
                  <a:ext uri="{FF2B5EF4-FFF2-40B4-BE49-F238E27FC236}">
                    <a16:creationId xmlns:a16="http://schemas.microsoft.com/office/drawing/2014/main" id="{2A880BB0-3013-4B14-BAC3-3ABDB040D2A2}"/>
                  </a:ext>
                </a:extLst>
              </p:cNvPr>
              <p:cNvSpPr/>
              <p:nvPr/>
            </p:nvSpPr>
            <p:spPr>
              <a:xfrm>
                <a:off x="244147" y="4393421"/>
                <a:ext cx="566653" cy="569005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5400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1200" ker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" name="椭圆 118">
                <a:extLst>
                  <a:ext uri="{FF2B5EF4-FFF2-40B4-BE49-F238E27FC236}">
                    <a16:creationId xmlns:a16="http://schemas.microsoft.com/office/drawing/2014/main" id="{1B7F61F9-760B-4CD5-81CD-3A23F8AD4398}"/>
                  </a:ext>
                </a:extLst>
              </p:cNvPr>
              <p:cNvSpPr/>
              <p:nvPr/>
            </p:nvSpPr>
            <p:spPr>
              <a:xfrm>
                <a:off x="393350" y="4553950"/>
                <a:ext cx="287294" cy="286092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537709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1200" kern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301" name="组合 11300">
            <a:extLst>
              <a:ext uri="{FF2B5EF4-FFF2-40B4-BE49-F238E27FC236}">
                <a16:creationId xmlns:a16="http://schemas.microsoft.com/office/drawing/2014/main" id="{22C7B468-B5B9-4DDB-B9D5-E4C2B224C434}"/>
              </a:ext>
            </a:extLst>
          </p:cNvPr>
          <p:cNvGrpSpPr>
            <a:grpSpLocks/>
          </p:cNvGrpSpPr>
          <p:nvPr/>
        </p:nvGrpSpPr>
        <p:grpSpPr bwMode="auto">
          <a:xfrm>
            <a:off x="1376363" y="3171825"/>
            <a:ext cx="6360319" cy="528638"/>
            <a:chOff x="310822" y="4229735"/>
            <a:chExt cx="8480013" cy="704116"/>
          </a:xfrm>
        </p:grpSpPr>
        <p:sp>
          <p:nvSpPr>
            <p:cNvPr id="147" name="矩形 22">
              <a:extLst>
                <a:ext uri="{FF2B5EF4-FFF2-40B4-BE49-F238E27FC236}">
                  <a16:creationId xmlns:a16="http://schemas.microsoft.com/office/drawing/2014/main" id="{00539D4B-935F-4954-B86C-4A991302B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218" y="4229735"/>
              <a:ext cx="7854567" cy="3689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200" dirty="0"/>
                <a:t>DispatcherServlet</a:t>
              </a:r>
              <a:r>
                <a:rPr lang="zh-CN" altLang="zh-CN" sz="1200" dirty="0"/>
                <a:t>会通过返回信息选择合适的</a:t>
              </a:r>
              <a:r>
                <a:rPr lang="en-US" altLang="zh-CN" sz="1200" dirty="0"/>
                <a:t>HandlerAdapter</a:t>
              </a:r>
              <a:r>
                <a:rPr lang="zh-CN" altLang="zh-CN" sz="1200" dirty="0"/>
                <a:t>（处理器适配器）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  <a:endParaRPr lang="zh-CN" alt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826" name="直接连接符 34">
              <a:extLst>
                <a:ext uri="{FF2B5EF4-FFF2-40B4-BE49-F238E27FC236}">
                  <a16:creationId xmlns:a16="http://schemas.microsoft.com/office/drawing/2014/main" id="{13513CC2-CB72-4970-9AC4-A65A737E8B9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13410" y="4915416"/>
              <a:ext cx="7877425" cy="0"/>
            </a:xfrm>
            <a:prstGeom prst="line">
              <a:avLst/>
            </a:prstGeom>
            <a:noFill/>
            <a:ln w="28575" algn="ctr">
              <a:solidFill>
                <a:srgbClr val="537709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1827" name="组合 148">
              <a:extLst>
                <a:ext uri="{FF2B5EF4-FFF2-40B4-BE49-F238E27FC236}">
                  <a16:creationId xmlns:a16="http://schemas.microsoft.com/office/drawing/2014/main" id="{7D956C14-40D2-4A8F-B4D1-CC7E708E0F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822" y="4365526"/>
              <a:ext cx="567291" cy="568325"/>
              <a:chOff x="244147" y="4394101"/>
              <a:chExt cx="567291" cy="568325"/>
            </a:xfrm>
          </p:grpSpPr>
          <p:sp>
            <p:nvSpPr>
              <p:cNvPr id="150" name="椭圆 149">
                <a:extLst>
                  <a:ext uri="{FF2B5EF4-FFF2-40B4-BE49-F238E27FC236}">
                    <a16:creationId xmlns:a16="http://schemas.microsoft.com/office/drawing/2014/main" id="{11931CCE-0AD6-4780-9529-510869F3BA52}"/>
                  </a:ext>
                </a:extLst>
              </p:cNvPr>
              <p:cNvSpPr/>
              <p:nvPr/>
            </p:nvSpPr>
            <p:spPr>
              <a:xfrm>
                <a:off x="244147" y="4394692"/>
                <a:ext cx="566710" cy="567734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5400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1200" ker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" name="椭圆 150">
                <a:extLst>
                  <a:ext uri="{FF2B5EF4-FFF2-40B4-BE49-F238E27FC236}">
                    <a16:creationId xmlns:a16="http://schemas.microsoft.com/office/drawing/2014/main" id="{E89BAAA0-9028-49B2-A87D-B266034CD8B5}"/>
                  </a:ext>
                </a:extLst>
              </p:cNvPr>
              <p:cNvSpPr/>
              <p:nvPr/>
            </p:nvSpPr>
            <p:spPr>
              <a:xfrm>
                <a:off x="393365" y="4554864"/>
                <a:ext cx="287324" cy="285453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537709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sz="1200" kern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302" name="组合 11301">
            <a:extLst>
              <a:ext uri="{FF2B5EF4-FFF2-40B4-BE49-F238E27FC236}">
                <a16:creationId xmlns:a16="http://schemas.microsoft.com/office/drawing/2014/main" id="{E4976B10-6ED9-4923-AA57-FAFC785ED851}"/>
              </a:ext>
            </a:extLst>
          </p:cNvPr>
          <p:cNvGrpSpPr>
            <a:grpSpLocks/>
          </p:cNvGrpSpPr>
          <p:nvPr/>
        </p:nvGrpSpPr>
        <p:grpSpPr bwMode="auto">
          <a:xfrm>
            <a:off x="1383506" y="3715941"/>
            <a:ext cx="6367463" cy="520303"/>
            <a:chOff x="319977" y="4954151"/>
            <a:chExt cx="8489908" cy="694591"/>
          </a:xfrm>
        </p:grpSpPr>
        <p:sp>
          <p:nvSpPr>
            <p:cNvPr id="153" name="矩形 22">
              <a:extLst>
                <a:ext uri="{FF2B5EF4-FFF2-40B4-BE49-F238E27FC236}">
                  <a16:creationId xmlns:a16="http://schemas.microsoft.com/office/drawing/2014/main" id="{DFAC3D2B-78E1-4724-8A15-906CF5C66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399" y="4954151"/>
              <a:ext cx="7854911" cy="616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200" dirty="0"/>
                <a:t>HandlerAdapter</a:t>
              </a:r>
              <a:r>
                <a:rPr lang="zh-CN" altLang="zh-CN" sz="1200" dirty="0"/>
                <a:t>会调用并执行</a:t>
              </a:r>
              <a:r>
                <a:rPr lang="en-US" altLang="zh-CN" sz="1200" dirty="0"/>
                <a:t>Handler</a:t>
              </a:r>
              <a:r>
                <a:rPr lang="zh-CN" altLang="zh-CN" sz="1200" dirty="0"/>
                <a:t>（处理器），这里的处理器指的就是程序中编写的</a:t>
              </a:r>
              <a:r>
                <a:rPr lang="en-US" altLang="zh-CN" sz="1200" dirty="0"/>
                <a:t>Controller</a:t>
              </a:r>
              <a:r>
                <a:rPr lang="zh-CN" altLang="zh-CN" sz="1200" dirty="0"/>
                <a:t>类，也被称之为后端控制器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  <a:endParaRPr lang="zh-CN" alt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821" name="直接连接符 34">
              <a:extLst>
                <a:ext uri="{FF2B5EF4-FFF2-40B4-BE49-F238E27FC236}">
                  <a16:creationId xmlns:a16="http://schemas.microsoft.com/office/drawing/2014/main" id="{95373A55-7D77-43A3-B79B-3C5B1659ED4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32460" y="5603559"/>
              <a:ext cx="7877425" cy="0"/>
            </a:xfrm>
            <a:prstGeom prst="line">
              <a:avLst/>
            </a:prstGeom>
            <a:noFill/>
            <a:ln w="28575" algn="ctr">
              <a:solidFill>
                <a:srgbClr val="537709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1822" name="组合 154">
              <a:extLst>
                <a:ext uri="{FF2B5EF4-FFF2-40B4-BE49-F238E27FC236}">
                  <a16:creationId xmlns:a16="http://schemas.microsoft.com/office/drawing/2014/main" id="{6EA2766E-D0F6-416B-A246-1729A5AED2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9977" y="5080417"/>
              <a:ext cx="567291" cy="568325"/>
              <a:chOff x="244147" y="4394101"/>
              <a:chExt cx="567291" cy="568325"/>
            </a:xfrm>
          </p:grpSpPr>
          <p:sp>
            <p:nvSpPr>
              <p:cNvPr id="156" name="椭圆 155">
                <a:extLst>
                  <a:ext uri="{FF2B5EF4-FFF2-40B4-BE49-F238E27FC236}">
                    <a16:creationId xmlns:a16="http://schemas.microsoft.com/office/drawing/2014/main" id="{B2BC2B4D-1BEB-4BF4-ACEB-5571035AA7BF}"/>
                  </a:ext>
                </a:extLst>
              </p:cNvPr>
              <p:cNvSpPr/>
              <p:nvPr/>
            </p:nvSpPr>
            <p:spPr>
              <a:xfrm>
                <a:off x="244147" y="4393401"/>
                <a:ext cx="566735" cy="569025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5400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1200" ker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7" name="椭圆 156">
                <a:extLst>
                  <a:ext uri="{FF2B5EF4-FFF2-40B4-BE49-F238E27FC236}">
                    <a16:creationId xmlns:a16="http://schemas.microsoft.com/office/drawing/2014/main" id="{430D3D9E-3FB6-4F57-A0CA-5B735880C214}"/>
                  </a:ext>
                </a:extLst>
              </p:cNvPr>
              <p:cNvSpPr/>
              <p:nvPr/>
            </p:nvSpPr>
            <p:spPr>
              <a:xfrm>
                <a:off x="393371" y="4553937"/>
                <a:ext cx="287336" cy="286102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537709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zh-CN" altLang="en-US" sz="1200" kern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304" name="组合 11303">
            <a:extLst>
              <a:ext uri="{FF2B5EF4-FFF2-40B4-BE49-F238E27FC236}">
                <a16:creationId xmlns:a16="http://schemas.microsoft.com/office/drawing/2014/main" id="{7767CF7C-170A-4BCB-B978-46BB22142401}"/>
              </a:ext>
            </a:extLst>
          </p:cNvPr>
          <p:cNvGrpSpPr>
            <a:grpSpLocks/>
          </p:cNvGrpSpPr>
          <p:nvPr/>
        </p:nvGrpSpPr>
        <p:grpSpPr bwMode="auto">
          <a:xfrm>
            <a:off x="1389460" y="4252913"/>
            <a:ext cx="6347222" cy="534591"/>
            <a:chOff x="329132" y="5670430"/>
            <a:chExt cx="8461703" cy="713641"/>
          </a:xfrm>
        </p:grpSpPr>
        <p:cxnSp>
          <p:nvCxnSpPr>
            <p:cNvPr id="31815" name="直接连接符 34">
              <a:extLst>
                <a:ext uri="{FF2B5EF4-FFF2-40B4-BE49-F238E27FC236}">
                  <a16:creationId xmlns:a16="http://schemas.microsoft.com/office/drawing/2014/main" id="{02A7AD7F-007C-467E-9315-5C2941D9E2A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41615" y="6338888"/>
              <a:ext cx="7849220" cy="0"/>
            </a:xfrm>
            <a:prstGeom prst="line">
              <a:avLst/>
            </a:prstGeom>
            <a:noFill/>
            <a:ln w="28575" algn="ctr">
              <a:solidFill>
                <a:srgbClr val="537709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0" name="矩形 22">
              <a:extLst>
                <a:ext uri="{FF2B5EF4-FFF2-40B4-BE49-F238E27FC236}">
                  <a16:creationId xmlns:a16="http://schemas.microsoft.com/office/drawing/2014/main" id="{8754764E-AFDC-4C15-8AB8-533FBA1F83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5467" y="5670430"/>
              <a:ext cx="7855368" cy="616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200" dirty="0"/>
                <a:t>Controller</a:t>
              </a:r>
              <a:r>
                <a:rPr lang="zh-CN" altLang="zh-CN" sz="1200" dirty="0"/>
                <a:t>执行完成后，会返回一个</a:t>
              </a:r>
              <a:r>
                <a:rPr lang="en-US" altLang="zh-CN" sz="1200" dirty="0"/>
                <a:t>ModelAndView</a:t>
              </a:r>
              <a:r>
                <a:rPr lang="zh-CN" altLang="zh-CN" sz="1200" dirty="0"/>
                <a:t>对象，该对象中会包含视图名或包含模型和视图名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  <a:endParaRPr lang="zh-CN" alt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817" name="组合 160">
              <a:extLst>
                <a:ext uri="{FF2B5EF4-FFF2-40B4-BE49-F238E27FC236}">
                  <a16:creationId xmlns:a16="http://schemas.microsoft.com/office/drawing/2014/main" id="{1DEEE6C6-9A7C-4F58-B7DF-DA46E82342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132" y="5815746"/>
              <a:ext cx="567291" cy="568325"/>
              <a:chOff x="244147" y="4394101"/>
              <a:chExt cx="567291" cy="568325"/>
            </a:xfrm>
          </p:grpSpPr>
          <p:sp>
            <p:nvSpPr>
              <p:cNvPr id="162" name="椭圆 161">
                <a:extLst>
                  <a:ext uri="{FF2B5EF4-FFF2-40B4-BE49-F238E27FC236}">
                    <a16:creationId xmlns:a16="http://schemas.microsoft.com/office/drawing/2014/main" id="{6770CA38-0277-4DA4-A8FC-2BA7608363D4}"/>
                  </a:ext>
                </a:extLst>
              </p:cNvPr>
              <p:cNvSpPr/>
              <p:nvPr/>
            </p:nvSpPr>
            <p:spPr>
              <a:xfrm>
                <a:off x="244147" y="4393421"/>
                <a:ext cx="566653" cy="569005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5400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1200" ker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3" name="椭圆 162">
                <a:extLst>
                  <a:ext uri="{FF2B5EF4-FFF2-40B4-BE49-F238E27FC236}">
                    <a16:creationId xmlns:a16="http://schemas.microsoft.com/office/drawing/2014/main" id="{6B228404-87E4-4BF1-A5F0-32FACBF7A431}"/>
                  </a:ext>
                </a:extLst>
              </p:cNvPr>
              <p:cNvSpPr/>
              <p:nvPr/>
            </p:nvSpPr>
            <p:spPr>
              <a:xfrm>
                <a:off x="393350" y="4553950"/>
                <a:ext cx="287294" cy="286092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537709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zh-CN" altLang="en-US" sz="1200" kern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305" name="组合 11304">
            <a:extLst>
              <a:ext uri="{FF2B5EF4-FFF2-40B4-BE49-F238E27FC236}">
                <a16:creationId xmlns:a16="http://schemas.microsoft.com/office/drawing/2014/main" id="{CA6FA755-5E46-42F7-AB5D-8E40237F203D}"/>
              </a:ext>
            </a:extLst>
          </p:cNvPr>
          <p:cNvGrpSpPr>
            <a:grpSpLocks/>
          </p:cNvGrpSpPr>
          <p:nvPr/>
        </p:nvGrpSpPr>
        <p:grpSpPr bwMode="auto">
          <a:xfrm>
            <a:off x="1362075" y="3245644"/>
            <a:ext cx="6360319" cy="426244"/>
            <a:chOff x="291772" y="4327426"/>
            <a:chExt cx="8480013" cy="568325"/>
          </a:xfrm>
        </p:grpSpPr>
        <p:sp>
          <p:nvSpPr>
            <p:cNvPr id="173" name="矩形 22">
              <a:extLst>
                <a:ext uri="{FF2B5EF4-FFF2-40B4-BE49-F238E27FC236}">
                  <a16:creationId xmlns:a16="http://schemas.microsoft.com/office/drawing/2014/main" id="{13C19962-7729-4A84-9585-9B3808366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168" y="4448077"/>
              <a:ext cx="785456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200" dirty="0"/>
                <a:t>HandlerAdapter</a:t>
              </a:r>
              <a:r>
                <a:rPr lang="zh-CN" altLang="zh-CN" sz="1200" dirty="0"/>
                <a:t>将</a:t>
              </a:r>
              <a:r>
                <a:rPr lang="en-US" altLang="zh-CN" sz="1200" dirty="0"/>
                <a:t>ModelAndView</a:t>
              </a:r>
              <a:r>
                <a:rPr lang="zh-CN" altLang="zh-CN" sz="1200" dirty="0"/>
                <a:t>对象返回给</a:t>
              </a:r>
              <a:r>
                <a:rPr lang="en-US" altLang="zh-CN" sz="1200" dirty="0"/>
                <a:t>DispatcherServlet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  <a:endParaRPr lang="zh-CN" alt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811" name="直接连接符 34">
              <a:extLst>
                <a:ext uri="{FF2B5EF4-FFF2-40B4-BE49-F238E27FC236}">
                  <a16:creationId xmlns:a16="http://schemas.microsoft.com/office/drawing/2014/main" id="{7EF62F14-4452-46BB-969B-CFE97BE7B96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94360" y="4877316"/>
              <a:ext cx="7877425" cy="0"/>
            </a:xfrm>
            <a:prstGeom prst="line">
              <a:avLst/>
            </a:prstGeom>
            <a:noFill/>
            <a:ln w="28575" algn="ctr">
              <a:solidFill>
                <a:srgbClr val="537709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1812" name="组合 174">
              <a:extLst>
                <a:ext uri="{FF2B5EF4-FFF2-40B4-BE49-F238E27FC236}">
                  <a16:creationId xmlns:a16="http://schemas.microsoft.com/office/drawing/2014/main" id="{8E3943F4-264D-435E-9B98-897A3C766C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1772" y="4327426"/>
              <a:ext cx="567291" cy="568325"/>
              <a:chOff x="244147" y="4394101"/>
              <a:chExt cx="567291" cy="568325"/>
            </a:xfrm>
          </p:grpSpPr>
          <p:sp>
            <p:nvSpPr>
              <p:cNvPr id="176" name="椭圆 175">
                <a:extLst>
                  <a:ext uri="{FF2B5EF4-FFF2-40B4-BE49-F238E27FC236}">
                    <a16:creationId xmlns:a16="http://schemas.microsoft.com/office/drawing/2014/main" id="{14806136-85C8-437F-8473-DEA9AB94634A}"/>
                  </a:ext>
                </a:extLst>
              </p:cNvPr>
              <p:cNvSpPr/>
              <p:nvPr/>
            </p:nvSpPr>
            <p:spPr>
              <a:xfrm>
                <a:off x="244147" y="4394101"/>
                <a:ext cx="566710" cy="568325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5400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1200" ker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7" name="椭圆 176">
                <a:extLst>
                  <a:ext uri="{FF2B5EF4-FFF2-40B4-BE49-F238E27FC236}">
                    <a16:creationId xmlns:a16="http://schemas.microsoft.com/office/drawing/2014/main" id="{EBF54403-5DA1-4C4D-BF08-546F9F2CDACF}"/>
                  </a:ext>
                </a:extLst>
              </p:cNvPr>
              <p:cNvSpPr/>
              <p:nvPr/>
            </p:nvSpPr>
            <p:spPr>
              <a:xfrm>
                <a:off x="393365" y="4554439"/>
                <a:ext cx="287324" cy="28575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537709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lang="zh-CN" altLang="en-US" sz="1200" kern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307" name="组合 11306">
            <a:extLst>
              <a:ext uri="{FF2B5EF4-FFF2-40B4-BE49-F238E27FC236}">
                <a16:creationId xmlns:a16="http://schemas.microsoft.com/office/drawing/2014/main" id="{E330A587-D327-4B3F-9992-01FD36D47D95}"/>
              </a:ext>
            </a:extLst>
          </p:cNvPr>
          <p:cNvGrpSpPr>
            <a:grpSpLocks/>
          </p:cNvGrpSpPr>
          <p:nvPr/>
        </p:nvGrpSpPr>
        <p:grpSpPr bwMode="auto">
          <a:xfrm>
            <a:off x="1369219" y="3708797"/>
            <a:ext cx="6367463" cy="513159"/>
            <a:chOff x="300927" y="4944626"/>
            <a:chExt cx="8489908" cy="685066"/>
          </a:xfrm>
        </p:grpSpPr>
        <p:cxnSp>
          <p:nvCxnSpPr>
            <p:cNvPr id="31805" name="直接连接符 34">
              <a:extLst>
                <a:ext uri="{FF2B5EF4-FFF2-40B4-BE49-F238E27FC236}">
                  <a16:creationId xmlns:a16="http://schemas.microsoft.com/office/drawing/2014/main" id="{A3D16E50-65D1-4B29-A31A-202A836F1EC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13410" y="5603559"/>
              <a:ext cx="7877425" cy="0"/>
            </a:xfrm>
            <a:prstGeom prst="line">
              <a:avLst/>
            </a:prstGeom>
            <a:noFill/>
            <a:ln w="28575" algn="ctr">
              <a:solidFill>
                <a:srgbClr val="537709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9" name="矩形 22">
              <a:extLst>
                <a:ext uri="{FF2B5EF4-FFF2-40B4-BE49-F238E27FC236}">
                  <a16:creationId xmlns:a16="http://schemas.microsoft.com/office/drawing/2014/main" id="{49221065-562E-4423-9D9B-03A82C252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349" y="4944626"/>
              <a:ext cx="7854911" cy="616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200" dirty="0"/>
                <a:t>DispatcherServlet</a:t>
              </a:r>
              <a:r>
                <a:rPr lang="zh-CN" altLang="zh-CN" sz="1200" dirty="0"/>
                <a:t>会根据</a:t>
              </a:r>
              <a:r>
                <a:rPr lang="en-US" altLang="zh-CN" sz="1200" dirty="0"/>
                <a:t>ModelAndView</a:t>
              </a:r>
              <a:r>
                <a:rPr lang="zh-CN" altLang="zh-CN" sz="1200" dirty="0"/>
                <a:t>对象选择一个合适的</a:t>
              </a:r>
              <a:r>
                <a:rPr lang="en-US" altLang="zh-CN" sz="1200" dirty="0"/>
                <a:t>ViewReslover</a:t>
              </a:r>
              <a:r>
                <a:rPr lang="zh-CN" altLang="zh-CN" sz="1200" dirty="0"/>
                <a:t>（视图解析器）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  <a:endParaRPr lang="zh-CN" alt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807" name="组合 180">
              <a:extLst>
                <a:ext uri="{FF2B5EF4-FFF2-40B4-BE49-F238E27FC236}">
                  <a16:creationId xmlns:a16="http://schemas.microsoft.com/office/drawing/2014/main" id="{F534FAF7-CE95-44E0-A361-E157BFF103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0927" y="5061367"/>
              <a:ext cx="567291" cy="568325"/>
              <a:chOff x="244147" y="4394101"/>
              <a:chExt cx="567291" cy="568325"/>
            </a:xfrm>
          </p:grpSpPr>
          <p:sp>
            <p:nvSpPr>
              <p:cNvPr id="182" name="椭圆 181">
                <a:extLst>
                  <a:ext uri="{FF2B5EF4-FFF2-40B4-BE49-F238E27FC236}">
                    <a16:creationId xmlns:a16="http://schemas.microsoft.com/office/drawing/2014/main" id="{4B21A9FC-317F-40F4-9541-B5203A551EE8}"/>
                  </a:ext>
                </a:extLst>
              </p:cNvPr>
              <p:cNvSpPr/>
              <p:nvPr/>
            </p:nvSpPr>
            <p:spPr>
              <a:xfrm>
                <a:off x="244147" y="4393392"/>
                <a:ext cx="566735" cy="569034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5400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1200" ker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3" name="椭圆 182">
                <a:extLst>
                  <a:ext uri="{FF2B5EF4-FFF2-40B4-BE49-F238E27FC236}">
                    <a16:creationId xmlns:a16="http://schemas.microsoft.com/office/drawing/2014/main" id="{59233C32-2968-4B81-82A0-B615B4249F04}"/>
                  </a:ext>
                </a:extLst>
              </p:cNvPr>
              <p:cNvSpPr/>
              <p:nvPr/>
            </p:nvSpPr>
            <p:spPr>
              <a:xfrm>
                <a:off x="393371" y="4553930"/>
                <a:ext cx="287336" cy="286106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537709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lang="zh-CN" altLang="en-US" sz="1200" kern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308" name="组合 11307">
            <a:extLst>
              <a:ext uri="{FF2B5EF4-FFF2-40B4-BE49-F238E27FC236}">
                <a16:creationId xmlns:a16="http://schemas.microsoft.com/office/drawing/2014/main" id="{08A3A259-CD37-4BD3-973C-CB5350245F6F}"/>
              </a:ext>
            </a:extLst>
          </p:cNvPr>
          <p:cNvGrpSpPr>
            <a:grpSpLocks/>
          </p:cNvGrpSpPr>
          <p:nvPr/>
        </p:nvGrpSpPr>
        <p:grpSpPr bwMode="auto">
          <a:xfrm>
            <a:off x="1375172" y="4332685"/>
            <a:ext cx="6347222" cy="426244"/>
            <a:chOff x="310082" y="5777646"/>
            <a:chExt cx="8461703" cy="568325"/>
          </a:xfrm>
        </p:grpSpPr>
        <p:cxnSp>
          <p:nvCxnSpPr>
            <p:cNvPr id="31800" name="直接连接符 34">
              <a:extLst>
                <a:ext uri="{FF2B5EF4-FFF2-40B4-BE49-F238E27FC236}">
                  <a16:creationId xmlns:a16="http://schemas.microsoft.com/office/drawing/2014/main" id="{38007F03-A96E-4FB3-A9AA-405DFE357A7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22565" y="6253163"/>
              <a:ext cx="7849220" cy="0"/>
            </a:xfrm>
            <a:prstGeom prst="line">
              <a:avLst/>
            </a:prstGeom>
            <a:noFill/>
            <a:ln w="28575" algn="ctr">
              <a:solidFill>
                <a:srgbClr val="537709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6" name="矩形 22">
              <a:extLst>
                <a:ext uri="{FF2B5EF4-FFF2-40B4-BE49-F238E27FC236}">
                  <a16:creationId xmlns:a16="http://schemas.microsoft.com/office/drawing/2014/main" id="{6EF8CEAA-D66F-4AE5-93A8-E1BA23859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417" y="5850671"/>
              <a:ext cx="785536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200" dirty="0"/>
                <a:t>ViewReslover</a:t>
              </a:r>
              <a:r>
                <a:rPr lang="zh-CN" altLang="zh-CN" sz="1200" dirty="0"/>
                <a:t>解析后，会向</a:t>
              </a:r>
              <a:r>
                <a:rPr lang="en-US" altLang="zh-CN" sz="1200" dirty="0"/>
                <a:t>DispatcherServlet</a:t>
              </a:r>
              <a:r>
                <a:rPr lang="zh-CN" altLang="zh-CN" sz="1200" dirty="0"/>
                <a:t>中返回具体的</a:t>
              </a:r>
              <a:r>
                <a:rPr lang="en-US" altLang="zh-CN" sz="1200" dirty="0"/>
                <a:t>View</a:t>
              </a:r>
              <a:r>
                <a:rPr lang="zh-CN" altLang="zh-CN" sz="1200" dirty="0"/>
                <a:t>（视图）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  <a:endParaRPr lang="zh-CN" alt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802" name="组合 186">
              <a:extLst>
                <a:ext uri="{FF2B5EF4-FFF2-40B4-BE49-F238E27FC236}">
                  <a16:creationId xmlns:a16="http://schemas.microsoft.com/office/drawing/2014/main" id="{336DAE9E-55F4-4268-A501-E6B15B8814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082" y="5777646"/>
              <a:ext cx="567291" cy="568325"/>
              <a:chOff x="244147" y="4394101"/>
              <a:chExt cx="567291" cy="568325"/>
            </a:xfrm>
          </p:grpSpPr>
          <p:sp>
            <p:nvSpPr>
              <p:cNvPr id="188" name="椭圆 187">
                <a:extLst>
                  <a:ext uri="{FF2B5EF4-FFF2-40B4-BE49-F238E27FC236}">
                    <a16:creationId xmlns:a16="http://schemas.microsoft.com/office/drawing/2014/main" id="{FA861338-A516-494E-B9D2-2975112AC924}"/>
                  </a:ext>
                </a:extLst>
              </p:cNvPr>
              <p:cNvSpPr/>
              <p:nvPr/>
            </p:nvSpPr>
            <p:spPr>
              <a:xfrm>
                <a:off x="244147" y="4394101"/>
                <a:ext cx="566653" cy="568325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5400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1200" ker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9" name="椭圆 188">
                <a:extLst>
                  <a:ext uri="{FF2B5EF4-FFF2-40B4-BE49-F238E27FC236}">
                    <a16:creationId xmlns:a16="http://schemas.microsoft.com/office/drawing/2014/main" id="{A644A599-C8FD-4B3D-8F3C-393FCA66F110}"/>
                  </a:ext>
                </a:extLst>
              </p:cNvPr>
              <p:cNvSpPr/>
              <p:nvPr/>
            </p:nvSpPr>
            <p:spPr>
              <a:xfrm>
                <a:off x="393350" y="4554438"/>
                <a:ext cx="287294" cy="28575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537709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endParaRPr lang="zh-CN" altLang="en-US" sz="1200" kern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317" name="组合 11316">
            <a:extLst>
              <a:ext uri="{FF2B5EF4-FFF2-40B4-BE49-F238E27FC236}">
                <a16:creationId xmlns:a16="http://schemas.microsoft.com/office/drawing/2014/main" id="{EC830CF6-775D-48E2-BC8E-BA0FB46908B5}"/>
              </a:ext>
            </a:extLst>
          </p:cNvPr>
          <p:cNvGrpSpPr>
            <a:grpSpLocks/>
          </p:cNvGrpSpPr>
          <p:nvPr/>
        </p:nvGrpSpPr>
        <p:grpSpPr bwMode="auto">
          <a:xfrm>
            <a:off x="1390651" y="3752850"/>
            <a:ext cx="6346031" cy="426244"/>
            <a:chOff x="329502" y="5004217"/>
            <a:chExt cx="8461703" cy="568325"/>
          </a:xfrm>
        </p:grpSpPr>
        <p:cxnSp>
          <p:nvCxnSpPr>
            <p:cNvPr id="31794" name="直接连接符 34">
              <a:extLst>
                <a:ext uri="{FF2B5EF4-FFF2-40B4-BE49-F238E27FC236}">
                  <a16:creationId xmlns:a16="http://schemas.microsoft.com/office/drawing/2014/main" id="{6C34C564-02B0-49D1-8A5B-E2A09725C63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941985" y="5546409"/>
              <a:ext cx="7763865" cy="1"/>
            </a:xfrm>
            <a:prstGeom prst="line">
              <a:avLst/>
            </a:prstGeom>
            <a:noFill/>
            <a:ln w="28575" algn="ctr">
              <a:solidFill>
                <a:srgbClr val="537709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1795" name="组合 11315">
              <a:extLst>
                <a:ext uri="{FF2B5EF4-FFF2-40B4-BE49-F238E27FC236}">
                  <a16:creationId xmlns:a16="http://schemas.microsoft.com/office/drawing/2014/main" id="{2A7E5B14-581C-486C-AEED-F6CF20DBB2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502" y="5004217"/>
              <a:ext cx="8461703" cy="568325"/>
              <a:chOff x="329502" y="5004217"/>
              <a:chExt cx="8461703" cy="568325"/>
            </a:xfrm>
          </p:grpSpPr>
          <p:sp>
            <p:nvSpPr>
              <p:cNvPr id="202" name="矩形 22">
                <a:extLst>
                  <a:ext uri="{FF2B5EF4-FFF2-40B4-BE49-F238E27FC236}">
                    <a16:creationId xmlns:a16="http://schemas.microsoft.com/office/drawing/2014/main" id="{621DABD6-7481-4CB4-915B-BC8B808554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5951" y="5115342"/>
                <a:ext cx="785525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zh-CN" sz="1200" dirty="0"/>
                  <a:t>视图渲染结果会返回给客户端浏览器显示</a:t>
                </a:r>
                <a:r>
                  <a:rPr lang="zh-CN" altLang="en-US" sz="1200" dirty="0"/>
                  <a:t>。</a:t>
                </a:r>
                <a:endParaRPr lang="zh-CN" altLang="en-US" sz="12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4" name="椭圆 203">
                <a:extLst>
                  <a:ext uri="{FF2B5EF4-FFF2-40B4-BE49-F238E27FC236}">
                    <a16:creationId xmlns:a16="http://schemas.microsoft.com/office/drawing/2014/main" id="{BE77AF9A-E5FB-4258-A956-E0D2F36ADFCC}"/>
                  </a:ext>
                </a:extLst>
              </p:cNvPr>
              <p:cNvSpPr/>
              <p:nvPr/>
            </p:nvSpPr>
            <p:spPr>
              <a:xfrm>
                <a:off x="329502" y="5004217"/>
                <a:ext cx="566760" cy="568325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5400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1200" ker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" name="椭圆 204">
                <a:extLst>
                  <a:ext uri="{FF2B5EF4-FFF2-40B4-BE49-F238E27FC236}">
                    <a16:creationId xmlns:a16="http://schemas.microsoft.com/office/drawing/2014/main" id="{356F813F-BCC0-491E-864A-A4F6DF4742A9}"/>
                  </a:ext>
                </a:extLst>
              </p:cNvPr>
              <p:cNvSpPr/>
              <p:nvPr/>
            </p:nvSpPr>
            <p:spPr>
              <a:xfrm>
                <a:off x="440631" y="5134392"/>
                <a:ext cx="336563" cy="33655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537709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kern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799" name="TextBox 11308">
                <a:extLst>
                  <a:ext uri="{FF2B5EF4-FFF2-40B4-BE49-F238E27FC236}">
                    <a16:creationId xmlns:a16="http://schemas.microsoft.com/office/drawing/2014/main" id="{48252882-1B30-443D-8109-34FD975AD7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549" y="5136614"/>
                <a:ext cx="48371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200" dirty="0"/>
                  <a:t>11</a:t>
                </a:r>
                <a:endParaRPr lang="zh-CN" altLang="en-US" sz="1200" dirty="0"/>
              </a:p>
            </p:txBody>
          </p:sp>
        </p:grpSp>
      </p:grpSp>
      <p:grpSp>
        <p:nvGrpSpPr>
          <p:cNvPr id="11315" name="组合 11314">
            <a:extLst>
              <a:ext uri="{FF2B5EF4-FFF2-40B4-BE49-F238E27FC236}">
                <a16:creationId xmlns:a16="http://schemas.microsoft.com/office/drawing/2014/main" id="{410A24D5-6B10-4D75-AAFF-0672954684E8}"/>
              </a:ext>
            </a:extLst>
          </p:cNvPr>
          <p:cNvGrpSpPr>
            <a:grpSpLocks/>
          </p:cNvGrpSpPr>
          <p:nvPr/>
        </p:nvGrpSpPr>
        <p:grpSpPr bwMode="auto">
          <a:xfrm>
            <a:off x="1390650" y="3199210"/>
            <a:ext cx="6338888" cy="426244"/>
            <a:chOff x="329871" y="4265176"/>
            <a:chExt cx="8452179" cy="568325"/>
          </a:xfrm>
        </p:grpSpPr>
        <p:sp>
          <p:nvSpPr>
            <p:cNvPr id="195" name="矩形 22">
              <a:extLst>
                <a:ext uri="{FF2B5EF4-FFF2-40B4-BE49-F238E27FC236}">
                  <a16:creationId xmlns:a16="http://schemas.microsoft.com/office/drawing/2014/main" id="{DE15B3BE-F47E-4B4B-891C-A9886BA64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794" y="4401701"/>
              <a:ext cx="785525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200" dirty="0"/>
                <a:t>DispatcherServlet</a:t>
              </a:r>
              <a:r>
                <a:rPr lang="zh-CN" altLang="zh-CN" sz="1200" dirty="0"/>
                <a:t>对</a:t>
              </a:r>
              <a:r>
                <a:rPr lang="en-US" altLang="zh-CN" sz="1200" dirty="0"/>
                <a:t>View</a:t>
              </a:r>
              <a:r>
                <a:rPr lang="zh-CN" altLang="zh-CN" sz="1200" dirty="0"/>
                <a:t>进行渲染（即将模型数据填充至视图中）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  <a:endParaRPr lang="zh-CN" alt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790" name="直接连接符 34">
              <a:extLst>
                <a:ext uri="{FF2B5EF4-FFF2-40B4-BE49-F238E27FC236}">
                  <a16:creationId xmlns:a16="http://schemas.microsoft.com/office/drawing/2014/main" id="{AD832F3E-36E8-4F23-BBE9-EEDF0CA544F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922935" y="4792363"/>
              <a:ext cx="7782915" cy="18278"/>
            </a:xfrm>
            <a:prstGeom prst="line">
              <a:avLst/>
            </a:prstGeom>
            <a:noFill/>
            <a:ln w="28575" algn="ctr">
              <a:solidFill>
                <a:srgbClr val="537709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1" name="椭圆 230">
              <a:extLst>
                <a:ext uri="{FF2B5EF4-FFF2-40B4-BE49-F238E27FC236}">
                  <a16:creationId xmlns:a16="http://schemas.microsoft.com/office/drawing/2014/main" id="{8E017ED6-08C7-4771-8540-385561F687E5}"/>
                </a:ext>
              </a:extLst>
            </p:cNvPr>
            <p:cNvSpPr/>
            <p:nvPr/>
          </p:nvSpPr>
          <p:spPr>
            <a:xfrm>
              <a:off x="329871" y="4265176"/>
              <a:ext cx="566760" cy="568325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5400" cap="flat" cmpd="sng" algn="ctr">
              <a:solidFill>
                <a:sysClr val="window" lastClr="FFFFFF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zh-CN" altLang="en-US" sz="1200" ker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2" name="椭圆 231">
              <a:extLst>
                <a:ext uri="{FF2B5EF4-FFF2-40B4-BE49-F238E27FC236}">
                  <a16:creationId xmlns:a16="http://schemas.microsoft.com/office/drawing/2014/main" id="{50115311-1F92-4A31-82EF-5E1A0ECAB214}"/>
                </a:ext>
              </a:extLst>
            </p:cNvPr>
            <p:cNvSpPr/>
            <p:nvPr/>
          </p:nvSpPr>
          <p:spPr>
            <a:xfrm>
              <a:off x="441000" y="4395351"/>
              <a:ext cx="336563" cy="33655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537709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793" name="TextBox 232">
              <a:extLst>
                <a:ext uri="{FF2B5EF4-FFF2-40B4-BE49-F238E27FC236}">
                  <a16:creationId xmlns:a16="http://schemas.microsoft.com/office/drawing/2014/main" id="{93B38A27-848B-42A5-87D1-793F1D2D6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393" y="4388048"/>
              <a:ext cx="53292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 dirty="0"/>
                <a:t>10</a:t>
              </a:r>
              <a:endParaRPr lang="zh-CN" altLang="en-US" sz="1200" dirty="0"/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458695-96C3-41D3-AED7-9E482321E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1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1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1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1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1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1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11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11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11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1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1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2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56" grpId="0" animBg="1"/>
      <p:bldP spid="11270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9412" y="818380"/>
            <a:ext cx="7992888" cy="3897228"/>
          </a:xfrm>
        </p:spPr>
        <p:txBody>
          <a:bodyPr/>
          <a:lstStyle/>
          <a:p>
            <a:pPr lvl="1"/>
            <a:r>
              <a:rPr lang="zh-CN" altLang="zh-CN" dirty="0"/>
              <a:t>清晰地角色划分</a:t>
            </a:r>
            <a:endParaRPr lang="en-US" altLang="zh-CN" dirty="0"/>
          </a:p>
          <a:p>
            <a:pPr lvl="1"/>
            <a:r>
              <a:rPr lang="zh-CN" altLang="zh-CN" dirty="0"/>
              <a:t>灵活的配置功能</a:t>
            </a:r>
            <a:endParaRPr lang="en-US" altLang="zh-CN" dirty="0"/>
          </a:p>
          <a:p>
            <a:pPr lvl="1"/>
            <a:r>
              <a:rPr lang="zh-CN" altLang="zh-CN" dirty="0"/>
              <a:t>提供了大量的控制器接口和实现类</a:t>
            </a:r>
            <a:endParaRPr lang="en-US" altLang="zh-CN" dirty="0"/>
          </a:p>
          <a:p>
            <a:pPr lvl="1"/>
            <a:r>
              <a:rPr lang="zh-CN" altLang="zh-CN" dirty="0"/>
              <a:t>真正做到与</a:t>
            </a:r>
            <a:r>
              <a:rPr lang="fr-FR" altLang="zh-CN" dirty="0"/>
              <a:t>View</a:t>
            </a:r>
            <a:r>
              <a:rPr lang="zh-CN" altLang="zh-CN" dirty="0"/>
              <a:t>层的实现无关（</a:t>
            </a:r>
            <a:r>
              <a:rPr lang="fr-FR" altLang="zh-CN" dirty="0"/>
              <a:t>JSP</a:t>
            </a:r>
            <a:r>
              <a:rPr lang="zh-CN" altLang="zh-CN" dirty="0"/>
              <a:t>、</a:t>
            </a:r>
            <a:r>
              <a:rPr lang="fr-FR" altLang="zh-CN" dirty="0"/>
              <a:t>Velocity</a:t>
            </a:r>
            <a:r>
              <a:rPr lang="zh-CN" altLang="zh-CN" dirty="0"/>
              <a:t>、</a:t>
            </a:r>
            <a:r>
              <a:rPr lang="fr-FR" altLang="zh-CN" dirty="0"/>
              <a:t>Xslt</a:t>
            </a:r>
            <a:r>
              <a:rPr lang="zh-CN" altLang="zh-CN" dirty="0"/>
              <a:t>等）</a:t>
            </a:r>
            <a:endParaRPr lang="en-US" altLang="zh-CN" dirty="0"/>
          </a:p>
          <a:p>
            <a:pPr lvl="1"/>
            <a:r>
              <a:rPr lang="zh-CN" altLang="zh-CN" dirty="0"/>
              <a:t>国际化支持</a:t>
            </a:r>
            <a:endParaRPr lang="en-US" altLang="zh-CN" dirty="0"/>
          </a:p>
          <a:p>
            <a:pPr lvl="1"/>
            <a:r>
              <a:rPr lang="zh-CN" altLang="zh-CN" dirty="0"/>
              <a:t>面向接口编程</a:t>
            </a:r>
            <a:endParaRPr lang="en-US" altLang="zh-CN" dirty="0"/>
          </a:p>
          <a:p>
            <a:pPr lvl="1"/>
            <a:r>
              <a:rPr lang="fr-FR" altLang="zh-CN" dirty="0"/>
              <a:t>Spring</a:t>
            </a:r>
            <a:r>
              <a:rPr lang="zh-CN" altLang="zh-CN" dirty="0"/>
              <a:t>提供了</a:t>
            </a:r>
            <a:r>
              <a:rPr lang="fr-FR" altLang="zh-CN" dirty="0"/>
              <a:t>Web</a:t>
            </a:r>
            <a:r>
              <a:rPr lang="zh-CN" altLang="zh-CN" dirty="0"/>
              <a:t>应用开发的一整套流程，不仅仅是</a:t>
            </a:r>
            <a:r>
              <a:rPr lang="fr-FR" altLang="zh-CN" dirty="0"/>
              <a:t>MVC</a:t>
            </a:r>
            <a:r>
              <a:rPr lang="zh-CN" altLang="zh-CN" dirty="0"/>
              <a:t>，他们之间可以很方便的结合一起</a:t>
            </a:r>
            <a:endParaRPr lang="en-US" altLang="zh-CN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162640"/>
            <a:ext cx="7992888" cy="456098"/>
          </a:xfrm>
        </p:spPr>
        <p:txBody>
          <a:bodyPr/>
          <a:lstStyle/>
          <a:p>
            <a:r>
              <a:rPr lang="fr-FR" altLang="zh-CN" dirty="0"/>
              <a:t>Spring MVC</a:t>
            </a:r>
            <a:r>
              <a:rPr lang="zh-CN" altLang="en-US" dirty="0"/>
              <a:t>框架特点</a:t>
            </a:r>
          </a:p>
        </p:txBody>
      </p:sp>
      <p:sp>
        <p:nvSpPr>
          <p:cNvPr id="20" name="灯片编号占位符 19">
            <a:extLst>
              <a:ext uri="{FF2B5EF4-FFF2-40B4-BE49-F238E27FC236}">
                <a16:creationId xmlns:a16="http://schemas.microsoft.com/office/drawing/2014/main" id="{6BFF5F7B-F865-4560-A453-11B25FAEF7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7674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B444F65-8710-4427-A895-4014CF77D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5976" y="226753"/>
            <a:ext cx="4556125" cy="576262"/>
          </a:xfrm>
        </p:spPr>
        <p:txBody>
          <a:bodyPr/>
          <a:lstStyle/>
          <a:p>
            <a:r>
              <a:rPr lang="zh-CN" altLang="en-US" sz="2400" dirty="0"/>
              <a:t>第</a:t>
            </a:r>
            <a:r>
              <a:rPr lang="en-US" altLang="zh-CN" sz="2400" dirty="0"/>
              <a:t>11</a:t>
            </a:r>
            <a:r>
              <a:rPr lang="zh-CN" altLang="en-US" sz="2400" dirty="0"/>
              <a:t>章 初识 </a:t>
            </a:r>
            <a:r>
              <a:rPr lang="en-US" altLang="zh-CN" sz="2400" dirty="0"/>
              <a:t>Spring MVC</a:t>
            </a:r>
            <a:endParaRPr lang="zh-CN" altLang="en-US" sz="2400" dirty="0"/>
          </a:p>
        </p:txBody>
      </p:sp>
      <p:sp>
        <p:nvSpPr>
          <p:cNvPr id="22" name="对角圆角矩形 10">
            <a:extLst>
              <a:ext uri="{FF2B5EF4-FFF2-40B4-BE49-F238E27FC236}">
                <a16:creationId xmlns:a16="http://schemas.microsoft.com/office/drawing/2014/main" id="{D2601321-ACD6-4E08-8094-CAFCD9C6AF43}"/>
              </a:ext>
            </a:extLst>
          </p:cNvPr>
          <p:cNvSpPr/>
          <p:nvPr/>
        </p:nvSpPr>
        <p:spPr bwMode="auto">
          <a:xfrm>
            <a:off x="3347864" y="3939902"/>
            <a:ext cx="5468105" cy="512488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>
              <a:solidFill>
                <a:srgbClr val="0070C0"/>
              </a:solidFill>
            </a:endParaRPr>
          </a:p>
        </p:txBody>
      </p:sp>
      <p:grpSp>
        <p:nvGrpSpPr>
          <p:cNvPr id="23" name="组合 2">
            <a:extLst>
              <a:ext uri="{FF2B5EF4-FFF2-40B4-BE49-F238E27FC236}">
                <a16:creationId xmlns:a16="http://schemas.microsoft.com/office/drawing/2014/main" id="{F6798595-A245-42C0-B843-33DF5E7FD377}"/>
              </a:ext>
            </a:extLst>
          </p:cNvPr>
          <p:cNvGrpSpPr>
            <a:grpSpLocks/>
          </p:cNvGrpSpPr>
          <p:nvPr/>
        </p:nvGrpSpPr>
        <p:grpSpPr bwMode="auto">
          <a:xfrm>
            <a:off x="1903202" y="1662671"/>
            <a:ext cx="2808312" cy="2602716"/>
            <a:chOff x="4874689" y="1756903"/>
            <a:chExt cx="3566358" cy="3444382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8E44B67B-E941-42A6-8D2C-4F22E25D9525}"/>
                </a:ext>
              </a:extLst>
            </p:cNvPr>
            <p:cNvSpPr/>
            <p:nvPr/>
          </p:nvSpPr>
          <p:spPr>
            <a:xfrm>
              <a:off x="4897636" y="1756903"/>
              <a:ext cx="3444623" cy="344438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1">
              <a:extLst>
                <a:ext uri="{FF2B5EF4-FFF2-40B4-BE49-F238E27FC236}">
                  <a16:creationId xmlns:a16="http://schemas.microsoft.com/office/drawing/2014/main" id="{533E5829-442C-4A1A-A0DE-01BE06C641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4689" y="2507836"/>
              <a:ext cx="3566358" cy="1750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4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主讲内容</a:t>
              </a:r>
              <a:endParaRPr lang="en-US" altLang="zh-CN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Adobe 宋体 Std L" panose="02020300000000000000" pitchFamily="18" charset="-122"/>
                  <a:cs typeface="Times New Roman" panose="02020603050405020304" pitchFamily="18" charset="0"/>
                </a:rPr>
                <a:t>Speech content</a:t>
              </a:r>
            </a:p>
          </p:txBody>
        </p:sp>
      </p:grpSp>
      <p:sp>
        <p:nvSpPr>
          <p:cNvPr id="24" name="TextBox 10">
            <a:extLst>
              <a:ext uri="{FF2B5EF4-FFF2-40B4-BE49-F238E27FC236}">
                <a16:creationId xmlns:a16="http://schemas.microsoft.com/office/drawing/2014/main" id="{30993553-161D-4E59-9758-4C03F6C35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8477" y="2544252"/>
            <a:ext cx="33166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08F69DBB-AC1E-44E0-8B52-F51929DAA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2871" y="1846427"/>
            <a:ext cx="33166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框架简介</a:t>
            </a: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9AFCD2A4-2AAE-4903-9F4E-A6D314306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1708" y="3242077"/>
            <a:ext cx="3493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的工作流程与优势</a:t>
            </a:r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id="{B7FB66C3-244C-4ED1-8F53-5B19E0B3B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8351" y="4042257"/>
            <a:ext cx="3771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的核心类与常用注解</a:t>
            </a:r>
          </a:p>
        </p:txBody>
      </p:sp>
    </p:spTree>
    <p:extLst>
      <p:ext uri="{BB962C8B-B14F-4D97-AF65-F5344CB8AC3E}">
        <p14:creationId xmlns:p14="http://schemas.microsoft.com/office/powerpoint/2010/main" val="15375078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A67665A1-29BD-4D9A-9694-0E5774952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FF0000"/>
                </a:solidFill>
              </a:rPr>
              <a:t>DispatcherServlet</a:t>
            </a:r>
            <a:r>
              <a:rPr lang="zh-CN" altLang="en-US" dirty="0"/>
              <a:t>（前端控制器）</a:t>
            </a:r>
          </a:p>
          <a:p>
            <a:pPr lvl="1"/>
            <a:r>
              <a:rPr lang="en-US" altLang="zh-CN" dirty="0"/>
              <a:t>Spring MVC</a:t>
            </a:r>
            <a:r>
              <a:rPr lang="zh-CN" altLang="en-US" dirty="0"/>
              <a:t>最核心的类</a:t>
            </a:r>
          </a:p>
          <a:p>
            <a:pPr lvl="1"/>
            <a:r>
              <a:rPr lang="en-US" altLang="zh-CN" dirty="0"/>
              <a:t>web.xml</a:t>
            </a:r>
            <a:r>
              <a:rPr lang="zh-CN" altLang="en-US" dirty="0"/>
              <a:t>中配置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Handler</a:t>
            </a:r>
            <a:r>
              <a:rPr lang="zh-CN" altLang="en-US" dirty="0"/>
              <a:t>（处理器）：对应</a:t>
            </a:r>
            <a:r>
              <a:rPr lang="en-US" altLang="zh-CN" dirty="0"/>
              <a:t>MVC</a:t>
            </a:r>
            <a:r>
              <a:rPr lang="zh-CN" altLang="en-US" dirty="0"/>
              <a:t>中</a:t>
            </a:r>
            <a:r>
              <a:rPr lang="en-US" altLang="zh-CN" dirty="0"/>
              <a:t>C(Controller</a:t>
            </a:r>
            <a:r>
              <a:rPr lang="zh-CN" altLang="en-US" dirty="0"/>
              <a:t>层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类型：</a:t>
            </a:r>
            <a:r>
              <a:rPr lang="en-US" altLang="zh-CN" dirty="0"/>
              <a:t>Object</a:t>
            </a:r>
          </a:p>
          <a:p>
            <a:pPr lvl="1"/>
            <a:r>
              <a:rPr lang="zh-CN" altLang="en-US" dirty="0"/>
              <a:t>作用：实际处理请求</a:t>
            </a:r>
          </a:p>
          <a:p>
            <a:pPr lvl="1"/>
            <a:r>
              <a:rPr lang="zh-CN" altLang="en-US" dirty="0"/>
              <a:t>标注了</a:t>
            </a:r>
            <a:r>
              <a:rPr lang="en-US" altLang="zh-CN" dirty="0"/>
              <a:t>@</a:t>
            </a:r>
            <a:r>
              <a:rPr lang="en-US" altLang="zh-CN" dirty="0" err="1"/>
              <a:t>RequestMapping</a:t>
            </a:r>
            <a:r>
              <a:rPr lang="zh-CN" altLang="en-US" dirty="0"/>
              <a:t>的所有方法都可以看作是一个</a:t>
            </a:r>
            <a:r>
              <a:rPr lang="en-US" altLang="zh-CN" dirty="0"/>
              <a:t>Handler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ModelAndView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逻辑视图名</a:t>
            </a:r>
          </a:p>
          <a:p>
            <a:pPr lvl="1"/>
            <a:r>
              <a:rPr lang="zh-CN" altLang="en-US" dirty="0"/>
              <a:t>模型对象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162640"/>
            <a:ext cx="7992888" cy="456098"/>
          </a:xfrm>
        </p:spPr>
        <p:txBody>
          <a:bodyPr/>
          <a:lstStyle/>
          <a:p>
            <a:r>
              <a:rPr lang="en-US" altLang="zh-CN" dirty="0"/>
              <a:t>Spring MVC</a:t>
            </a:r>
            <a:r>
              <a:rPr lang="zh-CN" altLang="en-US" dirty="0"/>
              <a:t>的核心类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848CF8-D1F5-4E4D-992D-0F64CDA498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65604" y="4707287"/>
            <a:ext cx="442392" cy="274637"/>
          </a:xfrm>
        </p:spPr>
        <p:txBody>
          <a:bodyPr/>
          <a:lstStyle/>
          <a:p>
            <a:fld id="{E6CA0B37-C609-418D-973E-5FE272E0CA7A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0390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100" dirty="0"/>
              <a:t>核心组件</a:t>
            </a:r>
            <a:endParaRPr lang="en-US" altLang="zh-CN" sz="2100" dirty="0"/>
          </a:p>
          <a:p>
            <a:pPr lvl="1"/>
            <a:r>
              <a:rPr lang="en-US" altLang="zh-CN" dirty="0" err="1">
                <a:solidFill>
                  <a:srgbClr val="FF0000"/>
                </a:solidFill>
              </a:rPr>
              <a:t>HandlerMapping</a:t>
            </a:r>
            <a:r>
              <a:rPr lang="zh-CN" altLang="en-US" dirty="0"/>
              <a:t>（处理器映射）</a:t>
            </a:r>
            <a:endParaRPr lang="en-US" altLang="zh-CN" dirty="0"/>
          </a:p>
          <a:p>
            <a:pPr lvl="2"/>
            <a:r>
              <a:rPr lang="en-US" altLang="zh-CN" dirty="0" err="1"/>
              <a:t>BeanNameUrlHandlerMapping</a:t>
            </a:r>
            <a:r>
              <a:rPr lang="zh-CN" altLang="en-US" dirty="0"/>
              <a:t>（默认）</a:t>
            </a:r>
            <a:endParaRPr lang="en-US" altLang="zh-CN" dirty="0"/>
          </a:p>
          <a:p>
            <a:pPr lvl="3"/>
            <a:r>
              <a:rPr lang="zh-CN" altLang="en-US" dirty="0"/>
              <a:t>将请求</a:t>
            </a:r>
            <a:r>
              <a:rPr lang="en-US" altLang="zh-CN" dirty="0"/>
              <a:t>URL</a:t>
            </a:r>
            <a:r>
              <a:rPr lang="zh-CN" altLang="en-US" dirty="0"/>
              <a:t>映射到同名的控制器</a:t>
            </a:r>
            <a:r>
              <a:rPr lang="en-US" altLang="zh-CN" dirty="0"/>
              <a:t>Bean</a:t>
            </a:r>
            <a:r>
              <a:rPr lang="zh-CN" altLang="en-US" dirty="0"/>
              <a:t>上</a:t>
            </a:r>
            <a:endParaRPr lang="en-US" altLang="zh-CN" dirty="0"/>
          </a:p>
          <a:p>
            <a:pPr lvl="2"/>
            <a:r>
              <a:rPr lang="fr-FR" altLang="zh-CN" dirty="0"/>
              <a:t>DefaultAnnotationHandlerMapping</a:t>
            </a:r>
          </a:p>
          <a:p>
            <a:pPr lvl="3"/>
            <a:r>
              <a:rPr lang="zh-CN" altLang="en-US" dirty="0"/>
              <a:t>将请求映射到标注</a:t>
            </a:r>
            <a:r>
              <a:rPr lang="en-US" altLang="zh-CN" dirty="0"/>
              <a:t>@</a:t>
            </a:r>
            <a:r>
              <a:rPr lang="en-US" altLang="zh-CN" dirty="0" err="1"/>
              <a:t>RequestMapping</a:t>
            </a:r>
            <a:r>
              <a:rPr lang="zh-CN" altLang="en-US" dirty="0"/>
              <a:t>注解的控制器和处理方法上</a:t>
            </a:r>
            <a:endParaRPr lang="fr-FR" altLang="zh-CN" dirty="0"/>
          </a:p>
          <a:p>
            <a:pPr lvl="2"/>
            <a:r>
              <a:rPr lang="fr-FR" altLang="zh-CN" dirty="0"/>
              <a:t>RequestMappingHandlerMapping</a:t>
            </a:r>
            <a:endParaRPr lang="en-US" altLang="zh-CN" dirty="0"/>
          </a:p>
          <a:p>
            <a:pPr lvl="1"/>
            <a:r>
              <a:rPr lang="en-US" altLang="zh-CN" dirty="0" err="1">
                <a:solidFill>
                  <a:srgbClr val="FF0000"/>
                </a:solidFill>
              </a:rPr>
              <a:t>HandlerAdapter</a:t>
            </a:r>
            <a:r>
              <a:rPr lang="zh-CN" altLang="en-US" dirty="0"/>
              <a:t>（适配器）</a:t>
            </a:r>
            <a:endParaRPr lang="en-US" altLang="zh-CN" dirty="0"/>
          </a:p>
          <a:p>
            <a:pPr lvl="2"/>
            <a:r>
              <a:rPr lang="fr-FR" altLang="zh-CN" dirty="0"/>
              <a:t>AnnotationMethodHandlerAdapter</a:t>
            </a:r>
          </a:p>
          <a:p>
            <a:pPr lvl="2"/>
            <a:r>
              <a:rPr lang="fr-FR" altLang="zh-CN" dirty="0"/>
              <a:t>RequestMappingHandlerAdapter</a:t>
            </a:r>
            <a:endParaRPr lang="en-US" altLang="zh-CN" dirty="0"/>
          </a:p>
          <a:p>
            <a:pPr lvl="1"/>
            <a:r>
              <a:rPr lang="en-US" altLang="zh-CN" dirty="0" err="1">
                <a:solidFill>
                  <a:srgbClr val="FF0000"/>
                </a:solidFill>
              </a:rPr>
              <a:t>ViewResolver</a:t>
            </a:r>
            <a:r>
              <a:rPr lang="zh-CN" altLang="en-US" dirty="0"/>
              <a:t>（视图解析器）</a:t>
            </a:r>
            <a:endParaRPr lang="en-US" altLang="zh-CN" dirty="0"/>
          </a:p>
          <a:p>
            <a:pPr lvl="2"/>
            <a:r>
              <a:rPr lang="en-US" altLang="zh-CN" dirty="0" err="1"/>
              <a:t>InternalResourceView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Spring MVC</a:t>
            </a:r>
            <a:r>
              <a:rPr lang="zh-CN" altLang="en-US" dirty="0"/>
              <a:t>的核心类</a:t>
            </a:r>
            <a:endParaRPr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032B45-C78C-4A85-8F66-381B596C2D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8651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6A7B76-F83B-4208-B021-D6EFB1CB1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412" y="818380"/>
            <a:ext cx="7992888" cy="3897228"/>
          </a:xfrm>
        </p:spPr>
        <p:txBody>
          <a:bodyPr/>
          <a:lstStyle/>
          <a:p>
            <a:r>
              <a:rPr lang="zh-CN" altLang="en-US" dirty="0"/>
              <a:t>视图解析器</a:t>
            </a:r>
            <a:r>
              <a:rPr lang="en-US" altLang="zh-CN" dirty="0"/>
              <a:t>-</a:t>
            </a:r>
            <a:r>
              <a:rPr lang="en-US" altLang="zh-CN" dirty="0" err="1"/>
              <a:t>ViewResolver</a:t>
            </a:r>
            <a:endParaRPr lang="en-US" altLang="zh-CN" dirty="0"/>
          </a:p>
          <a:p>
            <a:pPr lvl="1"/>
            <a:r>
              <a:rPr lang="zh-CN" altLang="en-US" dirty="0"/>
              <a:t>将逻辑视图名与</a:t>
            </a:r>
            <a:r>
              <a:rPr lang="en-US" altLang="zh-CN" dirty="0"/>
              <a:t>JSP</a:t>
            </a:r>
            <a:r>
              <a:rPr lang="zh-CN" altLang="en-US" dirty="0"/>
              <a:t>等视图技术进行匹配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162640"/>
            <a:ext cx="7992888" cy="456098"/>
          </a:xfrm>
        </p:spPr>
        <p:txBody>
          <a:bodyPr/>
          <a:lstStyle/>
          <a:p>
            <a:r>
              <a:rPr lang="zh-CN" altLang="en-US" dirty="0"/>
              <a:t>视图解析器</a:t>
            </a:r>
            <a:r>
              <a:rPr lang="en-US" altLang="zh-CN" dirty="0"/>
              <a:t>2-1</a:t>
            </a:r>
            <a:endParaRPr lang="zh-CN" altLang="en-US" dirty="0"/>
          </a:p>
        </p:txBody>
      </p:sp>
      <p:pic>
        <p:nvPicPr>
          <p:cNvPr id="6146" name="Picture 2" descr="E:\work\A8\Y2-SpringMVC\教学用书\SpringMVC01图例\图9.20视图解析器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471" y="1542983"/>
            <a:ext cx="3186354" cy="337191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组合 18"/>
          <p:cNvGrpSpPr>
            <a:grpSpLocks/>
          </p:cNvGrpSpPr>
          <p:nvPr/>
        </p:nvGrpSpPr>
        <p:grpSpPr bwMode="auto">
          <a:xfrm>
            <a:off x="5490102" y="4299945"/>
            <a:ext cx="2430270" cy="511261"/>
            <a:chOff x="3143240" y="5143512"/>
            <a:chExt cx="4572032" cy="458213"/>
          </a:xfrm>
        </p:grpSpPr>
        <p:sp>
          <p:nvSpPr>
            <p:cNvPr id="7" name="圆角矩形 6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/>
            </a:p>
          </p:txBody>
        </p:sp>
        <p:sp>
          <p:nvSpPr>
            <p:cNvPr id="8" name="圆角矩形 7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/>
            </a:p>
          </p:txBody>
        </p:sp>
        <p:pic>
          <p:nvPicPr>
            <p:cNvPr id="9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226179"/>
              <a:ext cx="571504" cy="283119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 bwMode="auto">
            <a:xfrm>
              <a:off x="4290106" y="5187962"/>
              <a:ext cx="2941881" cy="413763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200" b="1" spc="225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演示：查看源码</a:t>
              </a:r>
              <a:r>
                <a:rPr lang="en-US" altLang="zh-CN" sz="1200" b="1" spc="225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-</a:t>
              </a:r>
              <a:br>
                <a:rPr lang="en-US" altLang="zh-CN" sz="1200" b="1" spc="225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</a:br>
              <a:r>
                <a:rPr lang="en-US" altLang="zh-CN" sz="1200" b="1" spc="225" dirty="0" err="1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ViewResolver</a:t>
              </a:r>
              <a:endParaRPr lang="zh-CN" altLang="en-US" sz="1200" b="1" spc="225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 bwMode="auto">
          <a:xfrm>
            <a:off x="3437874" y="3480458"/>
            <a:ext cx="1836204" cy="216024"/>
          </a:xfrm>
          <a:prstGeom prst="rect">
            <a:avLst/>
          </a:prstGeom>
          <a:ln w="28575" cmpd="sng">
            <a:solidFill>
              <a:srgbClr val="FF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942426" y="4677984"/>
            <a:ext cx="1944216" cy="239569"/>
          </a:xfrm>
          <a:prstGeom prst="rect">
            <a:avLst/>
          </a:prstGeom>
          <a:ln w="28575" cmpd="sng">
            <a:solidFill>
              <a:srgbClr val="FF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25" name="灯片编号占位符 24">
            <a:extLst>
              <a:ext uri="{FF2B5EF4-FFF2-40B4-BE49-F238E27FC236}">
                <a16:creationId xmlns:a16="http://schemas.microsoft.com/office/drawing/2014/main" id="{F1B48778-2A71-4517-9E6F-4C8591DD2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548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391054-A152-466D-B918-30C4607E8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InternalResourceViewResolver</a:t>
            </a:r>
            <a:endParaRPr lang="en-US" altLang="zh-CN" dirty="0"/>
          </a:p>
          <a:p>
            <a:pPr lvl="1"/>
            <a:r>
              <a:rPr lang="en-US" altLang="zh-CN" dirty="0"/>
              <a:t>prefix</a:t>
            </a:r>
          </a:p>
          <a:p>
            <a:pPr lvl="1"/>
            <a:r>
              <a:rPr lang="en-US" altLang="zh-CN" dirty="0"/>
              <a:t>suffix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视图解析器</a:t>
            </a:r>
            <a:r>
              <a:rPr lang="en-US" altLang="zh-CN" dirty="0"/>
              <a:t>2-2</a:t>
            </a:r>
            <a:endParaRPr dirty="0"/>
          </a:p>
        </p:txBody>
      </p:sp>
      <p:sp>
        <p:nvSpPr>
          <p:cNvPr id="8" name="AutoShape 12"/>
          <p:cNvSpPr>
            <a:spLocks noChangeArrowheads="1"/>
          </p:cNvSpPr>
          <p:nvPr/>
        </p:nvSpPr>
        <p:spPr bwMode="auto">
          <a:xfrm>
            <a:off x="4860032" y="1452522"/>
            <a:ext cx="2483714" cy="41265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5D78A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r>
              <a:rPr lang="en-US" altLang="zh-CN" sz="1400" b="1">
                <a:solidFill>
                  <a:schemeClr val="accent5">
                    <a:lumMod val="10000"/>
                  </a:schemeClr>
                </a:solidFill>
              </a:rPr>
              <a:t>/WEB-INF/jsp</a:t>
            </a:r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/</a:t>
            </a:r>
            <a:r>
              <a:rPr lang="zh-CN" altLang="en-US" sz="1400" b="1" dirty="0">
                <a:solidFill>
                  <a:schemeClr val="accent5">
                    <a:lumMod val="10000"/>
                  </a:schemeClr>
                </a:solidFill>
              </a:rPr>
              <a:t>逻辑</a:t>
            </a:r>
            <a:r>
              <a:rPr lang="zh-CN" altLang="en-US" sz="1400" b="1">
                <a:solidFill>
                  <a:schemeClr val="accent5">
                    <a:lumMod val="10000"/>
                  </a:schemeClr>
                </a:solidFill>
              </a:rPr>
              <a:t>视图名</a:t>
            </a:r>
            <a:r>
              <a:rPr lang="en-US" altLang="zh-CN" sz="1400" b="1">
                <a:solidFill>
                  <a:schemeClr val="accent5">
                    <a:lumMod val="10000"/>
                  </a:schemeClr>
                </a:solidFill>
              </a:rPr>
              <a:t>.jsp</a:t>
            </a:r>
            <a:endParaRPr lang="en-US" altLang="zh-CN" sz="1400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4860032" y="1508833"/>
            <a:ext cx="1188413" cy="270030"/>
          </a:xfrm>
          <a:prstGeom prst="rect">
            <a:avLst/>
          </a:prstGeom>
          <a:ln w="28575" cmpd="sng">
            <a:solidFill>
              <a:srgbClr val="FF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rgbClr val="FF0000"/>
              </a:solidFill>
            </a:endParaRPr>
          </a:p>
        </p:txBody>
      </p:sp>
      <p:cxnSp>
        <p:nvCxnSpPr>
          <p:cNvPr id="10" name="直接箭头连接符 9"/>
          <p:cNvCxnSpPr>
            <a:endCxn id="11" idx="1"/>
          </p:cNvCxnSpPr>
          <p:nvPr/>
        </p:nvCxnSpPr>
        <p:spPr>
          <a:xfrm flipV="1">
            <a:off x="5430280" y="1143970"/>
            <a:ext cx="558597" cy="30491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AutoShape 2"/>
          <p:cNvSpPr>
            <a:spLocks noChangeArrowheads="1"/>
          </p:cNvSpPr>
          <p:nvPr/>
        </p:nvSpPr>
        <p:spPr bwMode="auto">
          <a:xfrm>
            <a:off x="5988877" y="1004131"/>
            <a:ext cx="556964" cy="279678"/>
          </a:xfrm>
          <a:prstGeom prst="roundRect">
            <a:avLst>
              <a:gd name="adj" fmla="val 2593"/>
            </a:avLst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14313" indent="-214313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200" b="1" kern="0" dirty="0">
                <a:solidFill>
                  <a:schemeClr val="bg1"/>
                </a:solidFill>
                <a:latin typeface="Arial"/>
                <a:ea typeface="黑体"/>
              </a:rPr>
              <a:t>前缀</a:t>
            </a:r>
          </a:p>
        </p:txBody>
      </p:sp>
      <p:sp>
        <p:nvSpPr>
          <p:cNvPr id="12" name="矩形 11"/>
          <p:cNvSpPr/>
          <p:nvPr/>
        </p:nvSpPr>
        <p:spPr bwMode="auto">
          <a:xfrm>
            <a:off x="6923883" y="1516673"/>
            <a:ext cx="378042" cy="270030"/>
          </a:xfrm>
          <a:prstGeom prst="rect">
            <a:avLst/>
          </a:prstGeom>
          <a:ln w="28575" cmpd="sng">
            <a:solidFill>
              <a:srgbClr val="FF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rgbClr val="FF0000"/>
              </a:solidFill>
            </a:endParaRPr>
          </a:p>
        </p:txBody>
      </p:sp>
      <p:cxnSp>
        <p:nvCxnSpPr>
          <p:cNvPr id="13" name="直接箭头连接符 12"/>
          <p:cNvCxnSpPr>
            <a:endCxn id="14" idx="1"/>
          </p:cNvCxnSpPr>
          <p:nvPr/>
        </p:nvCxnSpPr>
        <p:spPr>
          <a:xfrm flipV="1">
            <a:off x="7115096" y="1153618"/>
            <a:ext cx="376922" cy="29221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AutoShape 2"/>
          <p:cNvSpPr>
            <a:spLocks noChangeArrowheads="1"/>
          </p:cNvSpPr>
          <p:nvPr/>
        </p:nvSpPr>
        <p:spPr bwMode="auto">
          <a:xfrm>
            <a:off x="7492018" y="1013779"/>
            <a:ext cx="619997" cy="279678"/>
          </a:xfrm>
          <a:prstGeom prst="roundRect">
            <a:avLst>
              <a:gd name="adj" fmla="val 2593"/>
            </a:avLst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14313" indent="-214313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200" b="1" kern="0" dirty="0">
                <a:solidFill>
                  <a:schemeClr val="bg1"/>
                </a:solidFill>
                <a:latin typeface="Arial"/>
                <a:ea typeface="黑体"/>
              </a:rPr>
              <a:t>后缀</a:t>
            </a:r>
          </a:p>
        </p:txBody>
      </p:sp>
      <p:sp>
        <p:nvSpPr>
          <p:cNvPr id="15" name="AutoShape 12">
            <a:extLst>
              <a:ext uri="{FF2B5EF4-FFF2-40B4-BE49-F238E27FC236}">
                <a16:creationId xmlns:a16="http://schemas.microsoft.com/office/drawing/2014/main" id="{0587967E-F9D1-4DA2-A06C-B9521E3F1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541" y="2052476"/>
            <a:ext cx="6993109" cy="98431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5D78A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 &lt;bean  class="org.springframework.web.servlet.view.InternalResourceViewResolver" &gt;</a:t>
            </a:r>
          </a:p>
          <a:p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	&lt;property name="</a:t>
            </a:r>
            <a:r>
              <a:rPr lang="en-US" altLang="zh-CN" sz="1400" b="1" dirty="0">
                <a:solidFill>
                  <a:srgbClr val="FF0000"/>
                </a:solidFill>
              </a:rPr>
              <a:t>prefix</a:t>
            </a:r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" value="/WEB-INF/</a:t>
            </a:r>
            <a:r>
              <a:rPr lang="en-US" altLang="zh-CN" sz="1400" b="1" dirty="0" err="1">
                <a:solidFill>
                  <a:schemeClr val="accent5">
                    <a:lumMod val="10000"/>
                  </a:schemeClr>
                </a:solidFill>
              </a:rPr>
              <a:t>jsp</a:t>
            </a:r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/"/&gt;</a:t>
            </a:r>
          </a:p>
          <a:p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	&lt;property name="</a:t>
            </a:r>
            <a:r>
              <a:rPr lang="en-US" altLang="zh-CN" sz="1400" b="1" dirty="0">
                <a:solidFill>
                  <a:srgbClr val="FF0000"/>
                </a:solidFill>
              </a:rPr>
              <a:t>suffix</a:t>
            </a:r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" value=".</a:t>
            </a:r>
            <a:r>
              <a:rPr lang="en-US" altLang="zh-CN" sz="1400" b="1" dirty="0" err="1">
                <a:solidFill>
                  <a:schemeClr val="accent5">
                    <a:lumMod val="10000"/>
                  </a:schemeClr>
                </a:solidFill>
              </a:rPr>
              <a:t>jsp</a:t>
            </a:r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"/&gt;</a:t>
            </a:r>
          </a:p>
          <a:p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&lt;/bean&gt;</a:t>
            </a:r>
          </a:p>
          <a:p>
            <a:endParaRPr lang="en-US" altLang="zh-CN" sz="1400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FAE563-D222-4F70-A548-5B899337F1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8CAB28E-FDC4-40FE-9A06-22EDDDC4D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756" y="3340905"/>
            <a:ext cx="7488832" cy="1019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rPr>
              <a:t>在上述代码中，定义了一个视图解析器，并设置了视图的前缀和后缀属性。这样设置后，方法中所定义的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rPr>
              <a:t>view</a:t>
            </a:r>
            <a:r>
              <a:rPr lang="zh-CN" altLang="zh-CN" sz="1400" dirty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rPr>
              <a:t>路径将可以简化。例如，入门案例中的逻辑视图名只需设置为“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rPr>
              <a:t>first</a:t>
            </a:r>
            <a:r>
              <a:rPr lang="zh-CN" altLang="zh-CN" sz="1400" dirty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rPr>
              <a:t>”，而不再需要设置为“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rPr>
              <a:t>/WEB-INF/</a:t>
            </a:r>
            <a:r>
              <a:rPr lang="en-US" altLang="zh-CN" sz="1400" dirty="0" err="1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rPr>
              <a:t>jsp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rPr>
              <a:t>/</a:t>
            </a:r>
            <a:r>
              <a:rPr lang="en-US" altLang="zh-CN" sz="1400" dirty="0" err="1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rPr>
              <a:t>first.jsp</a:t>
            </a:r>
            <a:r>
              <a:rPr lang="zh-CN" altLang="zh-CN" sz="1400" dirty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rPr>
              <a:t>”，在访问时视图解析器会自动的增加前缀和后缀。</a:t>
            </a:r>
          </a:p>
        </p:txBody>
      </p:sp>
    </p:spTree>
    <p:extLst>
      <p:ext uri="{BB962C8B-B14F-4D97-AF65-F5344CB8AC3E}">
        <p14:creationId xmlns:p14="http://schemas.microsoft.com/office/powerpoint/2010/main" val="42927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9412" y="818380"/>
            <a:ext cx="7992888" cy="3897228"/>
          </a:xfrm>
        </p:spPr>
        <p:txBody>
          <a:bodyPr/>
          <a:lstStyle/>
          <a:p>
            <a:pPr lvl="1"/>
            <a:r>
              <a:rPr lang="zh-CN" altLang="zh-CN" dirty="0"/>
              <a:t>视图（</a:t>
            </a:r>
            <a:r>
              <a:rPr lang="fr-FR" altLang="zh-CN" dirty="0"/>
              <a:t>View</a:t>
            </a:r>
            <a:r>
              <a:rPr lang="zh-CN" altLang="zh-CN" dirty="0"/>
              <a:t>）</a:t>
            </a:r>
            <a:r>
              <a:rPr lang="en-US" altLang="zh-CN" dirty="0"/>
              <a:t>-</a:t>
            </a:r>
            <a:r>
              <a:rPr lang="zh-CN" altLang="en-US" dirty="0"/>
              <a:t>对应组件：</a:t>
            </a:r>
            <a:r>
              <a:rPr lang="fr-FR" altLang="zh-CN" dirty="0"/>
              <a:t>JSP</a:t>
            </a:r>
            <a:r>
              <a:rPr lang="zh-CN" altLang="zh-CN" dirty="0"/>
              <a:t>或者</a:t>
            </a:r>
            <a:r>
              <a:rPr lang="fr-FR" altLang="zh-CN" dirty="0"/>
              <a:t>HTML</a:t>
            </a:r>
            <a:r>
              <a:rPr lang="zh-CN" altLang="zh-CN" dirty="0"/>
              <a:t>文件</a:t>
            </a:r>
            <a:endParaRPr lang="en-US" altLang="zh-CN" dirty="0"/>
          </a:p>
          <a:p>
            <a:pPr lvl="1"/>
            <a:r>
              <a:rPr lang="zh-CN" altLang="zh-CN" dirty="0"/>
              <a:t>控制器（</a:t>
            </a:r>
            <a:r>
              <a:rPr lang="fr-FR" altLang="zh-CN" dirty="0"/>
              <a:t>Controller</a:t>
            </a:r>
            <a:r>
              <a:rPr lang="zh-CN" altLang="zh-CN" dirty="0"/>
              <a:t>）</a:t>
            </a:r>
            <a:r>
              <a:rPr lang="en-US" altLang="zh-CN" dirty="0"/>
              <a:t>-</a:t>
            </a:r>
            <a:r>
              <a:rPr lang="zh-CN" altLang="zh-CN" dirty="0"/>
              <a:t>对应组件：</a:t>
            </a:r>
            <a:r>
              <a:rPr lang="fr-FR" altLang="zh-CN" dirty="0"/>
              <a:t>Servlet</a:t>
            </a:r>
          </a:p>
          <a:p>
            <a:pPr lvl="1"/>
            <a:r>
              <a:rPr lang="zh-CN" altLang="zh-CN" dirty="0"/>
              <a:t>模型（</a:t>
            </a:r>
            <a:r>
              <a:rPr lang="fr-FR" altLang="zh-CN" dirty="0"/>
              <a:t>Model</a:t>
            </a:r>
            <a:r>
              <a:rPr lang="zh-CN" altLang="zh-CN" dirty="0"/>
              <a:t>）</a:t>
            </a:r>
            <a:r>
              <a:rPr lang="en-US" altLang="zh-CN" dirty="0"/>
              <a:t> -</a:t>
            </a:r>
            <a:r>
              <a:rPr lang="zh-CN" altLang="zh-CN" dirty="0"/>
              <a:t>对应组件：</a:t>
            </a:r>
            <a:r>
              <a:rPr lang="fr-FR" altLang="zh-CN" dirty="0"/>
              <a:t>JavaBean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162640"/>
            <a:ext cx="7992888" cy="456098"/>
          </a:xfrm>
        </p:spPr>
        <p:txBody>
          <a:bodyPr/>
          <a:lstStyle/>
          <a:p>
            <a:r>
              <a:rPr lang="en-US" altLang="zh-CN" dirty="0"/>
              <a:t>MVC</a:t>
            </a:r>
            <a:r>
              <a:rPr lang="zh-CN" altLang="en-US" dirty="0"/>
              <a:t>设计模式</a:t>
            </a:r>
            <a:r>
              <a:rPr lang="en-US" altLang="zh-CN" dirty="0"/>
              <a:t>5-1</a:t>
            </a:r>
            <a:endParaRPr lang="zh-CN" altLang="en-US" dirty="0"/>
          </a:p>
        </p:txBody>
      </p:sp>
      <p:sp>
        <p:nvSpPr>
          <p:cNvPr id="18" name="AutoShape 9"/>
          <p:cNvSpPr>
            <a:spLocks noChangeArrowheads="1"/>
          </p:cNvSpPr>
          <p:nvPr/>
        </p:nvSpPr>
        <p:spPr bwMode="auto">
          <a:xfrm>
            <a:off x="3731416" y="2786065"/>
            <a:ext cx="803678" cy="306467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167879" indent="-167879" algn="ctr"/>
            <a:r>
              <a:rPr lang="en-US" altLang="zh-CN" sz="1200" b="1" dirty="0" err="1">
                <a:solidFill>
                  <a:schemeClr val="bg1"/>
                </a:solidFill>
                <a:ea typeface="黑体" pitchFamily="49" charset="-122"/>
              </a:rPr>
              <a:t>Servlet</a:t>
            </a:r>
            <a:endParaRPr lang="en-US" altLang="zh-CN" sz="1200" b="1" dirty="0">
              <a:solidFill>
                <a:schemeClr val="bg1"/>
              </a:solidFill>
              <a:ea typeface="黑体" pitchFamily="49" charset="-122"/>
            </a:endParaRPr>
          </a:p>
        </p:txBody>
      </p:sp>
      <p:sp>
        <p:nvSpPr>
          <p:cNvPr id="19" name="AutoShape 9"/>
          <p:cNvSpPr>
            <a:spLocks noChangeArrowheads="1"/>
          </p:cNvSpPr>
          <p:nvPr/>
        </p:nvSpPr>
        <p:spPr bwMode="auto">
          <a:xfrm>
            <a:off x="5017301" y="3482585"/>
            <a:ext cx="750099" cy="306467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167879" indent="-167879" algn="ctr"/>
            <a:r>
              <a:rPr lang="en-US" altLang="zh-CN" sz="1200" b="1" dirty="0">
                <a:solidFill>
                  <a:schemeClr val="bg1"/>
                </a:solidFill>
                <a:ea typeface="黑体" pitchFamily="49" charset="-122"/>
              </a:rPr>
              <a:t>JSP</a:t>
            </a:r>
          </a:p>
        </p:txBody>
      </p:sp>
      <p:cxnSp>
        <p:nvCxnSpPr>
          <p:cNvPr id="20" name="直接箭头连接符 19"/>
          <p:cNvCxnSpPr>
            <a:stCxn id="19" idx="0"/>
          </p:cNvCxnSpPr>
          <p:nvPr/>
        </p:nvCxnSpPr>
        <p:spPr>
          <a:xfrm flipH="1" flipV="1">
            <a:off x="5373216" y="2625329"/>
            <a:ext cx="19135" cy="857256"/>
          </a:xfrm>
          <a:prstGeom prst="straightConnector1">
            <a:avLst/>
          </a:prstGeom>
          <a:ln cmpd="sng">
            <a:solidFill>
              <a:schemeClr val="tx2">
                <a:lumMod val="60000"/>
                <a:lumOff val="4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AutoShape 36"/>
          <p:cNvSpPr>
            <a:spLocks noChangeArrowheads="1"/>
          </p:cNvSpPr>
          <p:nvPr/>
        </p:nvSpPr>
        <p:spPr bwMode="auto">
          <a:xfrm>
            <a:off x="4267207" y="4286267"/>
            <a:ext cx="857251" cy="589359"/>
          </a:xfrm>
          <a:prstGeom prst="can">
            <a:avLst>
              <a:gd name="adj" fmla="val 33355"/>
            </a:avLst>
          </a:prstGeom>
          <a:gradFill rotWithShape="0">
            <a:gsLst>
              <a:gs pos="0">
                <a:schemeClr val="tx2"/>
              </a:gs>
              <a:gs pos="50000">
                <a:srgbClr val="0066FF"/>
              </a:gs>
              <a:gs pos="100000">
                <a:schemeClr val="tx2"/>
              </a:gs>
            </a:gsLst>
            <a:lin ang="0" scaled="1"/>
          </a:gradFill>
          <a:ln w="19050" cap="rnd">
            <a:solidFill>
              <a:srgbClr val="33CCCC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 eaLnBrk="0" hangingPunct="0">
              <a:defRPr/>
            </a:pPr>
            <a:r>
              <a:rPr lang="zh-CN" altLang="en-US" sz="1200" b="1" dirty="0" err="1">
                <a:solidFill>
                  <a:schemeClr val="bg1"/>
                </a:solidFill>
                <a:latin typeface="+mn-lt"/>
                <a:ea typeface="黑体" pitchFamily="49" charset="-122"/>
              </a:rPr>
              <a:t>数据库</a:t>
            </a:r>
          </a:p>
        </p:txBody>
      </p:sp>
      <p:pic>
        <p:nvPicPr>
          <p:cNvPr id="22" name="Picture 4" descr="C:\Documents and Settings\yujuan.bai\桌面\WEB图片\WEB图片\WEB7.files\u=2843534597,1647259796&amp;fm=5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0880" y="2035965"/>
            <a:ext cx="574055" cy="5357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3" name="AutoShape 9"/>
          <p:cNvSpPr>
            <a:spLocks noChangeArrowheads="1"/>
          </p:cNvSpPr>
          <p:nvPr/>
        </p:nvSpPr>
        <p:spPr bwMode="auto">
          <a:xfrm>
            <a:off x="3356367" y="3482585"/>
            <a:ext cx="1125149" cy="306467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167879" indent="-167879" algn="ctr"/>
            <a:r>
              <a:rPr lang="en-US" altLang="zh-CN" sz="1200" b="1" dirty="0" err="1">
                <a:solidFill>
                  <a:schemeClr val="bg1"/>
                </a:solidFill>
                <a:ea typeface="黑体" pitchFamily="49" charset="-122"/>
              </a:rPr>
              <a:t>JavaBean</a:t>
            </a:r>
            <a:endParaRPr lang="en-US" altLang="zh-CN" sz="1200" b="1" dirty="0">
              <a:solidFill>
                <a:schemeClr val="bg1"/>
              </a:solidFill>
              <a:ea typeface="黑体" pitchFamily="49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rot="10800000">
            <a:off x="4052889" y="3804056"/>
            <a:ext cx="482206" cy="428628"/>
          </a:xfrm>
          <a:prstGeom prst="straightConnector1">
            <a:avLst/>
          </a:prstGeom>
          <a:ln cmpd="sng">
            <a:solidFill>
              <a:schemeClr val="tx2">
                <a:lumMod val="60000"/>
                <a:lumOff val="4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rot="16200000" flipH="1">
            <a:off x="3784995" y="3857634"/>
            <a:ext cx="482207" cy="482207"/>
          </a:xfrm>
          <a:prstGeom prst="straightConnector1">
            <a:avLst/>
          </a:prstGeom>
          <a:ln cmpd="sng">
            <a:solidFill>
              <a:schemeClr val="tx2">
                <a:lumMod val="60000"/>
                <a:lumOff val="4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rot="5400000" flipH="1" flipV="1">
            <a:off x="3999309" y="3107535"/>
            <a:ext cx="375050" cy="375050"/>
          </a:xfrm>
          <a:prstGeom prst="straightConnector1">
            <a:avLst/>
          </a:prstGeom>
          <a:ln cmpd="sng">
            <a:solidFill>
              <a:schemeClr val="tx2">
                <a:lumMod val="60000"/>
                <a:lumOff val="4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8" idx="2"/>
          </p:cNvCxnSpPr>
          <p:nvPr/>
        </p:nvCxnSpPr>
        <p:spPr>
          <a:xfrm flipH="1">
            <a:off x="3731420" y="3092532"/>
            <a:ext cx="401835" cy="390055"/>
          </a:xfrm>
          <a:prstGeom prst="straightConnector1">
            <a:avLst/>
          </a:prstGeom>
          <a:ln cmpd="sng">
            <a:solidFill>
              <a:schemeClr val="tx2">
                <a:lumMod val="60000"/>
                <a:lumOff val="4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rot="10800000" flipV="1">
            <a:off x="4160045" y="2411016"/>
            <a:ext cx="857256" cy="390052"/>
          </a:xfrm>
          <a:prstGeom prst="straightConnector1">
            <a:avLst/>
          </a:prstGeom>
          <a:ln cmpd="sng">
            <a:solidFill>
              <a:schemeClr val="tx2">
                <a:lumMod val="60000"/>
                <a:lumOff val="4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8" idx="3"/>
          </p:cNvCxnSpPr>
          <p:nvPr/>
        </p:nvCxnSpPr>
        <p:spPr>
          <a:xfrm>
            <a:off x="4535094" y="2939299"/>
            <a:ext cx="642942" cy="543286"/>
          </a:xfrm>
          <a:prstGeom prst="straightConnector1">
            <a:avLst/>
          </a:prstGeom>
          <a:ln cmpd="sng">
            <a:solidFill>
              <a:schemeClr val="tx2">
                <a:lumMod val="60000"/>
                <a:lumOff val="4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AutoShape 6"/>
          <p:cNvSpPr>
            <a:spLocks noChangeArrowheads="1"/>
          </p:cNvSpPr>
          <p:nvPr/>
        </p:nvSpPr>
        <p:spPr bwMode="auto">
          <a:xfrm>
            <a:off x="5928135" y="3107536"/>
            <a:ext cx="750099" cy="306467"/>
          </a:xfrm>
          <a:prstGeom prst="wedgeRoundRectCallout">
            <a:avLst>
              <a:gd name="adj1" fmla="val -71763"/>
              <a:gd name="adj2" fmla="val 115658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14313" indent="-214313" eaLnBrk="0" hangingPunct="0">
              <a:buClr>
                <a:srgbClr val="233DA9"/>
              </a:buClr>
              <a:buSzPct val="80000"/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Arial" charset="0"/>
                <a:ea typeface="黑体" pitchFamily="2" charset="-122"/>
              </a:rPr>
              <a:t>View</a:t>
            </a:r>
            <a:endParaRPr lang="zh-CN" altLang="en-US" sz="1200" b="1" dirty="0">
              <a:solidFill>
                <a:schemeClr val="bg1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2713425" y="2357437"/>
            <a:ext cx="1017992" cy="306467"/>
          </a:xfrm>
          <a:prstGeom prst="wedgeRoundRectCallout">
            <a:avLst>
              <a:gd name="adj1" fmla="val 51051"/>
              <a:gd name="adj2" fmla="val 102299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14313" indent="-214313" eaLnBrk="0" hangingPunct="0">
              <a:buClr>
                <a:srgbClr val="233DA9"/>
              </a:buClr>
              <a:buSzPct val="80000"/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Arial" charset="0"/>
                <a:ea typeface="黑体" pitchFamily="2" charset="-122"/>
              </a:rPr>
              <a:t>Controller</a:t>
            </a:r>
            <a:endParaRPr lang="zh-CN" altLang="en-US" sz="1200" b="1" dirty="0">
              <a:solidFill>
                <a:schemeClr val="bg1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32" name="AutoShape 6"/>
          <p:cNvSpPr>
            <a:spLocks noChangeArrowheads="1"/>
          </p:cNvSpPr>
          <p:nvPr/>
        </p:nvSpPr>
        <p:spPr bwMode="auto">
          <a:xfrm>
            <a:off x="2659846" y="3964792"/>
            <a:ext cx="1017992" cy="306467"/>
          </a:xfrm>
          <a:prstGeom prst="wedgeRoundRectCallout">
            <a:avLst>
              <a:gd name="adj1" fmla="val 32952"/>
              <a:gd name="adj2" fmla="val -108117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14313" indent="-214313" eaLnBrk="0" hangingPunct="0">
              <a:buClr>
                <a:srgbClr val="233DA9"/>
              </a:buClr>
              <a:buSzPct val="80000"/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Arial" charset="0"/>
                <a:ea typeface="黑体" pitchFamily="2" charset="-122"/>
              </a:rPr>
              <a:t>Model</a:t>
            </a:r>
            <a:endParaRPr lang="zh-CN" altLang="en-US" sz="1200" b="1" dirty="0">
              <a:solidFill>
                <a:schemeClr val="bg1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D771D32B-886E-4319-BC02-D78598AEAE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CE2FA134-2492-4471-8F7C-9AC3EEFE79C2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755576" y="162640"/>
            <a:ext cx="7992888" cy="45609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zh-CN" dirty="0"/>
              <a:t>@Controller</a:t>
            </a:r>
            <a:r>
              <a:rPr lang="zh-CN" altLang="en-US" dirty="0"/>
              <a:t>注解类型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5FAB5DB-78BB-469D-85A4-4944D1A3AD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65604" y="4707287"/>
            <a:ext cx="442392" cy="274637"/>
          </a:xfrm>
        </p:spPr>
        <p:txBody>
          <a:bodyPr/>
          <a:lstStyle/>
          <a:p>
            <a:fld id="{858002EC-C620-423F-B050-F55F193300FB}" type="slidenum">
              <a:rPr lang="zh-CN" altLang="en-US" smtClean="0"/>
              <a:pPr/>
              <a:t>40</a:t>
            </a:fld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482313E-FF96-4489-9986-87F287069A47}"/>
              </a:ext>
            </a:extLst>
          </p:cNvPr>
          <p:cNvGrpSpPr>
            <a:grpSpLocks/>
          </p:cNvGrpSpPr>
          <p:nvPr/>
        </p:nvGrpSpPr>
        <p:grpSpPr bwMode="auto">
          <a:xfrm>
            <a:off x="1702026" y="729583"/>
            <a:ext cx="6984774" cy="1034580"/>
            <a:chOff x="1755776" y="1418252"/>
            <a:chExt cx="6630856" cy="1051854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28A7226-88B3-46BA-B066-D027A2ECE21C}"/>
                </a:ext>
              </a:extLst>
            </p:cNvPr>
            <p:cNvSpPr/>
            <p:nvPr/>
          </p:nvSpPr>
          <p:spPr bwMode="auto">
            <a:xfrm>
              <a:off x="1755776" y="1418252"/>
              <a:ext cx="6599108" cy="1051854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>
                <a:defRPr/>
              </a:pPr>
              <a:endParaRPr lang="en-US" altLang="zh-CN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</p:txBody>
        </p:sp>
        <p:sp>
          <p:nvSpPr>
            <p:cNvPr id="22536" name="矩形 16">
              <a:extLst>
                <a:ext uri="{FF2B5EF4-FFF2-40B4-BE49-F238E27FC236}">
                  <a16:creationId xmlns:a16="http://schemas.microsoft.com/office/drawing/2014/main" id="{3D3A04F3-677A-49EC-A25F-253346DED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7525" y="1424871"/>
              <a:ext cx="6599107" cy="905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zh-CN" sz="1200" dirty="0">
                  <a:latin typeface="+mn-ea"/>
                  <a:ea typeface="+mn-ea"/>
                  <a:cs typeface="Times New Roman" panose="02020603050405020304" pitchFamily="18" charset="0"/>
                </a:rPr>
                <a:t> </a:t>
              </a:r>
              <a:r>
                <a:rPr lang="en-US" altLang="zh-CN" sz="1200" dirty="0">
                  <a:latin typeface="+mn-ea"/>
                  <a:ea typeface="+mn-ea"/>
                  <a:cs typeface="Times New Roman" panose="02020603050405020304" pitchFamily="18" charset="0"/>
                </a:rPr>
                <a:t>       </a:t>
              </a:r>
              <a:r>
                <a:rPr lang="en-US" altLang="zh-CN" sz="1200" dirty="0" err="1">
                  <a:solidFill>
                    <a:srgbClr val="0070C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org.springframework.stereotype.Controller</a:t>
              </a:r>
              <a:r>
                <a:rPr lang="zh-CN" altLang="en-US" sz="1200" dirty="0">
                  <a:latin typeface="+mn-ea"/>
                  <a:ea typeface="+mn-ea"/>
                  <a:cs typeface="Times New Roman" panose="02020603050405020304" pitchFamily="18" charset="0"/>
                </a:rPr>
                <a:t>注解类型用于指示</a:t>
              </a:r>
              <a:r>
                <a:rPr lang="en-US" altLang="zh-CN" sz="1200" dirty="0">
                  <a:latin typeface="+mn-ea"/>
                  <a:ea typeface="+mn-ea"/>
                  <a:cs typeface="Times New Roman" panose="02020603050405020304" pitchFamily="18" charset="0"/>
                </a:rPr>
                <a:t>Spring</a:t>
              </a:r>
              <a:r>
                <a:rPr lang="zh-CN" altLang="en-US" sz="1200" dirty="0">
                  <a:latin typeface="+mn-ea"/>
                  <a:ea typeface="+mn-ea"/>
                  <a:cs typeface="Times New Roman" panose="02020603050405020304" pitchFamily="18" charset="0"/>
                </a:rPr>
                <a:t>类的实例是一个控制器，其注解形式为</a:t>
              </a:r>
              <a:r>
                <a:rPr lang="en-US" altLang="zh-CN" sz="1200" dirty="0">
                  <a:latin typeface="+mn-ea"/>
                  <a:ea typeface="+mn-ea"/>
                  <a:cs typeface="Times New Roman" panose="02020603050405020304" pitchFamily="18" charset="0"/>
                </a:rPr>
                <a:t>@Controller</a:t>
              </a:r>
              <a:r>
                <a:rPr lang="zh-CN" altLang="en-US" sz="1200" dirty="0">
                  <a:latin typeface="+mn-ea"/>
                  <a:ea typeface="+mn-ea"/>
                  <a:cs typeface="Times New Roman" panose="02020603050405020304" pitchFamily="18" charset="0"/>
                </a:rPr>
                <a:t>。该注解在使用时不需要再实现</a:t>
              </a:r>
              <a:r>
                <a:rPr lang="en-US" altLang="zh-CN" sz="1200" dirty="0">
                  <a:latin typeface="+mn-ea"/>
                  <a:ea typeface="+mn-ea"/>
                  <a:cs typeface="Times New Roman" panose="02020603050405020304" pitchFamily="18" charset="0"/>
                </a:rPr>
                <a:t>Controller</a:t>
              </a:r>
              <a:r>
                <a:rPr lang="zh-CN" altLang="en-US" sz="1200" dirty="0">
                  <a:latin typeface="+mn-ea"/>
                  <a:ea typeface="+mn-ea"/>
                  <a:cs typeface="Times New Roman" panose="02020603050405020304" pitchFamily="18" charset="0"/>
                </a:rPr>
                <a:t>接口，只需要将</a:t>
              </a:r>
              <a:r>
                <a:rPr lang="en-US" altLang="zh-CN" sz="1200" dirty="0">
                  <a:latin typeface="+mn-ea"/>
                  <a:ea typeface="+mn-ea"/>
                  <a:cs typeface="Times New Roman" panose="02020603050405020304" pitchFamily="18" charset="0"/>
                </a:rPr>
                <a:t>@Controller</a:t>
              </a:r>
              <a:r>
                <a:rPr lang="zh-CN" altLang="en-US" sz="1200" dirty="0">
                  <a:latin typeface="+mn-ea"/>
                  <a:ea typeface="+mn-ea"/>
                  <a:cs typeface="Times New Roman" panose="02020603050405020304" pitchFamily="18" charset="0"/>
                </a:rPr>
                <a:t>注解加入到控制器类上，然后通过</a:t>
              </a:r>
              <a:r>
                <a:rPr lang="en-US" altLang="zh-CN" sz="1200" dirty="0">
                  <a:latin typeface="+mn-ea"/>
                  <a:ea typeface="+mn-ea"/>
                  <a:cs typeface="Times New Roman" panose="02020603050405020304" pitchFamily="18" charset="0"/>
                </a:rPr>
                <a:t>Spring</a:t>
              </a:r>
              <a:r>
                <a:rPr lang="zh-CN" altLang="en-US" sz="1200" dirty="0">
                  <a:latin typeface="+mn-ea"/>
                  <a:ea typeface="+mn-ea"/>
                  <a:cs typeface="Times New Roman" panose="02020603050405020304" pitchFamily="18" charset="0"/>
                </a:rPr>
                <a:t>的扫描机制找到标注了该注解的控制器即可。</a:t>
              </a:r>
            </a:p>
          </p:txBody>
        </p:sp>
      </p:grpSp>
      <p:pic>
        <p:nvPicPr>
          <p:cNvPr id="23" name="Picture 2">
            <a:extLst>
              <a:ext uri="{FF2B5EF4-FFF2-40B4-BE49-F238E27FC236}">
                <a16:creationId xmlns:a16="http://schemas.microsoft.com/office/drawing/2014/main" id="{82B98843-E6D9-4E1F-BDC1-1559E5ADF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765654"/>
            <a:ext cx="795338" cy="84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E7333F1-AD01-4C07-9AC5-2BEA110B1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959822"/>
            <a:ext cx="60209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    @Controller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注解在控制器类中的使用示例如下：</a:t>
            </a:r>
            <a:endParaRPr lang="zh-CN" altLang="zh-CN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2" name="AutoShape 12">
            <a:extLst>
              <a:ext uri="{FF2B5EF4-FFF2-40B4-BE49-F238E27FC236}">
                <a16:creationId xmlns:a16="http://schemas.microsoft.com/office/drawing/2014/main" id="{28156378-DD8A-407F-90FC-4AAF19FD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145" y="2494182"/>
            <a:ext cx="7559279" cy="137099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5D78A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import </a:t>
            </a:r>
            <a:r>
              <a:rPr lang="en-US" altLang="zh-CN" sz="1400" b="1" dirty="0" err="1">
                <a:solidFill>
                  <a:schemeClr val="accent5">
                    <a:lumMod val="10000"/>
                  </a:schemeClr>
                </a:solidFill>
              </a:rPr>
              <a:t>org.springframework.stereotype.Controller</a:t>
            </a:r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;</a:t>
            </a:r>
          </a:p>
          <a:p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......</a:t>
            </a:r>
          </a:p>
          <a:p>
            <a:r>
              <a:rPr lang="en-US" altLang="zh-CN" sz="1400" b="1" dirty="0">
                <a:solidFill>
                  <a:srgbClr val="FF0000"/>
                </a:solidFill>
              </a:rPr>
              <a:t>@Controller</a:t>
            </a:r>
          </a:p>
          <a:p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public class </a:t>
            </a:r>
            <a:r>
              <a:rPr lang="en-US" altLang="zh-CN" sz="1400" b="1" dirty="0" err="1">
                <a:solidFill>
                  <a:schemeClr val="accent5">
                    <a:lumMod val="10000"/>
                  </a:schemeClr>
                </a:solidFill>
              </a:rPr>
              <a:t>FirstController</a:t>
            </a:r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 {</a:t>
            </a:r>
          </a:p>
          <a:p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	...</a:t>
            </a:r>
          </a:p>
          <a:p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</a:p>
          <a:p>
            <a:endParaRPr lang="en-US" altLang="zh-CN" sz="1400" b="1" dirty="0">
              <a:solidFill>
                <a:schemeClr val="accent5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8945558C-11C1-4DA4-BD47-4BBCCC295735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755576" y="162640"/>
            <a:ext cx="7992888" cy="45609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zh-CN" dirty="0"/>
              <a:t>@Controller</a:t>
            </a:r>
            <a:r>
              <a:rPr lang="zh-CN" altLang="en-US" dirty="0"/>
              <a:t>注解类型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36CE14E-6952-41E0-A4AC-7CAABB420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65604" y="4707287"/>
            <a:ext cx="442392" cy="274637"/>
          </a:xfrm>
        </p:spPr>
        <p:txBody>
          <a:bodyPr/>
          <a:lstStyle/>
          <a:p>
            <a:fld id="{858002EC-C620-423F-B050-F55F193300FB}" type="slidenum">
              <a:rPr lang="zh-CN" altLang="en-US" smtClean="0"/>
              <a:pPr/>
              <a:t>41</a:t>
            </a:fld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07B8317-94E9-4620-9941-6F5C62207E79}"/>
              </a:ext>
            </a:extLst>
          </p:cNvPr>
          <p:cNvGrpSpPr>
            <a:grpSpLocks/>
          </p:cNvGrpSpPr>
          <p:nvPr/>
        </p:nvGrpSpPr>
        <p:grpSpPr bwMode="auto">
          <a:xfrm>
            <a:off x="898922" y="666751"/>
            <a:ext cx="7705526" cy="745331"/>
            <a:chOff x="1743075" y="1424871"/>
            <a:chExt cx="6781800" cy="757824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4B6A319-0E8A-4FEF-AAD2-68A3294A478E}"/>
                </a:ext>
              </a:extLst>
            </p:cNvPr>
            <p:cNvSpPr/>
            <p:nvPr/>
          </p:nvSpPr>
          <p:spPr bwMode="auto">
            <a:xfrm>
              <a:off x="1743075" y="1428503"/>
              <a:ext cx="6781800" cy="754192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>
                <a:defRPr/>
              </a:pPr>
              <a:endParaRPr lang="en-US" altLang="zh-CN" sz="1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+mn-ea"/>
              </a:endParaRPr>
            </a:p>
            <a:p>
              <a:pPr>
                <a:defRPr/>
              </a:pPr>
              <a:endParaRPr lang="zh-CN" altLang="en-US" sz="1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+mn-ea"/>
              </a:endParaRPr>
            </a:p>
            <a:p>
              <a:pPr>
                <a:defRPr/>
              </a:pPr>
              <a:endParaRPr lang="zh-CN" altLang="en-US" sz="1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+mn-ea"/>
              </a:endParaRPr>
            </a:p>
            <a:p>
              <a:pPr>
                <a:defRPr/>
              </a:pPr>
              <a:endParaRPr lang="zh-CN" altLang="en-US" sz="1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+mn-ea"/>
              </a:endParaRPr>
            </a:p>
            <a:p>
              <a:pPr>
                <a:defRPr/>
              </a:pPr>
              <a:endParaRPr lang="zh-CN" altLang="en-US" sz="1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+mn-ea"/>
              </a:endParaRPr>
            </a:p>
            <a:p>
              <a:pPr>
                <a:defRPr/>
              </a:pPr>
              <a:endParaRPr lang="zh-CN" altLang="en-US" sz="1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+mn-ea"/>
              </a:endParaRPr>
            </a:p>
            <a:p>
              <a:pPr>
                <a:defRPr/>
              </a:pPr>
              <a:endParaRPr lang="zh-CN" altLang="en-US" sz="1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+mn-ea"/>
              </a:endParaRPr>
            </a:p>
            <a:p>
              <a:pPr>
                <a:defRPr/>
              </a:pPr>
              <a:endParaRPr lang="zh-CN" altLang="en-US" sz="1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+mn-ea"/>
              </a:endParaRPr>
            </a:p>
            <a:p>
              <a:pPr>
                <a:defRPr/>
              </a:pPr>
              <a:endParaRPr lang="zh-CN" altLang="en-US" sz="1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+mn-ea"/>
              </a:endParaRPr>
            </a:p>
            <a:p>
              <a:pPr>
                <a:defRPr/>
              </a:pPr>
              <a:endParaRPr lang="zh-CN" altLang="en-US" sz="1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+mn-ea"/>
              </a:endParaRPr>
            </a:p>
            <a:p>
              <a:pPr>
                <a:defRPr/>
              </a:pPr>
              <a:endParaRPr lang="zh-CN" altLang="en-US" sz="1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+mn-ea"/>
              </a:endParaRPr>
            </a:p>
            <a:p>
              <a:pPr>
                <a:defRPr/>
              </a:pPr>
              <a:endParaRPr lang="zh-CN" altLang="en-US" sz="1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+mn-ea"/>
              </a:endParaRPr>
            </a:p>
            <a:p>
              <a:pPr>
                <a:defRPr/>
              </a:pPr>
              <a:endParaRPr lang="zh-CN" altLang="en-US" sz="1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+mn-ea"/>
              </a:endParaRPr>
            </a:p>
            <a:p>
              <a:pPr>
                <a:defRPr/>
              </a:pPr>
              <a:endParaRPr lang="zh-CN" altLang="en-US" sz="1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+mn-ea"/>
              </a:endParaRPr>
            </a:p>
          </p:txBody>
        </p:sp>
        <p:sp>
          <p:nvSpPr>
            <p:cNvPr id="23568" name="矩形 16">
              <a:extLst>
                <a:ext uri="{FF2B5EF4-FFF2-40B4-BE49-F238E27FC236}">
                  <a16:creationId xmlns:a16="http://schemas.microsoft.com/office/drawing/2014/main" id="{58C60B51-B7A8-4DC0-A6BA-A357BC076F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7525" y="1424871"/>
              <a:ext cx="6718300" cy="712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400">
                  <a:solidFill>
                    <a:srgbClr val="00000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        为了保证</a:t>
              </a:r>
              <a:r>
                <a:rPr lang="en-US" altLang="zh-CN" sz="1400">
                  <a:solidFill>
                    <a:srgbClr val="00000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Spring</a:t>
              </a:r>
              <a:r>
                <a:rPr lang="zh-CN" altLang="en-US" sz="1400">
                  <a:solidFill>
                    <a:srgbClr val="00000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能够找到控制器类，还需要在</a:t>
              </a:r>
              <a:r>
                <a:rPr lang="en-US" altLang="zh-CN" sz="1400">
                  <a:solidFill>
                    <a:srgbClr val="00000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Spring MVC</a:t>
              </a:r>
              <a:r>
                <a:rPr lang="zh-CN" altLang="en-US" sz="1400">
                  <a:solidFill>
                    <a:srgbClr val="00000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的配置文件中添加相应的扫描配置信息，一个</a:t>
              </a:r>
              <a:r>
                <a:rPr lang="zh-CN" altLang="en-US" sz="1400">
                  <a:solidFill>
                    <a:srgbClr val="000000"/>
                  </a:solidFill>
                  <a:latin typeface="+mn-ea"/>
                  <a:ea typeface="+mn-ea"/>
                </a:rPr>
                <a:t>完整的配置文件示例如下：</a:t>
              </a:r>
              <a:endParaRPr lang="zh-CN" altLang="en-US" sz="140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AutoShape 12">
            <a:extLst>
              <a:ext uri="{FF2B5EF4-FFF2-40B4-BE49-F238E27FC236}">
                <a16:creationId xmlns:a16="http://schemas.microsoft.com/office/drawing/2014/main" id="{1CCC2AA6-09D0-468B-AC97-1123C7A6C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373" y="1672880"/>
            <a:ext cx="7810624" cy="222019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5D78A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&lt;?xml version="1.0" encoding="UTF-8"?&gt;</a:t>
            </a:r>
          </a:p>
          <a:p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&lt;beans </a:t>
            </a:r>
            <a:r>
              <a:rPr lang="en-US" altLang="zh-CN" sz="1400" b="1" dirty="0" err="1">
                <a:solidFill>
                  <a:schemeClr val="accent5">
                    <a:lumMod val="10000"/>
                  </a:schemeClr>
                </a:solidFill>
              </a:rPr>
              <a:t>xmlns</a:t>
            </a:r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="http://www.springframework.org/schema/beans"</a:t>
            </a:r>
          </a:p>
          <a:p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            </a:t>
            </a:r>
            <a:r>
              <a:rPr lang="en-US" altLang="zh-CN" sz="1400" b="1" dirty="0" err="1">
                <a:solidFill>
                  <a:schemeClr val="accent5">
                    <a:lumMod val="10000"/>
                  </a:schemeClr>
                </a:solidFill>
              </a:rPr>
              <a:t>xmlns:xsi</a:t>
            </a:r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="http://www.w3.org/2001/XMLSchema-instance"</a:t>
            </a:r>
          </a:p>
          <a:p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            </a:t>
            </a:r>
            <a:r>
              <a:rPr lang="en-US" altLang="zh-CN" sz="1400" b="1" dirty="0" err="1">
                <a:solidFill>
                  <a:srgbClr val="FF0000"/>
                </a:solidFill>
              </a:rPr>
              <a:t>xmlns:context</a:t>
            </a:r>
            <a:r>
              <a:rPr lang="en-US" altLang="zh-CN" sz="1400" b="1" dirty="0">
                <a:solidFill>
                  <a:srgbClr val="FF0000"/>
                </a:solidFill>
              </a:rPr>
              <a:t>="http://www.springframework.org/schema/context"</a:t>
            </a:r>
          </a:p>
          <a:p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            </a:t>
            </a:r>
            <a:r>
              <a:rPr lang="en-US" altLang="zh-CN" sz="1400" b="1" dirty="0" err="1">
                <a:solidFill>
                  <a:schemeClr val="accent5">
                    <a:lumMod val="10000"/>
                  </a:schemeClr>
                </a:solidFill>
              </a:rPr>
              <a:t>xsi:schemaLocation</a:t>
            </a:r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="http://www.springframework.org/schema/beans</a:t>
            </a:r>
          </a:p>
          <a:p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                                             http://www.springframework.org/schema/beans/spring-beans-3.2.xsd</a:t>
            </a:r>
          </a:p>
          <a:p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                                             </a:t>
            </a:r>
            <a:r>
              <a:rPr lang="en-US" altLang="zh-CN" sz="1400" b="1" dirty="0">
                <a:solidFill>
                  <a:srgbClr val="FF0000"/>
                </a:solidFill>
              </a:rPr>
              <a:t>http://www.springframework.org/schema/context </a:t>
            </a:r>
          </a:p>
          <a:p>
            <a:r>
              <a:rPr lang="en-US" altLang="zh-CN" sz="1400" b="1" dirty="0">
                <a:solidFill>
                  <a:srgbClr val="FF0000"/>
                </a:solidFill>
              </a:rPr>
              <a:t>                                             http://www.springframework.org/schema/context/spring-context-3.2.xsd</a:t>
            </a:r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"&gt;</a:t>
            </a:r>
          </a:p>
          <a:p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	&lt;</a:t>
            </a:r>
            <a:r>
              <a:rPr lang="en-US" altLang="zh-CN" sz="1400" b="1" dirty="0" err="1">
                <a:solidFill>
                  <a:schemeClr val="accent5">
                    <a:lumMod val="10000"/>
                  </a:schemeClr>
                </a:solidFill>
              </a:rPr>
              <a:t>context:component-scan</a:t>
            </a:r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 base-package="</a:t>
            </a:r>
            <a:r>
              <a:rPr lang="en-US" altLang="zh-CN" sz="1400" b="1" dirty="0" err="1">
                <a:solidFill>
                  <a:schemeClr val="accent5">
                    <a:lumMod val="10000"/>
                  </a:schemeClr>
                </a:solidFill>
              </a:rPr>
              <a:t>cn.dsscm.controller</a:t>
            </a:r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" /&gt;</a:t>
            </a:r>
          </a:p>
          <a:p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&lt;/beans&gt; </a:t>
            </a:r>
          </a:p>
          <a:p>
            <a:endParaRPr lang="en-US" altLang="zh-CN" sz="1400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7F71EB9-7EAF-4AEE-8214-E41D8531C0ED}"/>
              </a:ext>
            </a:extLst>
          </p:cNvPr>
          <p:cNvSpPr/>
          <p:nvPr/>
        </p:nvSpPr>
        <p:spPr bwMode="auto">
          <a:xfrm>
            <a:off x="2699263" y="2997651"/>
            <a:ext cx="5579534" cy="434074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>
              <a:ln>
                <a:solidFill>
                  <a:srgbClr val="5B9BD5">
                    <a:lumMod val="75000"/>
                  </a:srgbClr>
                </a:solidFill>
              </a:ln>
              <a:noFill/>
            </a:endParaRPr>
          </a:p>
        </p:txBody>
      </p:sp>
      <p:sp>
        <p:nvSpPr>
          <p:cNvPr id="23" name="圆角矩形 11">
            <a:extLst>
              <a:ext uri="{FF2B5EF4-FFF2-40B4-BE49-F238E27FC236}">
                <a16:creationId xmlns:a16="http://schemas.microsoft.com/office/drawing/2014/main" id="{AE26D4BA-9D9B-4EC0-AC60-31EC05D576E8}"/>
              </a:ext>
            </a:extLst>
          </p:cNvPr>
          <p:cNvSpPr/>
          <p:nvPr/>
        </p:nvSpPr>
        <p:spPr bwMode="auto">
          <a:xfrm>
            <a:off x="6936835" y="1989243"/>
            <a:ext cx="1227534" cy="51077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200" dirty="0">
                <a:solidFill>
                  <a:prstClr val="whit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引入</a:t>
            </a:r>
            <a:r>
              <a:rPr lang="en-US" altLang="zh-CN" sz="1200" dirty="0">
                <a:solidFill>
                  <a:prstClr val="whit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context</a:t>
            </a:r>
            <a:r>
              <a:rPr lang="zh-CN" altLang="en-US" sz="1200" dirty="0">
                <a:solidFill>
                  <a:prstClr val="whit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信息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0B542C4-EC95-4C57-BEE0-0D2702493D93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6444208" y="2244632"/>
            <a:ext cx="492627" cy="2469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AC1F0642-DF55-429D-A321-9F9266EC3D0C}"/>
              </a:ext>
            </a:extLst>
          </p:cNvPr>
          <p:cNvSpPr/>
          <p:nvPr/>
        </p:nvSpPr>
        <p:spPr bwMode="auto">
          <a:xfrm>
            <a:off x="1403648" y="2351696"/>
            <a:ext cx="5040560" cy="210739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>
              <a:ln>
                <a:solidFill>
                  <a:srgbClr val="5B9BD5">
                    <a:lumMod val="75000"/>
                  </a:srgbClr>
                </a:solidFill>
              </a:ln>
              <a:noFill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13E8D87-4C05-4562-B521-575EB3F3EE08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7550602" y="2500021"/>
            <a:ext cx="0" cy="4898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27">
            <a:extLst>
              <a:ext uri="{FF2B5EF4-FFF2-40B4-BE49-F238E27FC236}">
                <a16:creationId xmlns:a16="http://schemas.microsoft.com/office/drawing/2014/main" id="{D8E40A3C-10CF-462F-9824-30C940FFB18D}"/>
              </a:ext>
            </a:extLst>
          </p:cNvPr>
          <p:cNvSpPr/>
          <p:nvPr/>
        </p:nvSpPr>
        <p:spPr bwMode="auto">
          <a:xfrm>
            <a:off x="6753234" y="3663049"/>
            <a:ext cx="1635189" cy="30646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sz="1200" dirty="0">
                <a:solidFill>
                  <a:prstClr val="whit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指定需要扫描的包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6ECC186-A781-421D-A055-83FC18659CEF}"/>
              </a:ext>
            </a:extLst>
          </p:cNvPr>
          <p:cNvCxnSpPr>
            <a:cxnSpLocks/>
          </p:cNvCxnSpPr>
          <p:nvPr/>
        </p:nvCxnSpPr>
        <p:spPr>
          <a:xfrm>
            <a:off x="6516216" y="3662947"/>
            <a:ext cx="237018" cy="13293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4C5CF257-2DEE-4E7C-A6F8-40517EE4D28E}"/>
              </a:ext>
            </a:extLst>
          </p:cNvPr>
          <p:cNvSpPr/>
          <p:nvPr/>
        </p:nvSpPr>
        <p:spPr bwMode="auto">
          <a:xfrm>
            <a:off x="1699271" y="3439504"/>
            <a:ext cx="4888953" cy="223443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>
              <a:ln>
                <a:solidFill>
                  <a:srgbClr val="5B9BD5">
                    <a:lumMod val="75000"/>
                  </a:srgbClr>
                </a:solidFill>
              </a:ln>
              <a:noFill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CDF3175E-8B76-4930-904B-453E10C16734}"/>
              </a:ext>
            </a:extLst>
          </p:cNvPr>
          <p:cNvGrpSpPr/>
          <p:nvPr/>
        </p:nvGrpSpPr>
        <p:grpSpPr>
          <a:xfrm>
            <a:off x="1639533" y="4308794"/>
            <a:ext cx="5864934" cy="610870"/>
            <a:chOff x="1687857" y="4445801"/>
            <a:chExt cx="5864934" cy="610870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13B724B1-595F-4D4E-88EB-0B009CEDC343}"/>
                </a:ext>
              </a:extLst>
            </p:cNvPr>
            <p:cNvSpPr/>
            <p:nvPr/>
          </p:nvSpPr>
          <p:spPr>
            <a:xfrm>
              <a:off x="1687857" y="4451493"/>
              <a:ext cx="5864934" cy="599485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60000"/>
              <a:r>
                <a:rPr lang="zh-CN" altLang="en-US" sz="12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使用注解方式时，程序的运行需要依赖</a:t>
              </a:r>
              <a:r>
                <a:rPr lang="en-US" altLang="zh-CN" sz="12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Spring</a:t>
              </a:r>
              <a:r>
                <a:rPr lang="zh-CN" altLang="en-US" sz="12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的</a:t>
              </a:r>
              <a:r>
                <a:rPr lang="en-US" altLang="zh-CN" sz="12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AOP</a:t>
              </a:r>
              <a:r>
                <a:rPr lang="zh-CN" altLang="en-US" sz="12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包，因此需要向</a:t>
              </a:r>
              <a:r>
                <a:rPr lang="en-US" altLang="zh-CN" sz="12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lib</a:t>
              </a:r>
              <a:r>
                <a:rPr lang="zh-CN" altLang="en-US" sz="12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目录中添加</a:t>
              </a:r>
              <a:r>
                <a:rPr lang="en-US" altLang="zh-CN" sz="12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spring-aop-X.X.X.RELEASE.jar</a:t>
              </a:r>
              <a:r>
                <a:rPr lang="zh-CN" altLang="en-US" sz="12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，否则程序运行时会报错！</a:t>
              </a:r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86046A0C-B48F-4945-AC01-515615AF34B3}"/>
                </a:ext>
              </a:extLst>
            </p:cNvPr>
            <p:cNvGrpSpPr/>
            <p:nvPr/>
          </p:nvGrpSpPr>
          <p:grpSpPr>
            <a:xfrm>
              <a:off x="1737207" y="4445801"/>
              <a:ext cx="436880" cy="610870"/>
              <a:chOff x="3688510" y="857959"/>
              <a:chExt cx="436880" cy="610870"/>
            </a:xfrm>
          </p:grpSpPr>
          <p:sp>
            <p:nvSpPr>
              <p:cNvPr id="39" name="TextBox 65">
                <a:extLst>
                  <a:ext uri="{FF2B5EF4-FFF2-40B4-BE49-F238E27FC236}">
                    <a16:creationId xmlns:a16="http://schemas.microsoft.com/office/drawing/2014/main" id="{0743C2E3-ADB5-4308-8547-4FECC5CA74E6}"/>
                  </a:ext>
                </a:extLst>
              </p:cNvPr>
              <p:cNvSpPr txBox="1"/>
              <p:nvPr/>
            </p:nvSpPr>
            <p:spPr>
              <a:xfrm>
                <a:off x="3688510" y="1223719"/>
                <a:ext cx="436880" cy="245110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000" b="1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提示</a:t>
                </a:r>
              </a:p>
            </p:txBody>
          </p:sp>
          <p:pic>
            <p:nvPicPr>
              <p:cNvPr id="40" name="图片 39" descr="C:\Users\Lenovo\Desktop\icon\提示.png提示">
                <a:extLst>
                  <a:ext uri="{FF2B5EF4-FFF2-40B4-BE49-F238E27FC236}">
                    <a16:creationId xmlns:a16="http://schemas.microsoft.com/office/drawing/2014/main" id="{678C9B69-2485-4A12-923A-4EA3D3EA3A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</a:blip>
              <a:srcRect/>
              <a:stretch>
                <a:fillRect/>
              </a:stretch>
            </p:blipFill>
            <p:spPr>
              <a:xfrm>
                <a:off x="3718990" y="857959"/>
                <a:ext cx="375920" cy="375920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3" grpId="0" animBg="1"/>
      <p:bldP spid="23" grpId="1" animBg="1"/>
      <p:bldP spid="25" grpId="0" animBg="1"/>
      <p:bldP spid="25" grpId="1" animBg="1"/>
      <p:bldP spid="33" grpId="0" animBg="1"/>
      <p:bldP spid="33" grpId="1" animBg="1"/>
      <p:bldP spid="35" grpId="0" animBg="1"/>
      <p:bldP spid="35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785CD43-8CA8-4A59-AC07-360C84827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dirty="0"/>
              <a:t>Spring</a:t>
            </a:r>
            <a:r>
              <a:rPr lang="zh-CN" altLang="en-US" sz="1600" dirty="0"/>
              <a:t>通过</a:t>
            </a:r>
            <a:r>
              <a:rPr lang="en-US" altLang="zh-CN" sz="1600" dirty="0"/>
              <a:t>@Controller</a:t>
            </a:r>
            <a:r>
              <a:rPr lang="zh-CN" altLang="en-US" sz="1600" dirty="0"/>
              <a:t>注解找到相应的控制器类后，还需要知道控制器内部对每一个请求是如何处理的，这就需要使用 </a:t>
            </a:r>
            <a:r>
              <a:rPr lang="en-US" altLang="zh-CN" sz="1600" dirty="0" err="1"/>
              <a:t>org.springframework.web.bind</a:t>
            </a:r>
            <a:r>
              <a:rPr lang="en-US" altLang="zh-CN" sz="1600" dirty="0"/>
              <a:t>. annotation. </a:t>
            </a:r>
            <a:r>
              <a:rPr lang="en-US" altLang="zh-CN" sz="1600" dirty="0" err="1"/>
              <a:t>RequestMapping</a:t>
            </a:r>
            <a:r>
              <a:rPr lang="zh-CN" altLang="en-US" sz="1600" dirty="0"/>
              <a:t>注解类型。</a:t>
            </a:r>
            <a:endParaRPr lang="en-US" altLang="zh-CN" sz="1600" dirty="0"/>
          </a:p>
          <a:p>
            <a:r>
              <a:rPr lang="en-US" altLang="zh-CN" sz="1600" dirty="0" err="1"/>
              <a:t>RequestMapping</a:t>
            </a:r>
            <a:r>
              <a:rPr lang="zh-CN" altLang="en-US" sz="1600" dirty="0"/>
              <a:t>注解类型用于映射一个请求或一个方法，其注解形式为</a:t>
            </a:r>
            <a:r>
              <a:rPr lang="en-US" altLang="zh-CN" sz="1600" dirty="0"/>
              <a:t>@</a:t>
            </a:r>
            <a:r>
              <a:rPr lang="en-US" altLang="zh-CN" sz="1600" dirty="0" err="1"/>
              <a:t>RequestMapping</a:t>
            </a:r>
            <a:r>
              <a:rPr lang="zh-CN" altLang="en-US" sz="1600" dirty="0"/>
              <a:t>，可以使用该注解标注在一个方法或一个类上。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79E4BF9-839B-4BA2-A2D5-74E80E5EA3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@</a:t>
            </a:r>
            <a:r>
              <a:rPr lang="en-US" altLang="zh-CN" dirty="0" err="1"/>
              <a:t>RequestMapping</a:t>
            </a:r>
            <a:r>
              <a:rPr lang="zh-CN" altLang="en-US" dirty="0"/>
              <a:t>注解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2AE8E27-A033-43C0-AB81-083E1CCEB8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42</a:t>
            </a:fld>
            <a:endParaRPr lang="zh-CN" altLang="en-US"/>
          </a:p>
        </p:txBody>
      </p:sp>
      <p:sp>
        <p:nvSpPr>
          <p:cNvPr id="6" name="AutoShape 12">
            <a:extLst>
              <a:ext uri="{FF2B5EF4-FFF2-40B4-BE49-F238E27FC236}">
                <a16:creationId xmlns:a16="http://schemas.microsoft.com/office/drawing/2014/main" id="{C47A214F-A895-4255-9E8E-01012A4DF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139" y="2443519"/>
            <a:ext cx="7222739" cy="245111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5D78A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import </a:t>
            </a:r>
            <a:r>
              <a:rPr lang="en-US" altLang="zh-CN" sz="1400" b="1" dirty="0" err="1">
                <a:solidFill>
                  <a:schemeClr val="accent5">
                    <a:lumMod val="10000"/>
                  </a:schemeClr>
                </a:solidFill>
              </a:rPr>
              <a:t>org.springframework.stereotype.Controller</a:t>
            </a:r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;</a:t>
            </a:r>
          </a:p>
          <a:p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import </a:t>
            </a:r>
            <a:r>
              <a:rPr lang="en-US" altLang="zh-CN" sz="1400" b="1" dirty="0" err="1">
                <a:solidFill>
                  <a:schemeClr val="accent5">
                    <a:lumMod val="10000"/>
                  </a:schemeClr>
                </a:solidFill>
              </a:rPr>
              <a:t>org.springframework.web.bind.annotation.RequestMapping</a:t>
            </a:r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;</a:t>
            </a:r>
          </a:p>
          <a:p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...</a:t>
            </a:r>
          </a:p>
          <a:p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@Controller</a:t>
            </a:r>
          </a:p>
          <a:p>
            <a:r>
              <a:rPr lang="en-US" altLang="zh-CN" sz="1400" b="1" dirty="0">
                <a:solidFill>
                  <a:srgbClr val="FF0000"/>
                </a:solidFill>
              </a:rPr>
              <a:t>@</a:t>
            </a:r>
            <a:r>
              <a:rPr lang="en-US" altLang="zh-CN" sz="1400" b="1" dirty="0" err="1">
                <a:solidFill>
                  <a:srgbClr val="FF0000"/>
                </a:solidFill>
              </a:rPr>
              <a:t>RequestMapping</a:t>
            </a:r>
            <a:r>
              <a:rPr lang="en-US" altLang="zh-CN" sz="1400" b="1" dirty="0">
                <a:solidFill>
                  <a:srgbClr val="FF0000"/>
                </a:solidFill>
              </a:rPr>
              <a:t>(value = "/hello")</a:t>
            </a:r>
          </a:p>
          <a:p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public class </a:t>
            </a:r>
            <a:r>
              <a:rPr lang="en-US" altLang="zh-CN" sz="1400" b="1" dirty="0" err="1">
                <a:solidFill>
                  <a:schemeClr val="accent5">
                    <a:lumMod val="10000"/>
                  </a:schemeClr>
                </a:solidFill>
              </a:rPr>
              <a:t>FirstController</a:t>
            </a:r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 {</a:t>
            </a:r>
          </a:p>
          <a:p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	</a:t>
            </a:r>
            <a:r>
              <a:rPr lang="en-US" altLang="zh-CN" sz="1400" b="1" dirty="0">
                <a:solidFill>
                  <a:srgbClr val="FF0000"/>
                </a:solidFill>
              </a:rPr>
              <a:t>@</a:t>
            </a:r>
            <a:r>
              <a:rPr lang="en-US" altLang="zh-CN" sz="1400" b="1" dirty="0" err="1">
                <a:solidFill>
                  <a:srgbClr val="FF0000"/>
                </a:solidFill>
              </a:rPr>
              <a:t>RequestMapping</a:t>
            </a:r>
            <a:r>
              <a:rPr lang="en-US" altLang="zh-CN" sz="1400" b="1" dirty="0">
                <a:solidFill>
                  <a:srgbClr val="FF0000"/>
                </a:solidFill>
              </a:rPr>
              <a:t>(value = "/</a:t>
            </a:r>
            <a:r>
              <a:rPr lang="en-US" altLang="zh-CN" sz="1400" b="1" dirty="0" err="1">
                <a:solidFill>
                  <a:srgbClr val="FF0000"/>
                </a:solidFill>
              </a:rPr>
              <a:t>firstController</a:t>
            </a:r>
            <a:r>
              <a:rPr lang="en-US" altLang="zh-CN" sz="1400" b="1" dirty="0">
                <a:solidFill>
                  <a:srgbClr val="FF0000"/>
                </a:solidFill>
              </a:rPr>
              <a:t>")</a:t>
            </a:r>
          </a:p>
          <a:p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	public String </a:t>
            </a:r>
            <a:r>
              <a:rPr lang="en-US" altLang="zh-CN" sz="1400" b="1" dirty="0" err="1">
                <a:solidFill>
                  <a:schemeClr val="accent5">
                    <a:lumMod val="10000"/>
                  </a:schemeClr>
                </a:solidFill>
              </a:rPr>
              <a:t>handleRequest</a:t>
            </a:r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(</a:t>
            </a:r>
            <a:r>
              <a:rPr lang="en-US" altLang="zh-CN" sz="1400" b="1" dirty="0" err="1">
                <a:solidFill>
                  <a:schemeClr val="accent5">
                    <a:lumMod val="10000"/>
                  </a:schemeClr>
                </a:solidFill>
              </a:rPr>
              <a:t>HttpServletRequest</a:t>
            </a:r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 request,</a:t>
            </a:r>
          </a:p>
          <a:p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			...</a:t>
            </a:r>
          </a:p>
          <a:p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	}</a:t>
            </a:r>
          </a:p>
          <a:p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</a:p>
          <a:p>
            <a:endParaRPr lang="en-US" altLang="zh-CN" sz="1400" b="1" dirty="0">
              <a:solidFill>
                <a:schemeClr val="accent5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4837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F6BB7D71-3402-4936-BD13-1BC107F7020C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755576" y="162640"/>
            <a:ext cx="7992888" cy="45609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zh-CN" dirty="0" err="1"/>
              <a:t>RequestMapping</a:t>
            </a:r>
            <a:r>
              <a:rPr lang="zh-CN" altLang="en-US" dirty="0"/>
              <a:t>注解的属性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DECB1A6-EC6B-4289-96E0-03EC2FA437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65604" y="4707287"/>
            <a:ext cx="442392" cy="274637"/>
          </a:xfrm>
        </p:spPr>
        <p:txBody>
          <a:bodyPr/>
          <a:lstStyle/>
          <a:p>
            <a:fld id="{858002EC-C620-423F-B050-F55F193300FB}" type="slidenum">
              <a:rPr lang="zh-CN" altLang="en-US" smtClean="0"/>
              <a:pPr/>
              <a:t>43</a:t>
            </a:fld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C4A0A34-65AC-476C-BED3-0E260657F64C}"/>
              </a:ext>
            </a:extLst>
          </p:cNvPr>
          <p:cNvGrpSpPr>
            <a:grpSpLocks/>
          </p:cNvGrpSpPr>
          <p:nvPr/>
        </p:nvGrpSpPr>
        <p:grpSpPr bwMode="auto">
          <a:xfrm>
            <a:off x="1835696" y="796636"/>
            <a:ext cx="6913017" cy="700576"/>
            <a:chOff x="1581152" y="1084263"/>
            <a:chExt cx="7089774" cy="933499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46FED83-C2B8-4B62-AE66-79339FE4B15A}"/>
                </a:ext>
              </a:extLst>
            </p:cNvPr>
            <p:cNvSpPr/>
            <p:nvPr/>
          </p:nvSpPr>
          <p:spPr bwMode="auto">
            <a:xfrm>
              <a:off x="1581152" y="1154068"/>
              <a:ext cx="7089774" cy="786893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>
                <a:defRPr/>
              </a:pPr>
              <a:endParaRPr lang="en-US" altLang="zh-CN" sz="1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+mn-ea"/>
              </a:endParaRPr>
            </a:p>
            <a:p>
              <a:pPr>
                <a:defRPr/>
              </a:pPr>
              <a:endParaRPr lang="zh-CN" altLang="en-US" sz="1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+mn-ea"/>
              </a:endParaRPr>
            </a:p>
            <a:p>
              <a:pPr>
                <a:defRPr/>
              </a:pPr>
              <a:endParaRPr lang="zh-CN" altLang="en-US" sz="1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+mn-ea"/>
              </a:endParaRPr>
            </a:p>
            <a:p>
              <a:pPr>
                <a:defRPr/>
              </a:pPr>
              <a:endParaRPr lang="zh-CN" altLang="en-US" sz="1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+mn-ea"/>
              </a:endParaRPr>
            </a:p>
            <a:p>
              <a:pPr>
                <a:defRPr/>
              </a:pPr>
              <a:endParaRPr lang="zh-CN" altLang="en-US" sz="1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+mn-ea"/>
              </a:endParaRPr>
            </a:p>
            <a:p>
              <a:pPr>
                <a:defRPr/>
              </a:pPr>
              <a:endParaRPr lang="zh-CN" altLang="en-US" sz="1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+mn-ea"/>
              </a:endParaRPr>
            </a:p>
            <a:p>
              <a:pPr>
                <a:defRPr/>
              </a:pPr>
              <a:endParaRPr lang="zh-CN" altLang="en-US" sz="1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+mn-ea"/>
              </a:endParaRPr>
            </a:p>
            <a:p>
              <a:pPr>
                <a:defRPr/>
              </a:pPr>
              <a:endParaRPr lang="zh-CN" altLang="en-US" sz="1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+mn-ea"/>
              </a:endParaRPr>
            </a:p>
            <a:p>
              <a:pPr>
                <a:defRPr/>
              </a:pPr>
              <a:endParaRPr lang="zh-CN" altLang="en-US" sz="1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+mn-ea"/>
              </a:endParaRPr>
            </a:p>
            <a:p>
              <a:pPr>
                <a:defRPr/>
              </a:pPr>
              <a:endParaRPr lang="zh-CN" altLang="en-US" sz="1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+mn-ea"/>
              </a:endParaRPr>
            </a:p>
            <a:p>
              <a:pPr>
                <a:defRPr/>
              </a:pPr>
              <a:endParaRPr lang="zh-CN" altLang="en-US" sz="1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+mn-ea"/>
              </a:endParaRPr>
            </a:p>
            <a:p>
              <a:pPr>
                <a:defRPr/>
              </a:pPr>
              <a:endParaRPr lang="zh-CN" altLang="en-US" sz="1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+mn-ea"/>
              </a:endParaRPr>
            </a:p>
            <a:p>
              <a:pPr>
                <a:defRPr/>
              </a:pPr>
              <a:endParaRPr lang="zh-CN" altLang="en-US" sz="1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+mn-ea"/>
              </a:endParaRPr>
            </a:p>
            <a:p>
              <a:pPr>
                <a:defRPr/>
              </a:pPr>
              <a:endParaRPr lang="zh-CN" altLang="en-US" sz="1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+mn-ea"/>
              </a:endParaRPr>
            </a:p>
          </p:txBody>
        </p:sp>
        <p:sp>
          <p:nvSpPr>
            <p:cNvPr id="27657" name="TextBox 14">
              <a:extLst>
                <a:ext uri="{FF2B5EF4-FFF2-40B4-BE49-F238E27FC236}">
                  <a16:creationId xmlns:a16="http://schemas.microsoft.com/office/drawing/2014/main" id="{B59AF5BA-1773-4BBE-B741-B0AA6E1972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1152" y="1084263"/>
              <a:ext cx="7070723" cy="933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400" dirty="0">
                  <a:solidFill>
                    <a:srgbClr val="00000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        @</a:t>
              </a:r>
              <a:r>
                <a:rPr lang="en-US" altLang="zh-CN" sz="1400" dirty="0" err="1">
                  <a:solidFill>
                    <a:srgbClr val="00000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RequestMapping</a:t>
              </a:r>
              <a:r>
                <a:rPr lang="zh-CN" altLang="en-US" sz="1400" dirty="0">
                  <a:solidFill>
                    <a:srgbClr val="00000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注解除了可以指定</a:t>
              </a:r>
              <a:r>
                <a:rPr lang="en-US" altLang="zh-CN" sz="1400" dirty="0">
                  <a:solidFill>
                    <a:srgbClr val="00000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value</a:t>
              </a:r>
              <a:r>
                <a:rPr lang="zh-CN" altLang="en-US" sz="1400" dirty="0">
                  <a:solidFill>
                    <a:srgbClr val="00000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属性外，还可以指定其他一些属性，如下表所示。</a:t>
              </a:r>
              <a:endParaRPr lang="zh-CN" altLang="zh-CN" sz="1400" b="1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  <p:pic>
        <p:nvPicPr>
          <p:cNvPr id="7" name="Picture 2">
            <a:extLst>
              <a:ext uri="{FF2B5EF4-FFF2-40B4-BE49-F238E27FC236}">
                <a16:creationId xmlns:a16="http://schemas.microsoft.com/office/drawing/2014/main" id="{31935230-73C7-4901-8AC3-D301A3F92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24687"/>
            <a:ext cx="792088" cy="839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表格 5">
            <a:extLst>
              <a:ext uri="{FF2B5EF4-FFF2-40B4-BE49-F238E27FC236}">
                <a16:creationId xmlns:a16="http://schemas.microsoft.com/office/drawing/2014/main" id="{FFCB4EDD-39F2-4245-AF09-BBD7170585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2477350"/>
              </p:ext>
            </p:extLst>
          </p:nvPr>
        </p:nvGraphicFramePr>
        <p:xfrm>
          <a:off x="577180" y="1518692"/>
          <a:ext cx="7989639" cy="3462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856">
                  <a:extLst>
                    <a:ext uri="{9D8B030D-6E8A-4147-A177-3AD203B41FA5}">
                      <a16:colId xmlns:a16="http://schemas.microsoft.com/office/drawing/2014/main" val="331042788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750451875"/>
                    </a:ext>
                  </a:extLst>
                </a:gridCol>
                <a:gridCol w="5688631">
                  <a:extLst>
                    <a:ext uri="{9D8B030D-6E8A-4147-A177-3AD203B41FA5}">
                      <a16:colId xmlns:a16="http://schemas.microsoft.com/office/drawing/2014/main" val="288950683"/>
                    </a:ext>
                  </a:extLst>
                </a:gridCol>
              </a:tblGrid>
              <a:tr h="305549">
                <a:tc>
                  <a:txBody>
                    <a:bodyPr/>
                    <a:lstStyle/>
                    <a:p>
                      <a:pPr marL="0" marR="0" lvl="0" indent="0" algn="l" defTabSz="8159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200" kern="100" dirty="0">
                          <a:effectLst/>
                        </a:rPr>
                        <a:t>属性名</a:t>
                      </a:r>
                      <a:endParaRPr lang="zh-CN" altLang="zh-CN" sz="16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8159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200" kern="100" dirty="0">
                          <a:effectLst/>
                        </a:rPr>
                        <a:t>类型</a:t>
                      </a:r>
                      <a:endParaRPr lang="zh-CN" altLang="zh-CN" sz="16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8159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200" kern="100" dirty="0">
                          <a:effectLst/>
                        </a:rPr>
                        <a:t>描述</a:t>
                      </a:r>
                      <a:endParaRPr lang="zh-CN" altLang="zh-CN" sz="16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3109516"/>
                  </a:ext>
                </a:extLst>
              </a:tr>
              <a:tr h="305549">
                <a:tc>
                  <a:txBody>
                    <a:bodyPr/>
                    <a:lstStyle/>
                    <a:p>
                      <a:pPr marL="0" marR="0" lvl="0" indent="0" algn="l" defTabSz="8159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00" dirty="0">
                          <a:effectLst/>
                        </a:rPr>
                        <a:t>name</a:t>
                      </a:r>
                      <a:endParaRPr lang="zh-CN" altLang="zh-CN" sz="12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8159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00" dirty="0">
                          <a:effectLst/>
                        </a:rPr>
                        <a:t>String</a:t>
                      </a:r>
                      <a:endParaRPr lang="zh-CN" altLang="zh-CN" sz="12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8159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200" kern="100" dirty="0">
                          <a:effectLst/>
                        </a:rPr>
                        <a:t>可选属性，用于为映射地址指定别名</a:t>
                      </a:r>
                      <a:endParaRPr lang="zh-CN" altLang="zh-CN" sz="12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365234"/>
                  </a:ext>
                </a:extLst>
              </a:tr>
              <a:tr h="407398">
                <a:tc>
                  <a:txBody>
                    <a:bodyPr/>
                    <a:lstStyle/>
                    <a:p>
                      <a:pPr marL="0" marR="0" lvl="0" indent="0" algn="l" defTabSz="8159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8159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String[]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8159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可选属性，同时也是默认属性，用于映射一个请求和一种方法，可以标注在一个方法或一个类上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57438427"/>
                  </a:ext>
                </a:extLst>
              </a:tr>
              <a:tr h="814796">
                <a:tc>
                  <a:txBody>
                    <a:bodyPr/>
                    <a:lstStyle/>
                    <a:p>
                      <a:pPr marL="0" marR="0" lvl="0" indent="0" algn="l" defTabSz="8159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zh-CN" altLang="en-US" sz="12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8159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RequestMethod[]</a:t>
                      </a:r>
                      <a:endParaRPr lang="zh-CN" altLang="en-US" sz="12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8159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可选属性，用于指定该方法用于处理哪种类型的请求方式，其请求方式包括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r>
                        <a:rPr lang="zh-CN" alt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r>
                        <a:rPr lang="zh-CN" alt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</a:t>
                      </a:r>
                      <a:r>
                        <a:rPr lang="zh-CN" alt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OPTIONS</a:t>
                      </a:r>
                      <a:r>
                        <a:rPr lang="zh-CN" alt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PUT</a:t>
                      </a:r>
                      <a:r>
                        <a:rPr lang="zh-CN" alt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PATCH</a:t>
                      </a:r>
                      <a:r>
                        <a:rPr lang="zh-CN" alt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  <a:r>
                        <a:rPr lang="zh-CN" alt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TRACE</a:t>
                      </a:r>
                      <a:r>
                        <a:rPr lang="zh-CN" alt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，例如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method=</a:t>
                      </a:r>
                      <a:r>
                        <a:rPr lang="en-US" sz="12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RequestMethod.GET</a:t>
                      </a:r>
                      <a:r>
                        <a:rPr lang="zh-CN" alt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表示只支持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r>
                        <a:rPr lang="zh-CN" alt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请求，如果需要支持多个请求方式则需要通过</a:t>
                      </a:r>
                      <a:r>
                        <a:rPr lang="en-US" altLang="zh-CN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{}</a:t>
                      </a:r>
                      <a:r>
                        <a:rPr lang="zh-CN" alt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写成数组的形式，并且多个请求方式之间是有英文逗号分隔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24319109"/>
                  </a:ext>
                </a:extLst>
              </a:tr>
              <a:tr h="407398">
                <a:tc>
                  <a:txBody>
                    <a:bodyPr/>
                    <a:lstStyle/>
                    <a:p>
                      <a:pPr marL="0" marR="0" lvl="0" indent="0" algn="l" defTabSz="8159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params</a:t>
                      </a:r>
                      <a:endParaRPr lang="zh-CN" altLang="en-US" sz="12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8159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String[]</a:t>
                      </a:r>
                      <a:endParaRPr lang="zh-CN" altLang="en-US" sz="12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8159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可选属性，用于指定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  <a:r>
                        <a:rPr lang="zh-CN" alt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中必须包含某些参数的值，才可以通过其标 注的方法处理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05154940"/>
                  </a:ext>
                </a:extLst>
              </a:tr>
              <a:tr h="407398">
                <a:tc>
                  <a:txBody>
                    <a:bodyPr/>
                    <a:lstStyle/>
                    <a:p>
                      <a:pPr marL="0" marR="0" lvl="0" indent="0" algn="l" defTabSz="8159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headers</a:t>
                      </a:r>
                      <a:endParaRPr lang="zh-CN" altLang="en-US" sz="12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8159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String[]</a:t>
                      </a:r>
                      <a:endParaRPr lang="zh-CN" altLang="en-US" sz="12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8159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可选属性，用于指定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  <a:r>
                        <a:rPr lang="zh-CN" alt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中必须包含某些指定的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r>
                        <a:rPr lang="zh-CN" alt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的值，才可以通过其标注的方法处理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27969331"/>
                  </a:ext>
                </a:extLst>
              </a:tr>
              <a:tr h="407398">
                <a:tc>
                  <a:txBody>
                    <a:bodyPr/>
                    <a:lstStyle/>
                    <a:p>
                      <a:pPr marL="0" marR="0" lvl="0" indent="0" algn="l" defTabSz="8159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consumes</a:t>
                      </a:r>
                      <a:endParaRPr lang="zh-CN" altLang="en-US" sz="12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8159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String[]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8159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可选属性，用于指定处理请求的提交内容类型（</a:t>
                      </a:r>
                      <a:r>
                        <a:rPr lang="en-US" sz="12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-type</a:t>
                      </a:r>
                      <a:r>
                        <a:rPr lang="zh-CN" alt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），比如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application/json</a:t>
                      </a:r>
                      <a:r>
                        <a:rPr lang="zh-CN" alt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text/html</a:t>
                      </a:r>
                      <a:r>
                        <a:rPr lang="zh-CN" alt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65624500"/>
                  </a:ext>
                </a:extLst>
              </a:tr>
              <a:tr h="407398">
                <a:tc>
                  <a:txBody>
                    <a:bodyPr/>
                    <a:lstStyle/>
                    <a:p>
                      <a:pPr marL="0" marR="0" lvl="0" indent="0" algn="l" defTabSz="8159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produces</a:t>
                      </a:r>
                      <a:endParaRPr lang="zh-CN" altLang="en-US" sz="12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8159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String[]</a:t>
                      </a:r>
                      <a:endParaRPr lang="zh-CN" altLang="en-US" sz="12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8159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可选属性，用于指定返回的内容类型，返回的内容类型必须是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  <a:r>
                        <a:rPr lang="zh-CN" alt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请求头（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Accept</a:t>
                      </a:r>
                      <a:r>
                        <a:rPr lang="zh-CN" alt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）中所包含的类型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46181823"/>
                  </a:ext>
                </a:extLst>
              </a:tr>
            </a:tbl>
          </a:graphicData>
        </a:graphic>
      </p:graphicFrame>
      <p:grpSp>
        <p:nvGrpSpPr>
          <p:cNvPr id="20" name="组合 19">
            <a:extLst>
              <a:ext uri="{FF2B5EF4-FFF2-40B4-BE49-F238E27FC236}">
                <a16:creationId xmlns:a16="http://schemas.microsoft.com/office/drawing/2014/main" id="{8110126E-6199-4B07-AE7F-E833CE5E18CC}"/>
              </a:ext>
            </a:extLst>
          </p:cNvPr>
          <p:cNvGrpSpPr/>
          <p:nvPr/>
        </p:nvGrpSpPr>
        <p:grpSpPr>
          <a:xfrm>
            <a:off x="2734171" y="4199438"/>
            <a:ext cx="5832648" cy="754855"/>
            <a:chOff x="1634403" y="4574456"/>
            <a:chExt cx="5832648" cy="754855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3269B8F-9C34-45DD-B28B-AE58CC091939}"/>
                </a:ext>
              </a:extLst>
            </p:cNvPr>
            <p:cNvSpPr/>
            <p:nvPr/>
          </p:nvSpPr>
          <p:spPr>
            <a:xfrm>
              <a:off x="1634403" y="4574456"/>
              <a:ext cx="5832648" cy="754855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60000" algn="just"/>
              <a:r>
                <a:rPr lang="zh-CN" altLang="en-US" sz="1100" dirty="0">
                  <a:solidFill>
                    <a:srgbClr val="152437"/>
                  </a:solidFill>
                  <a:latin typeface="+mn-ea"/>
                  <a:cs typeface="Times New Roman" panose="02020603050405020304" pitchFamily="18" charset="0"/>
                </a:rPr>
                <a:t> 表中所有属性都是可选的，但其默认属性是</a:t>
              </a:r>
              <a:r>
                <a:rPr lang="en-US" altLang="zh-CN" sz="1100" dirty="0">
                  <a:solidFill>
                    <a:srgbClr val="152437"/>
                  </a:solidFill>
                  <a:latin typeface="+mn-ea"/>
                  <a:cs typeface="Times New Roman" panose="02020603050405020304" pitchFamily="18" charset="0"/>
                </a:rPr>
                <a:t>value</a:t>
              </a:r>
              <a:r>
                <a:rPr lang="zh-CN" altLang="en-US" sz="1100" dirty="0">
                  <a:solidFill>
                    <a:srgbClr val="152437"/>
                  </a:solidFill>
                  <a:latin typeface="+mn-ea"/>
                  <a:cs typeface="Times New Roman" panose="02020603050405020304" pitchFamily="18" charset="0"/>
                </a:rPr>
                <a:t>。当</a:t>
              </a:r>
              <a:r>
                <a:rPr lang="en-US" altLang="zh-CN" sz="1100" dirty="0">
                  <a:solidFill>
                    <a:srgbClr val="152437"/>
                  </a:solidFill>
                  <a:latin typeface="+mn-ea"/>
                  <a:cs typeface="Times New Roman" panose="02020603050405020304" pitchFamily="18" charset="0"/>
                </a:rPr>
                <a:t>value</a:t>
              </a:r>
              <a:r>
                <a:rPr lang="zh-CN" altLang="en-US" sz="1100" dirty="0">
                  <a:solidFill>
                    <a:srgbClr val="152437"/>
                  </a:solidFill>
                  <a:latin typeface="+mn-ea"/>
                  <a:cs typeface="Times New Roman" panose="02020603050405020304" pitchFamily="18" charset="0"/>
                </a:rPr>
                <a:t>是其唯一属性时，</a:t>
              </a:r>
            </a:p>
            <a:p>
              <a:pPr marL="360000" algn="just"/>
              <a:r>
                <a:rPr lang="zh-CN" altLang="en-US" sz="1100" dirty="0">
                  <a:solidFill>
                    <a:srgbClr val="152437"/>
                  </a:solidFill>
                  <a:latin typeface="+mn-ea"/>
                  <a:cs typeface="Times New Roman" panose="02020603050405020304" pitchFamily="18" charset="0"/>
                </a:rPr>
                <a:t> 可以省略属性名。例如，下面两种标注的含义相同：</a:t>
              </a:r>
            </a:p>
            <a:p>
              <a:pPr marL="360000" algn="just"/>
              <a:r>
                <a:rPr lang="zh-CN" altLang="en-US" sz="1100" dirty="0">
                  <a:solidFill>
                    <a:srgbClr val="152437"/>
                  </a:solidFill>
                  <a:latin typeface="+mn-ea"/>
                  <a:cs typeface="Times New Roman" panose="02020603050405020304" pitchFamily="18" charset="0"/>
                </a:rPr>
                <a:t>               </a:t>
              </a:r>
              <a:r>
                <a:rPr lang="en-US" altLang="zh-CN" sz="1100" dirty="0">
                  <a:solidFill>
                    <a:srgbClr val="152437"/>
                  </a:solidFill>
                  <a:latin typeface="+mn-ea"/>
                  <a:cs typeface="Times New Roman" panose="02020603050405020304" pitchFamily="18" charset="0"/>
                </a:rPr>
                <a:t>@</a:t>
              </a:r>
              <a:r>
                <a:rPr lang="en-US" altLang="zh-CN" sz="1100" dirty="0" err="1">
                  <a:solidFill>
                    <a:srgbClr val="152437"/>
                  </a:solidFill>
                  <a:latin typeface="+mn-ea"/>
                  <a:cs typeface="Times New Roman" panose="02020603050405020304" pitchFamily="18" charset="0"/>
                </a:rPr>
                <a:t>RequestMapping</a:t>
              </a:r>
              <a:r>
                <a:rPr lang="en-US" altLang="zh-CN" sz="1100" dirty="0">
                  <a:solidFill>
                    <a:srgbClr val="152437"/>
                  </a:solidFill>
                  <a:latin typeface="+mn-ea"/>
                  <a:cs typeface="Times New Roman" panose="02020603050405020304" pitchFamily="18" charset="0"/>
                </a:rPr>
                <a:t>(value="/</a:t>
              </a:r>
              <a:r>
                <a:rPr lang="en-US" altLang="zh-CN" sz="1100" dirty="0" err="1">
                  <a:solidFill>
                    <a:srgbClr val="152437"/>
                  </a:solidFill>
                  <a:latin typeface="+mn-ea"/>
                  <a:cs typeface="Times New Roman" panose="02020603050405020304" pitchFamily="18" charset="0"/>
                </a:rPr>
                <a:t>firstController</a:t>
              </a:r>
              <a:r>
                <a:rPr lang="en-US" altLang="zh-CN" sz="1100" dirty="0">
                  <a:solidFill>
                    <a:srgbClr val="152437"/>
                  </a:solidFill>
                  <a:latin typeface="+mn-ea"/>
                  <a:cs typeface="Times New Roman" panose="02020603050405020304" pitchFamily="18" charset="0"/>
                </a:rPr>
                <a:t>")</a:t>
              </a:r>
            </a:p>
            <a:p>
              <a:pPr marL="360000" algn="just"/>
              <a:r>
                <a:rPr lang="en-US" altLang="zh-CN" sz="1100" dirty="0">
                  <a:solidFill>
                    <a:srgbClr val="152437"/>
                  </a:solidFill>
                  <a:latin typeface="+mn-ea"/>
                  <a:cs typeface="Times New Roman" panose="02020603050405020304" pitchFamily="18" charset="0"/>
                </a:rPr>
                <a:t>               @</a:t>
              </a:r>
              <a:r>
                <a:rPr lang="en-US" altLang="zh-CN" sz="1100" dirty="0" err="1">
                  <a:solidFill>
                    <a:srgbClr val="152437"/>
                  </a:solidFill>
                  <a:latin typeface="+mn-ea"/>
                  <a:cs typeface="Times New Roman" panose="02020603050405020304" pitchFamily="18" charset="0"/>
                </a:rPr>
                <a:t>RequestMapping</a:t>
              </a:r>
              <a:r>
                <a:rPr lang="en-US" altLang="zh-CN" sz="1100" dirty="0">
                  <a:solidFill>
                    <a:srgbClr val="152437"/>
                  </a:solidFill>
                  <a:latin typeface="+mn-ea"/>
                  <a:cs typeface="Times New Roman" panose="02020603050405020304" pitchFamily="18" charset="0"/>
                </a:rPr>
                <a:t>("/</a:t>
              </a:r>
              <a:r>
                <a:rPr lang="en-US" altLang="zh-CN" sz="1100" dirty="0" err="1">
                  <a:solidFill>
                    <a:srgbClr val="152437"/>
                  </a:solidFill>
                  <a:latin typeface="+mn-ea"/>
                  <a:cs typeface="Times New Roman" panose="02020603050405020304" pitchFamily="18" charset="0"/>
                </a:rPr>
                <a:t>firstController</a:t>
              </a:r>
              <a:r>
                <a:rPr lang="en-US" altLang="zh-CN" sz="1100" dirty="0">
                  <a:solidFill>
                    <a:srgbClr val="152437"/>
                  </a:solidFill>
                  <a:latin typeface="+mn-ea"/>
                  <a:cs typeface="Times New Roman" panose="02020603050405020304" pitchFamily="18" charset="0"/>
                </a:rPr>
                <a:t>")</a:t>
              </a:r>
              <a:endParaRPr lang="zh-CN" altLang="en-US" sz="1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9C0AC4A5-1135-4C7D-9FE2-C559CEDAA6BD}"/>
                </a:ext>
              </a:extLst>
            </p:cNvPr>
            <p:cNvGrpSpPr/>
            <p:nvPr/>
          </p:nvGrpSpPr>
          <p:grpSpPr>
            <a:xfrm>
              <a:off x="1717437" y="4653943"/>
              <a:ext cx="436880" cy="610870"/>
              <a:chOff x="3668740" y="1066101"/>
              <a:chExt cx="436880" cy="610870"/>
            </a:xfrm>
          </p:grpSpPr>
          <p:sp>
            <p:nvSpPr>
              <p:cNvPr id="23" name="TextBox 65">
                <a:extLst>
                  <a:ext uri="{FF2B5EF4-FFF2-40B4-BE49-F238E27FC236}">
                    <a16:creationId xmlns:a16="http://schemas.microsoft.com/office/drawing/2014/main" id="{0F4E2E7A-4463-4DAE-A9DF-38A027474BF5}"/>
                  </a:ext>
                </a:extLst>
              </p:cNvPr>
              <p:cNvSpPr txBox="1"/>
              <p:nvPr/>
            </p:nvSpPr>
            <p:spPr>
              <a:xfrm>
                <a:off x="3668740" y="1431861"/>
                <a:ext cx="436880" cy="245110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000" b="1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提示</a:t>
                </a:r>
              </a:p>
            </p:txBody>
          </p:sp>
          <p:pic>
            <p:nvPicPr>
              <p:cNvPr id="24" name="图片 23" descr="C:\Users\Lenovo\Desktop\icon\提示.png提示">
                <a:extLst>
                  <a:ext uri="{FF2B5EF4-FFF2-40B4-BE49-F238E27FC236}">
                    <a16:creationId xmlns:a16="http://schemas.microsoft.com/office/drawing/2014/main" id="{7614AD81-938B-4AE2-90C5-E2514D3947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</a:blip>
              <a:srcRect/>
              <a:stretch>
                <a:fillRect/>
              </a:stretch>
            </p:blipFill>
            <p:spPr>
              <a:xfrm>
                <a:off x="3699220" y="1066101"/>
                <a:ext cx="375920" cy="375920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785CD43-8CA8-4A59-AC07-360C84827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@</a:t>
            </a:r>
            <a:r>
              <a:rPr lang="en-US" altLang="zh-CN" dirty="0" err="1"/>
              <a:t>GetMapping</a:t>
            </a:r>
            <a:r>
              <a:rPr lang="zh-CN" altLang="en-US" dirty="0"/>
              <a:t>：匹配</a:t>
            </a:r>
            <a:r>
              <a:rPr lang="en-US" altLang="zh-CN" dirty="0"/>
              <a:t>GET</a:t>
            </a:r>
            <a:r>
              <a:rPr lang="zh-CN" altLang="en-US" dirty="0"/>
              <a:t>方式的请求。</a:t>
            </a:r>
          </a:p>
          <a:p>
            <a:r>
              <a:rPr lang="en-US" altLang="zh-CN" dirty="0"/>
              <a:t>@</a:t>
            </a:r>
            <a:r>
              <a:rPr lang="en-US" altLang="zh-CN" dirty="0" err="1"/>
              <a:t>PostMapping</a:t>
            </a:r>
            <a:r>
              <a:rPr lang="zh-CN" altLang="en-US" dirty="0"/>
              <a:t>：匹配</a:t>
            </a:r>
            <a:r>
              <a:rPr lang="en-US" altLang="zh-CN" dirty="0"/>
              <a:t>POST</a:t>
            </a:r>
            <a:r>
              <a:rPr lang="zh-CN" altLang="en-US" dirty="0"/>
              <a:t>方式的请求。</a:t>
            </a:r>
          </a:p>
          <a:p>
            <a:r>
              <a:rPr lang="en-US" altLang="zh-CN" dirty="0"/>
              <a:t>@</a:t>
            </a:r>
            <a:r>
              <a:rPr lang="en-US" altLang="zh-CN" dirty="0" err="1"/>
              <a:t>PutMapping</a:t>
            </a:r>
            <a:r>
              <a:rPr lang="zh-CN" altLang="en-US" dirty="0"/>
              <a:t>：匹配</a:t>
            </a:r>
            <a:r>
              <a:rPr lang="en-US" altLang="zh-CN" dirty="0"/>
              <a:t>PUT</a:t>
            </a:r>
            <a:r>
              <a:rPr lang="zh-CN" altLang="en-US" dirty="0"/>
              <a:t>方式的请求。</a:t>
            </a:r>
          </a:p>
          <a:p>
            <a:r>
              <a:rPr lang="en-US" altLang="zh-CN" dirty="0"/>
              <a:t>@</a:t>
            </a:r>
            <a:r>
              <a:rPr lang="en-US" altLang="zh-CN" dirty="0" err="1"/>
              <a:t>DeleteMapping</a:t>
            </a:r>
            <a:r>
              <a:rPr lang="zh-CN" altLang="en-US" dirty="0"/>
              <a:t>：匹配</a:t>
            </a:r>
            <a:r>
              <a:rPr lang="en-US" altLang="zh-CN" dirty="0"/>
              <a:t>DELETE</a:t>
            </a:r>
            <a:r>
              <a:rPr lang="zh-CN" altLang="en-US" dirty="0"/>
              <a:t>方式的请求。</a:t>
            </a:r>
          </a:p>
          <a:p>
            <a:r>
              <a:rPr lang="en-US" altLang="zh-CN" dirty="0"/>
              <a:t>@</a:t>
            </a:r>
            <a:r>
              <a:rPr lang="en-US" altLang="zh-CN" dirty="0" err="1"/>
              <a:t>PatchMapping</a:t>
            </a:r>
            <a:r>
              <a:rPr lang="zh-CN" altLang="en-US" dirty="0"/>
              <a:t>：匹配</a:t>
            </a:r>
            <a:r>
              <a:rPr lang="en-US" altLang="zh-CN" dirty="0"/>
              <a:t>PATCH</a:t>
            </a:r>
            <a:r>
              <a:rPr lang="zh-CN" altLang="en-US" dirty="0"/>
              <a:t>方式的请求。</a:t>
            </a:r>
          </a:p>
          <a:p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79E4BF9-839B-4BA2-A2D5-74E80E5EA3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组合注解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2AE8E27-A033-43C0-AB81-083E1CCEB8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44</a:t>
            </a:fld>
            <a:endParaRPr lang="zh-CN" altLang="en-US"/>
          </a:p>
        </p:txBody>
      </p:sp>
      <p:sp>
        <p:nvSpPr>
          <p:cNvPr id="7" name="AutoShape 12">
            <a:extLst>
              <a:ext uri="{FF2B5EF4-FFF2-40B4-BE49-F238E27FC236}">
                <a16:creationId xmlns:a16="http://schemas.microsoft.com/office/drawing/2014/main" id="{5990FE7F-B862-4F6D-B5DA-EF8302CFB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3147815"/>
            <a:ext cx="7222739" cy="100811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5D78A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@</a:t>
            </a:r>
            <a:r>
              <a:rPr lang="en-US" altLang="zh-CN" sz="1400" b="1" dirty="0" err="1">
                <a:solidFill>
                  <a:srgbClr val="FF0000"/>
                </a:solidFill>
              </a:rPr>
              <a:t>RequestMapping</a:t>
            </a:r>
            <a:r>
              <a:rPr lang="en-US" altLang="zh-CN" sz="1400" b="1" dirty="0">
                <a:solidFill>
                  <a:srgbClr val="FF0000"/>
                </a:solidFill>
              </a:rPr>
              <a:t>(value="/user/{id}",method=</a:t>
            </a:r>
            <a:r>
              <a:rPr lang="en-US" altLang="zh-CN" sz="1400" b="1" dirty="0" err="1">
                <a:solidFill>
                  <a:srgbClr val="FF0000"/>
                </a:solidFill>
              </a:rPr>
              <a:t>RequestMethod.GET</a:t>
            </a:r>
            <a:r>
              <a:rPr lang="en-US" altLang="zh-CN" sz="1400" b="1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public String </a:t>
            </a:r>
            <a:r>
              <a:rPr lang="en-US" altLang="zh-CN" sz="1400" b="1" dirty="0" err="1">
                <a:solidFill>
                  <a:schemeClr val="accent5">
                    <a:lumMod val="10000"/>
                  </a:schemeClr>
                </a:solidFill>
              </a:rPr>
              <a:t>selectUserById</a:t>
            </a:r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(String id){</a:t>
            </a:r>
          </a:p>
          <a:p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	...</a:t>
            </a:r>
          </a:p>
          <a:p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</a:p>
          <a:p>
            <a:endParaRPr lang="en-US" altLang="zh-CN" sz="1400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8" name="圆角矩形 9">
            <a:extLst>
              <a:ext uri="{FF2B5EF4-FFF2-40B4-BE49-F238E27FC236}">
                <a16:creationId xmlns:a16="http://schemas.microsoft.com/office/drawing/2014/main" id="{327079BC-E5F8-4B76-89FE-ADF93380597B}"/>
              </a:ext>
            </a:extLst>
          </p:cNvPr>
          <p:cNvSpPr/>
          <p:nvPr/>
        </p:nvSpPr>
        <p:spPr>
          <a:xfrm>
            <a:off x="6012160" y="2677902"/>
            <a:ext cx="2743976" cy="407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</a:t>
            </a:r>
            <a:r>
              <a:rPr lang="en-US" altLang="zh-CN" sz="1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GetMapping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(value="/user/{id}")</a:t>
            </a: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98D83D2-9675-4291-BEDE-DA97CAE85A6D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755940" y="2881499"/>
            <a:ext cx="256220" cy="32895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08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D9421E6A-0505-4107-A3DE-01BDB9D6E94E}"/>
              </a:ext>
            </a:extLst>
          </p:cNvPr>
          <p:cNvGrpSpPr>
            <a:grpSpLocks/>
          </p:cNvGrpSpPr>
          <p:nvPr/>
        </p:nvGrpSpPr>
        <p:grpSpPr bwMode="auto">
          <a:xfrm>
            <a:off x="755576" y="696455"/>
            <a:ext cx="7920880" cy="696516"/>
            <a:chOff x="447675" y="1165226"/>
            <a:chExt cx="8248650" cy="2079126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FF1763F-F3D2-40B2-B0BD-E5BA0D090414}"/>
                </a:ext>
              </a:extLst>
            </p:cNvPr>
            <p:cNvSpPr/>
            <p:nvPr/>
          </p:nvSpPr>
          <p:spPr bwMode="auto">
            <a:xfrm>
              <a:off x="447675" y="1165226"/>
              <a:ext cx="8248650" cy="2079126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>
                <a:defRPr/>
              </a:pPr>
              <a:endParaRPr lang="en-US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</p:txBody>
        </p:sp>
        <p:sp>
          <p:nvSpPr>
            <p:cNvPr id="30732" name="TextBox 35">
              <a:extLst>
                <a:ext uri="{FF2B5EF4-FFF2-40B4-BE49-F238E27FC236}">
                  <a16:creationId xmlns:a16="http://schemas.microsoft.com/office/drawing/2014/main" id="{C8D348AC-D88D-4338-82D6-9150FF4E44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675" y="1169548"/>
              <a:ext cx="8248650" cy="1824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在控制器类中，每一个请求处理方法都可以有多个</a:t>
              </a:r>
              <a:r>
                <a:rPr lang="zh-CN" altLang="en-US" sz="1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不同类型的参数</a:t>
              </a:r>
              <a:r>
                <a:rPr lang="zh-CN" alt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，以及一个</a:t>
              </a:r>
              <a:r>
                <a:rPr lang="zh-CN" altLang="en-US" sz="1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多种类型的返回结果</a:t>
              </a:r>
              <a:r>
                <a:rPr lang="zh-CN" alt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。在请求处理方法中，可以出现的</a:t>
              </a:r>
              <a:r>
                <a:rPr lang="zh-CN" altLang="en-US" sz="1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参数类型</a:t>
              </a:r>
              <a:r>
                <a:rPr lang="zh-CN" alt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如下：</a:t>
              </a:r>
              <a:endPara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E5EAEFD8-AD66-4A94-AE34-525A608B3308}"/>
              </a:ext>
            </a:extLst>
          </p:cNvPr>
          <p:cNvGrpSpPr>
            <a:grpSpLocks/>
          </p:cNvGrpSpPr>
          <p:nvPr/>
        </p:nvGrpSpPr>
        <p:grpSpPr bwMode="auto">
          <a:xfrm>
            <a:off x="755576" y="1524635"/>
            <a:ext cx="7920880" cy="3182652"/>
            <a:chOff x="447675" y="2660649"/>
            <a:chExt cx="8248650" cy="424223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7875A89-0429-4E92-BCAB-CC08AEB2283F}"/>
                </a:ext>
              </a:extLst>
            </p:cNvPr>
            <p:cNvSpPr/>
            <p:nvPr/>
          </p:nvSpPr>
          <p:spPr bwMode="auto">
            <a:xfrm>
              <a:off x="447675" y="2660649"/>
              <a:ext cx="8248650" cy="4211937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>
                <a:defRPr/>
              </a:pPr>
              <a:endParaRPr lang="en-US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</p:txBody>
        </p:sp>
        <p:sp>
          <p:nvSpPr>
            <p:cNvPr id="30730" name="TextBox 16">
              <a:extLst>
                <a:ext uri="{FF2B5EF4-FFF2-40B4-BE49-F238E27FC236}">
                  <a16:creationId xmlns:a16="http://schemas.microsoft.com/office/drawing/2014/main" id="{63AD1753-2536-4FD5-B1C3-3B80696D2C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675" y="2687638"/>
              <a:ext cx="8248650" cy="4215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Char char="l"/>
              </a:pPr>
              <a:r>
                <a:rPr lang="en-US" altLang="zh-CN" sz="105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javax.servlet.ServletRequest / javax.servlet.http.HttpServletRequest</a:t>
              </a:r>
            </a:p>
            <a:p>
              <a:pPr>
                <a:buFont typeface="Wingdings" panose="05000000000000000000" pitchFamily="2" charset="2"/>
                <a:buChar char="l"/>
              </a:pPr>
              <a:r>
                <a:rPr lang="en-US" altLang="zh-CN" sz="105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javax.servlet.ServletResponse / javax.servlet.http.HttpServletResponse</a:t>
              </a:r>
            </a:p>
            <a:p>
              <a:pPr>
                <a:buFont typeface="Wingdings" panose="05000000000000000000" pitchFamily="2" charset="2"/>
                <a:buChar char="l"/>
              </a:pPr>
              <a:r>
                <a:rPr lang="en-US" altLang="zh-CN" sz="105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javax.servlet.http.HttpSession</a:t>
              </a:r>
            </a:p>
            <a:p>
              <a:pPr>
                <a:buFont typeface="Wingdings" panose="05000000000000000000" pitchFamily="2" charset="2"/>
                <a:buChar char="l"/>
              </a:pPr>
              <a:r>
                <a:rPr lang="en-US" altLang="zh-CN" sz="105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org.springframework.web.context.request.WebRequest</a:t>
              </a:r>
              <a:r>
                <a:rPr lang="zh-CN" altLang="en-US" sz="105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或</a:t>
              </a:r>
            </a:p>
            <a:p>
              <a:pPr>
                <a:buFont typeface="Wingdings" panose="05000000000000000000" pitchFamily="2" charset="2"/>
                <a:buChar char="l"/>
              </a:pPr>
              <a:r>
                <a:rPr lang="en-US" altLang="zh-CN" sz="105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org.springframework.web.context.request.NativeWebRequest</a:t>
              </a:r>
            </a:p>
            <a:p>
              <a:pPr>
                <a:buFont typeface="Wingdings" panose="05000000000000000000" pitchFamily="2" charset="2"/>
                <a:buChar char="l"/>
              </a:pPr>
              <a:r>
                <a:rPr lang="en-US" altLang="zh-CN" sz="105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java.util.Locale</a:t>
              </a:r>
            </a:p>
            <a:p>
              <a:pPr>
                <a:buFont typeface="Wingdings" panose="05000000000000000000" pitchFamily="2" charset="2"/>
                <a:buChar char="l"/>
              </a:pPr>
              <a:r>
                <a:rPr lang="en-US" altLang="zh-CN" sz="105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java.util.TimeZone (Java 6+) / java.time.ZoneId (on Java 8)</a:t>
              </a:r>
            </a:p>
            <a:p>
              <a:pPr>
                <a:buFont typeface="Wingdings" panose="05000000000000000000" pitchFamily="2" charset="2"/>
                <a:buChar char="l"/>
              </a:pPr>
              <a:r>
                <a:rPr lang="en-US" altLang="zh-CN" sz="105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java.io.InputStream / java.io.Reader</a:t>
              </a:r>
            </a:p>
            <a:p>
              <a:pPr>
                <a:buFont typeface="Wingdings" panose="05000000000000000000" pitchFamily="2" charset="2"/>
                <a:buChar char="l"/>
              </a:pPr>
              <a:r>
                <a:rPr lang="en-US" altLang="zh-CN" sz="105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java.io.OutputStream / java.io.Writer</a:t>
              </a:r>
            </a:p>
            <a:p>
              <a:pPr>
                <a:buFont typeface="Wingdings" panose="05000000000000000000" pitchFamily="2" charset="2"/>
                <a:buChar char="l"/>
              </a:pPr>
              <a:r>
                <a:rPr lang="en-US" altLang="zh-CN" sz="105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org.springframework.http.HttpMethod</a:t>
              </a:r>
            </a:p>
            <a:p>
              <a:pPr>
                <a:buFont typeface="Wingdings" panose="05000000000000000000" pitchFamily="2" charset="2"/>
                <a:buChar char="l"/>
              </a:pPr>
              <a:r>
                <a:rPr lang="en-US" altLang="zh-CN" sz="105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java.security.Principal</a:t>
              </a:r>
            </a:p>
            <a:p>
              <a:pPr>
                <a:buFont typeface="Wingdings" panose="05000000000000000000" pitchFamily="2" charset="2"/>
                <a:buChar char="l"/>
              </a:pPr>
              <a:r>
                <a:rPr lang="en-US" altLang="zh-CN" sz="105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@PathVariable</a:t>
              </a:r>
              <a:r>
                <a:rPr lang="zh-CN" altLang="en-US" sz="105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、</a:t>
              </a:r>
              <a:r>
                <a:rPr lang="en-US" altLang="zh-CN" sz="105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@MatrixVariable</a:t>
              </a:r>
              <a:r>
                <a:rPr lang="zh-CN" altLang="en-US" sz="105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、</a:t>
              </a:r>
              <a:r>
                <a:rPr lang="en-US" altLang="zh-CN" sz="105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@RequestParam</a:t>
              </a:r>
              <a:r>
                <a:rPr lang="zh-CN" altLang="en-US" sz="105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、</a:t>
              </a:r>
              <a:r>
                <a:rPr lang="en-US" altLang="zh-CN" sz="105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@RequestHeader</a:t>
              </a:r>
              <a:r>
                <a:rPr lang="zh-CN" altLang="en-US" sz="105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、</a:t>
              </a:r>
              <a:r>
                <a:rPr lang="en-US" altLang="zh-CN" sz="105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@RequestBody</a:t>
              </a:r>
              <a:r>
                <a:rPr lang="zh-CN" altLang="en-US" sz="105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、</a:t>
              </a:r>
              <a:r>
                <a:rPr lang="en-US" altLang="zh-CN" sz="105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@RequestPart</a:t>
              </a:r>
              <a:r>
                <a:rPr lang="zh-CN" altLang="en-US" sz="105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、</a:t>
              </a:r>
              <a:r>
                <a:rPr lang="en-US" altLang="zh-CN" sz="105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@SessionAttribute</a:t>
              </a:r>
              <a:r>
                <a:rPr lang="zh-CN" altLang="en-US" sz="105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、</a:t>
              </a:r>
              <a:r>
                <a:rPr lang="en-US" altLang="zh-CN" sz="105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@RequestAttribute</a:t>
              </a:r>
              <a:r>
                <a:rPr lang="zh-CN" altLang="en-US" sz="105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注解</a:t>
              </a:r>
            </a:p>
            <a:p>
              <a:pPr>
                <a:buFont typeface="Wingdings" panose="05000000000000000000" pitchFamily="2" charset="2"/>
                <a:buChar char="l"/>
              </a:pPr>
              <a:r>
                <a:rPr lang="en-US" altLang="zh-CN" sz="105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HttpEntity&lt;?&gt;</a:t>
              </a:r>
            </a:p>
            <a:p>
              <a:pPr>
                <a:buFont typeface="Wingdings" panose="05000000000000000000" pitchFamily="2" charset="2"/>
                <a:buChar char="l"/>
              </a:pPr>
              <a:r>
                <a:rPr lang="en-US" altLang="zh-CN" sz="105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java.util.Map / org.springframework.ui.Model /org.springframework.ui.ModelMap</a:t>
              </a:r>
            </a:p>
            <a:p>
              <a:pPr>
                <a:buFont typeface="Wingdings" panose="05000000000000000000" pitchFamily="2" charset="2"/>
                <a:buChar char="l"/>
              </a:pPr>
              <a:r>
                <a:rPr lang="en-US" altLang="zh-CN" sz="105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org.springframework.web.servlet.mvc.support.RedirectAttributes</a:t>
              </a:r>
            </a:p>
            <a:p>
              <a:pPr>
                <a:buFont typeface="Wingdings" panose="05000000000000000000" pitchFamily="2" charset="2"/>
                <a:buChar char="l"/>
              </a:pPr>
              <a:r>
                <a:rPr lang="en-US" altLang="zh-CN" sz="105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org.springframework.validation.Errors /org.springframework.validation.BindingResult</a:t>
              </a:r>
            </a:p>
            <a:p>
              <a:pPr>
                <a:buFont typeface="Wingdings" panose="05000000000000000000" pitchFamily="2" charset="2"/>
                <a:buChar char="l"/>
              </a:pPr>
              <a:r>
                <a:rPr lang="en-US" altLang="zh-CN" sz="105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org.springframework.web.bind.support.SessionStatus</a:t>
              </a:r>
            </a:p>
            <a:p>
              <a:pPr>
                <a:buFont typeface="Wingdings" panose="05000000000000000000" pitchFamily="2" charset="2"/>
                <a:buChar char="l"/>
              </a:pPr>
              <a:r>
                <a:rPr lang="en-US" altLang="zh-CN" sz="105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org.springframework.web.util.UriComponentsBuilder</a:t>
              </a:r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034B1746-0EED-4928-9C7A-031882E755AC}"/>
              </a:ext>
            </a:extLst>
          </p:cNvPr>
          <p:cNvSpPr/>
          <p:nvPr/>
        </p:nvSpPr>
        <p:spPr bwMode="auto">
          <a:xfrm>
            <a:off x="1905820" y="3799623"/>
            <a:ext cx="1668065" cy="210740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>
              <a:ln>
                <a:solidFill>
                  <a:srgbClr val="5B9BD5">
                    <a:lumMod val="75000"/>
                  </a:srgbClr>
                </a:solidFill>
              </a:ln>
              <a:noFill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4A216C0-C32F-4555-B1F4-FC9DA6318D83}"/>
              </a:ext>
            </a:extLst>
          </p:cNvPr>
          <p:cNvGrpSpPr>
            <a:grpSpLocks/>
          </p:cNvGrpSpPr>
          <p:nvPr/>
        </p:nvGrpSpPr>
        <p:grpSpPr bwMode="auto">
          <a:xfrm>
            <a:off x="1562919" y="2842358"/>
            <a:ext cx="3918347" cy="830997"/>
            <a:chOff x="1066800" y="4162424"/>
            <a:chExt cx="5857875" cy="1107997"/>
          </a:xfrm>
        </p:grpSpPr>
        <p:sp>
          <p:nvSpPr>
            <p:cNvPr id="4" name="圆角矩形标注 3">
              <a:extLst>
                <a:ext uri="{FF2B5EF4-FFF2-40B4-BE49-F238E27FC236}">
                  <a16:creationId xmlns:a16="http://schemas.microsoft.com/office/drawing/2014/main" id="{B1502E8D-9F03-4849-81F0-67C8DFBA55CE}"/>
                </a:ext>
              </a:extLst>
            </p:cNvPr>
            <p:cNvSpPr/>
            <p:nvPr/>
          </p:nvSpPr>
          <p:spPr>
            <a:xfrm>
              <a:off x="1066800" y="4162424"/>
              <a:ext cx="5857875" cy="1095375"/>
            </a:xfrm>
            <a:prstGeom prst="wedgeRoundRect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/>
            </a:p>
          </p:txBody>
        </p:sp>
        <p:sp>
          <p:nvSpPr>
            <p:cNvPr id="30728" name="TextBox 4">
              <a:extLst>
                <a:ext uri="{FF2B5EF4-FFF2-40B4-BE49-F238E27FC236}">
                  <a16:creationId xmlns:a16="http://schemas.microsoft.com/office/drawing/2014/main" id="{EC606B90-EE9A-447C-8657-BA83A89230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1575" y="4162425"/>
              <a:ext cx="5667375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2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该类型不是一个</a:t>
              </a:r>
              <a:r>
                <a:rPr lang="en-US" altLang="zh-CN" sz="12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Servlet API</a:t>
              </a:r>
              <a:r>
                <a:rPr lang="zh-CN" altLang="en-US" sz="12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类型，而是一个包含了</a:t>
              </a:r>
              <a:r>
                <a:rPr lang="en-US" altLang="zh-CN" sz="12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Map</a:t>
              </a:r>
              <a:r>
                <a:rPr lang="zh-CN" altLang="en-US" sz="12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对象的</a:t>
              </a:r>
              <a:r>
                <a:rPr lang="en-US" altLang="zh-CN" sz="12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Spring MVC</a:t>
              </a:r>
              <a:r>
                <a:rPr lang="zh-CN" altLang="en-US" sz="12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类型。如果方法中添加了</a:t>
              </a:r>
              <a:r>
                <a:rPr lang="en-US" altLang="zh-CN" sz="12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  <a:r>
                <a:rPr lang="zh-CN" altLang="en-US" sz="12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参数，则每次调用该请求处理方法时，</a:t>
              </a:r>
              <a:r>
                <a:rPr lang="en-US" altLang="zh-CN" sz="12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Spring MVC</a:t>
              </a:r>
              <a:r>
                <a:rPr lang="zh-CN" altLang="en-US" sz="12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都会创建</a:t>
              </a:r>
              <a:r>
                <a:rPr lang="en-US" altLang="zh-CN" sz="12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  <a:r>
                <a:rPr lang="zh-CN" altLang="en-US" sz="12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对象，并将其作为参数传递给方法</a:t>
              </a:r>
            </a:p>
          </p:txBody>
        </p:sp>
      </p:grpSp>
      <p:sp>
        <p:nvSpPr>
          <p:cNvPr id="30726" name="标题 1">
            <a:extLst>
              <a:ext uri="{FF2B5EF4-FFF2-40B4-BE49-F238E27FC236}">
                <a16:creationId xmlns:a16="http://schemas.microsoft.com/office/drawing/2014/main" id="{E09FE4C6-0CE5-4F3E-99DF-567240CE1BE6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/>
              <a:t>请求处理方法的参数和返回类型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500BDE-BEA7-4C08-9C3C-CBE1AFBB7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8002EC-C620-423F-B050-F55F193300FB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D3750499-7094-4863-8D0A-3DD944DB3D18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755576" y="162640"/>
            <a:ext cx="7992888" cy="45609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/>
              <a:t>请求处理方法的参数和返回类型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E4C4C1D-C681-4624-A7EB-37C55DF41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65604" y="4707287"/>
            <a:ext cx="442392" cy="274637"/>
          </a:xfrm>
        </p:spPr>
        <p:txBody>
          <a:bodyPr/>
          <a:lstStyle/>
          <a:p>
            <a:fld id="{858002EC-C620-423F-B050-F55F193300FB}" type="slidenum">
              <a:rPr lang="zh-CN" altLang="en-US" smtClean="0"/>
              <a:pPr/>
              <a:t>46</a:t>
            </a:fld>
            <a:endParaRPr lang="zh-CN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18C3D68-9A54-4D93-AAC7-4AA6E5555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585" y="1268326"/>
            <a:ext cx="6167438" cy="37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Spring MVC</a:t>
            </a:r>
            <a:r>
              <a:rPr lang="zh-CN" altLang="en-US" sz="1400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所支持的常见方法返回类型如下：</a:t>
            </a:r>
            <a:endParaRPr lang="en-US" altLang="zh-CN" sz="1200" dirty="0">
              <a:solidFill>
                <a:srgbClr val="000000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7074D7E-9688-411C-B3B0-9619B7EC81CF}"/>
              </a:ext>
            </a:extLst>
          </p:cNvPr>
          <p:cNvGrpSpPr>
            <a:grpSpLocks/>
          </p:cNvGrpSpPr>
          <p:nvPr/>
        </p:nvGrpSpPr>
        <p:grpSpPr bwMode="auto">
          <a:xfrm>
            <a:off x="825102" y="1679208"/>
            <a:ext cx="7707338" cy="2626745"/>
            <a:chOff x="447675" y="2546265"/>
            <a:chExt cx="8248650" cy="3268447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E532CEB-B8B7-4610-B77E-A2284F09BC7F}"/>
                </a:ext>
              </a:extLst>
            </p:cNvPr>
            <p:cNvSpPr/>
            <p:nvPr/>
          </p:nvSpPr>
          <p:spPr bwMode="auto">
            <a:xfrm>
              <a:off x="460375" y="2546265"/>
              <a:ext cx="8223250" cy="3254335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>
                <a:defRPr/>
              </a:pPr>
              <a:endParaRPr lang="en-US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</p:txBody>
        </p:sp>
        <p:sp>
          <p:nvSpPr>
            <p:cNvPr id="31767" name="TextBox 16">
              <a:extLst>
                <a:ext uri="{FF2B5EF4-FFF2-40B4-BE49-F238E27FC236}">
                  <a16:creationId xmlns:a16="http://schemas.microsoft.com/office/drawing/2014/main" id="{B8F8183C-0E3D-4775-BF3F-3AADE9E613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675" y="2639134"/>
              <a:ext cx="8248650" cy="3175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en-US" altLang="zh-CN" sz="1200" b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ModelAndView</a:t>
              </a:r>
              <a:endParaRPr lang="en-US" altLang="zh-CN" sz="1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1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en-US" altLang="zh-CN" sz="1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</a:p>
            <a:p>
              <a:pPr lvl="1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en-US" altLang="zh-CN" sz="1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Map</a:t>
              </a:r>
            </a:p>
            <a:p>
              <a:pPr lvl="1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en-US" altLang="zh-CN" sz="1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View</a:t>
              </a:r>
            </a:p>
            <a:p>
              <a:pPr lvl="1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String</a:t>
              </a:r>
            </a:p>
            <a:p>
              <a:pPr lvl="1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void</a:t>
              </a:r>
            </a:p>
            <a:p>
              <a:pPr lvl="1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en-US" altLang="zh-CN" sz="12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HttpEntity</a:t>
              </a:r>
              <a:r>
                <a:rPr lang="en-US" altLang="zh-CN" sz="1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&lt;?&gt;</a:t>
              </a:r>
              <a:r>
                <a:rPr lang="zh-CN" alt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或</a:t>
              </a:r>
              <a:r>
                <a:rPr lang="en-US" altLang="zh-CN" sz="12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ResponseEntity</a:t>
              </a:r>
              <a:r>
                <a:rPr lang="en-US" altLang="zh-CN" sz="1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&lt;?&gt;</a:t>
              </a:r>
            </a:p>
            <a:p>
              <a:pPr lvl="1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en-US" altLang="zh-CN" sz="1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Callable&lt;?&gt;</a:t>
              </a:r>
            </a:p>
            <a:p>
              <a:pPr lvl="1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en-US" altLang="zh-CN" sz="12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DeferredResult</a:t>
              </a:r>
              <a:r>
                <a:rPr lang="en-US" altLang="zh-CN" sz="1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&lt;?&gt;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6D8EF0B-46A3-4F3D-BCE5-B589295C1F56}"/>
              </a:ext>
            </a:extLst>
          </p:cNvPr>
          <p:cNvGrpSpPr>
            <a:grpSpLocks/>
          </p:cNvGrpSpPr>
          <p:nvPr/>
        </p:nvGrpSpPr>
        <p:grpSpPr bwMode="auto">
          <a:xfrm>
            <a:off x="792957" y="736892"/>
            <a:ext cx="2678906" cy="504562"/>
            <a:chOff x="0" y="1244861"/>
            <a:chExt cx="3571875" cy="673010"/>
          </a:xfrm>
        </p:grpSpPr>
        <p:sp>
          <p:nvSpPr>
            <p:cNvPr id="21" name="五边形 20">
              <a:extLst>
                <a:ext uri="{FF2B5EF4-FFF2-40B4-BE49-F238E27FC236}">
                  <a16:creationId xmlns:a16="http://schemas.microsoft.com/office/drawing/2014/main" id="{50D458BA-D272-4267-A594-75D552F69E3A}"/>
                </a:ext>
              </a:extLst>
            </p:cNvPr>
            <p:cNvSpPr/>
            <p:nvPr/>
          </p:nvSpPr>
          <p:spPr>
            <a:xfrm>
              <a:off x="0" y="1244861"/>
              <a:ext cx="3179763" cy="673010"/>
            </a:xfrm>
            <a:prstGeom prst="homePlat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9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05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31763" name="矩形 6">
              <a:extLst>
                <a:ext uri="{FF2B5EF4-FFF2-40B4-BE49-F238E27FC236}">
                  <a16:creationId xmlns:a16="http://schemas.microsoft.com/office/drawing/2014/main" id="{DF814C9B-86B5-4ACB-BAF9-AF8AC7BD1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89" y="1394247"/>
              <a:ext cx="2503250" cy="369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200"/>
                <a:t>请求处理方法的返回类型</a:t>
              </a:r>
            </a:p>
          </p:txBody>
        </p:sp>
        <p:sp>
          <p:nvSpPr>
            <p:cNvPr id="23" name="燕尾形 22">
              <a:extLst>
                <a:ext uri="{FF2B5EF4-FFF2-40B4-BE49-F238E27FC236}">
                  <a16:creationId xmlns:a16="http://schemas.microsoft.com/office/drawing/2014/main" id="{EE22F555-F915-4FB6-AFA7-BA115DCD08F6}"/>
                </a:ext>
              </a:extLst>
            </p:cNvPr>
            <p:cNvSpPr/>
            <p:nvPr/>
          </p:nvSpPr>
          <p:spPr>
            <a:xfrm>
              <a:off x="2924175" y="1261937"/>
              <a:ext cx="466725" cy="634095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9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9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24" name="燕尾形 23">
              <a:extLst>
                <a:ext uri="{FF2B5EF4-FFF2-40B4-BE49-F238E27FC236}">
                  <a16:creationId xmlns:a16="http://schemas.microsoft.com/office/drawing/2014/main" id="{1DFD311C-4B7D-4B98-B2DC-93EAA6D6F9FA}"/>
                </a:ext>
              </a:extLst>
            </p:cNvPr>
            <p:cNvSpPr/>
            <p:nvPr/>
          </p:nvSpPr>
          <p:spPr>
            <a:xfrm>
              <a:off x="3105150" y="1261937"/>
              <a:ext cx="466725" cy="634095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9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9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</p:grp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4F7F9B81-004B-4824-AF2E-AB7D8797CF3C}"/>
              </a:ext>
            </a:extLst>
          </p:cNvPr>
          <p:cNvSpPr/>
          <p:nvPr/>
        </p:nvSpPr>
        <p:spPr bwMode="auto">
          <a:xfrm>
            <a:off x="2319724" y="3156706"/>
            <a:ext cx="4256484" cy="30646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200">
                <a:solidFill>
                  <a:prstClr val="whit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在异步请求时使用，它只返回数据，而不会跳转视图</a:t>
            </a:r>
            <a:endParaRPr lang="zh-CN" altLang="en-US" sz="1200" dirty="0">
              <a:solidFill>
                <a:prstClr val="white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B828722-0345-483E-8F27-C611EBD9CD2E}"/>
              </a:ext>
            </a:extLst>
          </p:cNvPr>
          <p:cNvCxnSpPr/>
          <p:nvPr/>
        </p:nvCxnSpPr>
        <p:spPr>
          <a:xfrm flipV="1">
            <a:off x="2104220" y="3310534"/>
            <a:ext cx="21550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513D7BBE-5776-4DC6-A2C1-AB6F2AFE2649}"/>
              </a:ext>
            </a:extLst>
          </p:cNvPr>
          <p:cNvSpPr/>
          <p:nvPr/>
        </p:nvSpPr>
        <p:spPr bwMode="auto">
          <a:xfrm>
            <a:off x="1593443" y="3204569"/>
            <a:ext cx="506015" cy="210740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>
              <a:ln>
                <a:solidFill>
                  <a:srgbClr val="5B9BD5">
                    <a:lumMod val="75000"/>
                  </a:srgbClr>
                </a:solidFill>
              </a:ln>
              <a:noFill/>
            </a:endParaRPr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4B402CF1-909D-4733-90BA-05FA218CFEE4}"/>
              </a:ext>
            </a:extLst>
          </p:cNvPr>
          <p:cNvSpPr/>
          <p:nvPr/>
        </p:nvSpPr>
        <p:spPr bwMode="auto">
          <a:xfrm>
            <a:off x="2318534" y="2935250"/>
            <a:ext cx="3078956" cy="30646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200">
                <a:solidFill>
                  <a:prstClr val="whit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可以跳转视图，但不能携带数据</a:t>
            </a:r>
            <a:endParaRPr lang="zh-CN" altLang="en-US" sz="1200" dirty="0">
              <a:solidFill>
                <a:prstClr val="white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0558B2F-0055-4BA8-A448-37AF9BA33BBC}"/>
              </a:ext>
            </a:extLst>
          </p:cNvPr>
          <p:cNvCxnSpPr/>
          <p:nvPr/>
        </p:nvCxnSpPr>
        <p:spPr>
          <a:xfrm flipV="1">
            <a:off x="2104220" y="3089077"/>
            <a:ext cx="21550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8F0EFEF8-288A-487F-91AF-A7139354CD2C}"/>
              </a:ext>
            </a:extLst>
          </p:cNvPr>
          <p:cNvSpPr/>
          <p:nvPr/>
        </p:nvSpPr>
        <p:spPr bwMode="auto">
          <a:xfrm>
            <a:off x="1593443" y="2983113"/>
            <a:ext cx="506015" cy="210740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>
              <a:ln>
                <a:solidFill>
                  <a:srgbClr val="5B9BD5">
                    <a:lumMod val="75000"/>
                  </a:srgbClr>
                </a:solidFill>
              </a:ln>
              <a:noFill/>
            </a:endParaRPr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D68F0A9F-47B9-41EC-B36F-3D6C0D7CD54D}"/>
              </a:ext>
            </a:extLst>
          </p:cNvPr>
          <p:cNvSpPr/>
          <p:nvPr/>
        </p:nvSpPr>
        <p:spPr bwMode="auto">
          <a:xfrm>
            <a:off x="2951560" y="1806803"/>
            <a:ext cx="2984897" cy="30646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200" dirty="0">
                <a:solidFill>
                  <a:prstClr val="whit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可以添加</a:t>
            </a:r>
            <a:r>
              <a:rPr lang="en-US" altLang="zh-CN" sz="1200" dirty="0">
                <a:solidFill>
                  <a:prstClr val="whit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Model</a:t>
            </a:r>
            <a:r>
              <a:rPr lang="zh-CN" altLang="en-US" sz="1200" dirty="0">
                <a:solidFill>
                  <a:prstClr val="whit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数据，并指定视图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4C7FB36-F880-4D8F-949F-8785D706B19F}"/>
              </a:ext>
            </a:extLst>
          </p:cNvPr>
          <p:cNvCxnSpPr/>
          <p:nvPr/>
        </p:nvCxnSpPr>
        <p:spPr>
          <a:xfrm flipV="1">
            <a:off x="2736057" y="1960630"/>
            <a:ext cx="21550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0D2F3707-F405-4AAD-91E2-18B0776A911E}"/>
              </a:ext>
            </a:extLst>
          </p:cNvPr>
          <p:cNvSpPr/>
          <p:nvPr/>
        </p:nvSpPr>
        <p:spPr bwMode="auto">
          <a:xfrm>
            <a:off x="1575198" y="1854666"/>
            <a:ext cx="1153715" cy="210447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>
              <a:ln>
                <a:solidFill>
                  <a:srgbClr val="5B9BD5">
                    <a:lumMod val="75000"/>
                  </a:srgbClr>
                </a:solidFill>
              </a:ln>
              <a:noFill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1FE595DC-6595-4320-8C28-62372AC1CDE3}"/>
              </a:ext>
            </a:extLst>
          </p:cNvPr>
          <p:cNvGrpSpPr/>
          <p:nvPr/>
        </p:nvGrpSpPr>
        <p:grpSpPr>
          <a:xfrm>
            <a:off x="4646723" y="4100359"/>
            <a:ext cx="3372428" cy="831417"/>
            <a:chOff x="1717437" y="4568688"/>
            <a:chExt cx="3372428" cy="831417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E0A31CFF-CED2-476A-856C-8F798AAAF910}"/>
                </a:ext>
              </a:extLst>
            </p:cNvPr>
            <p:cNvSpPr/>
            <p:nvPr/>
          </p:nvSpPr>
          <p:spPr>
            <a:xfrm>
              <a:off x="1717437" y="4568688"/>
              <a:ext cx="3372428" cy="83141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60000" algn="just"/>
              <a:r>
                <a:rPr lang="zh-CN" altLang="en-US" sz="1200" dirty="0">
                  <a:solidFill>
                    <a:srgbClr val="152437"/>
                  </a:solidFill>
                  <a:cs typeface="Times New Roman" panose="02020603050405020304" pitchFamily="18" charset="0"/>
                </a:rPr>
                <a:t>由于</a:t>
              </a:r>
              <a:r>
                <a:rPr lang="en-US" altLang="zh-CN" sz="1200" dirty="0" err="1">
                  <a:solidFill>
                    <a:srgbClr val="152437"/>
                  </a:solidFill>
                  <a:cs typeface="Times New Roman" panose="02020603050405020304" pitchFamily="18" charset="0"/>
                </a:rPr>
                <a:t>ModelAndView</a:t>
              </a:r>
              <a:r>
                <a:rPr lang="zh-CN" altLang="en-US" sz="1200" dirty="0">
                  <a:solidFill>
                    <a:srgbClr val="152437"/>
                  </a:solidFill>
                  <a:cs typeface="Times New Roman" panose="02020603050405020304" pitchFamily="18" charset="0"/>
                </a:rPr>
                <a:t>类型未能实现数据与视图之间的解耦，所以在企业开发时，方法的返回类型通常都会使用</a:t>
              </a:r>
              <a:r>
                <a:rPr lang="en-US" altLang="zh-CN" sz="1200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String</a:t>
              </a:r>
              <a:r>
                <a:rPr lang="zh-CN" altLang="en-US" sz="1200" dirty="0">
                  <a:solidFill>
                    <a:srgbClr val="152437"/>
                  </a:solidFill>
                  <a:cs typeface="Times New Roman" panose="02020603050405020304" pitchFamily="18" charset="0"/>
                </a:rPr>
                <a:t>。</a:t>
              </a:r>
              <a:endParaRPr lang="zh-CN" altLang="en-US" sz="1200" dirty="0">
                <a:solidFill>
                  <a:srgbClr val="000000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601CE273-6D29-43C2-B7BB-F4AD8C50939D}"/>
                </a:ext>
              </a:extLst>
            </p:cNvPr>
            <p:cNvGrpSpPr/>
            <p:nvPr/>
          </p:nvGrpSpPr>
          <p:grpSpPr>
            <a:xfrm>
              <a:off x="1717437" y="4653943"/>
              <a:ext cx="436880" cy="610870"/>
              <a:chOff x="3668740" y="1066101"/>
              <a:chExt cx="436880" cy="610870"/>
            </a:xfrm>
          </p:grpSpPr>
          <p:sp>
            <p:nvSpPr>
              <p:cNvPr id="40" name="TextBox 65">
                <a:extLst>
                  <a:ext uri="{FF2B5EF4-FFF2-40B4-BE49-F238E27FC236}">
                    <a16:creationId xmlns:a16="http://schemas.microsoft.com/office/drawing/2014/main" id="{87616E92-F946-4790-AFC2-CF60C8F3C881}"/>
                  </a:ext>
                </a:extLst>
              </p:cNvPr>
              <p:cNvSpPr txBox="1"/>
              <p:nvPr/>
            </p:nvSpPr>
            <p:spPr>
              <a:xfrm>
                <a:off x="3668740" y="1431861"/>
                <a:ext cx="436880" cy="245110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000" b="1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提示</a:t>
                </a:r>
              </a:p>
            </p:txBody>
          </p:sp>
          <p:pic>
            <p:nvPicPr>
              <p:cNvPr id="41" name="图片 40" descr="C:\Users\Lenovo\Desktop\icon\提示.png提示">
                <a:extLst>
                  <a:ext uri="{FF2B5EF4-FFF2-40B4-BE49-F238E27FC236}">
                    <a16:creationId xmlns:a16="http://schemas.microsoft.com/office/drawing/2014/main" id="{688B5C88-70B5-4A8B-97AC-DC0FC526D1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</a:blip>
              <a:srcRect/>
              <a:stretch>
                <a:fillRect/>
              </a:stretch>
            </p:blipFill>
            <p:spPr>
              <a:xfrm>
                <a:off x="3699220" y="1066101"/>
                <a:ext cx="375920" cy="375920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5" grpId="0" animBg="1"/>
      <p:bldP spid="25" grpId="1" animBg="1"/>
      <p:bldP spid="27" grpId="0" animBg="1"/>
      <p:bldP spid="27" grpId="1" animBg="1"/>
      <p:bldP spid="28" grpId="0" animBg="1"/>
      <p:bldP spid="28" grpId="1" animBg="1"/>
      <p:bldP spid="30" grpId="0" animBg="1"/>
      <p:bldP spid="30" grpId="1" animBg="1"/>
      <p:bldP spid="31" grpId="0" animBg="1"/>
      <p:bldP spid="31" grpId="1" animBg="1"/>
      <p:bldP spid="33" grpId="0" animBg="1"/>
      <p:bldP spid="33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9649EE6-DCA7-4BCC-836F-9663F2A189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返回类型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1BD9D2-F68A-491E-9E2B-5F79A52FF0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47</a:t>
            </a:fld>
            <a:endParaRPr lang="zh-CN" altLang="en-US"/>
          </a:p>
        </p:txBody>
      </p:sp>
      <p:sp>
        <p:nvSpPr>
          <p:cNvPr id="11" name="AutoShape 12">
            <a:extLst>
              <a:ext uri="{FF2B5EF4-FFF2-40B4-BE49-F238E27FC236}">
                <a16:creationId xmlns:a16="http://schemas.microsoft.com/office/drawing/2014/main" id="{FBFD89EB-06C6-4C52-AB18-C326847A7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846" y="2294788"/>
            <a:ext cx="7429454" cy="218644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5D78A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r>
              <a:rPr lang="en-US" altLang="zh-CN" b="1" dirty="0">
                <a:solidFill>
                  <a:srgbClr val="152437"/>
                </a:solidFill>
              </a:rPr>
              <a:t>@</a:t>
            </a:r>
            <a:r>
              <a:rPr lang="en-US" altLang="zh-CN" b="1" dirty="0" err="1">
                <a:solidFill>
                  <a:srgbClr val="152437"/>
                </a:solidFill>
              </a:rPr>
              <a:t>RequestMapping</a:t>
            </a:r>
            <a:r>
              <a:rPr lang="en-US" altLang="zh-CN" b="1" dirty="0">
                <a:solidFill>
                  <a:srgbClr val="152437"/>
                </a:solidFill>
              </a:rPr>
              <a:t>(value="/update")</a:t>
            </a:r>
          </a:p>
          <a:p>
            <a:r>
              <a:rPr lang="en-US" altLang="zh-CN" b="1" dirty="0">
                <a:solidFill>
                  <a:srgbClr val="152437"/>
                </a:solidFill>
              </a:rPr>
              <a:t>public </a:t>
            </a:r>
            <a:r>
              <a:rPr lang="en-US" altLang="zh-CN" b="1" dirty="0">
                <a:solidFill>
                  <a:srgbClr val="FF0000"/>
                </a:solidFill>
              </a:rPr>
              <a:t>String</a:t>
            </a:r>
            <a:r>
              <a:rPr lang="en-US" altLang="zh-CN" b="1" dirty="0">
                <a:solidFill>
                  <a:srgbClr val="152437"/>
                </a:solidFill>
              </a:rPr>
              <a:t> update(</a:t>
            </a:r>
            <a:r>
              <a:rPr lang="en-US" altLang="zh-CN" b="1" dirty="0" err="1">
                <a:solidFill>
                  <a:srgbClr val="152437"/>
                </a:solidFill>
              </a:rPr>
              <a:t>HttpServletRequest</a:t>
            </a:r>
            <a:r>
              <a:rPr lang="en-US" altLang="zh-CN" b="1" dirty="0">
                <a:solidFill>
                  <a:srgbClr val="152437"/>
                </a:solidFill>
              </a:rPr>
              <a:t> </a:t>
            </a:r>
            <a:r>
              <a:rPr lang="en-US" altLang="zh-CN" b="1" dirty="0" err="1">
                <a:solidFill>
                  <a:srgbClr val="152437"/>
                </a:solidFill>
              </a:rPr>
              <a:t>request,HttpServletResponse</a:t>
            </a:r>
            <a:r>
              <a:rPr lang="en-US" altLang="zh-CN" b="1" dirty="0">
                <a:solidFill>
                  <a:srgbClr val="152437"/>
                </a:solidFill>
              </a:rPr>
              <a:t> response, </a:t>
            </a:r>
            <a:r>
              <a:rPr lang="en-US" altLang="zh-CN" b="1" dirty="0">
                <a:solidFill>
                  <a:srgbClr val="FF0000"/>
                </a:solidFill>
              </a:rPr>
              <a:t>Model</a:t>
            </a:r>
            <a:r>
              <a:rPr lang="en-US" altLang="zh-CN" b="1" dirty="0">
                <a:solidFill>
                  <a:srgbClr val="152437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model</a:t>
            </a:r>
            <a:r>
              <a:rPr lang="en-US" altLang="zh-CN" b="1" dirty="0">
                <a:solidFill>
                  <a:srgbClr val="152437"/>
                </a:solidFill>
              </a:rPr>
              <a:t>){</a:t>
            </a:r>
          </a:p>
          <a:p>
            <a:r>
              <a:rPr lang="en-US" altLang="zh-CN" b="1" dirty="0">
                <a:solidFill>
                  <a:srgbClr val="152437"/>
                </a:solidFill>
              </a:rPr>
              <a:t>	//</a:t>
            </a:r>
            <a:r>
              <a:rPr lang="zh-CN" altLang="en-US" b="1" dirty="0">
                <a:solidFill>
                  <a:srgbClr val="152437"/>
                </a:solidFill>
              </a:rPr>
              <a:t>向模型对象中添加数据</a:t>
            </a:r>
          </a:p>
          <a:p>
            <a:r>
              <a:rPr lang="zh-CN" altLang="en-US" b="1" dirty="0">
                <a:solidFill>
                  <a:srgbClr val="152437"/>
                </a:solidFill>
              </a:rPr>
              <a:t>	</a:t>
            </a:r>
            <a:r>
              <a:rPr lang="en-US" altLang="zh-CN" b="1" dirty="0">
                <a:solidFill>
                  <a:srgbClr val="152437"/>
                </a:solidFill>
              </a:rPr>
              <a:t>model. </a:t>
            </a:r>
            <a:r>
              <a:rPr lang="en-US" altLang="zh-CN" b="1" dirty="0" err="1">
                <a:solidFill>
                  <a:srgbClr val="152437"/>
                </a:solidFill>
              </a:rPr>
              <a:t>addAttribute</a:t>
            </a:r>
            <a:r>
              <a:rPr lang="en-US" altLang="zh-CN" b="1" dirty="0">
                <a:solidFill>
                  <a:srgbClr val="152437"/>
                </a:solidFill>
              </a:rPr>
              <a:t> </a:t>
            </a:r>
            <a:r>
              <a:rPr lang="zh-CN" altLang="en-US" b="1" dirty="0">
                <a:solidFill>
                  <a:srgbClr val="152437"/>
                </a:solidFill>
              </a:rPr>
              <a:t>（ </a:t>
            </a:r>
            <a:r>
              <a:rPr lang="en-US" altLang="zh-CN" b="1" dirty="0">
                <a:solidFill>
                  <a:srgbClr val="152437"/>
                </a:solidFill>
              </a:rPr>
              <a:t>"msg"</a:t>
            </a:r>
            <a:r>
              <a:rPr lang="zh-CN" altLang="en-US" b="1" dirty="0">
                <a:solidFill>
                  <a:srgbClr val="152437"/>
                </a:solidFill>
              </a:rPr>
              <a:t>，</a:t>
            </a:r>
            <a:r>
              <a:rPr lang="en-US" altLang="zh-CN" b="1" dirty="0">
                <a:solidFill>
                  <a:srgbClr val="152437"/>
                </a:solidFill>
              </a:rPr>
              <a:t>"</a:t>
            </a:r>
            <a:r>
              <a:rPr lang="zh-CN" altLang="en-US" b="1" dirty="0">
                <a:solidFill>
                  <a:srgbClr val="152437"/>
                </a:solidFill>
              </a:rPr>
              <a:t>这是我的第一个</a:t>
            </a:r>
            <a:r>
              <a:rPr lang="en-US" altLang="zh-CN" b="1" dirty="0">
                <a:solidFill>
                  <a:srgbClr val="152437"/>
                </a:solidFill>
              </a:rPr>
              <a:t>Spring MVC</a:t>
            </a:r>
            <a:r>
              <a:rPr lang="zh-CN" altLang="en-US" b="1" dirty="0">
                <a:solidFill>
                  <a:srgbClr val="152437"/>
                </a:solidFill>
              </a:rPr>
              <a:t>程序</a:t>
            </a:r>
            <a:r>
              <a:rPr lang="en-US" altLang="zh-CN" b="1" dirty="0">
                <a:solidFill>
                  <a:srgbClr val="152437"/>
                </a:solidFill>
              </a:rPr>
              <a:t>"</a:t>
            </a:r>
            <a:r>
              <a:rPr lang="zh-CN" altLang="en-US" b="1" dirty="0">
                <a:solidFill>
                  <a:srgbClr val="152437"/>
                </a:solidFill>
              </a:rPr>
              <a:t>）；</a:t>
            </a:r>
          </a:p>
          <a:p>
            <a:r>
              <a:rPr lang="zh-CN" altLang="en-US" b="1" dirty="0">
                <a:solidFill>
                  <a:srgbClr val="152437"/>
                </a:solidFill>
              </a:rPr>
              <a:t>	</a:t>
            </a:r>
            <a:r>
              <a:rPr lang="en-US" altLang="zh-CN" b="1" dirty="0">
                <a:solidFill>
                  <a:srgbClr val="152437"/>
                </a:solidFill>
              </a:rPr>
              <a:t>//</a:t>
            </a:r>
            <a:r>
              <a:rPr lang="zh-CN" altLang="en-US" b="1" dirty="0">
                <a:solidFill>
                  <a:srgbClr val="152437"/>
                </a:solidFill>
              </a:rPr>
              <a:t>返问视图页面</a:t>
            </a:r>
          </a:p>
          <a:p>
            <a:r>
              <a:rPr lang="zh-CN" altLang="en-US" b="1" dirty="0">
                <a:solidFill>
                  <a:srgbClr val="152437"/>
                </a:solidFill>
              </a:rPr>
              <a:t>	</a:t>
            </a:r>
            <a:r>
              <a:rPr lang="en-US" altLang="zh-CN" b="1" dirty="0">
                <a:solidFill>
                  <a:srgbClr val="152437"/>
                </a:solidFill>
              </a:rPr>
              <a:t>return </a:t>
            </a:r>
            <a:r>
              <a:rPr lang="en-US" altLang="zh-CN" b="1" dirty="0">
                <a:solidFill>
                  <a:srgbClr val="FF0000"/>
                </a:solidFill>
              </a:rPr>
              <a:t>"/WEB-INF/</a:t>
            </a:r>
            <a:r>
              <a:rPr lang="en-US" altLang="zh-CN" b="1" dirty="0" err="1">
                <a:solidFill>
                  <a:srgbClr val="FF0000"/>
                </a:solidFill>
              </a:rPr>
              <a:t>jsp</a:t>
            </a:r>
            <a:r>
              <a:rPr lang="en-US" altLang="zh-CN" b="1" dirty="0">
                <a:solidFill>
                  <a:srgbClr val="FF0000"/>
                </a:solidFill>
              </a:rPr>
              <a:t>/</a:t>
            </a:r>
            <a:r>
              <a:rPr lang="en-US" altLang="zh-CN" b="1" dirty="0" err="1">
                <a:solidFill>
                  <a:srgbClr val="FF0000"/>
                </a:solidFill>
              </a:rPr>
              <a:t>first.jsp</a:t>
            </a:r>
            <a:r>
              <a:rPr lang="en-US" altLang="zh-CN" b="1" dirty="0">
                <a:solidFill>
                  <a:srgbClr val="FF0000"/>
                </a:solidFill>
              </a:rPr>
              <a:t>";</a:t>
            </a:r>
          </a:p>
          <a:p>
            <a:r>
              <a:rPr lang="en-US" altLang="zh-CN" b="1" dirty="0">
                <a:solidFill>
                  <a:srgbClr val="152437"/>
                </a:solidFill>
              </a:rPr>
              <a:t>}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DF5C53A-4F91-4175-A391-807AC9FB63B7}"/>
              </a:ext>
            </a:extLst>
          </p:cNvPr>
          <p:cNvGrpSpPr>
            <a:grpSpLocks/>
          </p:cNvGrpSpPr>
          <p:nvPr/>
        </p:nvGrpSpPr>
        <p:grpSpPr bwMode="auto">
          <a:xfrm>
            <a:off x="1450366" y="977499"/>
            <a:ext cx="7298098" cy="863024"/>
            <a:chOff x="3628" y="1641617"/>
            <a:chExt cx="9506342" cy="8315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D7B3466-B37B-4D78-B193-26AE89303A13}"/>
                </a:ext>
              </a:extLst>
            </p:cNvPr>
            <p:cNvSpPr/>
            <p:nvPr/>
          </p:nvSpPr>
          <p:spPr bwMode="auto">
            <a:xfrm>
              <a:off x="3628" y="1641617"/>
              <a:ext cx="9144000" cy="831598"/>
            </a:xfrm>
            <a:prstGeom prst="rect">
              <a:avLst/>
            </a:prstGeom>
            <a:gradFill>
              <a:gsLst>
                <a:gs pos="100000">
                  <a:srgbClr val="00B0F0">
                    <a:alpha val="0"/>
                  </a:srgbClr>
                </a:gs>
                <a:gs pos="0">
                  <a:srgbClr val="D1ECFF">
                    <a:alpha val="0"/>
                  </a:srgbClr>
                </a:gs>
                <a:gs pos="49000">
                  <a:srgbClr val="D1ECFF"/>
                </a:gs>
              </a:gsLst>
              <a:lin ang="0" scaled="0"/>
            </a:gra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dirty="0">
                <a:latin typeface="Arial" charset="0"/>
              </a:endParaRPr>
            </a:p>
          </p:txBody>
        </p:sp>
        <p:sp>
          <p:nvSpPr>
            <p:cNvPr id="14" name="矩形 1">
              <a:extLst>
                <a:ext uri="{FF2B5EF4-FFF2-40B4-BE49-F238E27FC236}">
                  <a16:creationId xmlns:a16="http://schemas.microsoft.com/office/drawing/2014/main" id="{598381DD-665B-48FF-BB42-9699990C6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997" y="1700713"/>
              <a:ext cx="8915973" cy="772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5000"/>
                </a:lnSpc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</a:t>
              </a:r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既然</a:t>
              </a: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</a:t>
              </a:r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类型的返回值不能携带数据，那么在方法中是如何将数据带入视图页面的呢？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5" name="Picture 8" descr="问小人">
            <a:extLst>
              <a:ext uri="{FF2B5EF4-FFF2-40B4-BE49-F238E27FC236}">
                <a16:creationId xmlns:a16="http://schemas.microsoft.com/office/drawing/2014/main" id="{CF32BEC7-0264-4E63-85E6-1EEA0D70A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00" y="735172"/>
            <a:ext cx="1404937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1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2D568C3-F94D-44E2-A527-7EDBA91EF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216" y="715548"/>
            <a:ext cx="7992888" cy="3897228"/>
          </a:xfrm>
        </p:spPr>
        <p:txBody>
          <a:bodyPr/>
          <a:lstStyle/>
          <a:p>
            <a:r>
              <a:rPr lang="en-US" altLang="zh-CN" dirty="0"/>
              <a:t>redirect</a:t>
            </a:r>
            <a:r>
              <a:rPr lang="zh-CN" altLang="en-US" dirty="0"/>
              <a:t>重定向</a:t>
            </a:r>
          </a:p>
          <a:p>
            <a:pPr lvl="1"/>
            <a:r>
              <a:rPr lang="zh-CN" altLang="en-US" dirty="0"/>
              <a:t>例如，在修改用户信息操作后，将请求重定向到用户查询方法的实现代码如下。</a:t>
            </a:r>
            <a:endParaRPr lang="en-US" altLang="zh-CN" dirty="0"/>
          </a:p>
          <a:p>
            <a:pPr lvl="1"/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forward</a:t>
            </a:r>
            <a:r>
              <a:rPr lang="zh-CN" altLang="en-US" dirty="0"/>
              <a:t>请求转发</a:t>
            </a:r>
          </a:p>
          <a:p>
            <a:pPr lvl="1"/>
            <a:r>
              <a:rPr lang="zh-CN" altLang="en-US" dirty="0"/>
              <a:t>例如，用户执行修改操作时，转发到用户修改页面的实现代码如下。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D87D6F7-833A-45B1-BBFC-0960105DDB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重定向</a:t>
            </a:r>
            <a:r>
              <a:rPr lang="en-US" altLang="zh-CN" dirty="0"/>
              <a:t> &amp; </a:t>
            </a:r>
            <a:r>
              <a:rPr lang="en-US" altLang="zh-CN" dirty="0" err="1"/>
              <a:t>请求转发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DD3494-CCB7-4090-A244-A21DECB15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48</a:t>
            </a:fld>
            <a:endParaRPr lang="zh-CN" altLang="en-US"/>
          </a:p>
        </p:txBody>
      </p:sp>
      <p:sp>
        <p:nvSpPr>
          <p:cNvPr id="5" name="AutoShape 12">
            <a:extLst>
              <a:ext uri="{FF2B5EF4-FFF2-40B4-BE49-F238E27FC236}">
                <a16:creationId xmlns:a16="http://schemas.microsoft.com/office/drawing/2014/main" id="{BEF681CC-8B87-4B2F-8F95-889BBC231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960" y="1516348"/>
            <a:ext cx="7416824" cy="144016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5D78A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r>
              <a:rPr lang="en-US" altLang="zh-CN" sz="1400" b="1" dirty="0">
                <a:solidFill>
                  <a:srgbClr val="152437"/>
                </a:solidFill>
              </a:rPr>
              <a:t>@</a:t>
            </a:r>
            <a:r>
              <a:rPr lang="en-US" altLang="zh-CN" sz="1400" b="1" dirty="0" err="1">
                <a:solidFill>
                  <a:srgbClr val="152437"/>
                </a:solidFill>
              </a:rPr>
              <a:t>RequestMapping</a:t>
            </a:r>
            <a:r>
              <a:rPr lang="en-US" altLang="zh-CN" sz="1400" b="1" dirty="0">
                <a:solidFill>
                  <a:srgbClr val="152437"/>
                </a:solidFill>
              </a:rPr>
              <a:t>(value="/update")</a:t>
            </a:r>
          </a:p>
          <a:p>
            <a:r>
              <a:rPr lang="en-US" altLang="zh-CN" sz="1400" b="1" dirty="0">
                <a:solidFill>
                  <a:srgbClr val="152437"/>
                </a:solidFill>
              </a:rPr>
              <a:t>public String update(</a:t>
            </a:r>
            <a:r>
              <a:rPr lang="en-US" altLang="zh-CN" sz="1400" b="1" dirty="0" err="1">
                <a:solidFill>
                  <a:srgbClr val="152437"/>
                </a:solidFill>
              </a:rPr>
              <a:t>HttpServletRequest</a:t>
            </a:r>
            <a:r>
              <a:rPr lang="en-US" altLang="zh-CN" sz="1400" b="1" dirty="0">
                <a:solidFill>
                  <a:srgbClr val="152437"/>
                </a:solidFill>
              </a:rPr>
              <a:t> </a:t>
            </a:r>
            <a:r>
              <a:rPr lang="en-US" altLang="zh-CN" sz="1400" b="1" dirty="0" err="1">
                <a:solidFill>
                  <a:srgbClr val="152437"/>
                </a:solidFill>
              </a:rPr>
              <a:t>request,HttpServletResponse</a:t>
            </a:r>
            <a:r>
              <a:rPr lang="en-US" altLang="zh-CN" sz="1400" b="1" dirty="0">
                <a:solidFill>
                  <a:srgbClr val="152437"/>
                </a:solidFill>
              </a:rPr>
              <a:t> response, Model model){</a:t>
            </a:r>
          </a:p>
          <a:p>
            <a:r>
              <a:rPr lang="en-US" altLang="zh-CN" sz="1400" b="1" dirty="0">
                <a:solidFill>
                  <a:srgbClr val="152437"/>
                </a:solidFill>
              </a:rPr>
              <a:t>	...</a:t>
            </a:r>
          </a:p>
          <a:p>
            <a:r>
              <a:rPr lang="en-US" altLang="zh-CN" sz="1400" b="1" dirty="0">
                <a:solidFill>
                  <a:srgbClr val="152437"/>
                </a:solidFill>
              </a:rPr>
              <a:t>	//</a:t>
            </a:r>
            <a:r>
              <a:rPr lang="zh-CN" altLang="en-US" sz="1400" b="1" dirty="0">
                <a:solidFill>
                  <a:srgbClr val="152437"/>
                </a:solidFill>
              </a:rPr>
              <a:t>返问视图页面</a:t>
            </a:r>
          </a:p>
          <a:p>
            <a:r>
              <a:rPr lang="zh-CN" altLang="en-US" sz="1400" b="1" dirty="0">
                <a:solidFill>
                  <a:srgbClr val="152437"/>
                </a:solidFill>
              </a:rPr>
              <a:t>	</a:t>
            </a:r>
            <a:r>
              <a:rPr lang="en-US" altLang="zh-CN" sz="1400" b="1" dirty="0">
                <a:solidFill>
                  <a:srgbClr val="152437"/>
                </a:solidFill>
              </a:rPr>
              <a:t>return "</a:t>
            </a:r>
            <a:r>
              <a:rPr lang="en-US" altLang="zh-CN" sz="1400" b="1" dirty="0" err="1">
                <a:solidFill>
                  <a:srgbClr val="FF0000"/>
                </a:solidFill>
              </a:rPr>
              <a:t>redirect</a:t>
            </a:r>
            <a:r>
              <a:rPr lang="en-US" altLang="zh-CN" sz="1400" b="1" dirty="0" err="1">
                <a:solidFill>
                  <a:srgbClr val="152437"/>
                </a:solidFill>
              </a:rPr>
              <a:t>:queryUser</a:t>
            </a:r>
            <a:r>
              <a:rPr lang="en-US" altLang="zh-CN" sz="1400" b="1" dirty="0">
                <a:solidFill>
                  <a:srgbClr val="152437"/>
                </a:solidFill>
              </a:rPr>
              <a:t>";</a:t>
            </a:r>
          </a:p>
          <a:p>
            <a:r>
              <a:rPr lang="en-US" altLang="zh-CN" sz="1400" b="1" dirty="0">
                <a:solidFill>
                  <a:srgbClr val="152437"/>
                </a:solidFill>
              </a:rPr>
              <a:t>}</a:t>
            </a:r>
          </a:p>
        </p:txBody>
      </p:sp>
      <p:sp>
        <p:nvSpPr>
          <p:cNvPr id="6" name="AutoShape 12">
            <a:extLst>
              <a:ext uri="{FF2B5EF4-FFF2-40B4-BE49-F238E27FC236}">
                <a16:creationId xmlns:a16="http://schemas.microsoft.com/office/drawing/2014/main" id="{43C1720B-58CA-44B8-B04A-8D95A4984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960" y="3638500"/>
            <a:ext cx="7416824" cy="137272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5D78A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r>
              <a:rPr lang="en-US" altLang="zh-CN" sz="1400" b="1" dirty="0">
                <a:solidFill>
                  <a:srgbClr val="152437"/>
                </a:solidFill>
              </a:rPr>
              <a:t>@</a:t>
            </a:r>
            <a:r>
              <a:rPr lang="en-US" altLang="zh-CN" sz="1400" b="1" dirty="0" err="1">
                <a:solidFill>
                  <a:srgbClr val="152437"/>
                </a:solidFill>
              </a:rPr>
              <a:t>RequestMapping</a:t>
            </a:r>
            <a:r>
              <a:rPr lang="en-US" altLang="zh-CN" sz="1400" b="1" dirty="0">
                <a:solidFill>
                  <a:srgbClr val="152437"/>
                </a:solidFill>
              </a:rPr>
              <a:t>(value="/update")</a:t>
            </a:r>
          </a:p>
          <a:p>
            <a:r>
              <a:rPr lang="en-US" altLang="zh-CN" sz="1400" b="1" dirty="0">
                <a:solidFill>
                  <a:srgbClr val="152437"/>
                </a:solidFill>
              </a:rPr>
              <a:t>public String update(</a:t>
            </a:r>
            <a:r>
              <a:rPr lang="en-US" altLang="zh-CN" sz="1400" b="1" dirty="0" err="1">
                <a:solidFill>
                  <a:srgbClr val="152437"/>
                </a:solidFill>
              </a:rPr>
              <a:t>HttpServletRequest</a:t>
            </a:r>
            <a:r>
              <a:rPr lang="en-US" altLang="zh-CN" sz="1400" b="1" dirty="0">
                <a:solidFill>
                  <a:srgbClr val="152437"/>
                </a:solidFill>
              </a:rPr>
              <a:t> </a:t>
            </a:r>
            <a:r>
              <a:rPr lang="en-US" altLang="zh-CN" sz="1400" b="1" dirty="0" err="1">
                <a:solidFill>
                  <a:srgbClr val="152437"/>
                </a:solidFill>
              </a:rPr>
              <a:t>request,HttpServletResponse</a:t>
            </a:r>
            <a:r>
              <a:rPr lang="en-US" altLang="zh-CN" sz="1400" b="1" dirty="0">
                <a:solidFill>
                  <a:srgbClr val="152437"/>
                </a:solidFill>
              </a:rPr>
              <a:t> response, Model model){</a:t>
            </a:r>
          </a:p>
          <a:p>
            <a:r>
              <a:rPr lang="en-US" altLang="zh-CN" sz="1400" b="1" dirty="0">
                <a:solidFill>
                  <a:srgbClr val="152437"/>
                </a:solidFill>
              </a:rPr>
              <a:t>	...</a:t>
            </a:r>
          </a:p>
          <a:p>
            <a:r>
              <a:rPr lang="en-US" altLang="zh-CN" sz="1400" b="1" dirty="0">
                <a:solidFill>
                  <a:srgbClr val="152437"/>
                </a:solidFill>
              </a:rPr>
              <a:t>	//</a:t>
            </a:r>
            <a:r>
              <a:rPr lang="zh-CN" altLang="en-US" sz="1400" b="1" dirty="0">
                <a:solidFill>
                  <a:srgbClr val="152437"/>
                </a:solidFill>
              </a:rPr>
              <a:t>返问视图页面</a:t>
            </a:r>
          </a:p>
          <a:p>
            <a:r>
              <a:rPr lang="zh-CN" altLang="en-US" sz="1400" b="1" dirty="0">
                <a:solidFill>
                  <a:srgbClr val="152437"/>
                </a:solidFill>
              </a:rPr>
              <a:t>	</a:t>
            </a:r>
            <a:r>
              <a:rPr lang="en-US" altLang="zh-CN" sz="1400" b="1" dirty="0">
                <a:solidFill>
                  <a:srgbClr val="152437"/>
                </a:solidFill>
              </a:rPr>
              <a:t>return "</a:t>
            </a:r>
            <a:r>
              <a:rPr lang="en-US" altLang="zh-CN" sz="1400" b="1" dirty="0" err="1">
                <a:solidFill>
                  <a:srgbClr val="FF0000"/>
                </a:solidFill>
              </a:rPr>
              <a:t>forward</a:t>
            </a:r>
            <a:r>
              <a:rPr lang="en-US" altLang="zh-CN" sz="1400" b="1" dirty="0" err="1">
                <a:solidFill>
                  <a:srgbClr val="152437"/>
                </a:solidFill>
              </a:rPr>
              <a:t>:editUser</a:t>
            </a:r>
            <a:r>
              <a:rPr lang="en-US" altLang="zh-CN" sz="1400" b="1" dirty="0">
                <a:solidFill>
                  <a:srgbClr val="152437"/>
                </a:solidFill>
              </a:rPr>
              <a:t>";</a:t>
            </a:r>
          </a:p>
          <a:p>
            <a:r>
              <a:rPr lang="en-US" altLang="zh-CN" sz="1400" b="1" dirty="0">
                <a:solidFill>
                  <a:srgbClr val="152437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5173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DDF000-D09D-4F6D-9C5A-4FE28C1F8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示例：基于注解的</a:t>
            </a:r>
            <a:r>
              <a:rPr lang="en-US" altLang="zh-CN" dirty="0"/>
              <a:t>Spring MVC</a:t>
            </a:r>
            <a:r>
              <a:rPr lang="zh-CN" altLang="en-US" dirty="0"/>
              <a:t>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26B44B-4F44-4D52-90B1-2C98AD2F9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搭建项目环境</a:t>
            </a:r>
            <a:endParaRPr lang="en-US" altLang="zh-CN" dirty="0"/>
          </a:p>
          <a:p>
            <a:r>
              <a:rPr lang="zh-CN" altLang="en-US" dirty="0"/>
              <a:t>修改配置文件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修改</a:t>
            </a:r>
            <a:r>
              <a:rPr lang="en-US" altLang="zh-CN" dirty="0"/>
              <a:t>Controller</a:t>
            </a:r>
            <a:r>
              <a:rPr lang="zh-CN" altLang="en-US" dirty="0"/>
              <a:t>类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启动项目，测试应用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EE5C44-6C37-4372-9432-039269C07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49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A7BCE90-B597-4841-8A21-3F44B02B137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512" y="1131590"/>
            <a:ext cx="2808312" cy="1152128"/>
          </a:xfrm>
          <a:prstGeom prst="rect">
            <a:avLst/>
          </a:prstGeom>
        </p:spPr>
      </p:pic>
      <p:sp>
        <p:nvSpPr>
          <p:cNvPr id="6" name="AutoShape 12">
            <a:extLst>
              <a:ext uri="{FF2B5EF4-FFF2-40B4-BE49-F238E27FC236}">
                <a16:creationId xmlns:a16="http://schemas.microsoft.com/office/drawing/2014/main" id="{E033A990-F5EE-484D-8A00-53273E52D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009" y="1707654"/>
            <a:ext cx="5334268" cy="104985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5D78A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r>
              <a:rPr lang="en-US" altLang="zh-CN" sz="1100" b="1" dirty="0">
                <a:solidFill>
                  <a:srgbClr val="152437"/>
                </a:solidFill>
              </a:rPr>
              <a:t>&lt;</a:t>
            </a:r>
            <a:r>
              <a:rPr lang="en-US" altLang="zh-CN" sz="1100" b="1" dirty="0" err="1">
                <a:solidFill>
                  <a:srgbClr val="152437"/>
                </a:solidFill>
              </a:rPr>
              <a:t>context:component-scan</a:t>
            </a:r>
            <a:r>
              <a:rPr lang="en-US" altLang="zh-CN" sz="1100" b="1" dirty="0">
                <a:solidFill>
                  <a:srgbClr val="152437"/>
                </a:solidFill>
              </a:rPr>
              <a:t> base-package="</a:t>
            </a:r>
            <a:r>
              <a:rPr lang="en-US" altLang="zh-CN" sz="1100" b="1" dirty="0" err="1">
                <a:solidFill>
                  <a:srgbClr val="FF0000"/>
                </a:solidFill>
              </a:rPr>
              <a:t>cn.dsscm.controller</a:t>
            </a:r>
            <a:r>
              <a:rPr lang="en-US" altLang="zh-CN" sz="1100" b="1" dirty="0">
                <a:solidFill>
                  <a:srgbClr val="152437"/>
                </a:solidFill>
              </a:rPr>
              <a:t>"/&gt;    </a:t>
            </a:r>
          </a:p>
          <a:p>
            <a:r>
              <a:rPr lang="en-US" altLang="zh-CN" sz="1100" b="1" dirty="0">
                <a:solidFill>
                  <a:srgbClr val="152437"/>
                </a:solidFill>
              </a:rPr>
              <a:t>&lt;</a:t>
            </a:r>
            <a:r>
              <a:rPr lang="en-US" altLang="zh-CN" sz="1100" b="1" dirty="0" err="1">
                <a:solidFill>
                  <a:srgbClr val="152437"/>
                </a:solidFill>
              </a:rPr>
              <a:t>mvc:annotation-driven</a:t>
            </a:r>
            <a:r>
              <a:rPr lang="en-US" altLang="zh-CN" sz="1100" b="1" dirty="0">
                <a:solidFill>
                  <a:srgbClr val="152437"/>
                </a:solidFill>
              </a:rPr>
              <a:t>/&gt;</a:t>
            </a:r>
          </a:p>
          <a:p>
            <a:r>
              <a:rPr lang="en-US" altLang="zh-CN" sz="1100" b="1" dirty="0">
                <a:solidFill>
                  <a:srgbClr val="152437"/>
                </a:solidFill>
              </a:rPr>
              <a:t>&lt;bean class="org.springframework.web.servlet.view.InternalResourceViewResolver" &gt;</a:t>
            </a:r>
          </a:p>
          <a:p>
            <a:r>
              <a:rPr lang="en-US" altLang="zh-CN" sz="1100" b="1" dirty="0">
                <a:solidFill>
                  <a:srgbClr val="152437"/>
                </a:solidFill>
              </a:rPr>
              <a:t>	</a:t>
            </a:r>
            <a:r>
              <a:rPr lang="en-US" altLang="zh-CN" sz="1100" b="1" dirty="0">
                <a:solidFill>
                  <a:srgbClr val="FF0000"/>
                </a:solidFill>
              </a:rPr>
              <a:t>&lt;property name="prefix" value="/WEB-INF/</a:t>
            </a:r>
            <a:r>
              <a:rPr lang="en-US" altLang="zh-CN" sz="1100" b="1" dirty="0" err="1">
                <a:solidFill>
                  <a:srgbClr val="FF0000"/>
                </a:solidFill>
              </a:rPr>
              <a:t>jsp</a:t>
            </a:r>
            <a:r>
              <a:rPr lang="en-US" altLang="zh-CN" sz="1100" b="1" dirty="0">
                <a:solidFill>
                  <a:srgbClr val="FF0000"/>
                </a:solidFill>
              </a:rPr>
              <a:t>/"/&gt;</a:t>
            </a:r>
          </a:p>
          <a:p>
            <a:r>
              <a:rPr lang="en-US" altLang="zh-CN" sz="1100" b="1" dirty="0">
                <a:solidFill>
                  <a:srgbClr val="FF0000"/>
                </a:solidFill>
              </a:rPr>
              <a:t>	&lt;property name="suffix" value=".</a:t>
            </a:r>
            <a:r>
              <a:rPr lang="en-US" altLang="zh-CN" sz="1100" b="1" dirty="0" err="1">
                <a:solidFill>
                  <a:srgbClr val="FF0000"/>
                </a:solidFill>
              </a:rPr>
              <a:t>jsp</a:t>
            </a:r>
            <a:r>
              <a:rPr lang="en-US" altLang="zh-CN" sz="1100" b="1" dirty="0">
                <a:solidFill>
                  <a:srgbClr val="FF0000"/>
                </a:solidFill>
              </a:rPr>
              <a:t>"/&gt;</a:t>
            </a:r>
          </a:p>
          <a:p>
            <a:r>
              <a:rPr lang="en-US" altLang="zh-CN" sz="1100" b="1" dirty="0">
                <a:solidFill>
                  <a:srgbClr val="152437"/>
                </a:solidFill>
              </a:rPr>
              <a:t>&lt;/bean&gt;</a:t>
            </a:r>
          </a:p>
        </p:txBody>
      </p:sp>
      <p:sp>
        <p:nvSpPr>
          <p:cNvPr id="7" name="AutoShape 12">
            <a:extLst>
              <a:ext uri="{FF2B5EF4-FFF2-40B4-BE49-F238E27FC236}">
                <a16:creationId xmlns:a16="http://schemas.microsoft.com/office/drawing/2014/main" id="{98B43492-A51C-4FEC-BAAB-876349E8B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050" y="3354942"/>
            <a:ext cx="5076620" cy="155250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5D78A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r>
              <a:rPr lang="en-US" altLang="zh-CN" sz="1100" b="1" dirty="0">
                <a:solidFill>
                  <a:srgbClr val="FF0000"/>
                </a:solidFill>
              </a:rPr>
              <a:t>@Controller</a:t>
            </a:r>
          </a:p>
          <a:p>
            <a:r>
              <a:rPr lang="en-US" altLang="zh-CN" sz="1100" b="1" dirty="0">
                <a:solidFill>
                  <a:srgbClr val="FF0000"/>
                </a:solidFill>
              </a:rPr>
              <a:t>@</a:t>
            </a:r>
            <a:r>
              <a:rPr lang="en-US" altLang="zh-CN" sz="1100" b="1" dirty="0" err="1">
                <a:solidFill>
                  <a:srgbClr val="FF0000"/>
                </a:solidFill>
              </a:rPr>
              <a:t>RequestMapping</a:t>
            </a:r>
            <a:r>
              <a:rPr lang="en-US" altLang="zh-CN" sz="1100" b="1" dirty="0">
                <a:solidFill>
                  <a:srgbClr val="FF0000"/>
                </a:solidFill>
              </a:rPr>
              <a:t>("/hello")</a:t>
            </a:r>
          </a:p>
          <a:p>
            <a:r>
              <a:rPr lang="en-US" altLang="zh-CN" sz="1100" b="1" dirty="0">
                <a:solidFill>
                  <a:srgbClr val="152437"/>
                </a:solidFill>
              </a:rPr>
              <a:t>public class </a:t>
            </a:r>
            <a:r>
              <a:rPr lang="en-US" altLang="zh-CN" sz="1100" b="1" dirty="0" err="1">
                <a:solidFill>
                  <a:srgbClr val="152437"/>
                </a:solidFill>
              </a:rPr>
              <a:t>IndexController</a:t>
            </a:r>
            <a:r>
              <a:rPr lang="en-US" altLang="zh-CN" sz="1100" b="1" dirty="0">
                <a:solidFill>
                  <a:srgbClr val="152437"/>
                </a:solidFill>
              </a:rPr>
              <a:t>{</a:t>
            </a:r>
          </a:p>
          <a:p>
            <a:r>
              <a:rPr lang="en-US" altLang="zh-CN" sz="1100" b="1" dirty="0">
                <a:solidFill>
                  <a:srgbClr val="FF0000"/>
                </a:solidFill>
              </a:rPr>
              <a:t>    @</a:t>
            </a:r>
            <a:r>
              <a:rPr lang="en-US" altLang="zh-CN" sz="1100" b="1" dirty="0" err="1">
                <a:solidFill>
                  <a:srgbClr val="FF0000"/>
                </a:solidFill>
              </a:rPr>
              <a:t>RequestMapping</a:t>
            </a:r>
            <a:r>
              <a:rPr lang="en-US" altLang="zh-CN" sz="1100" b="1" dirty="0">
                <a:solidFill>
                  <a:srgbClr val="FF0000"/>
                </a:solidFill>
              </a:rPr>
              <a:t>("/index")</a:t>
            </a:r>
          </a:p>
          <a:p>
            <a:r>
              <a:rPr lang="en-US" altLang="zh-CN" sz="1100" b="1" dirty="0">
                <a:solidFill>
                  <a:srgbClr val="152437"/>
                </a:solidFill>
              </a:rPr>
              <a:t>     public String </a:t>
            </a:r>
            <a:r>
              <a:rPr lang="en-US" altLang="zh-CN" sz="1100" b="1" dirty="0" err="1">
                <a:solidFill>
                  <a:srgbClr val="152437"/>
                </a:solidFill>
              </a:rPr>
              <a:t>handleRequest</a:t>
            </a:r>
            <a:r>
              <a:rPr lang="en-US" altLang="zh-CN" sz="1100" b="1" dirty="0">
                <a:solidFill>
                  <a:srgbClr val="152437"/>
                </a:solidFill>
              </a:rPr>
              <a:t>(</a:t>
            </a:r>
            <a:r>
              <a:rPr lang="en-US" altLang="zh-CN" sz="1100" b="1" dirty="0" err="1">
                <a:solidFill>
                  <a:srgbClr val="152437"/>
                </a:solidFill>
              </a:rPr>
              <a:t>HttpServletRequest</a:t>
            </a:r>
            <a:r>
              <a:rPr lang="en-US" altLang="zh-CN" sz="1100" b="1" dirty="0">
                <a:solidFill>
                  <a:srgbClr val="152437"/>
                </a:solidFill>
              </a:rPr>
              <a:t> request, </a:t>
            </a:r>
            <a:r>
              <a:rPr lang="en-US" altLang="zh-CN" sz="1100" b="1" dirty="0" err="1">
                <a:solidFill>
                  <a:srgbClr val="152437"/>
                </a:solidFill>
              </a:rPr>
              <a:t>HttpServletResponse</a:t>
            </a:r>
            <a:r>
              <a:rPr lang="en-US" altLang="zh-CN" sz="1100" b="1" dirty="0">
                <a:solidFill>
                  <a:srgbClr val="152437"/>
                </a:solidFill>
              </a:rPr>
              <a:t> response, Model model) throws Exception {</a:t>
            </a:r>
          </a:p>
          <a:p>
            <a:r>
              <a:rPr lang="en-US" altLang="zh-CN" sz="1100" b="1" dirty="0">
                <a:solidFill>
                  <a:srgbClr val="152437"/>
                </a:solidFill>
              </a:rPr>
              <a:t>	……</a:t>
            </a:r>
          </a:p>
          <a:p>
            <a:r>
              <a:rPr lang="en-US" altLang="zh-CN" sz="1100" b="1" dirty="0">
                <a:solidFill>
                  <a:srgbClr val="152437"/>
                </a:solidFill>
              </a:rPr>
              <a:t>		}</a:t>
            </a:r>
          </a:p>
          <a:p>
            <a:r>
              <a:rPr lang="en-US" altLang="zh-CN" sz="1100" b="1" dirty="0">
                <a:solidFill>
                  <a:srgbClr val="152437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83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9412" y="818380"/>
            <a:ext cx="7992888" cy="3897228"/>
          </a:xfrm>
        </p:spPr>
        <p:txBody>
          <a:bodyPr/>
          <a:lstStyle/>
          <a:p>
            <a:r>
              <a:rPr lang="en-US" altLang="zh-CN" dirty="0"/>
              <a:t>JSP Model1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755576" y="162640"/>
            <a:ext cx="7992888" cy="456098"/>
          </a:xfrm>
        </p:spPr>
        <p:txBody>
          <a:bodyPr/>
          <a:lstStyle/>
          <a:p>
            <a:r>
              <a:rPr lang="en-US" altLang="zh-CN" dirty="0"/>
              <a:t>MVC</a:t>
            </a:r>
            <a:r>
              <a:rPr lang="zh-CN" altLang="en-US" dirty="0"/>
              <a:t>设计模式</a:t>
            </a:r>
            <a:r>
              <a:rPr lang="en-US" altLang="zh-CN" dirty="0"/>
              <a:t>5-2</a:t>
            </a:r>
            <a:endParaRPr lang="zh-CN" alt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51971" y="1419622"/>
            <a:ext cx="5840057" cy="3197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2496487F-8EB5-49D7-A932-9E1EF1AF12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B35BD189-1FA5-48BB-8D0D-E6E2EFC5F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860" y="51198"/>
            <a:ext cx="3861197" cy="573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CN" altLang="en-US" sz="1200">
              <a:solidFill>
                <a:srgbClr val="00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456387E-0B14-40DC-8EDE-424114C674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2349385"/>
            <a:ext cx="1835944" cy="2593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1139C74-50D2-4867-BF85-5158E668C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6429" y="1284927"/>
            <a:ext cx="6131255" cy="2128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本章首先对</a:t>
            </a: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Spring MVC</a:t>
            </a:r>
            <a:r>
              <a:rPr lang="zh-CN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框架进行了简单的介绍，然后讲解了一个</a:t>
            </a: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Spring MVC</a:t>
            </a:r>
            <a:r>
              <a:rPr lang="zh-CN" altLang="zh-CN" sz="15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入门程序的编写</a:t>
            </a:r>
            <a:r>
              <a:rPr lang="zh-CN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，最后通过入门案例对</a:t>
            </a: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Spring MVC</a:t>
            </a:r>
            <a:r>
              <a:rPr lang="zh-CN" altLang="zh-CN" sz="15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的工作流程</a:t>
            </a:r>
            <a:r>
              <a:rPr lang="zh-CN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进行了详细讲解。</a:t>
            </a:r>
            <a:endParaRPr lang="en-US" altLang="zh-CN" sz="15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</a:t>
            </a:r>
            <a:r>
              <a:rPr lang="zh-CN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通过本章的学习，读者能够了解什么是</a:t>
            </a: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Spring MVC</a:t>
            </a:r>
            <a:r>
              <a:rPr lang="zh-CN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，以及</a:t>
            </a: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Spring MVC</a:t>
            </a:r>
            <a:r>
              <a:rPr lang="zh-CN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的优点，掌握</a:t>
            </a: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Spring MVC</a:t>
            </a:r>
            <a:r>
              <a:rPr lang="zh-CN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入门程序的编写，并能够熟悉</a:t>
            </a: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Spring MVC</a:t>
            </a:r>
            <a:r>
              <a:rPr lang="zh-CN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框架的工作流程。</a:t>
            </a:r>
          </a:p>
        </p:txBody>
      </p:sp>
      <p:sp>
        <p:nvSpPr>
          <p:cNvPr id="32774" name="标题 1">
            <a:extLst>
              <a:ext uri="{FF2B5EF4-FFF2-40B4-BE49-F238E27FC236}">
                <a16:creationId xmlns:a16="http://schemas.microsoft.com/office/drawing/2014/main" id="{E59EE9F4-5EF9-4EF1-BE33-1E61C07D0EBF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zh-CN" altLang="en-US" dirty="0"/>
              <a:t>本章小结</a:t>
            </a:r>
          </a:p>
        </p:txBody>
      </p:sp>
      <p:sp>
        <p:nvSpPr>
          <p:cNvPr id="10" name="圆角矩形 1">
            <a:extLst>
              <a:ext uri="{FF2B5EF4-FFF2-40B4-BE49-F238E27FC236}">
                <a16:creationId xmlns:a16="http://schemas.microsoft.com/office/drawing/2014/main" id="{BFDC2485-44C4-4DE8-8202-BC2A12510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5808" y="1045858"/>
            <a:ext cx="6509175" cy="3168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0070C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1200">
              <a:solidFill>
                <a:srgbClr val="00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9DA7F7-E8BF-4F2B-8864-695F78FED2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50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ctrTitle"/>
          </p:nvPr>
        </p:nvSpPr>
        <p:spPr>
          <a:xfrm>
            <a:off x="755576" y="162640"/>
            <a:ext cx="7992888" cy="456098"/>
          </a:xfrm>
        </p:spPr>
        <p:txBody>
          <a:bodyPr/>
          <a:lstStyle/>
          <a:p>
            <a:r>
              <a:rPr lang="zh-CN" altLang="en-US"/>
              <a:t>总结</a:t>
            </a:r>
          </a:p>
        </p:txBody>
      </p:sp>
      <p:sp>
        <p:nvSpPr>
          <p:cNvPr id="52227" name="TextBox 4"/>
          <p:cNvSpPr txBox="1">
            <a:spLocks noChangeArrowheads="1"/>
          </p:cNvSpPr>
          <p:nvPr/>
        </p:nvSpPr>
        <p:spPr bwMode="auto">
          <a:xfrm>
            <a:off x="2754433" y="668954"/>
            <a:ext cx="2681288" cy="401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5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MVC</a:t>
            </a:r>
            <a:r>
              <a:rPr lang="zh-CN" altLang="en-US" sz="15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设计模式</a:t>
            </a:r>
            <a:endParaRPr lang="en-US" altLang="zh-CN" sz="1500" b="1" dirty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5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5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5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5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5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1500" b="1" dirty="0">
                <a:ea typeface="微软雅黑" pitchFamily="34" charset="-122"/>
                <a:cs typeface="Arial" charset="0"/>
              </a:rPr>
              <a:t>Spring MVC</a:t>
            </a:r>
          </a:p>
          <a:p>
            <a:pPr eaLnBrk="1" hangingPunct="1"/>
            <a:r>
              <a:rPr lang="zh-CN" altLang="en-US" sz="1500" b="1" dirty="0">
                <a:ea typeface="微软雅黑" pitchFamily="34" charset="-122"/>
                <a:cs typeface="Arial" charset="0"/>
              </a:rPr>
              <a:t>体系结构</a:t>
            </a:r>
            <a:endParaRPr lang="en-US" altLang="zh-CN" sz="15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5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5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5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5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5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5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5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5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500" b="1" dirty="0">
                <a:ea typeface="微软雅黑" pitchFamily="34" charset="-122"/>
                <a:cs typeface="Arial" charset="0"/>
              </a:rPr>
              <a:t>参数传递</a:t>
            </a:r>
            <a:endParaRPr lang="en-US" altLang="zh-CN" sz="15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52228" name="TextBox 15"/>
          <p:cNvSpPr txBox="1">
            <a:spLocks noChangeArrowheads="1"/>
          </p:cNvSpPr>
          <p:nvPr/>
        </p:nvSpPr>
        <p:spPr bwMode="auto">
          <a:xfrm>
            <a:off x="1142328" y="1973879"/>
            <a:ext cx="1364456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500" b="1" dirty="0">
                <a:ea typeface="微软雅黑" pitchFamily="34" charset="-122"/>
                <a:cs typeface="Arial" charset="0"/>
              </a:rPr>
              <a:t>Spring MVC</a:t>
            </a:r>
            <a:r>
              <a:rPr lang="zh-CN" altLang="zh-CN" sz="1500" b="1" dirty="0">
                <a:ea typeface="微软雅黑" pitchFamily="34" charset="-122"/>
                <a:cs typeface="Arial" charset="0"/>
              </a:rPr>
              <a:t>体系结构和处理请求控制器</a:t>
            </a:r>
            <a:endParaRPr lang="en-US" altLang="zh-CN" sz="15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52229" name="AutoShape 3"/>
          <p:cNvSpPr>
            <a:spLocks/>
          </p:cNvSpPr>
          <p:nvPr/>
        </p:nvSpPr>
        <p:spPr bwMode="auto">
          <a:xfrm>
            <a:off x="2519881" y="770157"/>
            <a:ext cx="234553" cy="3714206"/>
          </a:xfrm>
          <a:prstGeom prst="leftBrace">
            <a:avLst>
              <a:gd name="adj1" fmla="val 6210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 sz="1200">
              <a:ea typeface="黑体" pitchFamily="49" charset="-122"/>
            </a:endParaRPr>
          </a:p>
        </p:txBody>
      </p:sp>
      <p:sp>
        <p:nvSpPr>
          <p:cNvPr id="52230" name="AutoShape 3"/>
          <p:cNvSpPr>
            <a:spLocks/>
          </p:cNvSpPr>
          <p:nvPr/>
        </p:nvSpPr>
        <p:spPr bwMode="auto">
          <a:xfrm>
            <a:off x="3967796" y="1262425"/>
            <a:ext cx="117816" cy="2214246"/>
          </a:xfrm>
          <a:prstGeom prst="leftBrace">
            <a:avLst>
              <a:gd name="adj1" fmla="val 62020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 sz="1200">
              <a:ea typeface="黑体" pitchFamily="49" charset="-122"/>
            </a:endParaRPr>
          </a:p>
        </p:txBody>
      </p:sp>
      <p:sp>
        <p:nvSpPr>
          <p:cNvPr id="52231" name="TextBox 12"/>
          <p:cNvSpPr txBox="1">
            <a:spLocks noChangeArrowheads="1"/>
          </p:cNvSpPr>
          <p:nvPr/>
        </p:nvSpPr>
        <p:spPr bwMode="auto">
          <a:xfrm>
            <a:off x="4031268" y="1154413"/>
            <a:ext cx="2155031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dirty="0" err="1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DispatcherServlet</a:t>
            </a:r>
            <a:endParaRPr lang="en-US" altLang="zh-CN" sz="1200" b="1" dirty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200" b="1" dirty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2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1200" b="1" dirty="0">
                <a:ea typeface="微软雅黑" pitchFamily="34" charset="-122"/>
                <a:cs typeface="Arial" charset="0"/>
              </a:rPr>
              <a:t>Handler</a:t>
            </a:r>
          </a:p>
          <a:p>
            <a:pPr eaLnBrk="1" hangingPunct="1"/>
            <a:endParaRPr lang="en-US" altLang="zh-CN" sz="12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2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1200" b="1" dirty="0" err="1">
                <a:ea typeface="微软雅黑" pitchFamily="34" charset="-122"/>
                <a:cs typeface="Arial" charset="0"/>
              </a:rPr>
              <a:t>ModelAndView</a:t>
            </a:r>
            <a:endParaRPr lang="en-US" altLang="zh-CN" sz="12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2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1200" b="1" dirty="0" err="1">
                <a:ea typeface="微软雅黑" pitchFamily="34" charset="-122"/>
                <a:cs typeface="Arial" charset="0"/>
              </a:rPr>
              <a:t>HandlerMapping</a:t>
            </a:r>
            <a:endParaRPr lang="en-US" altLang="zh-CN" sz="12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2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1200" b="1" dirty="0" err="1">
                <a:ea typeface="微软雅黑" pitchFamily="34" charset="-122"/>
                <a:cs typeface="Arial" charset="0"/>
              </a:rPr>
              <a:t>HandlerAdapter</a:t>
            </a:r>
            <a:endParaRPr lang="en-US" altLang="zh-CN" sz="12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2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1200" b="1" dirty="0" err="1">
                <a:ea typeface="微软雅黑" pitchFamily="34" charset="-122"/>
                <a:cs typeface="Arial" charset="0"/>
              </a:rPr>
              <a:t>ViewResolver</a:t>
            </a:r>
            <a:endParaRPr lang="en-US" altLang="zh-CN" sz="12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zh-CN" altLang="en-US" sz="12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zh-CN" altLang="en-US" sz="12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52232" name="AutoShape 3"/>
          <p:cNvSpPr>
            <a:spLocks/>
          </p:cNvSpPr>
          <p:nvPr/>
        </p:nvSpPr>
        <p:spPr bwMode="auto">
          <a:xfrm>
            <a:off x="3749797" y="3974460"/>
            <a:ext cx="108347" cy="907256"/>
          </a:xfrm>
          <a:prstGeom prst="leftBrace">
            <a:avLst>
              <a:gd name="adj1" fmla="val 6206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 sz="1200">
              <a:ea typeface="黑体" pitchFamily="49" charset="-122"/>
            </a:endParaRPr>
          </a:p>
        </p:txBody>
      </p:sp>
      <p:sp>
        <p:nvSpPr>
          <p:cNvPr id="52233" name="TextBox 12"/>
          <p:cNvSpPr txBox="1">
            <a:spLocks noChangeArrowheads="1"/>
          </p:cNvSpPr>
          <p:nvPr/>
        </p:nvSpPr>
        <p:spPr bwMode="auto">
          <a:xfrm>
            <a:off x="3874813" y="3932787"/>
            <a:ext cx="215503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dirty="0">
                <a:ea typeface="微软雅黑" pitchFamily="34" charset="-122"/>
                <a:cs typeface="Arial" charset="0"/>
              </a:rPr>
              <a:t>View to Controller</a:t>
            </a:r>
          </a:p>
          <a:p>
            <a:pPr eaLnBrk="1" hangingPunct="1"/>
            <a:endParaRPr lang="en-US" altLang="zh-CN" sz="12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2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2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1200" b="1" dirty="0">
                <a:ea typeface="微软雅黑" pitchFamily="34" charset="-122"/>
                <a:cs typeface="Arial" charset="0"/>
              </a:rPr>
              <a:t>Controller to View</a:t>
            </a:r>
            <a:endParaRPr lang="zh-CN" altLang="en-US" sz="12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zh-CN" altLang="en-US" sz="12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52234" name="AutoShape 3"/>
          <p:cNvSpPr>
            <a:spLocks/>
          </p:cNvSpPr>
          <p:nvPr/>
        </p:nvSpPr>
        <p:spPr bwMode="auto">
          <a:xfrm>
            <a:off x="5328565" y="3829410"/>
            <a:ext cx="107156" cy="442913"/>
          </a:xfrm>
          <a:prstGeom prst="leftBrace">
            <a:avLst>
              <a:gd name="adj1" fmla="val 62708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 sz="1200">
              <a:ea typeface="黑体" pitchFamily="49" charset="-122"/>
            </a:endParaRPr>
          </a:p>
        </p:txBody>
      </p:sp>
      <p:sp>
        <p:nvSpPr>
          <p:cNvPr id="13" name="AutoShape 3"/>
          <p:cNvSpPr>
            <a:spLocks/>
          </p:cNvSpPr>
          <p:nvPr/>
        </p:nvSpPr>
        <p:spPr bwMode="auto">
          <a:xfrm>
            <a:off x="4085611" y="514173"/>
            <a:ext cx="108347" cy="594122"/>
          </a:xfrm>
          <a:prstGeom prst="leftBrace">
            <a:avLst>
              <a:gd name="adj1" fmla="val 62020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 sz="1200">
              <a:ea typeface="黑体" pitchFamily="49" charset="-122"/>
            </a:endParaRPr>
          </a:p>
        </p:txBody>
      </p:sp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4145161" y="509187"/>
            <a:ext cx="215503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dirty="0">
                <a:ea typeface="微软雅黑" pitchFamily="34" charset="-122"/>
                <a:cs typeface="Arial" charset="0"/>
              </a:rPr>
              <a:t>Model</a:t>
            </a:r>
          </a:p>
          <a:p>
            <a:pPr eaLnBrk="1" hangingPunct="1"/>
            <a:r>
              <a:rPr lang="en-US" altLang="zh-CN" sz="1200" b="1" dirty="0">
                <a:ea typeface="微软雅黑" pitchFamily="34" charset="-122"/>
                <a:cs typeface="Arial" charset="0"/>
              </a:rPr>
              <a:t>View</a:t>
            </a:r>
          </a:p>
          <a:p>
            <a:pPr eaLnBrk="1" hangingPunct="1"/>
            <a:r>
              <a:rPr lang="en-US" altLang="zh-CN" sz="1200" b="1" dirty="0">
                <a:ea typeface="微软雅黑" pitchFamily="34" charset="-122"/>
                <a:cs typeface="Arial" charset="0"/>
              </a:rPr>
              <a:t>Controller</a:t>
            </a:r>
            <a:endParaRPr lang="zh-CN" altLang="en-US" sz="12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zh-CN" altLang="en-US" sz="12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15" name="AutoShape 3"/>
          <p:cNvSpPr>
            <a:spLocks/>
          </p:cNvSpPr>
          <p:nvPr/>
        </p:nvSpPr>
        <p:spPr bwMode="auto">
          <a:xfrm>
            <a:off x="5382091" y="2558569"/>
            <a:ext cx="107156" cy="442913"/>
          </a:xfrm>
          <a:prstGeom prst="leftBrace">
            <a:avLst>
              <a:gd name="adj1" fmla="val 62708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 sz="1200">
              <a:ea typeface="黑体" pitchFamily="49" charset="-122"/>
            </a:endParaRPr>
          </a:p>
        </p:txBody>
      </p: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5436096" y="2484092"/>
            <a:ext cx="253828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dirty="0" err="1">
                <a:ea typeface="微软雅黑" pitchFamily="34" charset="-122"/>
                <a:cs typeface="Arial" charset="0"/>
              </a:rPr>
              <a:t>BeanNameUrlHandlerMapping</a:t>
            </a:r>
            <a:endParaRPr lang="en-US" altLang="zh-CN" sz="1200" b="1" dirty="0">
              <a:ea typeface="微软雅黑" pitchFamily="34" charset="-122"/>
              <a:cs typeface="Arial" charset="0"/>
            </a:endParaRPr>
          </a:p>
          <a:p>
            <a:pPr marL="0" lvl="1" indent="0" eaLnBrk="1" hangingPunct="1"/>
            <a:endParaRPr lang="en-US" altLang="zh-CN" sz="1200" b="1" dirty="0">
              <a:ea typeface="微软雅黑" pitchFamily="34" charset="-122"/>
              <a:cs typeface="Arial" charset="0"/>
            </a:endParaRPr>
          </a:p>
          <a:p>
            <a:pPr marL="0" lvl="1" indent="0" eaLnBrk="1" hangingPunct="1"/>
            <a:r>
              <a:rPr lang="en-US" altLang="zh-CN" sz="12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&lt;</a:t>
            </a:r>
            <a:r>
              <a:rPr lang="en-US" altLang="zh-CN" sz="1200" b="1" dirty="0" err="1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mvc:annotation-driven</a:t>
            </a:r>
            <a:r>
              <a:rPr lang="en-US" altLang="zh-CN" sz="12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/&gt;</a:t>
            </a:r>
          </a:p>
          <a:p>
            <a:pPr eaLnBrk="1" hangingPunct="1"/>
            <a:endParaRPr lang="zh-CN" altLang="en-US" sz="12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zh-CN" altLang="en-US" sz="12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5382090" y="3730701"/>
            <a:ext cx="253828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fr-FR" altLang="zh-CN" sz="1200" b="1" dirty="0">
                <a:ea typeface="微软雅黑" pitchFamily="34" charset="-122"/>
                <a:cs typeface="Arial" charset="0"/>
              </a:rPr>
              <a:t>Controller</a:t>
            </a:r>
            <a:r>
              <a:rPr lang="zh-CN" altLang="zh-CN" sz="1200" b="1" dirty="0">
                <a:ea typeface="微软雅黑" pitchFamily="34" charset="-122"/>
                <a:cs typeface="Arial" charset="0"/>
              </a:rPr>
              <a:t>方法中参数直接入参</a:t>
            </a:r>
            <a:endParaRPr lang="en-US" altLang="zh-CN" sz="12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zh-CN" altLang="en-US" sz="12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1200" b="1" dirty="0">
                <a:ea typeface="微软雅黑" pitchFamily="34" charset="-122"/>
                <a:cs typeface="Arial" charset="0"/>
              </a:rPr>
              <a:t>@</a:t>
            </a:r>
            <a:r>
              <a:rPr lang="en-US" altLang="zh-CN" sz="1200" b="1" dirty="0" err="1">
                <a:ea typeface="微软雅黑" pitchFamily="34" charset="-122"/>
                <a:cs typeface="Arial" charset="0"/>
              </a:rPr>
              <a:t>RequestParam</a:t>
            </a:r>
            <a:endParaRPr lang="en-US" altLang="zh-CN" sz="12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19" name="AutoShape 3"/>
          <p:cNvSpPr>
            <a:spLocks/>
          </p:cNvSpPr>
          <p:nvPr/>
        </p:nvSpPr>
        <p:spPr bwMode="auto">
          <a:xfrm>
            <a:off x="5328085" y="4583072"/>
            <a:ext cx="107156" cy="442913"/>
          </a:xfrm>
          <a:prstGeom prst="leftBrace">
            <a:avLst>
              <a:gd name="adj1" fmla="val 62708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 sz="1200">
              <a:ea typeface="黑体" pitchFamily="49" charset="-122"/>
            </a:endParaRPr>
          </a:p>
        </p:txBody>
      </p:sp>
      <p:sp>
        <p:nvSpPr>
          <p:cNvPr id="20" name="TextBox 12"/>
          <p:cNvSpPr txBox="1">
            <a:spLocks noChangeArrowheads="1"/>
          </p:cNvSpPr>
          <p:nvPr/>
        </p:nvSpPr>
        <p:spPr bwMode="auto">
          <a:xfrm>
            <a:off x="5381609" y="4484363"/>
            <a:ext cx="253828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fr-FR" altLang="zh-CN" sz="1200" b="1" dirty="0">
                <a:ea typeface="微软雅黑" pitchFamily="34" charset="-122"/>
                <a:cs typeface="Arial" charset="0"/>
              </a:rPr>
              <a:t>ModelAndView</a:t>
            </a:r>
          </a:p>
          <a:p>
            <a:pPr eaLnBrk="1" hangingPunct="1"/>
            <a:r>
              <a:rPr lang="fr-FR" altLang="zh-CN" sz="1200" b="1" dirty="0">
                <a:ea typeface="微软雅黑" pitchFamily="34" charset="-122"/>
                <a:cs typeface="Arial" charset="0"/>
              </a:rPr>
              <a:t>Model</a:t>
            </a:r>
          </a:p>
          <a:p>
            <a:pPr eaLnBrk="1" hangingPunct="1"/>
            <a:r>
              <a:rPr lang="fr-FR" altLang="zh-CN" sz="1200" b="1" dirty="0">
                <a:ea typeface="微软雅黑" pitchFamily="34" charset="-122"/>
                <a:cs typeface="Arial" charset="0"/>
              </a:rPr>
              <a:t>Map</a:t>
            </a:r>
            <a:endParaRPr lang="en-US" altLang="zh-CN" sz="12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21" name="AutoShape 3"/>
          <p:cNvSpPr>
            <a:spLocks/>
          </p:cNvSpPr>
          <p:nvPr/>
        </p:nvSpPr>
        <p:spPr bwMode="auto">
          <a:xfrm>
            <a:off x="5166067" y="3343835"/>
            <a:ext cx="107156" cy="348860"/>
          </a:xfrm>
          <a:prstGeom prst="leftBrace">
            <a:avLst>
              <a:gd name="adj1" fmla="val 62708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 sz="1200">
              <a:ea typeface="黑体" pitchFamily="49" charset="-122"/>
            </a:endParaRPr>
          </a:p>
        </p:txBody>
      </p:sp>
      <p:sp>
        <p:nvSpPr>
          <p:cNvPr id="22" name="TextBox 12"/>
          <p:cNvSpPr txBox="1">
            <a:spLocks noChangeArrowheads="1"/>
          </p:cNvSpPr>
          <p:nvPr/>
        </p:nvSpPr>
        <p:spPr bwMode="auto">
          <a:xfrm>
            <a:off x="5235985" y="3211257"/>
            <a:ext cx="253828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lvl="1" indent="0" eaLnBrk="1" hangingPunct="1"/>
            <a:r>
              <a:rPr lang="en-US" altLang="zh-CN" sz="1200" b="1" dirty="0" err="1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InternalResourceViewResolver</a:t>
            </a:r>
            <a:endParaRPr lang="fr-FR" altLang="zh-CN" sz="1200" b="1" dirty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endParaRPr lang="zh-CN" altLang="en-US" sz="1200" b="1" dirty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1200" b="1" dirty="0">
                <a:ea typeface="微软雅黑" pitchFamily="34" charset="-122"/>
                <a:cs typeface="Arial" charset="0"/>
              </a:rPr>
              <a:t>…</a:t>
            </a:r>
          </a:p>
        </p:txBody>
      </p:sp>
      <p:sp>
        <p:nvSpPr>
          <p:cNvPr id="23" name="AutoShape 3"/>
          <p:cNvSpPr>
            <a:spLocks/>
          </p:cNvSpPr>
          <p:nvPr/>
        </p:nvSpPr>
        <p:spPr bwMode="auto">
          <a:xfrm>
            <a:off x="4788208" y="1575596"/>
            <a:ext cx="107156" cy="442913"/>
          </a:xfrm>
          <a:prstGeom prst="leftBrace">
            <a:avLst>
              <a:gd name="adj1" fmla="val 62708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 sz="1200">
              <a:ea typeface="黑体" pitchFamily="49" charset="-122"/>
            </a:endParaRPr>
          </a:p>
        </p:txBody>
      </p:sp>
      <p:sp>
        <p:nvSpPr>
          <p:cNvPr id="24" name="TextBox 12"/>
          <p:cNvSpPr txBox="1">
            <a:spLocks noChangeArrowheads="1"/>
          </p:cNvSpPr>
          <p:nvPr/>
        </p:nvSpPr>
        <p:spPr bwMode="auto">
          <a:xfrm>
            <a:off x="4842030" y="1478449"/>
            <a:ext cx="253828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@Controller</a:t>
            </a:r>
          </a:p>
          <a:p>
            <a:pPr marL="0" lvl="1" indent="0" eaLnBrk="1" hangingPunct="1"/>
            <a:endParaRPr lang="en-US" altLang="zh-CN" sz="12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12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@</a:t>
            </a:r>
            <a:r>
              <a:rPr lang="en-US" altLang="zh-CN" sz="1200" b="1" dirty="0" err="1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RequestMapping</a:t>
            </a:r>
            <a:endParaRPr lang="zh-CN" altLang="en-US" sz="1200" b="1" dirty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endParaRPr lang="zh-CN" altLang="en-US" sz="12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FB569B-A051-41B5-A90F-B81DA05F9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51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9412" y="818380"/>
            <a:ext cx="7992888" cy="3897228"/>
          </a:xfrm>
        </p:spPr>
        <p:txBody>
          <a:bodyPr/>
          <a:lstStyle/>
          <a:p>
            <a:r>
              <a:rPr lang="en-US" altLang="zh-CN" dirty="0"/>
              <a:t>JSP Model2</a:t>
            </a:r>
          </a:p>
          <a:p>
            <a:pPr lvl="1"/>
            <a:r>
              <a:rPr lang="en-US" altLang="zh-CN" dirty="0"/>
              <a:t>JSP</a:t>
            </a:r>
            <a:r>
              <a:rPr lang="zh-CN" altLang="en-US" dirty="0"/>
              <a:t>：负责生成动态网页</a:t>
            </a:r>
            <a:endParaRPr lang="en-US" altLang="zh-CN" dirty="0"/>
          </a:p>
          <a:p>
            <a:pPr lvl="1"/>
            <a:r>
              <a:rPr lang="en-US" altLang="zh-CN" dirty="0"/>
              <a:t>Servlet</a:t>
            </a:r>
            <a:r>
              <a:rPr lang="zh-CN" altLang="en-US" dirty="0"/>
              <a:t>：负责流程控制</a:t>
            </a:r>
            <a:endParaRPr lang="en-US" altLang="zh-CN" dirty="0"/>
          </a:p>
          <a:p>
            <a:pPr lvl="1"/>
            <a:r>
              <a:rPr lang="en-US" altLang="zh-CN" dirty="0"/>
              <a:t>JavaBean</a:t>
            </a:r>
            <a:r>
              <a:rPr lang="zh-CN" altLang="en-US" dirty="0"/>
              <a:t>：负责业务逻辑处理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755576" y="162640"/>
            <a:ext cx="7992888" cy="456098"/>
          </a:xfrm>
        </p:spPr>
        <p:txBody>
          <a:bodyPr/>
          <a:lstStyle/>
          <a:p>
            <a:r>
              <a:rPr lang="en-US" altLang="zh-CN" dirty="0"/>
              <a:t>MVC</a:t>
            </a:r>
            <a:r>
              <a:rPr lang="zh-CN" altLang="en-US" dirty="0"/>
              <a:t>设计模式</a:t>
            </a:r>
            <a:r>
              <a:rPr lang="en-US" altLang="zh-CN" dirty="0"/>
              <a:t>5-3</a:t>
            </a:r>
            <a:endParaRPr lang="zh-CN" alt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1720" y="2355726"/>
            <a:ext cx="4831185" cy="2500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83FC900A-3414-4F8F-B5B7-1D63111832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640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759412" y="818380"/>
            <a:ext cx="7992888" cy="3897228"/>
          </a:xfrm>
        </p:spPr>
        <p:txBody>
          <a:bodyPr/>
          <a:lstStyle/>
          <a:p>
            <a:r>
              <a:rPr lang="en-US" altLang="zh-CN" dirty="0"/>
              <a:t>MVC </a:t>
            </a:r>
            <a:r>
              <a:rPr lang="zh-CN" altLang="en-US" dirty="0"/>
              <a:t>处理过程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162640"/>
            <a:ext cx="7992888" cy="456098"/>
          </a:xfrm>
        </p:spPr>
        <p:txBody>
          <a:bodyPr/>
          <a:lstStyle/>
          <a:p>
            <a:r>
              <a:rPr lang="en-US" altLang="zh-CN" dirty="0"/>
              <a:t>MVC</a:t>
            </a:r>
            <a:r>
              <a:rPr lang="zh-CN" altLang="en-US" dirty="0"/>
              <a:t>设计模式</a:t>
            </a:r>
            <a:r>
              <a:rPr lang="en-US" altLang="zh-CN" dirty="0"/>
              <a:t>5-4</a:t>
            </a:r>
            <a:endParaRPr lang="zh-CN" alt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39664" y="1250560"/>
            <a:ext cx="5664671" cy="3702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A7E6E7EE-D4E6-4D80-84F5-D19F288C6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F60B0EA-E442-4695-A63B-BE60D278C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架构图分为两部分：</a:t>
            </a:r>
            <a:endParaRPr lang="en-US" altLang="zh-CN" dirty="0"/>
          </a:p>
          <a:p>
            <a:pPr lvl="1" algn="just"/>
            <a:r>
              <a:rPr lang="zh-CN" altLang="en-US" sz="1400" dirty="0"/>
              <a:t>虚线框外的是</a:t>
            </a:r>
            <a:r>
              <a:rPr lang="en-US" altLang="zh-CN" sz="1400" dirty="0"/>
              <a:t>WEB</a:t>
            </a:r>
            <a:r>
              <a:rPr lang="zh-CN" altLang="en-US" sz="1400" dirty="0"/>
              <a:t>程序的浏览器部分，用户通过浏览器与系统进行交互，同时浏览器也负责解析</a:t>
            </a:r>
            <a:r>
              <a:rPr lang="en-US" altLang="zh-CN" sz="1400" dirty="0"/>
              <a:t>JSP</a:t>
            </a:r>
            <a:r>
              <a:rPr lang="zh-CN" altLang="en-US" sz="1400" dirty="0"/>
              <a:t>页面</a:t>
            </a:r>
            <a:endParaRPr lang="en-US" altLang="zh-CN" sz="1400" dirty="0"/>
          </a:p>
          <a:p>
            <a:pPr lvl="1" algn="just"/>
            <a:r>
              <a:rPr lang="zh-CN" altLang="en-US" sz="1400" dirty="0"/>
              <a:t>虚线框内的是</a:t>
            </a:r>
            <a:r>
              <a:rPr lang="en-US" altLang="zh-CN" sz="1400" dirty="0"/>
              <a:t>WEB</a:t>
            </a:r>
            <a:r>
              <a:rPr lang="zh-CN" altLang="en-US" sz="1400" dirty="0"/>
              <a:t>程序的后台部分，这部分包括控制器（</a:t>
            </a:r>
            <a:r>
              <a:rPr lang="en-US" altLang="zh-CN" sz="1400" dirty="0"/>
              <a:t>Controller</a:t>
            </a:r>
            <a:r>
              <a:rPr lang="zh-CN" altLang="en-US" sz="1400" dirty="0"/>
              <a:t>类）、业务逻辑（</a:t>
            </a:r>
            <a:r>
              <a:rPr lang="en-US" altLang="zh-CN" sz="1400" dirty="0"/>
              <a:t>Service</a:t>
            </a:r>
            <a:r>
              <a:rPr lang="zh-CN" altLang="en-US" sz="1400" dirty="0"/>
              <a:t>类）、数据模型（实体类）、数据持久层（</a:t>
            </a:r>
            <a:r>
              <a:rPr lang="en-US" altLang="zh-CN" sz="1400" dirty="0" err="1"/>
              <a:t>MyBatis</a:t>
            </a:r>
            <a:r>
              <a:rPr lang="zh-CN" altLang="en-US" sz="1400" dirty="0"/>
              <a:t>框架）和</a:t>
            </a:r>
            <a:r>
              <a:rPr lang="en-US" altLang="zh-CN" sz="1400" dirty="0"/>
              <a:t>MySQL</a:t>
            </a:r>
            <a:r>
              <a:rPr lang="zh-CN" altLang="en-US" sz="1400" dirty="0"/>
              <a:t>数据库管理系统。</a:t>
            </a: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E5DB7915-3DA9-4320-8E68-5F1FF1658F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MVC </a:t>
            </a:r>
            <a:r>
              <a:rPr lang="en-US" altLang="zh-CN" dirty="0" err="1"/>
              <a:t>实际开发架构图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452F3B-CCC5-4ABF-9AC8-73BC31926C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2297B937-7759-4C47-AF4A-0619CBBF6D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1027469"/>
              </p:ext>
            </p:extLst>
          </p:nvPr>
        </p:nvGraphicFramePr>
        <p:xfrm>
          <a:off x="885469" y="2396333"/>
          <a:ext cx="7505688" cy="2448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Visio" r:id="rId2" imgW="4739569" imgH="1546656" progId="">
                  <p:embed/>
                </p:oleObj>
              </mc:Choice>
              <mc:Fallback>
                <p:oleObj name="Visio" r:id="rId2" imgW="4739569" imgH="1546656" progId="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469" y="2396333"/>
                        <a:ext cx="7505688" cy="24482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2148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759412" y="818380"/>
            <a:ext cx="7992888" cy="3897228"/>
          </a:xfrm>
        </p:spPr>
        <p:txBody>
          <a:bodyPr/>
          <a:lstStyle/>
          <a:p>
            <a:r>
              <a:rPr lang="en-US" altLang="zh-CN" dirty="0"/>
              <a:t>MVC </a:t>
            </a:r>
            <a:r>
              <a:rPr lang="zh-CN" altLang="en-US" dirty="0"/>
              <a:t>优点</a:t>
            </a:r>
            <a:endParaRPr lang="en-US" altLang="zh-CN" dirty="0"/>
          </a:p>
          <a:p>
            <a:pPr lvl="1"/>
            <a:r>
              <a:rPr lang="zh-CN" altLang="en-US" dirty="0"/>
              <a:t>多视图共享一个模型，大大提高代码的可重用性</a:t>
            </a:r>
            <a:endParaRPr lang="en-US" altLang="zh-CN" dirty="0"/>
          </a:p>
          <a:p>
            <a:pPr lvl="1"/>
            <a:r>
              <a:rPr lang="en-US" altLang="zh-CN" dirty="0"/>
              <a:t>MVC</a:t>
            </a:r>
            <a:r>
              <a:rPr lang="zh-CN" altLang="en-US" dirty="0"/>
              <a:t>三个模块相互独立，松耦合架构</a:t>
            </a:r>
            <a:endParaRPr lang="en-US" altLang="zh-CN" dirty="0"/>
          </a:p>
          <a:p>
            <a:pPr lvl="1"/>
            <a:r>
              <a:rPr lang="zh-CN" altLang="en-US" dirty="0"/>
              <a:t>控制器提高了应用程序的灵活性和可配置性</a:t>
            </a:r>
            <a:endParaRPr lang="en-US" altLang="zh-CN" dirty="0"/>
          </a:p>
          <a:p>
            <a:pPr lvl="1"/>
            <a:r>
              <a:rPr lang="zh-CN" altLang="en-US" dirty="0"/>
              <a:t>有利于软件工程化管理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342900" lvl="1">
              <a:buFont typeface="Wingdings" panose="05000000000000000000" pitchFamily="2" charset="2"/>
              <a:buChar char="u"/>
            </a:pP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MVC </a:t>
            </a: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</a:rPr>
              <a:t>缺点</a:t>
            </a:r>
            <a:endParaRPr lang="en-US" altLang="zh-CN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原理复杂</a:t>
            </a:r>
            <a:endParaRPr lang="en-US" altLang="zh-CN" dirty="0"/>
          </a:p>
          <a:p>
            <a:pPr lvl="1"/>
            <a:r>
              <a:rPr lang="zh-CN" altLang="en-US" dirty="0"/>
              <a:t>增加了系统结构和实现的复杂性</a:t>
            </a:r>
            <a:endParaRPr lang="en-US" altLang="zh-CN" dirty="0"/>
          </a:p>
          <a:p>
            <a:pPr lvl="1"/>
            <a:r>
              <a:rPr lang="zh-CN" altLang="en-US" dirty="0"/>
              <a:t>视图对模型数据的低效率访问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162640"/>
            <a:ext cx="7992888" cy="456098"/>
          </a:xfrm>
        </p:spPr>
        <p:txBody>
          <a:bodyPr/>
          <a:lstStyle/>
          <a:p>
            <a:r>
              <a:rPr lang="en-US" altLang="zh-CN" dirty="0"/>
              <a:t>MVC</a:t>
            </a:r>
            <a:r>
              <a:rPr lang="zh-CN" altLang="en-US" dirty="0"/>
              <a:t>设计模式</a:t>
            </a:r>
            <a:r>
              <a:rPr lang="en-US" altLang="zh-CN" dirty="0"/>
              <a:t>5-5</a:t>
            </a:r>
            <a:endParaRPr lang="zh-CN" altLang="en-US" dirty="0"/>
          </a:p>
        </p:txBody>
      </p:sp>
      <p:sp>
        <p:nvSpPr>
          <p:cNvPr id="6" name="AutoShape 12"/>
          <p:cNvSpPr>
            <a:spLocks noChangeArrowheads="1"/>
          </p:cNvSpPr>
          <p:nvPr/>
        </p:nvSpPr>
        <p:spPr bwMode="auto">
          <a:xfrm>
            <a:off x="2195736" y="2643758"/>
            <a:ext cx="4554115" cy="43219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 defTabSz="542925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333375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完美的系统架构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=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松耦合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+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高重用性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+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高扩展性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D2390EB1-9F21-496F-8E28-A128059FE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21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3.6 本章小结"/>
</p:tagLst>
</file>

<file path=ppt/theme/theme1.xml><?xml version="1.0" encoding="utf-8"?>
<a:theme xmlns:a="http://schemas.openxmlformats.org/drawingml/2006/main" name="模板_数据分析_2">
  <a:themeElements>
    <a:clrScheme name="自定义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第1章  初识 MyBatis</Template>
  <TotalTime>552</TotalTime>
  <Words>5545</Words>
  <Application>Microsoft Office PowerPoint</Application>
  <PresentationFormat>全屏显示(16:9)</PresentationFormat>
  <Paragraphs>873</Paragraphs>
  <Slides>51</Slides>
  <Notes>22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5" baseType="lpstr">
      <vt:lpstr>方正粗宋简体</vt:lpstr>
      <vt:lpstr>黑体</vt:lpstr>
      <vt:lpstr>华光大标宋_CNKI</vt:lpstr>
      <vt:lpstr>华光大黑二_CNKI</vt:lpstr>
      <vt:lpstr>华光美黑_CNKI</vt:lpstr>
      <vt:lpstr>宋体</vt:lpstr>
      <vt:lpstr>微软雅黑</vt:lpstr>
      <vt:lpstr>Arial</vt:lpstr>
      <vt:lpstr>Arial Black</vt:lpstr>
      <vt:lpstr>Calibri</vt:lpstr>
      <vt:lpstr>Times New Roman</vt:lpstr>
      <vt:lpstr>Wingdings</vt:lpstr>
      <vt:lpstr>模板_数据分析_2</vt:lpstr>
      <vt:lpstr>Visio</vt:lpstr>
      <vt:lpstr>PowerPoint 演示文稿</vt:lpstr>
      <vt:lpstr>本章目标</vt:lpstr>
      <vt:lpstr>第11章 初识 Spring MVC</vt:lpstr>
      <vt:lpstr>MVC设计模式5-1</vt:lpstr>
      <vt:lpstr>MVC设计模式5-2</vt:lpstr>
      <vt:lpstr>MVC设计模式5-3</vt:lpstr>
      <vt:lpstr>MVC设计模式5-4</vt:lpstr>
      <vt:lpstr>MVC 实际开发架构图</vt:lpstr>
      <vt:lpstr>MVC设计模式5-5</vt:lpstr>
      <vt:lpstr>Spring MVC概述</vt:lpstr>
      <vt:lpstr>Spring MVC 概述</vt:lpstr>
      <vt:lpstr>第11章 初识 Spring MVC</vt:lpstr>
      <vt:lpstr>示例：第一个Spring MVC应用</vt:lpstr>
      <vt:lpstr>第一个Spring MVC应用</vt:lpstr>
      <vt:lpstr>第一个Spring MVC应用</vt:lpstr>
      <vt:lpstr>第一个Spring MVC应用</vt:lpstr>
      <vt:lpstr>第一个Spring MVC应用</vt:lpstr>
      <vt:lpstr>第一个Spring MVC应用</vt:lpstr>
      <vt:lpstr>第一个Spring MVC应用</vt:lpstr>
      <vt:lpstr>上机练习1： 使用SpringMVC实现页面输出1</vt:lpstr>
      <vt:lpstr>共性问题集中讲解</vt:lpstr>
      <vt:lpstr>优化项目——优化路径解析  2-1</vt:lpstr>
      <vt:lpstr>优化项目——优化路径解析  2-2</vt:lpstr>
      <vt:lpstr>优化项目——注解驱动控制器3-1</vt:lpstr>
      <vt:lpstr>优化项目——注解驱动控制器3-2</vt:lpstr>
      <vt:lpstr>优化项目——注解驱动控制器3-3</vt:lpstr>
      <vt:lpstr>上机练习2： 使用SpringMVC实现页面输出2</vt:lpstr>
      <vt:lpstr>共性问题集中讲解</vt:lpstr>
      <vt:lpstr>第11章 初识 Spring MVC</vt:lpstr>
      <vt:lpstr>Spring MVC的工作流程</vt:lpstr>
      <vt:lpstr>Spring MVC请求处理流程</vt:lpstr>
      <vt:lpstr>Spring MVC体系结构</vt:lpstr>
      <vt:lpstr>Spring MVC的工作流程</vt:lpstr>
      <vt:lpstr>Spring MVC框架特点</vt:lpstr>
      <vt:lpstr>第11章 初识 Spring MVC</vt:lpstr>
      <vt:lpstr>Spring MVC的核心类</vt:lpstr>
      <vt:lpstr>Spring MVC的核心类</vt:lpstr>
      <vt:lpstr>视图解析器2-1</vt:lpstr>
      <vt:lpstr>视图解析器2-2</vt:lpstr>
      <vt:lpstr>@Controller注解类型</vt:lpstr>
      <vt:lpstr>@Controller注解类型</vt:lpstr>
      <vt:lpstr>@RequestMapping注解</vt:lpstr>
      <vt:lpstr>RequestMapping注解的属性</vt:lpstr>
      <vt:lpstr>组合注解</vt:lpstr>
      <vt:lpstr>请求处理方法的参数和返回类型</vt:lpstr>
      <vt:lpstr>请求处理方法的参数和返回类型</vt:lpstr>
      <vt:lpstr>返回类型</vt:lpstr>
      <vt:lpstr>重定向 &amp; 请求转发</vt:lpstr>
      <vt:lpstr>示例：基于注解的Spring MVC应用</vt:lpstr>
      <vt:lpstr>本章小结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第11章  初识 Spring MVC</dc:title>
  <dc:creator>石 毅</dc:creator>
  <cp:keywords>第11章  初识 Spring MVC</cp:keywords>
  <cp:lastModifiedBy>Fuxin</cp:lastModifiedBy>
  <cp:revision>47</cp:revision>
  <dcterms:created xsi:type="dcterms:W3CDTF">2020-03-07T09:31:12Z</dcterms:created>
  <dcterms:modified xsi:type="dcterms:W3CDTF">2022-12-07T08:12:15Z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2052-10.1.0.7697</vt:lpwstr>
  </property>
</Properties>
</file>