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20" r:id="rId2"/>
    <p:sldId id="260" r:id="rId3"/>
    <p:sldId id="670" r:id="rId4"/>
    <p:sldId id="690" r:id="rId5"/>
    <p:sldId id="500" r:id="rId6"/>
    <p:sldId id="691" r:id="rId7"/>
    <p:sldId id="692" r:id="rId8"/>
    <p:sldId id="693" r:id="rId9"/>
    <p:sldId id="504" r:id="rId10"/>
    <p:sldId id="694" r:id="rId11"/>
    <p:sldId id="719" r:id="rId12"/>
    <p:sldId id="696" r:id="rId13"/>
    <p:sldId id="508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20" r:id="rId22"/>
    <p:sldId id="705" r:id="rId23"/>
    <p:sldId id="706" r:id="rId24"/>
    <p:sldId id="707" r:id="rId25"/>
    <p:sldId id="708" r:id="rId26"/>
    <p:sldId id="710" r:id="rId27"/>
    <p:sldId id="711" r:id="rId28"/>
    <p:sldId id="712" r:id="rId29"/>
    <p:sldId id="505" r:id="rId30"/>
    <p:sldId id="713" r:id="rId31"/>
    <p:sldId id="715" r:id="rId32"/>
    <p:sldId id="627" r:id="rId33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559"/>
    <a:srgbClr val="152437"/>
    <a:srgbClr val="5D78A0"/>
    <a:srgbClr val="1F3A62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7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FB78E35-D680-4918-BBBE-ED059D44C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83C87A5-1165-471D-96E2-67DD298E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016F4D0-BB19-4E47-9504-6D3A2BA02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9399D-6396-4D68-A340-148246C18F53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2756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72" r:id="rId10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547664" y="2500313"/>
            <a:ext cx="6246588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文件上传下载和拦截器机制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2BA6BF46-0EF7-4982-948C-6022C3273C32}"/>
              </a:ext>
            </a:extLst>
          </p:cNvPr>
          <p:cNvSpPr>
            <a:spLocks/>
          </p:cNvSpPr>
          <p:nvPr/>
        </p:nvSpPr>
        <p:spPr bwMode="auto">
          <a:xfrm>
            <a:off x="3707904" y="843558"/>
            <a:ext cx="1122759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07FBBED3-3C23-4EDD-B50B-540700411C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87676" y="1337667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标题 1">
            <a:extLst>
              <a:ext uri="{FF2B5EF4-FFF2-40B4-BE49-F238E27FC236}">
                <a16:creationId xmlns:a16="http://schemas.microsoft.com/office/drawing/2014/main" id="{C3E0D1D3-8BDA-4759-B78F-124DD019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</a:t>
            </a:r>
            <a:r>
              <a:rPr lang="en-US" altLang="zh-CN" dirty="0"/>
              <a:t>—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E4DE0-7DA4-4E52-9628-4DCE662B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1511498"/>
            <a:ext cx="5334268" cy="3321461"/>
          </a:xfrm>
        </p:spPr>
        <p:txBody>
          <a:bodyPr/>
          <a:lstStyle/>
          <a:p>
            <a:r>
              <a:rPr lang="zh-CN" altLang="en-US" dirty="0"/>
              <a:t>了解了</a:t>
            </a:r>
            <a:r>
              <a:rPr lang="en-US" altLang="zh-CN" dirty="0"/>
              <a:t>Spring MVC</a:t>
            </a:r>
            <a:r>
              <a:rPr lang="zh-CN" altLang="en-US" dirty="0"/>
              <a:t>中实现文件上传的步骤和配置后，接下来就通过一个具体的案例来演示文件上传功能的实现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F1555C-63F4-4862-BAB2-6BE01B415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157" y="279186"/>
            <a:ext cx="3600400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13</a:t>
            </a:r>
            <a:r>
              <a:rPr lang="zh-CN" altLang="en-US" sz="2400" dirty="0"/>
              <a:t>章  文件上传下载和拦截器机制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56497" y="268678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2810140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0" y="189640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3723878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1007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9B23812-17E1-4712-8970-75E71DBE226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实现文件下载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034181-7AE4-40BF-90B9-70F73AC18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F9E6B07-A06F-458C-BA7D-9D6F6268FA23}"/>
              </a:ext>
            </a:extLst>
          </p:cNvPr>
          <p:cNvGrpSpPr>
            <a:grpSpLocks/>
          </p:cNvGrpSpPr>
          <p:nvPr/>
        </p:nvGrpSpPr>
        <p:grpSpPr bwMode="auto">
          <a:xfrm>
            <a:off x="2402923" y="873084"/>
            <a:ext cx="6016972" cy="909373"/>
            <a:chOff x="2886635" y="1272035"/>
            <a:chExt cx="5697293" cy="14301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B64E47-B94A-42B3-AD9E-F9A48AFC77E4}"/>
                </a:ext>
              </a:extLst>
            </p:cNvPr>
            <p:cNvSpPr/>
            <p:nvPr/>
          </p:nvSpPr>
          <p:spPr bwMode="auto">
            <a:xfrm>
              <a:off x="2886635" y="1272035"/>
              <a:ext cx="5697293" cy="143014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8682" name="矩形 1">
              <a:extLst>
                <a:ext uri="{FF2B5EF4-FFF2-40B4-BE49-F238E27FC236}">
                  <a16:creationId xmlns:a16="http://schemas.microsoft.com/office/drawing/2014/main" id="{9059CF56-1E2B-4842-A21C-A151DBE7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468" y="1317975"/>
              <a:ext cx="5381625" cy="118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文件下载就是将文件服务器中的文件下载到本机上。在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Spring MVC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环境中，实现文件下载大致可分为如下两个步骤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：</a:t>
              </a:r>
              <a:endParaRPr lang="zh-CN" altLang="zh-CN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6">
            <a:extLst>
              <a:ext uri="{FF2B5EF4-FFF2-40B4-BE49-F238E27FC236}">
                <a16:creationId xmlns:a16="http://schemas.microsoft.com/office/drawing/2014/main" id="{6B2DCAA2-2501-4C2A-85C2-55548AF0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69" y="3481388"/>
            <a:ext cx="6627539" cy="74654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 }/</a:t>
            </a:r>
            <a:r>
              <a:rPr lang="en-US" altLang="zh-CN" sz="1400" dirty="0" err="1"/>
              <a:t>download?filename</a:t>
            </a:r>
            <a:r>
              <a:rPr lang="en-US" altLang="zh-CN" sz="1400" dirty="0"/>
              <a:t>=1.jpg"&gt;</a:t>
            </a:r>
          </a:p>
          <a:p>
            <a:r>
              <a:rPr lang="en-US" altLang="zh-CN" sz="1400" dirty="0"/>
              <a:t>          </a:t>
            </a:r>
            <a:r>
              <a:rPr lang="zh-CN" altLang="en-US" sz="1400" dirty="0"/>
              <a:t>文件下载 </a:t>
            </a:r>
          </a:p>
          <a:p>
            <a:r>
              <a:rPr lang="en-US" altLang="zh-CN" sz="1400" dirty="0"/>
              <a:t>     &lt;/a&gt;</a:t>
            </a:r>
          </a:p>
        </p:txBody>
      </p:sp>
      <p:pic>
        <p:nvPicPr>
          <p:cNvPr id="69634" name="Picture 2">
            <a:extLst>
              <a:ext uri="{FF2B5EF4-FFF2-40B4-BE49-F238E27FC236}">
                <a16:creationId xmlns:a16="http://schemas.microsoft.com/office/drawing/2014/main" id="{2C6BD6A1-4B87-4A2B-BD8B-268C407A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1" y="812098"/>
            <a:ext cx="1019175" cy="9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矩形 2">
            <a:extLst>
              <a:ext uri="{FF2B5EF4-FFF2-40B4-BE49-F238E27FC236}">
                <a16:creationId xmlns:a16="http://schemas.microsoft.com/office/drawing/2014/main" id="{89B786E8-C240-4A79-8366-3F5A5346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211710"/>
            <a:ext cx="7361247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在客户端页面使用一个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文件下载的超链接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，该链接的</a:t>
            </a:r>
            <a:r>
              <a:rPr lang="en-US" altLang="zh-CN" sz="1200" dirty="0" err="1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href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属性要指定后台文件下载的方法以及文件名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（需要先在文件下载目录中添加了一个名称为“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1.jpg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”的文件）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3D20FDB-F7AD-4DC3-BC5E-B35A1B0D115B}"/>
              </a:ext>
            </a:extLst>
          </p:cNvPr>
          <p:cNvSpPr/>
          <p:nvPr/>
        </p:nvSpPr>
        <p:spPr bwMode="auto">
          <a:xfrm>
            <a:off x="757856" y="2265741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C9DB391D-B4B4-4ADD-B459-C1A39E786F4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实现文件下载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30BFC0-7620-46D1-B6F6-3C37A832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8" name="矩形 16">
            <a:extLst>
              <a:ext uri="{FF2B5EF4-FFF2-40B4-BE49-F238E27FC236}">
                <a16:creationId xmlns:a16="http://schemas.microsoft.com/office/drawing/2014/main" id="{BA6A4D63-F118-467C-B622-1E485575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99" y="1863828"/>
            <a:ext cx="7334002" cy="227171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 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("/download")</a:t>
            </a:r>
          </a:p>
          <a:p>
            <a:r>
              <a:rPr lang="en-US" altLang="zh-CN" sz="1400" dirty="0"/>
              <a:t>     public </a:t>
            </a:r>
            <a:r>
              <a:rPr lang="en-US" altLang="zh-CN" sz="1400" dirty="0" err="1"/>
              <a:t>ResponseEntity</a:t>
            </a:r>
            <a:r>
              <a:rPr lang="en-US" altLang="zh-CN" sz="1400" dirty="0"/>
              <a:t>&lt;byte[]&gt; </a:t>
            </a:r>
            <a:r>
              <a:rPr lang="en-US" altLang="zh-CN" sz="1400" dirty="0" err="1"/>
              <a:t>fileDownload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</a:t>
            </a:r>
          </a:p>
          <a:p>
            <a:r>
              <a:rPr lang="en-US" altLang="zh-CN" sz="1400" dirty="0"/>
              <a:t>                                                                           String filename) throws Exception{</a:t>
            </a:r>
          </a:p>
          <a:p>
            <a:r>
              <a:rPr lang="en-US" altLang="zh-CN" sz="1400" dirty="0"/>
              <a:t>          String path = </a:t>
            </a:r>
            <a:r>
              <a:rPr lang="en-US" altLang="zh-CN" sz="1400" dirty="0" err="1"/>
              <a:t>request.getServletContext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getRealPath</a:t>
            </a:r>
            <a:r>
              <a:rPr lang="en-US" altLang="zh-CN" sz="1400" dirty="0"/>
              <a:t>("/upload/");</a:t>
            </a:r>
          </a:p>
          <a:p>
            <a:r>
              <a:rPr lang="en-US" altLang="zh-CN" sz="1400" dirty="0"/>
              <a:t>          File </a:t>
            </a:r>
            <a:r>
              <a:rPr lang="en-US" altLang="zh-CN" sz="1400" dirty="0" err="1"/>
              <a:t>file</a:t>
            </a:r>
            <a:r>
              <a:rPr lang="en-US" altLang="zh-CN" sz="1400" dirty="0"/>
              <a:t> = new File(</a:t>
            </a:r>
            <a:r>
              <a:rPr lang="en-US" altLang="zh-CN" sz="1400" dirty="0" err="1"/>
              <a:t>path+File.separator+filename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HttpHeaders</a:t>
            </a:r>
            <a:r>
              <a:rPr lang="en-US" altLang="zh-CN" sz="1400" dirty="0"/>
              <a:t> headers = new </a:t>
            </a:r>
            <a:r>
              <a:rPr lang="en-US" altLang="zh-CN" sz="1400" dirty="0" err="1"/>
              <a:t>HttpHeaders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headers.setContentDispositionFormData</a:t>
            </a:r>
            <a:r>
              <a:rPr lang="en-US" altLang="zh-CN" sz="1400" dirty="0"/>
              <a:t>("attachment", filename);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headers.setContentType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MediaType.APPLICATION_OCTET_STREAM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return new </a:t>
            </a:r>
            <a:r>
              <a:rPr lang="en-US" altLang="zh-CN" sz="1400" dirty="0" err="1"/>
              <a:t>ResponseEntity</a:t>
            </a:r>
            <a:r>
              <a:rPr lang="en-US" altLang="zh-CN" sz="1400" dirty="0"/>
              <a:t>&lt;byte[]&gt;(</a:t>
            </a:r>
            <a:r>
              <a:rPr lang="en-US" altLang="zh-CN" sz="1400" dirty="0" err="1"/>
              <a:t>FileUtils.readFileToByteArray</a:t>
            </a:r>
            <a:r>
              <a:rPr lang="en-US" altLang="zh-CN" sz="1400" dirty="0"/>
              <a:t>(file),</a:t>
            </a:r>
            <a:r>
              <a:rPr lang="en-US" altLang="zh-CN" sz="1400" dirty="0" err="1"/>
              <a:t>headers,HttpStatus.OK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ECEE951-6453-4743-BE42-47CFC8D6967D}"/>
              </a:ext>
            </a:extLst>
          </p:cNvPr>
          <p:cNvSpPr/>
          <p:nvPr/>
        </p:nvSpPr>
        <p:spPr>
          <a:xfrm>
            <a:off x="4136776" y="1423734"/>
            <a:ext cx="1214438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指定要下载的文件所在路径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60C3BE-8069-48EA-8BF9-E4D1202FA708}"/>
              </a:ext>
            </a:extLst>
          </p:cNvPr>
          <p:cNvCxnSpPr>
            <a:stCxn id="4" idx="2"/>
          </p:cNvCxnSpPr>
          <p:nvPr/>
        </p:nvCxnSpPr>
        <p:spPr>
          <a:xfrm flipH="1">
            <a:off x="3751015" y="1823784"/>
            <a:ext cx="992981" cy="635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C5A290E-4AB2-44DA-8F47-8AB108AABCCC}"/>
              </a:ext>
            </a:extLst>
          </p:cNvPr>
          <p:cNvSpPr/>
          <p:nvPr/>
        </p:nvSpPr>
        <p:spPr>
          <a:xfrm>
            <a:off x="5130949" y="2658413"/>
            <a:ext cx="1413272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100" dirty="0"/>
              <a:t>通知浏览器以下载的方式打开文件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805BC2-F726-4DA1-AA43-97F5309416FD}"/>
              </a:ext>
            </a:extLst>
          </p:cNvPr>
          <p:cNvCxnSpPr/>
          <p:nvPr/>
        </p:nvCxnSpPr>
        <p:spPr>
          <a:xfrm flipH="1">
            <a:off x="5222626" y="3058463"/>
            <a:ext cx="615554" cy="2369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63C0D9A-4535-4A93-8036-2A46C332A211}"/>
              </a:ext>
            </a:extLst>
          </p:cNvPr>
          <p:cNvSpPr/>
          <p:nvPr/>
        </p:nvSpPr>
        <p:spPr>
          <a:xfrm>
            <a:off x="6708527" y="2976309"/>
            <a:ext cx="1413272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100" dirty="0"/>
              <a:t>定义以流的形式下载返回文件数据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2B183E-5821-4BC6-96BD-840F18A61823}"/>
              </a:ext>
            </a:extLst>
          </p:cNvPr>
          <p:cNvCxnSpPr/>
          <p:nvPr/>
        </p:nvCxnSpPr>
        <p:spPr>
          <a:xfrm flipH="1">
            <a:off x="6094164" y="3176335"/>
            <a:ext cx="614363" cy="3833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EDBE760-5E0B-4C5F-95A4-7003AF21DBD5}"/>
              </a:ext>
            </a:extLst>
          </p:cNvPr>
          <p:cNvSpPr/>
          <p:nvPr/>
        </p:nvSpPr>
        <p:spPr>
          <a:xfrm>
            <a:off x="4189164" y="4031203"/>
            <a:ext cx="2662238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Sring MVC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ResponseEntity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对象封装返回下载数据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03C515-2E59-43EC-9C25-42F9DA0CE0A8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243808" y="3981197"/>
            <a:ext cx="945356" cy="2500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矩形 2">
            <a:extLst>
              <a:ext uri="{FF2B5EF4-FFF2-40B4-BE49-F238E27FC236}">
                <a16:creationId xmlns:a16="http://schemas.microsoft.com/office/drawing/2014/main" id="{63BECDEB-6624-42A1-9F54-36C37025F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37" y="743619"/>
            <a:ext cx="745234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在后台使用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提供的</a:t>
            </a:r>
            <a:r>
              <a:rPr lang="en-US" altLang="zh-CN" sz="1200" dirty="0" err="1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ResponseEntity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类型对象</a:t>
            </a:r>
            <a:r>
              <a:rPr lang="zh-CN" altLang="en-US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完成文件下载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，使用它可以很方便的定义返回的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HttpHeaders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对象和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HttpStatus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对象，通过对这两个对象的设置，即可完成下载文件时所需的配置信息。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54E264-36DB-4EDA-A9B6-0768ED278B32}"/>
              </a:ext>
            </a:extLst>
          </p:cNvPr>
          <p:cNvSpPr/>
          <p:nvPr/>
        </p:nvSpPr>
        <p:spPr bwMode="auto">
          <a:xfrm>
            <a:off x="825585" y="764714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10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DC8EFDF-A523-407A-8686-DFA7A6C3355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实现文件下载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B0A4FB-4B80-4D6E-96B6-9562CBEBA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E718F7-6F3A-4C09-9EF8-DC890F7ECE4F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844528"/>
            <a:ext cx="7704856" cy="745331"/>
            <a:chOff x="474347" y="1131310"/>
            <a:chExt cx="8079103" cy="9937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2F7C3D-796D-4DC6-86D2-21547E0DFA6E}"/>
                </a:ext>
              </a:extLst>
            </p:cNvPr>
            <p:cNvSpPr/>
            <p:nvPr/>
          </p:nvSpPr>
          <p:spPr bwMode="auto">
            <a:xfrm>
              <a:off x="474347" y="1131310"/>
              <a:ext cx="8079103" cy="99379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0734" name="矩形 2">
              <a:extLst>
                <a:ext uri="{FF2B5EF4-FFF2-40B4-BE49-F238E27FC236}">
                  <a16:creationId xmlns:a16="http://schemas.microsoft.com/office/drawing/2014/main" id="{0CF1EDDF-EC3B-4873-A658-A3E8D06B6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54" y="1156952"/>
              <a:ext cx="8001280" cy="81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         文件下载中的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ResponseEntity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对象有些类似前面章节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中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的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@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ResponseBody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注解，它用于直接返回结果对象。</a:t>
              </a:r>
            </a:p>
          </p:txBody>
        </p:sp>
      </p:grpSp>
      <p:pic>
        <p:nvPicPr>
          <p:cNvPr id="16" name="图片 13">
            <a:extLst>
              <a:ext uri="{FF2B5EF4-FFF2-40B4-BE49-F238E27FC236}">
                <a16:creationId xmlns:a16="http://schemas.microsoft.com/office/drawing/2014/main" id="{BAE1571A-C5AB-4987-A55D-1CBB422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54" y="2447926"/>
            <a:ext cx="98226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7C3220E-B9E7-4782-9798-6DF0BBCCC8FA}"/>
              </a:ext>
            </a:extLst>
          </p:cNvPr>
          <p:cNvGrpSpPr>
            <a:grpSpLocks/>
          </p:cNvGrpSpPr>
          <p:nvPr/>
        </p:nvGrpSpPr>
        <p:grpSpPr bwMode="auto">
          <a:xfrm>
            <a:off x="2307432" y="2055019"/>
            <a:ext cx="6008984" cy="934641"/>
            <a:chOff x="1036574" y="2320911"/>
            <a:chExt cx="7738617" cy="1244125"/>
          </a:xfrm>
        </p:grpSpPr>
        <p:pic>
          <p:nvPicPr>
            <p:cNvPr id="30730" name="Picture 12">
              <a:extLst>
                <a:ext uri="{FF2B5EF4-FFF2-40B4-BE49-F238E27FC236}">
                  <a16:creationId xmlns:a16="http://schemas.microsoft.com/office/drawing/2014/main" id="{07C476A0-A3D1-4D8B-BE6F-1E71347DA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A95014B-6656-41D0-9905-50B35C55A8B8}"/>
                </a:ext>
              </a:extLst>
            </p:cNvPr>
            <p:cNvCxnSpPr/>
            <p:nvPr/>
          </p:nvCxnSpPr>
          <p:spPr bwMode="auto">
            <a:xfrm>
              <a:off x="1533375" y="3565036"/>
              <a:ext cx="72418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矩形 19">
              <a:extLst>
                <a:ext uri="{FF2B5EF4-FFF2-40B4-BE49-F238E27FC236}">
                  <a16:creationId xmlns:a16="http://schemas.microsoft.com/office/drawing/2014/main" id="{6196DE3A-7764-4B7F-85BA-652221F1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858" y="2320911"/>
              <a:ext cx="7320333" cy="118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响应头信息中的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MediaType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代表的是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Interner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Media Type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（即互联网媒体类型），也叫做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MIME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类型，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MediaType.APPLICATION_OCTET_STREAM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的值为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application/octet-stream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，即表示以二进制流的形式下载数据；</a:t>
              </a:r>
              <a:endParaRPr lang="zh-CN" altLang="zh-CN" sz="12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D7E2381-D90D-4295-B7C5-06DF110DE555}"/>
              </a:ext>
            </a:extLst>
          </p:cNvPr>
          <p:cNvGrpSpPr>
            <a:grpSpLocks/>
          </p:cNvGrpSpPr>
          <p:nvPr/>
        </p:nvGrpSpPr>
        <p:grpSpPr bwMode="auto">
          <a:xfrm>
            <a:off x="2282429" y="3172019"/>
            <a:ext cx="6051969" cy="710608"/>
            <a:chOff x="1036574" y="2200725"/>
            <a:chExt cx="7793975" cy="945871"/>
          </a:xfrm>
        </p:grpSpPr>
        <p:pic>
          <p:nvPicPr>
            <p:cNvPr id="30727" name="Picture 12">
              <a:extLst>
                <a:ext uri="{FF2B5EF4-FFF2-40B4-BE49-F238E27FC236}">
                  <a16:creationId xmlns:a16="http://schemas.microsoft.com/office/drawing/2014/main" id="{B4C68AAC-0B9E-4A9B-96A1-2F74DE32B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90FC906-ABC9-4070-BAAD-5DAF86DE7596}"/>
                </a:ext>
              </a:extLst>
            </p:cNvPr>
            <p:cNvCxnSpPr/>
            <p:nvPr/>
          </p:nvCxnSpPr>
          <p:spPr bwMode="auto">
            <a:xfrm flipV="1">
              <a:off x="1533375" y="3106974"/>
              <a:ext cx="7274016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29" name="矩形 19">
              <a:extLst>
                <a:ext uri="{FF2B5EF4-FFF2-40B4-BE49-F238E27FC236}">
                  <a16:creationId xmlns:a16="http://schemas.microsoft.com/office/drawing/2014/main" id="{C48BDA9C-A5E3-4D69-99CD-721403E6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216" y="2200725"/>
              <a:ext cx="7320333" cy="81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HttpStatus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类型代表的是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Http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协议中的状态，示例中的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HttpStatus.OK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表示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200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，即服务器已成功处理了请求。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4F064B5-C78F-42CB-8036-3E2D500C861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实现文件下载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E4723-C3F8-4955-8DD1-4935B386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467453-4505-47B6-A16A-AAA992A1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91" y="669291"/>
            <a:ext cx="803868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按照上述介绍的文件下载步骤，创建文件下载页面和方法，然后启动项目并访问文件下载页面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，其显示效果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如下图所示：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6802" name="图片 1">
            <a:extLst>
              <a:ext uri="{FF2B5EF4-FFF2-40B4-BE49-F238E27FC236}">
                <a16:creationId xmlns:a16="http://schemas.microsoft.com/office/drawing/2014/main" id="{24401A23-1249-4DDF-B32D-0BB599C9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2" y="1359694"/>
            <a:ext cx="3018235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7EA85F-0AC8-47F7-B999-42CAF22C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196861"/>
            <a:ext cx="619720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单击图中的“文件下载”链接后，会出现下载提示弹窗，如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下图所示：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6803" name="图片 1">
            <a:extLst>
              <a:ext uri="{FF2B5EF4-FFF2-40B4-BE49-F238E27FC236}">
                <a16:creationId xmlns:a16="http://schemas.microsoft.com/office/drawing/2014/main" id="{ECEB6F13-25D7-418C-B447-FFA7B767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78" y="2645569"/>
            <a:ext cx="2719388" cy="219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A130845-DA4C-4C80-A74E-6DA20779C89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中文名称的文件下载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DC0209-EC17-4981-A77B-B9332C89F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23560" name="图片 1">
            <a:extLst>
              <a:ext uri="{FF2B5EF4-FFF2-40B4-BE49-F238E27FC236}">
                <a16:creationId xmlns:a16="http://schemas.microsoft.com/office/drawing/2014/main" id="{2FF9EF6C-8AD6-47EB-B37E-1AE28824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665685"/>
            <a:ext cx="246578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6C3530-BEC2-4760-BE9D-E5DFC68F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707" y="4046935"/>
            <a:ext cx="6382741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当对中文名称的文件进行下载时，因为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各个浏览器内部转码机制的不同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，就会出现不同的乱码以及解析异常问题。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9CB307B4-25F7-44B6-9406-2B03EAEB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29" y="3767137"/>
            <a:ext cx="932259" cy="107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47088-6090-4534-B052-2037475AAE82}"/>
              </a:ext>
            </a:extLst>
          </p:cNvPr>
          <p:cNvSpPr/>
          <p:nvPr/>
        </p:nvSpPr>
        <p:spPr bwMode="auto">
          <a:xfrm>
            <a:off x="1145721" y="897245"/>
            <a:ext cx="6555242" cy="668967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200" dirty="0"/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76981CFA-C1D9-4CF5-A9B9-7DFBC5CE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2" y="978694"/>
            <a:ext cx="4351734" cy="4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当对中文名文件下载时会怎样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8" descr="问小人">
            <a:extLst>
              <a:ext uri="{FF2B5EF4-FFF2-40B4-BE49-F238E27FC236}">
                <a16:creationId xmlns:a16="http://schemas.microsoft.com/office/drawing/2014/main" id="{70EA7E16-AB27-4203-8D39-7C58ECE4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29" y="723900"/>
            <a:ext cx="1095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0A9544FB-6F41-4B86-87AE-32DBE6708CA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中文名称的文件下载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2C496A-7FBE-4F54-8D0E-68F787B8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EE167-FC12-4188-881D-C48969A9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39641"/>
            <a:ext cx="5729808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为了解决浏览器中文件下载时中文名称的乱码问题，可以在前端页面发送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请求前先对中文名进行统一编码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，然后在后台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控制器类中对文件名称进行相应的转码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53CDAD-4D10-4E08-903C-EC3532DE0BB1}"/>
              </a:ext>
            </a:extLst>
          </p:cNvPr>
          <p:cNvSpPr/>
          <p:nvPr/>
        </p:nvSpPr>
        <p:spPr bwMode="auto">
          <a:xfrm>
            <a:off x="1388271" y="1286579"/>
            <a:ext cx="6555242" cy="668967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200" dirty="0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8E1BD047-1E70-4B4F-8E37-EAE685DF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17" y="1368028"/>
            <a:ext cx="4858940" cy="4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如何解决中文名文件下载乱码问题呢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8" descr="问小人">
            <a:extLst>
              <a:ext uri="{FF2B5EF4-FFF2-40B4-BE49-F238E27FC236}">
                <a16:creationId xmlns:a16="http://schemas.microsoft.com/office/drawing/2014/main" id="{56E58F8D-2CA1-4CCF-9651-A63AF374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22" y="1113235"/>
            <a:ext cx="1095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A29456-8D60-45D0-82C4-108B1B220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89" y="2693076"/>
            <a:ext cx="969169" cy="12970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387400DC-CD78-49D3-B0ED-A3FBB39007F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中文名称的文件下载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39D6A9-6D3F-492B-A71C-AB873558F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BA667BE5-A864-4799-9668-2A82E696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776412"/>
            <a:ext cx="7992888" cy="206766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&lt;%@ page language="java" </a:t>
            </a:r>
            <a:r>
              <a:rPr lang="en-US" altLang="zh-CN" sz="1400" dirty="0" err="1"/>
              <a:t>contentType</a:t>
            </a:r>
            <a:r>
              <a:rPr lang="en-US" altLang="zh-CN" sz="1400" dirty="0"/>
              <a:t>="text/html; charset=UTF-8" </a:t>
            </a:r>
            <a:r>
              <a:rPr lang="en-US" altLang="zh-CN" sz="1400" dirty="0" err="1"/>
              <a:t>pageEncoding</a:t>
            </a:r>
            <a:r>
              <a:rPr lang="en-US" altLang="zh-CN" sz="1400" dirty="0"/>
              <a:t>="UTF-8"%&gt;</a:t>
            </a:r>
          </a:p>
          <a:p>
            <a:r>
              <a:rPr lang="en-US" altLang="zh-CN" sz="1400" dirty="0"/>
              <a:t>  &lt;%@page import="</a:t>
            </a:r>
            <a:r>
              <a:rPr lang="en-US" altLang="zh-CN" sz="1400" dirty="0" err="1"/>
              <a:t>java.net.URLEncoder</a:t>
            </a:r>
            <a:r>
              <a:rPr lang="en-US" altLang="zh-CN" sz="1400" dirty="0"/>
              <a:t>"%&gt;</a:t>
            </a:r>
          </a:p>
          <a:p>
            <a:r>
              <a:rPr lang="en-US" altLang="zh-CN" sz="1400" dirty="0"/>
              <a:t>  ...</a:t>
            </a:r>
          </a:p>
          <a:p>
            <a:r>
              <a:rPr lang="en-US" altLang="zh-CN" sz="1400" dirty="0"/>
              <a:t>  &lt;body&gt;</a:t>
            </a:r>
          </a:p>
          <a:p>
            <a:r>
              <a:rPr lang="en-US" altLang="zh-CN" sz="1400" dirty="0"/>
              <a:t>  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 }/</a:t>
            </a:r>
            <a:r>
              <a:rPr lang="en-US" altLang="zh-CN" sz="1400" dirty="0" err="1"/>
              <a:t>download?filename</a:t>
            </a:r>
            <a:r>
              <a:rPr lang="en-US" altLang="zh-CN" sz="1400" dirty="0"/>
              <a:t>=&lt;%=</a:t>
            </a:r>
            <a:r>
              <a:rPr lang="en-US" altLang="zh-CN" sz="1400" dirty="0" err="1"/>
              <a:t>URLEncoder.encode</a:t>
            </a:r>
            <a:r>
              <a:rPr lang="en-US" altLang="zh-CN" sz="1400" dirty="0"/>
              <a:t>("</a:t>
            </a:r>
            <a:r>
              <a:rPr lang="zh-CN" altLang="en-US" sz="1400" dirty="0"/>
              <a:t>壁纸</a:t>
            </a:r>
            <a:r>
              <a:rPr lang="en-US" altLang="zh-CN" sz="1400" dirty="0"/>
              <a:t>.jpg", "UTF-8")%&gt;"&gt;</a:t>
            </a:r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中文名称文件下载 </a:t>
            </a:r>
            <a:r>
              <a:rPr lang="en-US" altLang="zh-CN" sz="1400" dirty="0"/>
              <a:t>&lt;/a&gt;</a:t>
            </a:r>
          </a:p>
          <a:p>
            <a:r>
              <a:rPr lang="en-US" altLang="zh-CN" sz="1400" dirty="0"/>
              <a:t>    &lt;/body&gt;</a:t>
            </a:r>
          </a:p>
          <a:p>
            <a:r>
              <a:rPr lang="en-US" altLang="zh-CN" sz="1400" dirty="0"/>
              <a:t>&lt;/html&gt;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F77FA23-BF5B-49A7-8E9A-DD2DAAD9EE16}"/>
              </a:ext>
            </a:extLst>
          </p:cNvPr>
          <p:cNvSpPr/>
          <p:nvPr/>
        </p:nvSpPr>
        <p:spPr>
          <a:xfrm>
            <a:off x="4687325" y="2082725"/>
            <a:ext cx="1035844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需要引入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7F745E3-4EB1-42CA-8526-AC39E88C09BA}"/>
              </a:ext>
            </a:extLst>
          </p:cNvPr>
          <p:cNvCxnSpPr/>
          <p:nvPr/>
        </p:nvCxnSpPr>
        <p:spPr>
          <a:xfrm flipH="1" flipV="1">
            <a:off x="4222981" y="2268463"/>
            <a:ext cx="464344" cy="50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FEAE79DC-ACC2-4432-BE7A-F45C0378C41E}"/>
              </a:ext>
            </a:extLst>
          </p:cNvPr>
          <p:cNvSpPr/>
          <p:nvPr/>
        </p:nvSpPr>
        <p:spPr>
          <a:xfrm>
            <a:off x="5928030" y="3360588"/>
            <a:ext cx="1431131" cy="67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encoder()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方法对中文名进行编码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E9ED7A-4423-4C75-8656-0476D716F94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643596" y="2917676"/>
            <a:ext cx="0" cy="442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5" name="矩形 1">
            <a:extLst>
              <a:ext uri="{FF2B5EF4-FFF2-40B4-BE49-F238E27FC236}">
                <a16:creationId xmlns:a16="http://schemas.microsoft.com/office/drawing/2014/main" id="{57429F26-15E4-45B6-AEEE-CF5FD2C4C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08" y="781368"/>
            <a:ext cx="7416824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在下载页面中对中文文件名编码。可以使用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Servlet API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URLEncoder.encoder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( String s, String enc)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方法将中文转为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UTF-8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编码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CF4C56-96A2-442E-9929-0944504E5C84}"/>
              </a:ext>
            </a:extLst>
          </p:cNvPr>
          <p:cNvSpPr/>
          <p:nvPr/>
        </p:nvSpPr>
        <p:spPr bwMode="auto">
          <a:xfrm>
            <a:off x="899592" y="835456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670E006-595C-4448-A7A7-C91BF69281F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中文名称的文件下载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749E82-CAD7-4D9A-960D-D823D018D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71AB870E-95D7-45D3-AE08-FBF52326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4" y="1454456"/>
            <a:ext cx="7019156" cy="233084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public String </a:t>
            </a:r>
            <a:r>
              <a:rPr lang="en-US" altLang="zh-CN" sz="1400" dirty="0" err="1"/>
              <a:t>getFilename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request,String</a:t>
            </a:r>
            <a:r>
              <a:rPr lang="en-US" altLang="zh-CN" sz="1400" dirty="0"/>
              <a:t> filename) throws Exception { </a:t>
            </a:r>
          </a:p>
          <a:p>
            <a:r>
              <a:rPr lang="en-US" altLang="zh-CN" sz="1400" dirty="0"/>
              <a:t>          String[] </a:t>
            </a:r>
            <a:r>
              <a:rPr lang="en-US" altLang="zh-CN" sz="1400" dirty="0" err="1"/>
              <a:t>IEBrowserKeyWords</a:t>
            </a:r>
            <a:r>
              <a:rPr lang="en-US" altLang="zh-CN" sz="1400" dirty="0"/>
              <a:t> = {"MSIE", "Trident", "Edge"};  </a:t>
            </a:r>
          </a:p>
          <a:p>
            <a:r>
              <a:rPr lang="en-US" altLang="zh-CN" sz="1400" dirty="0"/>
              <a:t>          String </a:t>
            </a:r>
            <a:r>
              <a:rPr lang="en-US" altLang="zh-CN" sz="1400" dirty="0" err="1"/>
              <a:t>userAgent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request.getHeader</a:t>
            </a:r>
            <a:r>
              <a:rPr lang="en-US" altLang="zh-CN" sz="1400" dirty="0"/>
              <a:t>("User-Agent");  </a:t>
            </a:r>
          </a:p>
          <a:p>
            <a:r>
              <a:rPr lang="en-US" altLang="zh-CN" sz="1400" dirty="0"/>
              <a:t>          for (String </a:t>
            </a:r>
            <a:r>
              <a:rPr lang="en-US" altLang="zh-CN" sz="1400" dirty="0" err="1"/>
              <a:t>keyWord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IEBrowserKeyWords</a:t>
            </a:r>
            <a:r>
              <a:rPr lang="en-US" altLang="zh-CN" sz="1400" dirty="0"/>
              <a:t>) { </a:t>
            </a:r>
          </a:p>
          <a:p>
            <a:r>
              <a:rPr lang="en-US" altLang="zh-CN" sz="1400" dirty="0"/>
              <a:t>                if (</a:t>
            </a:r>
            <a:r>
              <a:rPr lang="en-US" altLang="zh-CN" sz="1400" dirty="0" err="1"/>
              <a:t>userAgent.contains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keyWord</a:t>
            </a:r>
            <a:r>
              <a:rPr lang="en-US" altLang="zh-CN" sz="1400" dirty="0"/>
              <a:t>)) { </a:t>
            </a:r>
          </a:p>
          <a:p>
            <a:r>
              <a:rPr lang="en-US" altLang="zh-CN" sz="1400" dirty="0"/>
              <a:t>                        return </a:t>
            </a:r>
            <a:r>
              <a:rPr lang="en-US" altLang="zh-CN" sz="1400" dirty="0" err="1"/>
              <a:t>URLEncoder.encode</a:t>
            </a:r>
            <a:r>
              <a:rPr lang="en-US" altLang="zh-CN" sz="1400" dirty="0"/>
              <a:t>(filename, "UTF-8");</a:t>
            </a:r>
          </a:p>
          <a:p>
            <a:r>
              <a:rPr lang="en-US" altLang="zh-CN" sz="1400" dirty="0"/>
              <a:t>                }</a:t>
            </a:r>
          </a:p>
          <a:p>
            <a:r>
              <a:rPr lang="en-US" altLang="zh-CN" sz="1400" dirty="0"/>
              <a:t>          }  </a:t>
            </a:r>
          </a:p>
          <a:p>
            <a:r>
              <a:rPr lang="en-US" altLang="zh-CN" sz="1400" dirty="0"/>
              <a:t>          return new String(</a:t>
            </a:r>
            <a:r>
              <a:rPr lang="en-US" altLang="zh-CN" sz="1400" dirty="0" err="1"/>
              <a:t>filename.getBytes</a:t>
            </a:r>
            <a:r>
              <a:rPr lang="en-US" altLang="zh-CN" sz="1400" dirty="0"/>
              <a:t>("UTF-8"), "ISO-8859-1");  </a:t>
            </a:r>
          </a:p>
          <a:p>
            <a:r>
              <a:rPr lang="en-US" altLang="zh-CN" sz="1400" dirty="0"/>
              <a:t>    } 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FC5024E-C0D5-41BF-94B7-1358EE8527AF}"/>
              </a:ext>
            </a:extLst>
          </p:cNvPr>
          <p:cNvSpPr/>
          <p:nvPr/>
        </p:nvSpPr>
        <p:spPr>
          <a:xfrm>
            <a:off x="6250781" y="1721644"/>
            <a:ext cx="1671638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不同版本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User-Agent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中出现的关键词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2544B4-426B-49E6-B260-CA4A6FD6B458}"/>
              </a:ext>
            </a:extLst>
          </p:cNvPr>
          <p:cNvCxnSpPr/>
          <p:nvPr/>
        </p:nvCxnSpPr>
        <p:spPr>
          <a:xfrm flipH="1" flipV="1">
            <a:off x="5715001" y="1871662"/>
            <a:ext cx="535781" cy="53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BAD8C96-0CE7-42DC-8388-F6D2D9ED1F4F}"/>
              </a:ext>
            </a:extLst>
          </p:cNvPr>
          <p:cNvSpPr/>
          <p:nvPr/>
        </p:nvSpPr>
        <p:spPr>
          <a:xfrm>
            <a:off x="5872162" y="2796779"/>
            <a:ext cx="1671638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对不同的浏览器进行不同编码格式的转码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6FEB66-6100-4387-9E27-BFA8287692D7}"/>
              </a:ext>
            </a:extLst>
          </p:cNvPr>
          <p:cNvCxnSpPr/>
          <p:nvPr/>
        </p:nvCxnSpPr>
        <p:spPr>
          <a:xfrm flipH="1" flipV="1">
            <a:off x="4543425" y="2450307"/>
            <a:ext cx="1328738" cy="550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矩形 1">
            <a:extLst>
              <a:ext uri="{FF2B5EF4-FFF2-40B4-BE49-F238E27FC236}">
                <a16:creationId xmlns:a16="http://schemas.microsoft.com/office/drawing/2014/main" id="{C0B7C3C5-24D3-44FE-9935-FB235479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809147"/>
            <a:ext cx="5916216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控制器类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编写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对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中文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名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文件下载时进行转码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编码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的方法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492CA3E-938E-4978-A1CE-0455229D35E6}"/>
              </a:ext>
            </a:extLst>
          </p:cNvPr>
          <p:cNvSpPr/>
          <p:nvPr/>
        </p:nvSpPr>
        <p:spPr bwMode="auto">
          <a:xfrm>
            <a:off x="827584" y="884439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148503"/>
            <a:ext cx="7078601" cy="556570"/>
          </a:xfrm>
        </p:spPr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Spring MVC</a:t>
            </a:r>
            <a:r>
              <a:rPr lang="zh-CN" altLang="en-US" dirty="0"/>
              <a:t>中文件上传的实现步骤</a:t>
            </a:r>
          </a:p>
          <a:p>
            <a:r>
              <a:rPr lang="zh-CN" altLang="en-US" dirty="0"/>
              <a:t>掌握文件上传案例的编写</a:t>
            </a:r>
          </a:p>
          <a:p>
            <a:r>
              <a:rPr lang="zh-CN" altLang="en-US" dirty="0"/>
              <a:t>掌握中英文名称文件下载程序的编写</a:t>
            </a:r>
          </a:p>
          <a:p>
            <a:r>
              <a:rPr lang="zh-CN" altLang="en-US" dirty="0"/>
              <a:t>了解拦截器定义和配置方式</a:t>
            </a:r>
          </a:p>
          <a:p>
            <a:r>
              <a:rPr lang="zh-CN" altLang="en-US" dirty="0"/>
              <a:t>熟悉拦截器的执行流程</a:t>
            </a:r>
          </a:p>
          <a:p>
            <a:r>
              <a:rPr lang="zh-CN" altLang="en-US" dirty="0"/>
              <a:t>掌握拦截器的使用</a:t>
            </a:r>
          </a:p>
          <a:p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96" y="1219293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07" y="826915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FA52EFFC-4D10-45F6-B762-E92DFDBE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96" y="2774817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EC598926-16D1-4D44-815E-21021C35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04" y="1561595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13" y="1185960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7" y="2774817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1C039EF1-1361-4E24-8112-09D49AA6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4" y="2339583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CE4BAE2D-CB0D-46E2-90F2-4F03AD9B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22" y="1958912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D56E5C26-23AB-49FC-BEAB-D5113C08D75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中文名称的文件下载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941979-EF4A-4D45-B68F-9DDB3FA5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AF8820-7D76-4999-A693-DBDD5FCA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912815"/>
            <a:ext cx="619720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在文件下载方法中，重新再设置响应头后，即可正确下载中文名的文件。</a:t>
            </a:r>
          </a:p>
        </p:txBody>
      </p:sp>
      <p:pic>
        <p:nvPicPr>
          <p:cNvPr id="37890" name="图片 1">
            <a:extLst>
              <a:ext uri="{FF2B5EF4-FFF2-40B4-BE49-F238E27FC236}">
                <a16:creationId xmlns:a16="http://schemas.microsoft.com/office/drawing/2014/main" id="{2A25CB07-0AB6-4B13-9BA7-D2CAFB72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4963"/>
            <a:ext cx="2474020" cy="230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1">
            <a:extLst>
              <a:ext uri="{FF2B5EF4-FFF2-40B4-BE49-F238E27FC236}">
                <a16:creationId xmlns:a16="http://schemas.microsoft.com/office/drawing/2014/main" id="{39B7C25F-8CE1-43A2-AC9C-B283551E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4" y="1604963"/>
            <a:ext cx="2561902" cy="238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157" y="279186"/>
            <a:ext cx="3600400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13</a:t>
            </a:r>
            <a:r>
              <a:rPr lang="zh-CN" altLang="en-US" sz="2400" dirty="0"/>
              <a:t>章  文件上传下载和拦截器机制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30452" y="3621522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2810140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0" y="189640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3723878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143174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68B3FFD-6480-464C-B929-5D7FE353B067}"/>
              </a:ext>
            </a:extLst>
          </p:cNvPr>
          <p:cNvGrpSpPr>
            <a:grpSpLocks/>
          </p:cNvGrpSpPr>
          <p:nvPr/>
        </p:nvGrpSpPr>
        <p:grpSpPr bwMode="auto">
          <a:xfrm>
            <a:off x="1145382" y="1231107"/>
            <a:ext cx="6450806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AF81DD2-D923-4458-AB00-D216955DE77B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0490" name="矩形 1">
              <a:extLst>
                <a:ext uri="{FF2B5EF4-FFF2-40B4-BE49-F238E27FC236}">
                  <a16:creationId xmlns:a16="http://schemas.microsoft.com/office/drawing/2014/main" id="{1FBAE44F-E8EF-45E2-ACD1-E5C296813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50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zh-CN" altLang="en-US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拦截器</a:t>
              </a:r>
              <a:r>
                <a:rPr lang="zh-CN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3" name="标题 1">
            <a:extLst>
              <a:ext uri="{FF2B5EF4-FFF2-40B4-BE49-F238E27FC236}">
                <a16:creationId xmlns:a16="http://schemas.microsoft.com/office/drawing/2014/main" id="{DC292CCA-57EC-4B45-B033-525FFC523DC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拦截器概述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8B5430-D548-4A6A-AEE0-D08C900C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8D0B9D8C-0E2A-43B2-AC18-B0EA4D6B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767953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3172EB-B98C-4A93-BAB8-5EDF9847E895}"/>
              </a:ext>
            </a:extLst>
          </p:cNvPr>
          <p:cNvSpPr/>
          <p:nvPr/>
        </p:nvSpPr>
        <p:spPr bwMode="auto">
          <a:xfrm>
            <a:off x="1115616" y="2594283"/>
            <a:ext cx="7200651" cy="161275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CD5516-7080-47E6-A86F-49E71749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653814"/>
            <a:ext cx="7200650" cy="140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latin typeface="+mn-ea"/>
                <a:ea typeface="+mn-ea"/>
                <a:cs typeface="Times New Roman" panose="02020603050405020304" pitchFamily="18" charset="0"/>
              </a:rPr>
              <a:t>          Spring MVC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中的拦截器（</a:t>
            </a:r>
            <a:r>
              <a:rPr lang="en-US" altLang="zh-CN" sz="1500" dirty="0">
                <a:latin typeface="+mn-ea"/>
                <a:ea typeface="+mn-ea"/>
                <a:cs typeface="Times New Roman" panose="02020603050405020304" pitchFamily="18" charset="0"/>
              </a:rPr>
              <a:t>Interceptor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）类似于</a:t>
            </a:r>
            <a:r>
              <a:rPr lang="en-US" altLang="zh-CN" sz="1500" dirty="0">
                <a:latin typeface="+mn-ea"/>
                <a:ea typeface="+mn-ea"/>
                <a:cs typeface="Times New Roman" panose="02020603050405020304" pitchFamily="18" charset="0"/>
              </a:rPr>
              <a:t>Servlet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中的过滤器（</a:t>
            </a:r>
            <a:r>
              <a:rPr lang="en-US" altLang="zh-CN" sz="1500" dirty="0">
                <a:latin typeface="+mn-ea"/>
                <a:ea typeface="+mn-ea"/>
                <a:cs typeface="Times New Roman" panose="02020603050405020304" pitchFamily="18" charset="0"/>
              </a:rPr>
              <a:t>Filter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），它主要用于</a:t>
            </a:r>
            <a:r>
              <a:rPr lang="zh-CN" altLang="zh-CN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拦截用户请求并作相应的处理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。例如通过拦截器可以进行</a:t>
            </a:r>
            <a:r>
              <a:rPr lang="zh-CN" altLang="zh-CN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权限验证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zh-CN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记录请求信息的日志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zh-CN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判断用户是否登录</a:t>
            </a:r>
            <a:r>
              <a:rPr lang="zh-CN" altLang="zh-CN" sz="1500" dirty="0">
                <a:latin typeface="+mn-ea"/>
                <a:ea typeface="+mn-ea"/>
                <a:cs typeface="Times New Roman" panose="02020603050405020304" pitchFamily="18" charset="0"/>
              </a:rPr>
              <a:t>等。</a:t>
            </a:r>
            <a:endParaRPr lang="en-US" altLang="zh-CN" sz="15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0D51B9C-03E0-436D-928B-3E1D389AC2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拦截器的定义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267F20-6D85-42C6-A10D-553B0177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1A972D-BB35-4C78-AA8E-4D4D8F9D9B67}"/>
              </a:ext>
            </a:extLst>
          </p:cNvPr>
          <p:cNvSpPr/>
          <p:nvPr/>
        </p:nvSpPr>
        <p:spPr bwMode="auto">
          <a:xfrm>
            <a:off x="2092523" y="853781"/>
            <a:ext cx="6305098" cy="66556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400">
              <a:latin typeface="+mn-ea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B97721FE-D26A-4F14-9663-120D12AF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23" y="826397"/>
            <a:ext cx="6331833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 </a:t>
            </a:r>
            <a:r>
              <a:rPr lang="zh-CN" altLang="zh-CN" sz="1400" dirty="0">
                <a:latin typeface="+mn-ea"/>
                <a:ea typeface="+mn-ea"/>
              </a:rPr>
              <a:t>要使用</a:t>
            </a:r>
            <a:r>
              <a:rPr lang="en-US" altLang="zh-CN" sz="1400" dirty="0">
                <a:latin typeface="+mn-ea"/>
                <a:ea typeface="+mn-ea"/>
              </a:rPr>
              <a:t>Spring MVC</a:t>
            </a:r>
            <a:r>
              <a:rPr lang="zh-CN" altLang="zh-CN" sz="1400" dirty="0">
                <a:latin typeface="+mn-ea"/>
                <a:ea typeface="+mn-ea"/>
              </a:rPr>
              <a:t>中的拦截器，就需要对拦截器类进行定义和配置。通常拦截器类可以通过两种方式来定义。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2F14F47-ECF5-47A8-BE33-78C135F4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2819400"/>
            <a:ext cx="3089672" cy="1491854"/>
          </a:xfrm>
          <a:prstGeom prst="roundRect">
            <a:avLst>
              <a:gd name="adj" fmla="val 16667"/>
            </a:avLst>
          </a:prstGeom>
          <a:solidFill>
            <a:srgbClr val="009ED6">
              <a:alpha val="20000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D208F89-5DF1-4FBF-89D9-66D1D3A0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1" y="2843213"/>
            <a:ext cx="3024188" cy="1468041"/>
          </a:xfrm>
          <a:prstGeom prst="roundRect">
            <a:avLst>
              <a:gd name="adj" fmla="val 16667"/>
            </a:avLst>
          </a:prstGeom>
          <a:solidFill>
            <a:srgbClr val="009ED6">
              <a:alpha val="21176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10CC4D-5DE1-4B51-ABAD-70536021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10" y="2970610"/>
            <a:ext cx="2996803" cy="8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通过实现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HandlerInterceptor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接口，或继承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HandlerInterceptor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接口的实现类（如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HandlerInterceptorAdapter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）来定义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AAE3B7-DD8B-4341-9F11-EA76D1DA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491" y="2949178"/>
            <a:ext cx="2967038" cy="8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通过实现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WebRequestInterceptor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接口，或继承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WebRequestInterceptor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接口的实现类来定义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B92C11E9-8BD6-4683-814B-47B6A033B050}"/>
              </a:ext>
            </a:extLst>
          </p:cNvPr>
          <p:cNvSpPr/>
          <p:nvPr/>
        </p:nvSpPr>
        <p:spPr bwMode="auto">
          <a:xfrm>
            <a:off x="1679973" y="2651523"/>
            <a:ext cx="797719" cy="31075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5301" tIns="44333" rIns="165301" bIns="44333" spcCol="1270" anchor="ctr"/>
          <a:lstStyle/>
          <a:p>
            <a:pPr defTabSz="216693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75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矩形 10">
            <a:extLst>
              <a:ext uri="{FF2B5EF4-FFF2-40B4-BE49-F238E27FC236}">
                <a16:creationId xmlns:a16="http://schemas.microsoft.com/office/drawing/2014/main" id="{462AB219-2E0D-4AFD-A0F3-4978FC4A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98" y="266700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第一种</a:t>
            </a:r>
            <a:endParaRPr lang="zh-CN" altLang="zh-CN" sz="1200" b="1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753837F8-DD1D-4AF3-8247-32FEFF5448DE}"/>
              </a:ext>
            </a:extLst>
          </p:cNvPr>
          <p:cNvSpPr/>
          <p:nvPr/>
        </p:nvSpPr>
        <p:spPr bwMode="auto">
          <a:xfrm>
            <a:off x="4873229" y="2672954"/>
            <a:ext cx="797719" cy="31075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5301" tIns="44333" rIns="165301" bIns="44333" spcCol="1270" anchor="ctr"/>
          <a:lstStyle/>
          <a:p>
            <a:pPr defTabSz="216693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75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10">
            <a:extLst>
              <a:ext uri="{FF2B5EF4-FFF2-40B4-BE49-F238E27FC236}">
                <a16:creationId xmlns:a16="http://schemas.microsoft.com/office/drawing/2014/main" id="{177EF60A-7EF2-4E3B-9E16-E835DA6E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954" y="268962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第二种</a:t>
            </a:r>
            <a:endParaRPr lang="zh-CN" altLang="zh-CN" sz="1200" b="1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6" name="Picture 29">
            <a:extLst>
              <a:ext uri="{FF2B5EF4-FFF2-40B4-BE49-F238E27FC236}">
                <a16:creationId xmlns:a16="http://schemas.microsoft.com/office/drawing/2014/main" id="{CF17E029-0978-4C94-8E1D-3F359CB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9" y="766273"/>
            <a:ext cx="1140619" cy="167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8" grpId="0" animBg="1"/>
      <p:bldP spid="29" grpId="0" animBg="1"/>
      <p:bldP spid="30" grpId="0"/>
      <p:bldP spid="31" grpId="0"/>
      <p:bldP spid="33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DB90263-1BA9-475B-99D5-C1B5A82B612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拦截器的定义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27AAC-EC64-4928-BFEE-8EA87D923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4FF5BB-F97C-4700-8470-A25697E10BB0}"/>
              </a:ext>
            </a:extLst>
          </p:cNvPr>
          <p:cNvGrpSpPr>
            <a:grpSpLocks/>
          </p:cNvGrpSpPr>
          <p:nvPr/>
        </p:nvGrpSpPr>
        <p:grpSpPr bwMode="auto">
          <a:xfrm>
            <a:off x="775146" y="712936"/>
            <a:ext cx="7690458" cy="377411"/>
            <a:chOff x="419100" y="1087438"/>
            <a:chExt cx="8262938" cy="5032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9EA907-661D-418E-8D53-4CF951F26D1E}"/>
                </a:ext>
              </a:extLst>
            </p:cNvPr>
            <p:cNvSpPr/>
            <p:nvPr/>
          </p:nvSpPr>
          <p:spPr bwMode="auto">
            <a:xfrm>
              <a:off x="476250" y="1123950"/>
              <a:ext cx="8177213" cy="44291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zh-CN" altLang="en-US" sz="1400">
                <a:latin typeface="+mn-ea"/>
              </a:endParaRPr>
            </a:p>
          </p:txBody>
        </p:sp>
        <p:sp>
          <p:nvSpPr>
            <p:cNvPr id="22537" name="矩形 8">
              <a:extLst>
                <a:ext uri="{FF2B5EF4-FFF2-40B4-BE49-F238E27FC236}">
                  <a16:creationId xmlns:a16="http://schemas.microsoft.com/office/drawing/2014/main" id="{C8E0A457-0F1E-4EAD-BD57-EB3F078A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1087438"/>
              <a:ext cx="8262938" cy="503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+mn-ea"/>
                  <a:ea typeface="+mn-ea"/>
                </a:rPr>
                <a:t>         </a:t>
              </a:r>
              <a:r>
                <a:rPr lang="zh-CN" altLang="zh-CN" sz="1400">
                  <a:latin typeface="+mn-ea"/>
                  <a:ea typeface="+mn-ea"/>
                </a:rPr>
                <a:t>以实现</a:t>
              </a:r>
              <a:r>
                <a:rPr lang="en-US" altLang="zh-CN" sz="1400">
                  <a:latin typeface="+mn-ea"/>
                  <a:ea typeface="+mn-ea"/>
                </a:rPr>
                <a:t>HandlerInterceptor</a:t>
              </a:r>
              <a:r>
                <a:rPr lang="zh-CN" altLang="zh-CN" sz="1400">
                  <a:latin typeface="+mn-ea"/>
                  <a:ea typeface="+mn-ea"/>
                </a:rPr>
                <a:t>接口方式为例，自定义拦截器类的代码如下</a:t>
              </a:r>
              <a:r>
                <a:rPr lang="zh-CN" altLang="en-US" sz="1400">
                  <a:latin typeface="+mn-ea"/>
                  <a:ea typeface="+mn-ea"/>
                </a:rPr>
                <a:t>：</a:t>
              </a:r>
              <a:endParaRPr lang="zh-CN" altLang="zh-CN" sz="14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6">
            <a:extLst>
              <a:ext uri="{FF2B5EF4-FFF2-40B4-BE49-F238E27FC236}">
                <a16:creationId xmlns:a16="http://schemas.microsoft.com/office/drawing/2014/main" id="{7EDA7D78-7EE0-4BCE-89D9-0A25CE46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445419"/>
            <a:ext cx="6384180" cy="308490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 public class </a:t>
            </a:r>
            <a:r>
              <a:rPr lang="en-US" altLang="zh-CN" sz="1400" dirty="0" err="1"/>
              <a:t>CustomInterceptor</a:t>
            </a:r>
            <a:r>
              <a:rPr lang="en-US" altLang="zh-CN" sz="1400" dirty="0"/>
              <a:t> implements </a:t>
            </a:r>
            <a:r>
              <a:rPr lang="en-US" altLang="zh-CN" sz="1400" dirty="0" err="1"/>
              <a:t>HandlerInterceptor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public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preHandle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handler)throws Exception {</a:t>
            </a:r>
          </a:p>
          <a:p>
            <a:r>
              <a:rPr lang="en-US" altLang="zh-CN" sz="1400" dirty="0"/>
              <a:t>		return false;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postHandle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handler,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) throws Exception {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afterCompletion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 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handler, </a:t>
            </a:r>
          </a:p>
          <a:p>
            <a:r>
              <a:rPr lang="en-US" altLang="zh-CN" sz="1400" dirty="0"/>
              <a:t>			Exception ex) throws Exception {		</a:t>
            </a:r>
          </a:p>
          <a:p>
            <a:r>
              <a:rPr lang="en-US" altLang="zh-CN" sz="1400" dirty="0"/>
              <a:t>          }</a:t>
            </a:r>
          </a:p>
          <a:p>
            <a:r>
              <a:rPr lang="en-US" altLang="zh-CN" sz="1400" dirty="0"/>
              <a:t>    }</a:t>
            </a:r>
          </a:p>
        </p:txBody>
      </p:sp>
      <p:sp>
        <p:nvSpPr>
          <p:cNvPr id="2" name="矩形标注 1">
            <a:extLst>
              <a:ext uri="{FF2B5EF4-FFF2-40B4-BE49-F238E27FC236}">
                <a16:creationId xmlns:a16="http://schemas.microsoft.com/office/drawing/2014/main" id="{D334CF88-EEF7-49D3-BF3A-B52EFBFE3F2A}"/>
              </a:ext>
            </a:extLst>
          </p:cNvPr>
          <p:cNvSpPr/>
          <p:nvPr/>
        </p:nvSpPr>
        <p:spPr>
          <a:xfrm>
            <a:off x="2386012" y="771525"/>
            <a:ext cx="4216004" cy="673894"/>
          </a:xfrm>
          <a:prstGeom prst="wedgeRectCallout">
            <a:avLst>
              <a:gd name="adj1" fmla="val -24441"/>
              <a:gd name="adj2" fmla="val 7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200" dirty="0">
                <a:latin typeface="+mn-ea"/>
                <a:cs typeface="Times New Roman" panose="02020603050405020304" pitchFamily="18" charset="0"/>
              </a:rPr>
              <a:t>该方法会在控制器方法前执行，其返回值表示是否中断后续操作。当其返回值为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true</a:t>
            </a:r>
            <a:r>
              <a:rPr lang="zh-CN" altLang="zh-CN" sz="1200" dirty="0">
                <a:latin typeface="+mn-ea"/>
                <a:cs typeface="Times New Roman" panose="02020603050405020304" pitchFamily="18" charset="0"/>
              </a:rPr>
              <a:t>时，表示继续向下执行；当其返回值为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false</a:t>
            </a:r>
            <a:r>
              <a:rPr lang="zh-CN" altLang="zh-CN" sz="1200" dirty="0">
                <a:latin typeface="+mn-ea"/>
                <a:cs typeface="Times New Roman" panose="02020603050405020304" pitchFamily="18" charset="0"/>
              </a:rPr>
              <a:t>时，会中断后续的所有操作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标注 2">
            <a:extLst>
              <a:ext uri="{FF2B5EF4-FFF2-40B4-BE49-F238E27FC236}">
                <a16:creationId xmlns:a16="http://schemas.microsoft.com/office/drawing/2014/main" id="{31D1F4F7-F270-4E4A-B601-AE952B3DA7B0}"/>
              </a:ext>
            </a:extLst>
          </p:cNvPr>
          <p:cNvSpPr/>
          <p:nvPr/>
        </p:nvSpPr>
        <p:spPr>
          <a:xfrm>
            <a:off x="2264569" y="2100263"/>
            <a:ext cx="3529013" cy="5715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200" dirty="0">
                <a:latin typeface="+mn-ea"/>
              </a:rPr>
              <a:t>该方法会在控制器方法调用之后，且解析视图之前执行。可以通过此方法对请求域中的模型和视图做出进一步的修改</a:t>
            </a:r>
            <a:r>
              <a:rPr lang="zh-CN" altLang="en-US" sz="1200" dirty="0">
                <a:latin typeface="+mn-ea"/>
              </a:rPr>
              <a:t>。</a:t>
            </a:r>
          </a:p>
        </p:txBody>
      </p:sp>
      <p:sp>
        <p:nvSpPr>
          <p:cNvPr id="17" name="矩形标注 16">
            <a:extLst>
              <a:ext uri="{FF2B5EF4-FFF2-40B4-BE49-F238E27FC236}">
                <a16:creationId xmlns:a16="http://schemas.microsoft.com/office/drawing/2014/main" id="{B39CC12D-12D8-49D1-AA47-2FD3EEE5666A}"/>
              </a:ext>
            </a:extLst>
          </p:cNvPr>
          <p:cNvSpPr/>
          <p:nvPr/>
        </p:nvSpPr>
        <p:spPr>
          <a:xfrm>
            <a:off x="2443162" y="3221831"/>
            <a:ext cx="3529013" cy="5715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200" dirty="0">
                <a:latin typeface="+mn-ea"/>
              </a:rPr>
              <a:t>该方法会在整个请求完成，即视图渲染结束之后执行。可以通过此方法实现一些资源清理、记录日志信息等工作</a:t>
            </a:r>
            <a:r>
              <a:rPr lang="zh-CN" altLang="en-US" sz="1200" dirty="0"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960E77D-C659-4E41-A528-56A47C99243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拦截器的配置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41FF7F-F143-469A-AFBC-D64A2FE9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ABF983-8B33-4C7F-AA54-408378C6867A}"/>
              </a:ext>
            </a:extLst>
          </p:cNvPr>
          <p:cNvSpPr/>
          <p:nvPr/>
        </p:nvSpPr>
        <p:spPr bwMode="auto">
          <a:xfrm>
            <a:off x="912400" y="763627"/>
            <a:ext cx="7104260" cy="33218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96E826C5-F8C0-4F18-B2F0-EF959614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708917"/>
            <a:ext cx="714712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+mn-ea"/>
                <a:ea typeface="+mn-ea"/>
              </a:rPr>
              <a:t>     </a:t>
            </a:r>
            <a:r>
              <a:rPr lang="zh-CN" altLang="zh-CN" sz="1400">
                <a:latin typeface="+mn-ea"/>
                <a:ea typeface="+mn-ea"/>
              </a:rPr>
              <a:t>要使自定义的拦截器类生效，还需要在</a:t>
            </a:r>
            <a:r>
              <a:rPr lang="en-US" altLang="zh-CN" sz="140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>
                <a:latin typeface="+mn-ea"/>
                <a:ea typeface="+mn-ea"/>
              </a:rPr>
              <a:t>的配置文件中进行配置</a:t>
            </a:r>
            <a:r>
              <a:rPr lang="zh-CN" altLang="en-US" sz="1400">
                <a:latin typeface="+mn-ea"/>
                <a:ea typeface="+mn-ea"/>
              </a:rPr>
              <a:t>。</a:t>
            </a:r>
            <a:endParaRPr lang="zh-CN" altLang="zh-CN" sz="14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B6BEF0D9-5810-487B-90E3-01ECB071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99464"/>
            <a:ext cx="7104260" cy="296077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&lt;</a:t>
            </a:r>
            <a:r>
              <a:rPr lang="en-US" altLang="zh-CN" sz="1400" b="1" dirty="0" err="1"/>
              <a:t>mvc:interceptors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 &lt;bean class="</a:t>
            </a:r>
            <a:r>
              <a:rPr lang="en-US" altLang="zh-CN" sz="1400" b="1" dirty="0" err="1"/>
              <a:t>cn.test.interceptor.CustomInterceptor</a:t>
            </a:r>
            <a:r>
              <a:rPr lang="en-US" altLang="zh-CN" sz="1400" b="1" dirty="0"/>
              <a:t>"/&gt;</a:t>
            </a:r>
          </a:p>
          <a:p>
            <a:r>
              <a:rPr lang="en-US" altLang="zh-CN" sz="1400" b="1" dirty="0"/>
              <a:t>       &lt;</a:t>
            </a:r>
            <a:r>
              <a:rPr lang="en-US" altLang="zh-CN" sz="1400" b="1" dirty="0" err="1"/>
              <a:t>mvc:interceptor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     &lt;</a:t>
            </a:r>
            <a:r>
              <a:rPr lang="en-US" altLang="zh-CN" sz="1400" b="1" dirty="0" err="1"/>
              <a:t>mvc:mapping</a:t>
            </a:r>
            <a:r>
              <a:rPr lang="en-US" altLang="zh-CN" sz="1400" b="1" dirty="0"/>
              <a:t> path="/**"/&gt;</a:t>
            </a:r>
          </a:p>
          <a:p>
            <a:r>
              <a:rPr lang="en-US" altLang="zh-CN" sz="1400" b="1" dirty="0"/>
              <a:t>            &lt;</a:t>
            </a:r>
            <a:r>
              <a:rPr lang="en-US" altLang="zh-CN" sz="1400" b="1" dirty="0" err="1"/>
              <a:t>mvc:exclude-mapping</a:t>
            </a:r>
            <a:r>
              <a:rPr lang="en-US" altLang="zh-CN" sz="1400" b="1" dirty="0"/>
              <a:t> path=""/&gt;</a:t>
            </a:r>
          </a:p>
          <a:p>
            <a:r>
              <a:rPr lang="en-US" altLang="zh-CN" sz="1400" b="1" dirty="0"/>
              <a:t>            &lt;bean class="cn.test.interceptor.Interceptor1" /&gt; </a:t>
            </a:r>
          </a:p>
          <a:p>
            <a:r>
              <a:rPr lang="en-US" altLang="zh-CN" sz="1400" b="1" dirty="0"/>
              <a:t>       &lt;/</a:t>
            </a:r>
            <a:r>
              <a:rPr lang="en-US" altLang="zh-CN" sz="1400" b="1" dirty="0" err="1"/>
              <a:t>mvc:interceptor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&lt;</a:t>
            </a:r>
            <a:r>
              <a:rPr lang="en-US" altLang="zh-CN" sz="1400" b="1" dirty="0" err="1"/>
              <a:t>mvc:interceptor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     &lt;</a:t>
            </a:r>
            <a:r>
              <a:rPr lang="en-US" altLang="zh-CN" sz="1400" b="1" dirty="0" err="1"/>
              <a:t>mvc:mapping</a:t>
            </a:r>
            <a:r>
              <a:rPr lang="en-US" altLang="zh-CN" sz="1400" b="1" dirty="0"/>
              <a:t> path="/hello"/&gt;</a:t>
            </a:r>
          </a:p>
          <a:p>
            <a:r>
              <a:rPr lang="en-US" altLang="zh-CN" sz="1400" b="1" dirty="0"/>
              <a:t>            &lt;bean class="cn.test.interceptor.Interceptor2" /&gt;	   </a:t>
            </a:r>
          </a:p>
          <a:p>
            <a:r>
              <a:rPr lang="en-US" altLang="zh-CN" sz="1400" b="1" dirty="0"/>
              <a:t>        &lt;/</a:t>
            </a:r>
            <a:r>
              <a:rPr lang="en-US" altLang="zh-CN" sz="1400" b="1" dirty="0" err="1"/>
              <a:t>mvc:interceptor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 ...</a:t>
            </a:r>
          </a:p>
          <a:p>
            <a:r>
              <a:rPr lang="en-US" altLang="zh-CN" sz="1400" b="1" dirty="0"/>
              <a:t>     &lt;/</a:t>
            </a:r>
            <a:r>
              <a:rPr lang="en-US" altLang="zh-CN" sz="1400" b="1" dirty="0" err="1"/>
              <a:t>mvc:interceptors</a:t>
            </a:r>
            <a:r>
              <a:rPr lang="en-US" altLang="zh-CN" sz="1400" b="1" dirty="0"/>
              <a:t>&gt;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030E2C8-C153-4E9A-BDBE-26E8291BE519}"/>
              </a:ext>
            </a:extLst>
          </p:cNvPr>
          <p:cNvSpPr/>
          <p:nvPr/>
        </p:nvSpPr>
        <p:spPr>
          <a:xfrm>
            <a:off x="5741194" y="1257300"/>
            <a:ext cx="1150144" cy="425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全局拦截器，拦截所有请求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96A613-0477-4B82-9A21-CFDBB5896D11}"/>
              </a:ext>
            </a:extLst>
          </p:cNvPr>
          <p:cNvCxnSpPr>
            <a:stCxn id="4" idx="1"/>
          </p:cNvCxnSpPr>
          <p:nvPr/>
        </p:nvCxnSpPr>
        <p:spPr>
          <a:xfrm flipH="1">
            <a:off x="4542235" y="1470422"/>
            <a:ext cx="1198959" cy="208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B6546C5-9F4A-4092-886B-DC62CD4C46F9}"/>
              </a:ext>
            </a:extLst>
          </p:cNvPr>
          <p:cNvSpPr/>
          <p:nvPr/>
        </p:nvSpPr>
        <p:spPr>
          <a:xfrm>
            <a:off x="4000500" y="1919288"/>
            <a:ext cx="1435596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/**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配置，表示拦截所有路径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4689-8E06-47A4-AE87-991904C483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4738" y="2100263"/>
            <a:ext cx="385762" cy="133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80AE1C2-164A-4470-BC0D-312EC0C8019B}"/>
              </a:ext>
            </a:extLst>
          </p:cNvPr>
          <p:cNvSpPr/>
          <p:nvPr/>
        </p:nvSpPr>
        <p:spPr>
          <a:xfrm>
            <a:off x="5266135" y="2343150"/>
            <a:ext cx="1150144" cy="39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配置不需要拦截的路径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9E9E45-C446-4C6B-8E3D-BFDF4BC2EE02}"/>
              </a:ext>
            </a:extLst>
          </p:cNvPr>
          <p:cNvCxnSpPr/>
          <p:nvPr/>
        </p:nvCxnSpPr>
        <p:spPr>
          <a:xfrm flipH="1">
            <a:off x="3914775" y="2541985"/>
            <a:ext cx="13215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196EA79-1AC7-40EF-A1C2-396C7D6524C6}"/>
              </a:ext>
            </a:extLst>
          </p:cNvPr>
          <p:cNvSpPr/>
          <p:nvPr/>
        </p:nvSpPr>
        <p:spPr>
          <a:xfrm>
            <a:off x="4900613" y="3320654"/>
            <a:ext cx="1903635" cy="48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/hello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表示拦截所有以“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/hello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”结尾的路径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7E4189-01B4-4496-B2B7-82C6447D0CA7}"/>
              </a:ext>
            </a:extLst>
          </p:cNvPr>
          <p:cNvCxnSpPr/>
          <p:nvPr/>
        </p:nvCxnSpPr>
        <p:spPr>
          <a:xfrm flipH="1">
            <a:off x="3807619" y="3642122"/>
            <a:ext cx="10929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4A04711-D38F-4B73-9D7C-3337C40ADD5C}"/>
              </a:ext>
            </a:extLst>
          </p:cNvPr>
          <p:cNvSpPr/>
          <p:nvPr/>
        </p:nvSpPr>
        <p:spPr>
          <a:xfrm>
            <a:off x="3164682" y="4243388"/>
            <a:ext cx="4489847" cy="4643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9000" lvl="1"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&lt;mvc:interceptor&gt;</a:t>
            </a:r>
            <a:r>
              <a:rPr lang="zh-CN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中的子元素必须按照上述代码的配置顺序进行编写，否则文件会报错。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70FA1DA-B675-4CBE-AAA7-65028C83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05" y="4083918"/>
            <a:ext cx="76795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4" grpId="0" animBg="1"/>
      <p:bldP spid="12" grpId="0" animBg="1"/>
      <p:bldP spid="16" grpId="0" animBg="1"/>
      <p:bldP spid="19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03DC148-A541-4339-B4B5-7B027D4F21E6}"/>
              </a:ext>
            </a:extLst>
          </p:cNvPr>
          <p:cNvGrpSpPr>
            <a:grpSpLocks/>
          </p:cNvGrpSpPr>
          <p:nvPr/>
        </p:nvGrpSpPr>
        <p:grpSpPr bwMode="auto">
          <a:xfrm>
            <a:off x="1145382" y="1852613"/>
            <a:ext cx="6450806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04FD09A-98ED-4420-A0A9-E6C369A863E8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2" name="矩形 1">
              <a:extLst>
                <a:ext uri="{FF2B5EF4-FFF2-40B4-BE49-F238E27FC236}">
                  <a16:creationId xmlns:a16="http://schemas.microsoft.com/office/drawing/2014/main" id="{5DD7ADEF-64A5-435C-B702-50F8B78C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5692797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+mn-ea"/>
                  <a:ea typeface="+mn-ea"/>
                </a:rPr>
                <a:t>拦截器的执行流程是怎样的呢</a:t>
              </a:r>
              <a:r>
                <a:rPr lang="zh-CN" altLang="zh-CN" sz="2100">
                  <a:latin typeface="+mn-ea"/>
                  <a:ea typeface="+mn-ea"/>
                </a:rPr>
                <a:t>？</a:t>
              </a:r>
              <a:endParaRPr lang="zh-CN" altLang="en-US" sz="2100">
                <a:latin typeface="+mn-ea"/>
                <a:ea typeface="+mn-ea"/>
              </a:endParaRPr>
            </a:p>
          </p:txBody>
        </p:sp>
      </p:grpSp>
      <p:sp>
        <p:nvSpPr>
          <p:cNvPr id="25603" name="标题 1">
            <a:extLst>
              <a:ext uri="{FF2B5EF4-FFF2-40B4-BE49-F238E27FC236}">
                <a16:creationId xmlns:a16="http://schemas.microsoft.com/office/drawing/2014/main" id="{6EFD9474-3571-4FC8-9990-E159457AB7D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拦截器的执行流程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0D3E71-D765-4B30-9C8A-FC8CA7AF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1AAAF3F2-D42E-4AF0-A894-BF828AD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1403747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516C98-C0F4-4A19-AFD7-37E41832B783}"/>
              </a:ext>
            </a:extLst>
          </p:cNvPr>
          <p:cNvSpPr/>
          <p:nvPr/>
        </p:nvSpPr>
        <p:spPr bwMode="auto">
          <a:xfrm>
            <a:off x="971674" y="3298032"/>
            <a:ext cx="7200651" cy="8858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3D2F5-538B-43A7-B17C-3C42F283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74" y="3357563"/>
            <a:ext cx="7056635" cy="74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5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500" dirty="0">
                <a:latin typeface="+mn-ea"/>
                <a:ea typeface="+mn-ea"/>
                <a:cs typeface="Times New Roman" panose="02020603050405020304" pitchFamily="18" charset="0"/>
              </a:rPr>
              <a:t>在前面小节已经学习了</a:t>
            </a:r>
            <a:r>
              <a:rPr lang="zh-CN" altLang="en-US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拦截器的定义和配置</a:t>
            </a:r>
            <a:r>
              <a:rPr lang="zh-CN" altLang="en-US" sz="1500" dirty="0">
                <a:latin typeface="+mn-ea"/>
                <a:ea typeface="+mn-ea"/>
                <a:cs typeface="Times New Roman" panose="02020603050405020304" pitchFamily="18" charset="0"/>
              </a:rPr>
              <a:t>，并且了解了拦截器中的三个方法，接下来的两个小节，将针对</a:t>
            </a:r>
            <a:r>
              <a:rPr lang="zh-CN" altLang="en-US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单个拦截器</a:t>
            </a:r>
            <a:r>
              <a:rPr lang="zh-CN" altLang="en-US" sz="1500" dirty="0">
                <a:latin typeface="+mn-ea"/>
                <a:ea typeface="+mn-ea"/>
                <a:cs typeface="Times New Roman" panose="02020603050405020304" pitchFamily="18" charset="0"/>
              </a:rPr>
              <a:t>和多</a:t>
            </a:r>
            <a:r>
              <a:rPr lang="zh-CN" altLang="en-US" sz="15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个拦截器的执行流程</a:t>
            </a:r>
            <a:r>
              <a:rPr lang="zh-CN" altLang="en-US" sz="1500" dirty="0">
                <a:latin typeface="+mn-ea"/>
                <a:ea typeface="+mn-ea"/>
                <a:cs typeface="Times New Roman" panose="02020603050405020304" pitchFamily="18" charset="0"/>
              </a:rPr>
              <a:t>进行详细讲解。</a:t>
            </a:r>
            <a:endParaRPr lang="en-US" altLang="zh-CN" sz="15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8D83FA-DE80-4001-8D93-589FB2D3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852488"/>
            <a:ext cx="577981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 </a:t>
            </a:r>
            <a:r>
              <a:rPr lang="zh-CN" altLang="zh-CN" sz="1400" dirty="0">
                <a:latin typeface="+mn-ea"/>
                <a:ea typeface="+mn-ea"/>
              </a:rPr>
              <a:t>在运行程序时，拦截器的执行是有一定顺序的，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该顺序与配置文件中所定义的拦截器的顺序相关</a:t>
            </a:r>
            <a:r>
              <a:rPr lang="zh-CN" altLang="en-US" sz="1400" dirty="0">
                <a:latin typeface="+mn-ea"/>
                <a:ea typeface="+mn-ea"/>
              </a:rPr>
              <a:t>。</a:t>
            </a: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F63F0AAD-FDE8-4FF4-A809-5F440E6E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69" y="828675"/>
            <a:ext cx="759619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2FA6B46-336A-4986-A54B-B657DC4EB9B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单个拦截器的执行流程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08013B-C44B-4F2A-A595-758F7A43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C136F5-D0ED-4658-BC4F-29A86C3F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84791"/>
            <a:ext cx="6480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/>
              <a:t>      </a:t>
            </a:r>
            <a:r>
              <a:rPr lang="zh-CN" altLang="en-US" sz="1400" dirty="0">
                <a:latin typeface="+mn-ea"/>
                <a:ea typeface="+mn-ea"/>
              </a:rPr>
              <a:t>单</a:t>
            </a:r>
            <a:r>
              <a:rPr lang="zh-CN" altLang="zh-CN" sz="1400" dirty="0">
                <a:latin typeface="+mn-ea"/>
                <a:ea typeface="+mn-ea"/>
              </a:rPr>
              <a:t>个拦截器，在程序中的执行流程如</a:t>
            </a:r>
            <a:r>
              <a:rPr lang="zh-CN" altLang="en-US" sz="1400" dirty="0">
                <a:latin typeface="+mn-ea"/>
                <a:ea typeface="+mn-ea"/>
              </a:rPr>
              <a:t>下图所示：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C0FFE-483A-41B3-83D0-EA30F95D7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4" y="1358634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F7109-38D4-43E1-B154-6FD15758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4" y="2115871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D9FF-BC53-4C87-B19F-09B06C0F5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4" y="2830246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B7A9E-9772-4EE8-8D49-5A0BD5C0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4" y="3594627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94E3-1F17-4F0A-A870-88E80514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4" y="4294715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B4FA6F-00E6-44B1-AD4B-CA4392247D60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874317" y="1774132"/>
            <a:ext cx="0" cy="341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293C4-C3FF-4C9F-99CA-E7AA6313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033" y="1815834"/>
            <a:ext cx="8786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1484B0-7DBF-43B0-8C9A-65A531DC0B7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874317" y="2531369"/>
            <a:ext cx="0" cy="2988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A564E8-95DE-4DD8-9F4C-196590504B1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874317" y="3245744"/>
            <a:ext cx="0" cy="3488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7FB000-7B01-4EDA-8469-64700DC624C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874317" y="4010125"/>
            <a:ext cx="0" cy="2845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8E95829-DF7F-4A90-98D1-029516334BD3}"/>
              </a:ext>
            </a:extLst>
          </p:cNvPr>
          <p:cNvSpPr/>
          <p:nvPr/>
        </p:nvSpPr>
        <p:spPr>
          <a:xfrm>
            <a:off x="4139952" y="1258621"/>
            <a:ext cx="2448271" cy="1039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+mn-ea"/>
              </a:rPr>
              <a:t>程序先执行</a:t>
            </a:r>
            <a:r>
              <a:rPr lang="en-US" altLang="zh-CN" sz="1200" dirty="0">
                <a:latin typeface="+mn-ea"/>
              </a:rPr>
              <a:t>preHandle()</a:t>
            </a:r>
            <a:r>
              <a:rPr lang="zh-CN" altLang="zh-CN" sz="1200" dirty="0">
                <a:latin typeface="+mn-ea"/>
              </a:rPr>
              <a:t>方法，如果该方法的返回值为</a:t>
            </a:r>
            <a:r>
              <a:rPr lang="en-US" altLang="zh-CN" sz="1200" dirty="0">
                <a:latin typeface="+mn-ea"/>
              </a:rPr>
              <a:t>true</a:t>
            </a:r>
            <a:r>
              <a:rPr lang="zh-CN" altLang="zh-CN" sz="1200" dirty="0">
                <a:latin typeface="+mn-ea"/>
              </a:rPr>
              <a:t>，则程序会继续向下执行处理器中的方法，否则将不再向下执行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1938778-9A52-4AF6-899E-E435214E52B9}"/>
              </a:ext>
            </a:extLst>
          </p:cNvPr>
          <p:cNvSpPr/>
          <p:nvPr/>
        </p:nvSpPr>
        <p:spPr>
          <a:xfrm>
            <a:off x="4139952" y="2605219"/>
            <a:ext cx="2448271" cy="989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+mn-ea"/>
              </a:rPr>
              <a:t>在业务处理器（即控制器</a:t>
            </a:r>
            <a:r>
              <a:rPr lang="en-US" altLang="zh-CN" sz="1200" dirty="0">
                <a:latin typeface="+mn-ea"/>
              </a:rPr>
              <a:t>Controller</a:t>
            </a:r>
            <a:r>
              <a:rPr lang="zh-CN" altLang="zh-CN" sz="1200" dirty="0">
                <a:latin typeface="+mn-ea"/>
              </a:rPr>
              <a:t>类）处理完请求后，会执行</a:t>
            </a:r>
            <a:r>
              <a:rPr lang="en-US" altLang="zh-CN" sz="1200" dirty="0">
                <a:latin typeface="+mn-ea"/>
              </a:rPr>
              <a:t>postHandle()</a:t>
            </a:r>
            <a:r>
              <a:rPr lang="zh-CN" altLang="zh-CN" sz="1200" dirty="0">
                <a:latin typeface="+mn-ea"/>
              </a:rPr>
              <a:t>方法，然后会通过</a:t>
            </a:r>
            <a:r>
              <a:rPr lang="en-US" altLang="zh-CN" sz="1200" dirty="0">
                <a:latin typeface="+mn-ea"/>
              </a:rPr>
              <a:t>DispatcherServlet</a:t>
            </a:r>
            <a:r>
              <a:rPr lang="zh-CN" altLang="zh-CN" sz="1200" dirty="0">
                <a:latin typeface="+mn-ea"/>
              </a:rPr>
              <a:t>向客户端返回响应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3B83C0D-D7B6-4750-853D-B929FA10B7C0}"/>
              </a:ext>
            </a:extLst>
          </p:cNvPr>
          <p:cNvSpPr/>
          <p:nvPr/>
        </p:nvSpPr>
        <p:spPr>
          <a:xfrm>
            <a:off x="4139952" y="3905381"/>
            <a:ext cx="2448271" cy="729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+mn-ea"/>
              </a:rPr>
              <a:t>在</a:t>
            </a:r>
            <a:r>
              <a:rPr lang="en-US" altLang="zh-CN" sz="1200" dirty="0">
                <a:latin typeface="+mn-ea"/>
              </a:rPr>
              <a:t>DispatcherServlet</a:t>
            </a:r>
            <a:r>
              <a:rPr lang="zh-CN" altLang="zh-CN" sz="1200" dirty="0">
                <a:latin typeface="+mn-ea"/>
              </a:rPr>
              <a:t>处理完请求后，才会执行</a:t>
            </a:r>
            <a:r>
              <a:rPr lang="en-US" altLang="zh-CN" sz="1200" dirty="0">
                <a:latin typeface="+mn-ea"/>
              </a:rPr>
              <a:t>afterCompletion()</a:t>
            </a:r>
            <a:r>
              <a:rPr lang="zh-CN" altLang="zh-CN" sz="1200" dirty="0">
                <a:latin typeface="+mn-ea"/>
              </a:rPr>
              <a:t>方法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45570893-E351-47E8-B42F-A17AE3197B84}"/>
              </a:ext>
            </a:extLst>
          </p:cNvPr>
          <p:cNvSpPr/>
          <p:nvPr/>
        </p:nvSpPr>
        <p:spPr>
          <a:xfrm>
            <a:off x="5249769" y="2290893"/>
            <a:ext cx="187077" cy="2952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+mn-ea"/>
            </a:endParaRP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7F80E1E2-EC5B-4F93-A92E-6DD5A62A1DC0}"/>
              </a:ext>
            </a:extLst>
          </p:cNvPr>
          <p:cNvSpPr/>
          <p:nvPr/>
        </p:nvSpPr>
        <p:spPr>
          <a:xfrm>
            <a:off x="5270548" y="3613679"/>
            <a:ext cx="187077" cy="2952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22" grpId="0" animBg="1"/>
      <p:bldP spid="25" grpId="0" animBg="1"/>
      <p:bldP spid="26" grpId="0" animBg="1"/>
      <p:bldP spid="24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116C2070-ACE3-4FB1-9C7B-09713F0DE110}"/>
              </a:ext>
            </a:extLst>
          </p:cNvPr>
          <p:cNvSpPr>
            <a:spLocks/>
          </p:cNvSpPr>
          <p:nvPr/>
        </p:nvSpPr>
        <p:spPr bwMode="auto">
          <a:xfrm>
            <a:off x="3700140" y="875968"/>
            <a:ext cx="1122759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93B6CB15-6310-41DD-AEBF-AED2CBAFAD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912" y="1370077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5" name="标题 1">
            <a:extLst>
              <a:ext uri="{FF2B5EF4-FFF2-40B4-BE49-F238E27FC236}">
                <a16:creationId xmlns:a16="http://schemas.microsoft.com/office/drawing/2014/main" id="{103CC065-F445-4DA5-92E3-094845961C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63889" y="282145"/>
            <a:ext cx="5334268" cy="4935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单个拦截器的执行流程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C7FDE-6D1E-484C-AC92-4A7504BB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938" y="1543908"/>
            <a:ext cx="5334000" cy="3288441"/>
          </a:xfrm>
        </p:spPr>
        <p:txBody>
          <a:bodyPr/>
          <a:lstStyle/>
          <a:p>
            <a:r>
              <a:rPr lang="zh-CN" altLang="en-US" dirty="0"/>
              <a:t> 为了验证上面所讲解的单个拦截器执行流程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D114E-9A63-4CCE-9FC6-FA4CA259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15DE4A3C-0BC9-4CD5-94EC-56CD23959FD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40CA70D-5E48-4E99-83E3-36CC797F693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多个拦截器的执行流程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775D24-3A65-45C1-A2A2-DD75A4477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8675" name="矩形 1">
            <a:extLst>
              <a:ext uri="{FF2B5EF4-FFF2-40B4-BE49-F238E27FC236}">
                <a16:creationId xmlns:a16="http://schemas.microsoft.com/office/drawing/2014/main" id="{1A2FFE02-3AC9-4E21-BE6C-155E28A7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675497"/>
            <a:ext cx="7560840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        多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个拦截器（假设有两个拦截器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Interceptor1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Interceptor2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，并且在配置文件中， 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Interceptor1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拦截器配置在前），在程序中的执行流程如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下图所示：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2CE32-33E7-4C2F-9D7E-A6129B50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360" y="1514475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EBEBC-B2CE-4BBA-8D4B-935508AB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60" y="2257425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45BBC-8386-41BD-B994-3CA630A91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60" y="2986087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9749D-7EBD-4D1F-81E4-01712ABC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60" y="3750469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A7D69-D9EF-4F54-ACAF-5D674665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60" y="4450556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EAAA98-65B0-4066-A997-30429A69FB36}"/>
              </a:ext>
            </a:extLst>
          </p:cNvPr>
          <p:cNvCxnSpPr>
            <a:endCxn id="23" idx="1"/>
          </p:cNvCxnSpPr>
          <p:nvPr/>
        </p:nvCxnSpPr>
        <p:spPr>
          <a:xfrm>
            <a:off x="3039666" y="1710929"/>
            <a:ext cx="750094" cy="112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943512-A4E2-4209-AA70-59AD6630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667" y="1479947"/>
            <a:ext cx="8786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BDB9786-0DF3-4B30-88D8-747AAAE247D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443413" y="2672923"/>
            <a:ext cx="0" cy="313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59762D-8D2A-4199-837A-3DEF44DDCEE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443413" y="4165967"/>
            <a:ext cx="0" cy="2845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19F559-0F33-4B57-948B-021F684D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60" y="1514475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9E32976-AEE6-4CDE-A23F-89665A42A6F9}"/>
              </a:ext>
            </a:extLst>
          </p:cNvPr>
          <p:cNvCxnSpPr>
            <a:endCxn id="11" idx="0"/>
          </p:cNvCxnSpPr>
          <p:nvPr/>
        </p:nvCxnSpPr>
        <p:spPr>
          <a:xfrm>
            <a:off x="4443413" y="1907382"/>
            <a:ext cx="0" cy="350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04F1B2-53F5-49A5-9CD8-7ADCF9F0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360" y="2986087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34C51E-4F4E-480D-8100-80164B842A50}"/>
              </a:ext>
            </a:extLst>
          </p:cNvPr>
          <p:cNvCxnSpPr>
            <a:stCxn id="12" idx="1"/>
            <a:endCxn id="33" idx="3"/>
          </p:cNvCxnSpPr>
          <p:nvPr/>
        </p:nvCxnSpPr>
        <p:spPr>
          <a:xfrm flipH="1">
            <a:off x="3039666" y="3193836"/>
            <a:ext cx="7500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DD3C4C4B-9106-48B3-9636-49EF3DC38E15}"/>
              </a:ext>
            </a:extLst>
          </p:cNvPr>
          <p:cNvCxnSpPr>
            <a:stCxn id="33" idx="2"/>
            <a:endCxn id="13" idx="1"/>
          </p:cNvCxnSpPr>
          <p:nvPr/>
        </p:nvCxnSpPr>
        <p:spPr>
          <a:xfrm rot="16200000" flipH="1">
            <a:off x="2809570" y="2978027"/>
            <a:ext cx="556633" cy="140374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03F3BE-DCC6-4E84-9642-3E7271FF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360" y="4450556"/>
            <a:ext cx="1307306" cy="4154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8DC724-E2C5-4D9D-A687-3ECBB69533A5}"/>
              </a:ext>
            </a:extLst>
          </p:cNvPr>
          <p:cNvCxnSpPr/>
          <p:nvPr/>
        </p:nvCxnSpPr>
        <p:spPr>
          <a:xfrm flipH="1">
            <a:off x="3039666" y="4650581"/>
            <a:ext cx="7500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CC4D23E-3E81-48AD-8175-4FFFAFD629B1}"/>
              </a:ext>
            </a:extLst>
          </p:cNvPr>
          <p:cNvSpPr/>
          <p:nvPr/>
        </p:nvSpPr>
        <p:spPr>
          <a:xfrm>
            <a:off x="5286375" y="2043113"/>
            <a:ext cx="2614613" cy="1283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从图可以看出，当有多个拦截器同时工作时，它们的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preHandle()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方法会按照配置文件中拦截器的配置顺序执行，而它们的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postHandle()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afterCompletion()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方法则会按照配置顺序的反序执行。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23" grpId="0" animBg="1"/>
      <p:bldP spid="33" grpId="0" animBg="1"/>
      <p:bldP spid="42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157" y="279186"/>
            <a:ext cx="3600400" cy="57626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13</a:t>
            </a:r>
            <a:r>
              <a:rPr lang="zh-CN" altLang="en-US" sz="2400" dirty="0"/>
              <a:t>章  文件上传下载和拦截器机制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11956" y="1794047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2810140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0" y="1896402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41" y="3723878"/>
            <a:ext cx="349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4ACDFE67-EE7B-478D-96A8-12429DEAFB4B}"/>
              </a:ext>
            </a:extLst>
          </p:cNvPr>
          <p:cNvSpPr>
            <a:spLocks/>
          </p:cNvSpPr>
          <p:nvPr/>
        </p:nvSpPr>
        <p:spPr bwMode="auto">
          <a:xfrm>
            <a:off x="3628132" y="877099"/>
            <a:ext cx="1122759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09CC8C93-E409-4545-B83B-D4491A3D0F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07904" y="1371208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3" name="标题 1">
            <a:extLst>
              <a:ext uri="{FF2B5EF4-FFF2-40B4-BE49-F238E27FC236}">
                <a16:creationId xmlns:a16="http://schemas.microsoft.com/office/drawing/2014/main" id="{ECF1CF89-AB77-40E0-A18B-64EB88A088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63889" y="282145"/>
            <a:ext cx="5334268" cy="4935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多个拦截器的执行流程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56DB4-68CB-4F28-81C2-854DB785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938" y="1481286"/>
            <a:ext cx="5334000" cy="3351063"/>
          </a:xfrm>
        </p:spPr>
        <p:txBody>
          <a:bodyPr/>
          <a:lstStyle/>
          <a:p>
            <a:r>
              <a:rPr lang="zh-CN" altLang="en-US" dirty="0"/>
              <a:t> 为了验证上面所讲解的多个拦截器执行流程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75F31-122D-44C7-83CC-823D605D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15DE4A3C-0BC9-4CD5-94EC-56CD23959FD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6621C68-8588-446E-9D09-9A6C224A8F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100" dirty="0"/>
              <a:t>应用案例</a:t>
            </a:r>
            <a:r>
              <a:rPr lang="en-US" altLang="zh-CN" sz="2100" dirty="0"/>
              <a:t>—</a:t>
            </a:r>
            <a:r>
              <a:rPr lang="zh-CN" altLang="en-US" sz="2100" dirty="0"/>
              <a:t>实现用户登录权限验证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93DA89-1890-4EF4-BB57-8FB6B4226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E4A3C-0BC9-4CD5-94EC-56CD23959FD6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43EF63E1-84A7-4096-B55D-6D208782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10" y="776257"/>
            <a:ext cx="90725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>
            <a:extLst>
              <a:ext uri="{FF2B5EF4-FFF2-40B4-BE49-F238E27FC236}">
                <a16:creationId xmlns:a16="http://schemas.microsoft.com/office/drawing/2014/main" id="{39EE48E4-0C4E-4432-AD02-88E58F75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97" y="1316801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>
            <a:extLst>
              <a:ext uri="{FF2B5EF4-FFF2-40B4-BE49-F238E27FC236}">
                <a16:creationId xmlns:a16="http://schemas.microsoft.com/office/drawing/2014/main" id="{2F6AACA7-D57C-446F-A244-EB89C72E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43" y="1097726"/>
            <a:ext cx="7715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>
            <a:extLst>
              <a:ext uri="{FF2B5EF4-FFF2-40B4-BE49-F238E27FC236}">
                <a16:creationId xmlns:a16="http://schemas.microsoft.com/office/drawing/2014/main" id="{4F68D222-2F46-43F8-A58B-EB8EBC7C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18" y="1302513"/>
            <a:ext cx="1000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>
            <a:extLst>
              <a:ext uri="{FF2B5EF4-FFF2-40B4-BE49-F238E27FC236}">
                <a16:creationId xmlns:a16="http://schemas.microsoft.com/office/drawing/2014/main" id="{7D10CA12-DBDA-4F5C-824E-6514C8B1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06" y="1820436"/>
            <a:ext cx="957263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8">
            <a:extLst>
              <a:ext uri="{FF2B5EF4-FFF2-40B4-BE49-F238E27FC236}">
                <a16:creationId xmlns:a16="http://schemas.microsoft.com/office/drawing/2014/main" id="{2B645934-25FD-4562-B1BF-9DE62F95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53" y="1952595"/>
            <a:ext cx="1007269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9">
            <a:extLst>
              <a:ext uri="{FF2B5EF4-FFF2-40B4-BE49-F238E27FC236}">
                <a16:creationId xmlns:a16="http://schemas.microsoft.com/office/drawing/2014/main" id="{B453B80C-25A4-4D6F-BEF6-AFDDA841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81" y="2616963"/>
            <a:ext cx="90725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>
            <a:extLst>
              <a:ext uri="{FF2B5EF4-FFF2-40B4-BE49-F238E27FC236}">
                <a16:creationId xmlns:a16="http://schemas.microsoft.com/office/drawing/2014/main" id="{E6009404-DB1F-4E3F-922B-873797F4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37" y="3152745"/>
            <a:ext cx="914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>
            <a:extLst>
              <a:ext uri="{FF2B5EF4-FFF2-40B4-BE49-F238E27FC236}">
                <a16:creationId xmlns:a16="http://schemas.microsoft.com/office/drawing/2014/main" id="{0F58D05D-4D33-4BB1-8B09-0443403A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4" y="3688527"/>
            <a:ext cx="957263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icture 12">
            <a:extLst>
              <a:ext uri="{FF2B5EF4-FFF2-40B4-BE49-F238E27FC236}">
                <a16:creationId xmlns:a16="http://schemas.microsoft.com/office/drawing/2014/main" id="{659A99A3-1DD8-4413-9006-FEC3E84C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18" y="3095595"/>
            <a:ext cx="1000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1944D9-A333-42A2-971F-95C16BB9543E}"/>
              </a:ext>
            </a:extLst>
          </p:cNvPr>
          <p:cNvCxnSpPr>
            <a:stCxn id="61442" idx="2"/>
            <a:endCxn id="61443" idx="0"/>
          </p:cNvCxnSpPr>
          <p:nvPr/>
        </p:nvCxnSpPr>
        <p:spPr>
          <a:xfrm>
            <a:off x="6231238" y="1076295"/>
            <a:ext cx="3572" cy="24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C70864-89D2-4A91-B221-0B49CDD58C5E}"/>
              </a:ext>
            </a:extLst>
          </p:cNvPr>
          <p:cNvCxnSpPr>
            <a:stCxn id="61443" idx="2"/>
            <a:endCxn id="61447" idx="0"/>
          </p:cNvCxnSpPr>
          <p:nvPr/>
        </p:nvCxnSpPr>
        <p:spPr>
          <a:xfrm flipH="1">
            <a:off x="6231238" y="1616839"/>
            <a:ext cx="3572" cy="2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7EC8B3-0F4C-4A89-B674-242E6C471E6F}"/>
              </a:ext>
            </a:extLst>
          </p:cNvPr>
          <p:cNvCxnSpPr>
            <a:stCxn id="61447" idx="2"/>
            <a:endCxn id="61449" idx="0"/>
          </p:cNvCxnSpPr>
          <p:nvPr/>
        </p:nvCxnSpPr>
        <p:spPr>
          <a:xfrm>
            <a:off x="6231238" y="2413367"/>
            <a:ext cx="3572" cy="2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D5EC0-FA15-49C1-A2BB-787E78FA9610}"/>
              </a:ext>
            </a:extLst>
          </p:cNvPr>
          <p:cNvCxnSpPr>
            <a:stCxn id="61449" idx="2"/>
            <a:endCxn id="61450" idx="0"/>
          </p:cNvCxnSpPr>
          <p:nvPr/>
        </p:nvCxnSpPr>
        <p:spPr>
          <a:xfrm flipH="1">
            <a:off x="6231238" y="2917001"/>
            <a:ext cx="3572" cy="23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55D3FD8-0256-4E7F-9909-DF33F2DFBC6E}"/>
              </a:ext>
            </a:extLst>
          </p:cNvPr>
          <p:cNvCxnSpPr>
            <a:stCxn id="61450" idx="2"/>
            <a:endCxn id="61451" idx="0"/>
          </p:cNvCxnSpPr>
          <p:nvPr/>
        </p:nvCxnSpPr>
        <p:spPr>
          <a:xfrm flipH="1">
            <a:off x="6227665" y="3452783"/>
            <a:ext cx="3572" cy="23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17F808C-BA21-4DAE-AA6B-306B48AF4491}"/>
              </a:ext>
            </a:extLst>
          </p:cNvPr>
          <p:cNvCxnSpPr>
            <a:stCxn id="61447" idx="3"/>
            <a:endCxn id="61448" idx="1"/>
          </p:cNvCxnSpPr>
          <p:nvPr/>
        </p:nvCxnSpPr>
        <p:spPr>
          <a:xfrm flipV="1">
            <a:off x="6709869" y="2116901"/>
            <a:ext cx="446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C0239F-7DB4-44E0-86BF-DE2970ADA9F7}"/>
              </a:ext>
            </a:extLst>
          </p:cNvPr>
          <p:cNvCxnSpPr>
            <a:stCxn id="61443" idx="1"/>
            <a:endCxn id="61446" idx="3"/>
          </p:cNvCxnSpPr>
          <p:nvPr/>
        </p:nvCxnSpPr>
        <p:spPr>
          <a:xfrm flipH="1">
            <a:off x="5138243" y="1466820"/>
            <a:ext cx="6536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C7B6D525-A95B-4210-B432-7A03F06691D7}"/>
              </a:ext>
            </a:extLst>
          </p:cNvPr>
          <p:cNvCxnSpPr>
            <a:stCxn id="61448" idx="0"/>
            <a:endCxn id="61443" idx="3"/>
          </p:cNvCxnSpPr>
          <p:nvPr/>
        </p:nvCxnSpPr>
        <p:spPr>
          <a:xfrm rot="16200000" flipV="1">
            <a:off x="6925967" y="1218575"/>
            <a:ext cx="485775" cy="98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3" name="Picture 13">
            <a:extLst>
              <a:ext uri="{FF2B5EF4-FFF2-40B4-BE49-F238E27FC236}">
                <a16:creationId xmlns:a16="http://schemas.microsoft.com/office/drawing/2014/main" id="{E08407C3-7F8C-426D-89D8-915009F0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53" y="1269177"/>
            <a:ext cx="657225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4" name="Picture 14">
            <a:extLst>
              <a:ext uri="{FF2B5EF4-FFF2-40B4-BE49-F238E27FC236}">
                <a16:creationId xmlns:a16="http://schemas.microsoft.com/office/drawing/2014/main" id="{B23EF6DB-430F-4AA9-ABEB-381162B2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28" y="1931163"/>
            <a:ext cx="2571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5" name="Picture 15">
            <a:extLst>
              <a:ext uri="{FF2B5EF4-FFF2-40B4-BE49-F238E27FC236}">
                <a16:creationId xmlns:a16="http://schemas.microsoft.com/office/drawing/2014/main" id="{AA585E7A-AD52-4624-97E8-436EC5B1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672" y="2402651"/>
            <a:ext cx="2571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6">
            <a:extLst>
              <a:ext uri="{FF2B5EF4-FFF2-40B4-BE49-F238E27FC236}">
                <a16:creationId xmlns:a16="http://schemas.microsoft.com/office/drawing/2014/main" id="{FBE90E8C-6D79-4531-A945-9F6623AF0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81" y="3799254"/>
            <a:ext cx="2571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4">
            <a:extLst>
              <a:ext uri="{FF2B5EF4-FFF2-40B4-BE49-F238E27FC236}">
                <a16:creationId xmlns:a16="http://schemas.microsoft.com/office/drawing/2014/main" id="{1E0284D8-D8F5-46B9-94F9-52AA0EDD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16" y="3799254"/>
            <a:ext cx="2571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0A5347C7-363F-472E-9365-11D58E6F58C5}"/>
              </a:ext>
            </a:extLst>
          </p:cNvPr>
          <p:cNvSpPr/>
          <p:nvPr/>
        </p:nvSpPr>
        <p:spPr bwMode="auto">
          <a:xfrm>
            <a:off x="809368" y="366168"/>
            <a:ext cx="1607344" cy="40957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800" dirty="0">
                <a:latin typeface="+mn-ea"/>
              </a:rPr>
              <a:t>案例说明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4103351-167F-4645-A42A-82ADBCBB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61" y="926276"/>
            <a:ext cx="2692359" cy="25526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200" dirty="0">
                <a:latin typeface="+mn-ea"/>
                <a:ea typeface="+mn-ea"/>
              </a:rPr>
              <a:t>本案例中，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只有登录后的用户才能访问系统中的主页面</a:t>
            </a:r>
            <a:r>
              <a:rPr lang="zh-CN" altLang="zh-CN" sz="1200" dirty="0">
                <a:latin typeface="+mn-ea"/>
                <a:ea typeface="+mn-ea"/>
              </a:rPr>
              <a:t>，如果没有登录系统而直接访问主页面，则拦截器会将请求拦截，并转发到登录页面，同时在登录页面中给出提示信息。如果用户名或密码错误，也会在登录页面给出相应的提示信息。当已登录的用户在系统主页中单击“退出”链接时，系统同样会回到登录页面</a:t>
            </a:r>
            <a:r>
              <a:rPr lang="zh-CN" altLang="en-US" sz="1200" dirty="0">
                <a:latin typeface="+mn-ea"/>
                <a:ea typeface="+mn-ea"/>
              </a:rPr>
              <a:t>。</a:t>
            </a:r>
          </a:p>
        </p:txBody>
      </p:sp>
      <p:cxnSp>
        <p:nvCxnSpPr>
          <p:cNvPr id="11265" name="肘形连接符 11264">
            <a:extLst>
              <a:ext uri="{FF2B5EF4-FFF2-40B4-BE49-F238E27FC236}">
                <a16:creationId xmlns:a16="http://schemas.microsoft.com/office/drawing/2014/main" id="{8E92E44D-0BD0-4ECF-9B58-E6B3F88E7911}"/>
              </a:ext>
            </a:extLst>
          </p:cNvPr>
          <p:cNvCxnSpPr>
            <a:stCxn id="61446" idx="2"/>
            <a:endCxn id="61449" idx="1"/>
          </p:cNvCxnSpPr>
          <p:nvPr/>
        </p:nvCxnSpPr>
        <p:spPr>
          <a:xfrm rot="16200000" flipH="1">
            <a:off x="4641753" y="1627555"/>
            <a:ext cx="1135856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60E1BCD0-7C45-4EDD-924F-08AA4D466CDA}"/>
              </a:ext>
            </a:extLst>
          </p:cNvPr>
          <p:cNvCxnSpPr>
            <a:stCxn id="61452" idx="0"/>
            <a:endCxn id="61449" idx="1"/>
          </p:cNvCxnSpPr>
          <p:nvPr/>
        </p:nvCxnSpPr>
        <p:spPr>
          <a:xfrm rot="5400000" flipH="1" flipV="1">
            <a:off x="5045374" y="2359789"/>
            <a:ext cx="328613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DAFF19DD-60FD-487D-8812-0AD262A1944F}"/>
              </a:ext>
            </a:extLst>
          </p:cNvPr>
          <p:cNvCxnSpPr>
            <a:stCxn id="61451" idx="1"/>
            <a:endCxn id="61452" idx="2"/>
          </p:cNvCxnSpPr>
          <p:nvPr/>
        </p:nvCxnSpPr>
        <p:spPr>
          <a:xfrm rot="10800000">
            <a:off x="4638181" y="3424208"/>
            <a:ext cx="1110854" cy="560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B623936B-3346-4DDA-89BF-B70615604E9A}"/>
              </a:ext>
            </a:extLst>
          </p:cNvPr>
          <p:cNvCxnSpPr>
            <a:stCxn id="61451" idx="3"/>
            <a:endCxn id="61448" idx="2"/>
          </p:cNvCxnSpPr>
          <p:nvPr/>
        </p:nvCxnSpPr>
        <p:spPr>
          <a:xfrm flipV="1">
            <a:off x="6706297" y="2281208"/>
            <a:ext cx="953690" cy="1703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B4F628AE-5FA9-41CC-B33F-C5C409CD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604" y="4347816"/>
            <a:ext cx="5334000" cy="623013"/>
          </a:xfrm>
        </p:spPr>
        <p:txBody>
          <a:bodyPr/>
          <a:lstStyle/>
          <a:p>
            <a:pPr lvl="1"/>
            <a:r>
              <a:rPr lang="zh-CN" altLang="en-US" sz="1400" dirty="0"/>
              <a:t>了解了案例的整个执行流程后，接下来就讲解下如何在项目中实现用户登录权限验证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35BD189-1FA5-48BB-8D0D-E6E2EFC5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6387E-0B14-40DC-8EDE-424114C6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767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139C74-50D2-4867-BF85-5158E668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860" y="987574"/>
            <a:ext cx="6696744" cy="296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  </a:t>
            </a:r>
            <a:r>
              <a:rPr lang="zh-CN" altLang="zh-CN" sz="1400" dirty="0">
                <a:latin typeface="+mn-ea"/>
                <a:ea typeface="+mn-ea"/>
              </a:rPr>
              <a:t>本章主要对</a:t>
            </a:r>
            <a:r>
              <a:rPr lang="en-US" altLang="zh-CN" sz="1400" dirty="0">
                <a:latin typeface="+mn-ea"/>
                <a:ea typeface="+mn-ea"/>
              </a:rPr>
              <a:t>Spring MVC</a:t>
            </a:r>
            <a:r>
              <a:rPr lang="zh-CN" altLang="zh-CN" sz="1400" dirty="0">
                <a:latin typeface="+mn-ea"/>
                <a:ea typeface="+mn-ea"/>
              </a:rPr>
              <a:t>环境下的文件上传和下载进行了详细讲解。首先讲解了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如何实现文件上传</a:t>
            </a:r>
            <a:r>
              <a:rPr lang="zh-CN" altLang="zh-CN" sz="1400" dirty="0">
                <a:latin typeface="+mn-ea"/>
                <a:ea typeface="+mn-ea"/>
              </a:rPr>
              <a:t>，并通过一个应用案例来演示文件上传功能的实现；然后讲解了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</a:rPr>
              <a:t>非中文名称文件下载的实现过程</a:t>
            </a:r>
            <a:r>
              <a:rPr lang="zh-CN" altLang="zh-CN" sz="1400" dirty="0">
                <a:latin typeface="+mn-ea"/>
                <a:ea typeface="+mn-ea"/>
              </a:rPr>
              <a:t>，以及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</a:rPr>
              <a:t>中文名称文件下载的实现过程</a:t>
            </a:r>
            <a:r>
              <a:rPr lang="zh-CN" altLang="en-US" sz="1400" dirty="0">
                <a:solidFill>
                  <a:srgbClr val="0070C0"/>
                </a:solidFill>
                <a:latin typeface="+mn-ea"/>
                <a:ea typeface="+mn-ea"/>
              </a:rPr>
              <a:t>；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然后详细讲解了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项目中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定义和配置拦截器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单个拦截器和多个拦截器的执行流程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，最后通过一个用户登录权限验证的应用案例演示了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拦截器的实际应用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zh-CN" sz="1400" dirty="0">
                <a:latin typeface="+mn-ea"/>
                <a:ea typeface="+mn-ea"/>
              </a:rPr>
              <a:t>。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 </a:t>
            </a:r>
            <a:r>
              <a:rPr lang="zh-CN" altLang="zh-CN" sz="1400" dirty="0">
                <a:latin typeface="+mn-ea"/>
                <a:ea typeface="+mn-ea"/>
              </a:rPr>
              <a:t>通过本章的学习，读者可以学会如何在</a:t>
            </a:r>
            <a:r>
              <a:rPr lang="en-US" altLang="zh-CN" sz="1400" dirty="0">
                <a:latin typeface="+mn-ea"/>
                <a:ea typeface="+mn-ea"/>
              </a:rPr>
              <a:t>Spring MVC</a:t>
            </a:r>
            <a:r>
              <a:rPr lang="zh-CN" altLang="zh-CN" sz="1400" dirty="0">
                <a:latin typeface="+mn-ea"/>
                <a:ea typeface="+mn-ea"/>
              </a:rPr>
              <a:t>环境下进行文件上传和下载，并能够掌握中文名称文件下载时乱码的解决方案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对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中拦截器的定义和配置方式有一定的了解，能够熟悉拦截器的执行流程，并能够掌握拦截器的使用。</a:t>
            </a: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E59EE9F4-5EF9-4EF1-BE33-1E61C07D0E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BFDC2485-44C4-4DE8-8202-BC2A1251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49" y="848941"/>
            <a:ext cx="7107016" cy="3240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DA7F7-E8BF-4F2B-8864-695F78FED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8153272-641C-4BE2-86AA-1671142C2E2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55576" y="162640"/>
            <a:ext cx="7992888" cy="456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335907-1398-4696-AFCD-2FF2D7C03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</p:spPr>
        <p:txBody>
          <a:bodyPr/>
          <a:lstStyle/>
          <a:p>
            <a:fld id="{4EF2ECD8-7677-44BC-A9B1-0BA4A6F54FB1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5D5E49-F427-4C50-B893-1410F2A07706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843558"/>
            <a:ext cx="7560840" cy="708422"/>
            <a:chOff x="482600" y="1095375"/>
            <a:chExt cx="8156575" cy="9445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3DD7F92-7DA2-4175-9E88-8111D67E72D2}"/>
                </a:ext>
              </a:extLst>
            </p:cNvPr>
            <p:cNvSpPr/>
            <p:nvPr/>
          </p:nvSpPr>
          <p:spPr bwMode="auto">
            <a:xfrm>
              <a:off x="482600" y="1095375"/>
              <a:ext cx="8156575" cy="94456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0496" name="矩形 1">
              <a:extLst>
                <a:ext uri="{FF2B5EF4-FFF2-40B4-BE49-F238E27FC236}">
                  <a16:creationId xmlns:a16="http://schemas.microsoft.com/office/drawing/2014/main" id="{843414AD-6618-4F58-A71F-12E47311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" y="1116012"/>
              <a:ext cx="8156575" cy="81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       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多数文件上传都是通过</a:t>
              </a:r>
              <a:r>
                <a:rPr lang="zh-CN" altLang="zh-CN" sz="120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表单形式提交给后台服务器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的，因此，要实现文件上传功能，就需要提供一个文件上传的表单，而该表单必须</a:t>
              </a:r>
              <a:r>
                <a:rPr lang="zh-CN" altLang="zh-CN" sz="120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满足以下</a:t>
              </a:r>
              <a:r>
                <a:rPr lang="en-US" altLang="zh-CN" sz="120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3</a:t>
              </a:r>
              <a:r>
                <a:rPr lang="zh-CN" altLang="zh-CN" sz="120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个条件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：</a:t>
              </a:r>
            </a:p>
          </p:txBody>
        </p:sp>
      </p:grpSp>
      <p:pic>
        <p:nvPicPr>
          <p:cNvPr id="10" name="Picture 29">
            <a:extLst>
              <a:ext uri="{FF2B5EF4-FFF2-40B4-BE49-F238E27FC236}">
                <a16:creationId xmlns:a16="http://schemas.microsoft.com/office/drawing/2014/main" id="{77E6F514-AF59-446D-8681-BBFDDA8D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180"/>
            <a:ext cx="1140619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1DB453-85BC-444D-B08C-128351AB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52" y="2390180"/>
            <a:ext cx="6142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提供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&lt;input type="file" name="filename" /&gt;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的文件上传输入框。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8695CA-5AC6-419F-8927-32539273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52" y="1628180"/>
            <a:ext cx="38672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form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表单的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method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属性设置为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post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9C66D9-28AA-4B89-A35F-2C493399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52" y="1986558"/>
            <a:ext cx="541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form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表单的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enctype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属性设置为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multipart/form-data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DF0C950-A5D0-452F-ACBB-9068CA2C5C09}"/>
              </a:ext>
            </a:extLst>
          </p:cNvPr>
          <p:cNvCxnSpPr/>
          <p:nvPr/>
        </p:nvCxnSpPr>
        <p:spPr>
          <a:xfrm>
            <a:off x="2115839" y="1905595"/>
            <a:ext cx="59686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0819D4-3302-42F0-9452-5EC1B8756F90}"/>
              </a:ext>
            </a:extLst>
          </p:cNvPr>
          <p:cNvCxnSpPr/>
          <p:nvPr/>
        </p:nvCxnSpPr>
        <p:spPr>
          <a:xfrm>
            <a:off x="2115839" y="2292548"/>
            <a:ext cx="59686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B72FF9-43C2-48E4-8362-1AFCDA902F32}"/>
              </a:ext>
            </a:extLst>
          </p:cNvPr>
          <p:cNvCxnSpPr/>
          <p:nvPr/>
        </p:nvCxnSpPr>
        <p:spPr>
          <a:xfrm>
            <a:off x="2115839" y="2712839"/>
            <a:ext cx="59686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6">
            <a:extLst>
              <a:ext uri="{FF2B5EF4-FFF2-40B4-BE49-F238E27FC236}">
                <a16:creationId xmlns:a16="http://schemas.microsoft.com/office/drawing/2014/main" id="{ABA9282F-A711-4CC8-9A29-7E7D6082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74" y="3434358"/>
            <a:ext cx="7521108" cy="100960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 &lt;form action="</a:t>
            </a:r>
            <a:r>
              <a:rPr lang="en-US" altLang="zh-CN" sz="1400" b="1" dirty="0" err="1"/>
              <a:t>uploadUrl</a:t>
            </a:r>
            <a:r>
              <a:rPr lang="en-US" altLang="zh-CN" sz="1400" b="1" dirty="0"/>
              <a:t>" method="</a:t>
            </a:r>
            <a:r>
              <a:rPr lang="en-US" altLang="zh-CN" sz="1400" b="1" dirty="0">
                <a:solidFill>
                  <a:srgbClr val="FF0000"/>
                </a:solidFill>
              </a:rPr>
              <a:t>post</a:t>
            </a:r>
            <a:r>
              <a:rPr lang="en-US" altLang="zh-CN" sz="1400" b="1" dirty="0"/>
              <a:t>" </a:t>
            </a:r>
            <a:r>
              <a:rPr lang="en-US" altLang="zh-CN" sz="1400" b="1" dirty="0" err="1">
                <a:solidFill>
                  <a:srgbClr val="FF0000"/>
                </a:solidFill>
              </a:rPr>
              <a:t>enctype</a:t>
            </a:r>
            <a:r>
              <a:rPr lang="en-US" altLang="zh-CN" sz="1400" b="1" dirty="0">
                <a:solidFill>
                  <a:srgbClr val="FF0000"/>
                </a:solidFill>
              </a:rPr>
              <a:t>="multipart/form-data"</a:t>
            </a:r>
            <a:r>
              <a:rPr lang="en-US" altLang="zh-CN" sz="1400" b="1" dirty="0"/>
              <a:t>&gt;</a:t>
            </a:r>
          </a:p>
          <a:p>
            <a:r>
              <a:rPr lang="en-US" altLang="zh-CN" sz="1400" b="1" dirty="0"/>
              <a:t>          &lt;input type="</a:t>
            </a:r>
            <a:r>
              <a:rPr lang="en-US" altLang="zh-CN" sz="1400" b="1" dirty="0">
                <a:solidFill>
                  <a:srgbClr val="FF0000"/>
                </a:solidFill>
              </a:rPr>
              <a:t>file</a:t>
            </a:r>
            <a:r>
              <a:rPr lang="en-US" altLang="zh-CN" sz="1400" b="1" dirty="0"/>
              <a:t>" name="filename" multiple="multiple" /&gt;</a:t>
            </a:r>
          </a:p>
          <a:p>
            <a:r>
              <a:rPr lang="en-US" altLang="zh-CN" sz="1400" b="1" dirty="0"/>
              <a:t>          &lt;input type="submit" value="</a:t>
            </a:r>
            <a:r>
              <a:rPr lang="zh-CN" altLang="en-US" sz="1400" b="1" dirty="0"/>
              <a:t>文件上传</a:t>
            </a:r>
            <a:r>
              <a:rPr lang="en-US" altLang="zh-CN" sz="1400" b="1" dirty="0"/>
              <a:t>" /&gt;</a:t>
            </a:r>
          </a:p>
          <a:p>
            <a:r>
              <a:rPr lang="en-US" altLang="zh-CN" sz="1400" b="1" dirty="0"/>
              <a:t>     &lt;/form&gt;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D186D508-A52C-4C72-8ACC-855F244E85CC}"/>
              </a:ext>
            </a:extLst>
          </p:cNvPr>
          <p:cNvSpPr/>
          <p:nvPr/>
        </p:nvSpPr>
        <p:spPr bwMode="auto">
          <a:xfrm>
            <a:off x="2965945" y="2942630"/>
            <a:ext cx="2878359" cy="41076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500" dirty="0">
                <a:latin typeface="+mn-ea"/>
              </a:rPr>
              <a:t>文件上传表单示例如下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ED3835B-921B-4E56-A529-5E1A10B5148C}"/>
              </a:ext>
            </a:extLst>
          </p:cNvPr>
          <p:cNvSpPr/>
          <p:nvPr/>
        </p:nvSpPr>
        <p:spPr>
          <a:xfrm>
            <a:off x="5609133" y="4147543"/>
            <a:ext cx="1801181" cy="650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+mn-ea"/>
              </a:rPr>
              <a:t>multiple</a:t>
            </a:r>
            <a:r>
              <a:rPr lang="zh-CN" altLang="en-US" sz="1200" dirty="0">
                <a:latin typeface="+mn-ea"/>
              </a:rPr>
              <a:t>属性是</a:t>
            </a:r>
            <a:r>
              <a:rPr lang="en-US" altLang="zh-CN" sz="1200" dirty="0">
                <a:latin typeface="+mn-ea"/>
              </a:rPr>
              <a:t>HTML5</a:t>
            </a:r>
            <a:r>
              <a:rPr lang="zh-CN" altLang="en-US" sz="1200" dirty="0">
                <a:latin typeface="+mn-ea"/>
              </a:rPr>
              <a:t>中新属性，可实现多文件上传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84A902-75F9-4C4C-8A81-27BDEE03ECDD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3939902"/>
            <a:ext cx="749103" cy="5326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8" grpId="0" animBg="1"/>
      <p:bldP spid="1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00F67AC-D2FA-4EF2-9873-9E96A8F61BB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EB1D19-672E-4246-8EA3-AB85F07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360A0D-AD1C-4B14-B3DC-BCE374E56FA9}"/>
              </a:ext>
            </a:extLst>
          </p:cNvPr>
          <p:cNvGrpSpPr>
            <a:grpSpLocks/>
          </p:cNvGrpSpPr>
          <p:nvPr/>
        </p:nvGrpSpPr>
        <p:grpSpPr bwMode="auto">
          <a:xfrm>
            <a:off x="2018472" y="775901"/>
            <a:ext cx="6585976" cy="1557128"/>
            <a:chOff x="1885950" y="1095374"/>
            <a:chExt cx="6638925" cy="218538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267CB6-0336-4BA8-A5C8-044D0CBFA4D6}"/>
                </a:ext>
              </a:extLst>
            </p:cNvPr>
            <p:cNvSpPr/>
            <p:nvPr/>
          </p:nvSpPr>
          <p:spPr bwMode="auto">
            <a:xfrm>
              <a:off x="1885950" y="1095374"/>
              <a:ext cx="6638925" cy="218538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1516" name="矩形 1">
              <a:extLst>
                <a:ext uri="{FF2B5EF4-FFF2-40B4-BE49-F238E27FC236}">
                  <a16:creationId xmlns:a16="http://schemas.microsoft.com/office/drawing/2014/main" id="{5EAC36F4-6CD3-4725-9E75-9334D5268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338" y="1123633"/>
              <a:ext cx="6583681" cy="189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当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form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表单的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enctype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属性为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multipart/form-data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时，浏览器就会采用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二进制流来处理表单数据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，服务器端就会对文件上传的请求进行解析处理。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Spring MVC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通过</a:t>
              </a:r>
              <a:r>
                <a:rPr lang="en-US" altLang="zh-CN" sz="1400" dirty="0" err="1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MultipartResolver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实现</a:t>
              </a:r>
              <a:r>
                <a:rPr lang="zh-CN" altLang="en-US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文件上传功能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MultipartResolver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是一个接口对象，需要通过它的实现类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CommonsMultipartResolver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来完成文件上传工作</a:t>
              </a:r>
              <a:r>
                <a:rPr lang="zh-CN" altLang="en-US" sz="1400" dirty="0"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endParaRPr lang="zh-CN" altLang="zh-CN" sz="1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6">
            <a:extLst>
              <a:ext uri="{FF2B5EF4-FFF2-40B4-BE49-F238E27FC236}">
                <a16:creationId xmlns:a16="http://schemas.microsoft.com/office/drawing/2014/main" id="{D77F8795-0793-4753-8AE0-F692B738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0" y="2826101"/>
            <a:ext cx="7978151" cy="141193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 &lt;bean id="</a:t>
            </a:r>
            <a:r>
              <a:rPr lang="en-US" altLang="zh-CN" sz="1400" dirty="0" err="1"/>
              <a:t>multipartResolver</a:t>
            </a:r>
            <a:r>
              <a:rPr lang="en-US" altLang="zh-CN" sz="1400" dirty="0"/>
              <a:t>"          	     </a:t>
            </a:r>
          </a:p>
          <a:p>
            <a:r>
              <a:rPr lang="en-US" altLang="zh-CN" sz="1400" dirty="0"/>
              <a:t>            class="org.springframework.web.multipart.commons.CommonsMultipartResolver"&gt;</a:t>
            </a:r>
          </a:p>
          <a:p>
            <a:r>
              <a:rPr lang="en-US" altLang="zh-CN" sz="1400" dirty="0"/>
              <a:t>             &lt;property name="</a:t>
            </a:r>
            <a:r>
              <a:rPr lang="en-US" altLang="zh-CN" sz="1400" dirty="0" err="1"/>
              <a:t>defaultEncoding</a:t>
            </a:r>
            <a:r>
              <a:rPr lang="en-US" altLang="zh-CN" sz="1400" dirty="0"/>
              <a:t>" value="UTF-8" /&gt;</a:t>
            </a:r>
          </a:p>
          <a:p>
            <a:r>
              <a:rPr lang="en-US" altLang="zh-CN" sz="1400" dirty="0"/>
              <a:t>             &lt;property name="</a:t>
            </a:r>
            <a:r>
              <a:rPr lang="en-US" altLang="zh-CN" sz="1400" dirty="0" err="1"/>
              <a:t>maxUploadSize</a:t>
            </a:r>
            <a:r>
              <a:rPr lang="en-US" altLang="zh-CN" sz="1400" dirty="0"/>
              <a:t>" value="2097152" /&gt;</a:t>
            </a:r>
          </a:p>
          <a:p>
            <a:r>
              <a:rPr lang="en-US" altLang="zh-CN" sz="1400" dirty="0"/>
              <a:t>             ...</a:t>
            </a:r>
          </a:p>
          <a:p>
            <a:r>
              <a:rPr lang="en-US" altLang="zh-CN" sz="1400" dirty="0"/>
              <a:t>     &lt;/bean&gt;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59C57954-BA1E-41CA-B3BD-09770009A685}"/>
              </a:ext>
            </a:extLst>
          </p:cNvPr>
          <p:cNvSpPr/>
          <p:nvPr/>
        </p:nvSpPr>
        <p:spPr bwMode="auto">
          <a:xfrm>
            <a:off x="2819479" y="2418467"/>
            <a:ext cx="3824404" cy="41076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MultipartResolver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配置示例如下</a:t>
            </a: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50B4C99E-3450-4CB5-BAB8-C11209D3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4" y="905470"/>
            <a:ext cx="1079897" cy="122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A685EB79-5668-45BD-9A8A-52DFF444082C}"/>
              </a:ext>
            </a:extLst>
          </p:cNvPr>
          <p:cNvSpPr/>
          <p:nvPr/>
        </p:nvSpPr>
        <p:spPr>
          <a:xfrm>
            <a:off x="6332890" y="3322304"/>
            <a:ext cx="2271558" cy="807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设置请求编码格式，必须与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pageEncoding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属性一致，默认为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ISO-8859-1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11C40A-EAFF-4EB6-9F20-F65F3109862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148064" y="3410402"/>
            <a:ext cx="1184826" cy="3155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0DCB701-4C64-49BC-AECD-5E36CA07C3CE}"/>
              </a:ext>
            </a:extLst>
          </p:cNvPr>
          <p:cNvSpPr/>
          <p:nvPr/>
        </p:nvSpPr>
        <p:spPr>
          <a:xfrm>
            <a:off x="3498370" y="3935370"/>
            <a:ext cx="2473165" cy="45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设置允许上传文件的最大值（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），单位为字节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08E6F0-E7B6-4F33-B3C8-25B543B02A2B}"/>
              </a:ext>
            </a:extLst>
          </p:cNvPr>
          <p:cNvCxnSpPr>
            <a:cxnSpLocks/>
          </p:cNvCxnSpPr>
          <p:nvPr/>
        </p:nvCxnSpPr>
        <p:spPr>
          <a:xfrm flipV="1">
            <a:off x="4365284" y="3635113"/>
            <a:ext cx="234200" cy="2836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4D67206-0AEB-4DD1-80D6-C42622A928C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208C89-C33B-4356-82C0-0312ADB15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F14BC0-08A1-44B4-9E74-A810C898D38B}"/>
              </a:ext>
            </a:extLst>
          </p:cNvPr>
          <p:cNvGrpSpPr>
            <a:grpSpLocks/>
          </p:cNvGrpSpPr>
          <p:nvPr/>
        </p:nvGrpSpPr>
        <p:grpSpPr bwMode="auto">
          <a:xfrm>
            <a:off x="770335" y="824508"/>
            <a:ext cx="7834113" cy="996554"/>
            <a:chOff x="504825" y="1118258"/>
            <a:chExt cx="8079103" cy="132873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2114BE1-415D-44F5-BE0E-ACEDBD02DD4F}"/>
                </a:ext>
              </a:extLst>
            </p:cNvPr>
            <p:cNvSpPr/>
            <p:nvPr/>
          </p:nvSpPr>
          <p:spPr bwMode="auto">
            <a:xfrm>
              <a:off x="504825" y="1140483"/>
              <a:ext cx="8079103" cy="130651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2544" name="矩形 1">
              <a:extLst>
                <a:ext uri="{FF2B5EF4-FFF2-40B4-BE49-F238E27FC236}">
                  <a16:creationId xmlns:a16="http://schemas.microsoft.com/office/drawing/2014/main" id="{434DA49B-D8E5-46B3-A8A0-F77CD5BF5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651" y="1118258"/>
              <a:ext cx="7966823" cy="11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在</a:t>
              </a:r>
              <a:r>
                <a:rPr lang="zh-CN" altLang="en-US" sz="1200">
                  <a:latin typeface="+mn-ea"/>
                  <a:ea typeface="+mn-ea"/>
                  <a:cs typeface="Times New Roman" panose="02020603050405020304" pitchFamily="18" charset="0"/>
                </a:rPr>
                <a:t>前面的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配置代码中，除配置了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CommonsMultipartResolver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类外，还通过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&lt;property&gt;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元素配置了编码格式以及允许上传文件的大小。通过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&lt;property&gt;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元素可以对文件解析器类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CommonsMultipartResolver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的如下属性进行配置：</a:t>
              </a:r>
            </a:p>
          </p:txBody>
        </p:sp>
      </p:grpSp>
      <p:pic>
        <p:nvPicPr>
          <p:cNvPr id="16" name="Picture 29">
            <a:extLst>
              <a:ext uri="{FF2B5EF4-FFF2-40B4-BE49-F238E27FC236}">
                <a16:creationId xmlns:a16="http://schemas.microsoft.com/office/drawing/2014/main" id="{4382B5ED-7182-4C37-A111-B13ECBBA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2" y="1931223"/>
            <a:ext cx="11406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C69F3DBD-523E-4005-AEF3-FC19225F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9" y="2775465"/>
            <a:ext cx="5935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defaultEncoding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：默认编码格式；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9F8274-65B8-4930-92E5-0BD9C549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013465"/>
            <a:ext cx="6134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maxUploadSize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：上传文件最大长度（以字节为单位）；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DC8188-BFA8-4CD1-9BDB-31EB6DCE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9" y="2373034"/>
            <a:ext cx="5229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maxInMemorySize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：缓存中的最大尺寸</a:t>
            </a:r>
            <a:r>
              <a:rPr lang="zh-CN" altLang="zh-CN" sz="1200">
                <a:latin typeface="+mn-ea"/>
                <a:ea typeface="+mn-ea"/>
              </a:rPr>
              <a:t>；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634E3AA-BF96-403D-B7CF-2195FCA3A717}"/>
              </a:ext>
            </a:extLst>
          </p:cNvPr>
          <p:cNvCxnSpPr/>
          <p:nvPr/>
        </p:nvCxnSpPr>
        <p:spPr>
          <a:xfrm>
            <a:off x="2214216" y="2290881"/>
            <a:ext cx="57674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27E590B-D44D-4019-B06C-C5864EADAD45}"/>
              </a:ext>
            </a:extLst>
          </p:cNvPr>
          <p:cNvCxnSpPr/>
          <p:nvPr/>
        </p:nvCxnSpPr>
        <p:spPr>
          <a:xfrm>
            <a:off x="2214216" y="2677834"/>
            <a:ext cx="57674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F27BC2D-9D16-4CA0-A675-F5353DE4AC86}"/>
              </a:ext>
            </a:extLst>
          </p:cNvPr>
          <p:cNvCxnSpPr/>
          <p:nvPr/>
        </p:nvCxnSpPr>
        <p:spPr>
          <a:xfrm>
            <a:off x="2214216" y="3098125"/>
            <a:ext cx="57674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0CF9E79-0AC5-47B8-83E5-41857803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125509"/>
            <a:ext cx="6134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resolveLazily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：推迟文件解析，以便在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Controller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中捕获文件大小异常。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6D806E5-4C55-4BC1-AEF7-A232D85FDCE3}"/>
              </a:ext>
            </a:extLst>
          </p:cNvPr>
          <p:cNvCxnSpPr/>
          <p:nvPr/>
        </p:nvCxnSpPr>
        <p:spPr>
          <a:xfrm>
            <a:off x="2214216" y="3507854"/>
            <a:ext cx="57674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199C595-E666-4F36-81A0-DE88D38E1608}"/>
              </a:ext>
            </a:extLst>
          </p:cNvPr>
          <p:cNvSpPr/>
          <p:nvPr/>
        </p:nvSpPr>
        <p:spPr>
          <a:xfrm>
            <a:off x="1643688" y="3854508"/>
            <a:ext cx="6415312" cy="97750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注意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因为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MultipartResolver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接口的实现类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CommonsMultipartResolver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内部</a:t>
            </a:r>
            <a:endParaRPr lang="en-US" altLang="zh-CN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是引用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multipartResolver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字符串获取该实现类对象并完成文件解析的，所以在</a:t>
            </a:r>
            <a:endParaRPr lang="en-US" altLang="zh-CN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CommonsMultipartResolver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时必须指定该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multipartResolver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200" dirty="0">
              <a:latin typeface="+mn-ea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1089B3A-64C0-4FA4-8C75-E31E35BC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2" y="3705253"/>
            <a:ext cx="1218010" cy="118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B26E04BC-A30F-4576-BA79-429F6E4BA57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85CE2C-985A-43EE-AF39-370729FE7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41D753-197C-4461-9036-FEB7BF6A2DD9}"/>
              </a:ext>
            </a:extLst>
          </p:cNvPr>
          <p:cNvGrpSpPr>
            <a:grpSpLocks/>
          </p:cNvGrpSpPr>
          <p:nvPr/>
        </p:nvGrpSpPr>
        <p:grpSpPr bwMode="auto">
          <a:xfrm>
            <a:off x="878811" y="884634"/>
            <a:ext cx="7386377" cy="1072753"/>
            <a:chOff x="504825" y="1272035"/>
            <a:chExt cx="8079103" cy="14301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8775FA-0950-4C87-BD29-242C397817E9}"/>
                </a:ext>
              </a:extLst>
            </p:cNvPr>
            <p:cNvSpPr/>
            <p:nvPr/>
          </p:nvSpPr>
          <p:spPr bwMode="auto">
            <a:xfrm>
              <a:off x="504825" y="1272035"/>
              <a:ext cx="8079103" cy="143014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3565" name="矩形 1">
              <a:extLst>
                <a:ext uri="{FF2B5EF4-FFF2-40B4-BE49-F238E27FC236}">
                  <a16:creationId xmlns:a16="http://schemas.microsoft.com/office/drawing/2014/main" id="{DD4E19F2-D362-4003-A9DA-07C98DDD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70" y="1308611"/>
              <a:ext cx="7956424" cy="1184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         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由于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CommonsMultipartResolver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是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Spring MVC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内部通过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Apache Commons 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FileUpload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技术实现的，所以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Spirng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 MVC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的文件上传还需要依赖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Apache Commons </a:t>
              </a:r>
              <a:r>
                <a:rPr lang="en-US" altLang="zh-CN" sz="1200" dirty="0" err="1">
                  <a:latin typeface="+mn-ea"/>
                  <a:ea typeface="+mn-ea"/>
                  <a:cs typeface="Times New Roman" panose="02020603050405020304" pitchFamily="18" charset="0"/>
                </a:rPr>
                <a:t>FileUpload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的组件，即需要导入支持文件上传的相关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JAR</a:t>
              </a:r>
              <a:r>
                <a:rPr lang="zh-CN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包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  <a:endParaRPr lang="zh-CN" altLang="zh-CN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9403183-7F65-4741-8F32-CF251486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70" y="2206228"/>
            <a:ext cx="3212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commons-fileupload-1.3.2.jar</a:t>
            </a:r>
            <a:endParaRPr lang="zh-CN" altLang="zh-CN" sz="120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22D05-8EC3-4B42-952B-A4F7535E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70" y="2637235"/>
            <a:ext cx="2331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commons-io-2.5.jar</a:t>
            </a:r>
            <a:endParaRPr lang="zh-CN" altLang="zh-CN" sz="120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9825FDE5-2E96-4FFB-8132-FB56C8B9C0B0}"/>
              </a:ext>
            </a:extLst>
          </p:cNvPr>
          <p:cNvGrpSpPr>
            <a:grpSpLocks/>
          </p:cNvGrpSpPr>
          <p:nvPr/>
        </p:nvGrpSpPr>
        <p:grpSpPr bwMode="auto">
          <a:xfrm>
            <a:off x="1053703" y="3362325"/>
            <a:ext cx="6858001" cy="503635"/>
            <a:chOff x="3175" y="1203325"/>
            <a:chExt cx="9144000" cy="6718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8245C5-5FE3-420F-BCC5-45674C500B95}"/>
                </a:ext>
              </a:extLst>
            </p:cNvPr>
            <p:cNvSpPr/>
            <p:nvPr/>
          </p:nvSpPr>
          <p:spPr bwMode="auto">
            <a:xfrm>
              <a:off x="3175" y="1203325"/>
              <a:ext cx="9144000" cy="671897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pic>
          <p:nvPicPr>
            <p:cNvPr id="23562" name="Picture 22">
              <a:extLst>
                <a:ext uri="{FF2B5EF4-FFF2-40B4-BE49-F238E27FC236}">
                  <a16:creationId xmlns:a16="http://schemas.microsoft.com/office/drawing/2014/main" id="{D3D3C910-16AB-4A39-ABDC-EE7744489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25" y="1235608"/>
              <a:ext cx="604359" cy="588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3" name="矩形 6">
              <a:extLst>
                <a:ext uri="{FF2B5EF4-FFF2-40B4-BE49-F238E27FC236}">
                  <a16:creationId xmlns:a16="http://schemas.microsoft.com/office/drawing/2014/main" id="{5872616B-933A-4970-87C6-FCE4EC6E2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708" y="1308783"/>
              <a:ext cx="7462142" cy="492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下载地址：</a:t>
              </a: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http://commons.apache.org/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37CA671-89EB-4F37-ABBE-AA49706797A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377826-AAC3-48E3-8629-CDEC21EC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F442BA-273E-4245-B9C5-6CAB57C6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786710"/>
            <a:ext cx="7638020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当完成页面表单和文件上传解析器的配置后，在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Controller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中编写文件上传的方法即可实现文件上传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其代码如下所示：</a:t>
            </a: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F9B1862E-7E03-4D5E-8AD8-1A5DDBE2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563638"/>
            <a:ext cx="6663878" cy="262359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dirty="0"/>
              <a:t>     @Controller</a:t>
            </a:r>
          </a:p>
          <a:p>
            <a:r>
              <a:rPr lang="en-US" altLang="zh-CN" sz="1400" dirty="0"/>
              <a:t>     public class </a:t>
            </a:r>
            <a:r>
              <a:rPr lang="en-US" altLang="zh-CN" sz="1400" dirty="0" err="1"/>
              <a:t>FileUploadController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("/</a:t>
            </a:r>
            <a:r>
              <a:rPr lang="en-US" altLang="zh-CN" sz="1400" dirty="0" err="1"/>
              <a:t>fileUpload</a:t>
            </a:r>
            <a:r>
              <a:rPr lang="en-US" altLang="zh-CN" sz="1400" dirty="0"/>
              <a:t> ")</a:t>
            </a:r>
          </a:p>
          <a:p>
            <a:r>
              <a:rPr lang="en-US" altLang="zh-CN" sz="1400" dirty="0"/>
              <a:t>           public String </a:t>
            </a:r>
            <a:r>
              <a:rPr lang="en-US" altLang="zh-CN" sz="1400" dirty="0" err="1"/>
              <a:t>handleFormUpload</a:t>
            </a:r>
            <a:r>
              <a:rPr lang="en-US" altLang="zh-CN" sz="1400" dirty="0"/>
              <a:t>(@</a:t>
            </a:r>
            <a:r>
              <a:rPr lang="en-US" altLang="zh-CN" sz="1400" dirty="0" err="1"/>
              <a:t>RequestParam</a:t>
            </a:r>
            <a:r>
              <a:rPr lang="en-US" altLang="zh-CN" sz="1400" dirty="0"/>
              <a:t>("name") String name,</a:t>
            </a:r>
          </a:p>
          <a:p>
            <a:r>
              <a:rPr lang="en-US" altLang="zh-CN" sz="1400" dirty="0"/>
              <a:t>                                                                @</a:t>
            </a:r>
            <a:r>
              <a:rPr lang="en-US" altLang="zh-CN" sz="1400" dirty="0" err="1"/>
              <a:t>RequestParam</a:t>
            </a:r>
            <a:r>
              <a:rPr lang="en-US" altLang="zh-CN" sz="1400" dirty="0"/>
              <a:t>("filename") </a:t>
            </a:r>
            <a:r>
              <a:rPr lang="en-US" altLang="zh-CN" sz="1400" dirty="0" err="1"/>
              <a:t>MultipartFile</a:t>
            </a:r>
            <a:r>
              <a:rPr lang="en-US" altLang="zh-CN" sz="1400" dirty="0"/>
              <a:t> file,...) {</a:t>
            </a:r>
          </a:p>
          <a:p>
            <a:r>
              <a:rPr lang="en-US" altLang="zh-CN" sz="1400" dirty="0"/>
              <a:t>	if (!</a:t>
            </a:r>
            <a:r>
              <a:rPr lang="en-US" altLang="zh-CN" sz="1400" dirty="0" err="1"/>
              <a:t>file.isEmpty</a:t>
            </a:r>
            <a:r>
              <a:rPr lang="en-US" altLang="zh-CN" sz="1400" dirty="0"/>
              <a:t>()) {</a:t>
            </a:r>
          </a:p>
          <a:p>
            <a:r>
              <a:rPr lang="en-US" altLang="zh-CN" sz="1400" dirty="0"/>
              <a:t>		...</a:t>
            </a:r>
          </a:p>
          <a:p>
            <a:r>
              <a:rPr lang="en-US" altLang="zh-CN" sz="1400" dirty="0"/>
              <a:t>		return "</a:t>
            </a:r>
            <a:r>
              <a:rPr lang="en-US" altLang="zh-CN" sz="1400" dirty="0" err="1"/>
              <a:t>uploadSuccess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return "</a:t>
            </a:r>
            <a:r>
              <a:rPr lang="en-US" altLang="zh-CN" sz="1400" dirty="0" err="1"/>
              <a:t>uploadFailure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}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2DFB608-EF57-40EB-A51B-DF3A358F75AE}"/>
              </a:ext>
            </a:extLst>
          </p:cNvPr>
          <p:cNvSpPr/>
          <p:nvPr/>
        </p:nvSpPr>
        <p:spPr>
          <a:xfrm>
            <a:off x="6660232" y="1417973"/>
            <a:ext cx="1535906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MultipartFile 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绑定接收上传文件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99B2CDB-E3AB-4B9D-B63A-595641449CE2}"/>
              </a:ext>
            </a:extLst>
          </p:cNvPr>
          <p:cNvCxnSpPr/>
          <p:nvPr/>
        </p:nvCxnSpPr>
        <p:spPr>
          <a:xfrm flipH="1">
            <a:off x="7303169" y="1975186"/>
            <a:ext cx="139304" cy="5072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FF73E3B-8948-46BA-8EB2-83C8C131EE73}"/>
              </a:ext>
            </a:extLst>
          </p:cNvPr>
          <p:cNvSpPr/>
          <p:nvPr/>
        </p:nvSpPr>
        <p:spPr>
          <a:xfrm>
            <a:off x="4957763" y="3500437"/>
            <a:ext cx="1535906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判断上传文件是否为空，然后进行解析存放处理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C5CB9B-45B7-41BE-83DE-C718A2CCF771}"/>
              </a:ext>
            </a:extLst>
          </p:cNvPr>
          <p:cNvCxnSpPr>
            <a:cxnSpLocks/>
          </p:cNvCxnSpPr>
          <p:nvPr/>
        </p:nvCxnSpPr>
        <p:spPr>
          <a:xfrm flipH="1" flipV="1">
            <a:off x="3419872" y="2931790"/>
            <a:ext cx="1537891" cy="8972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CA385D9-4A42-4EA9-B800-853B404FFB4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文件上传概述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4C10AB-A346-4F49-B056-A8751812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2ECD8-7677-44BC-A9B1-0BA4A6F54FB1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8A90CA7-719D-452A-9384-320B9953B78C}"/>
              </a:ext>
            </a:extLst>
          </p:cNvPr>
          <p:cNvGrpSpPr>
            <a:grpSpLocks/>
          </p:cNvGrpSpPr>
          <p:nvPr/>
        </p:nvGrpSpPr>
        <p:grpSpPr bwMode="auto">
          <a:xfrm>
            <a:off x="850565" y="771550"/>
            <a:ext cx="7802909" cy="1048092"/>
            <a:chOff x="504825" y="1128595"/>
            <a:chExt cx="8079103" cy="160351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2A6883-1D79-43AC-9A87-CDC376AB4251}"/>
                </a:ext>
              </a:extLst>
            </p:cNvPr>
            <p:cNvSpPr/>
            <p:nvPr/>
          </p:nvSpPr>
          <p:spPr bwMode="auto">
            <a:xfrm>
              <a:off x="504825" y="1128595"/>
              <a:ext cx="8079103" cy="1603516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endParaRPr lang="zh-CN" altLang="en-US" sz="1200" dirty="0">
                <a:latin typeface="+mn-ea"/>
              </a:endParaRPr>
            </a:p>
            <a:p>
              <a:pPr>
                <a:defRPr/>
              </a:pPr>
              <a:r>
                <a:rPr lang="en-US" altLang="zh-CN" sz="1200">
                  <a:latin typeface="+mn-ea"/>
                </a:rPr>
                <a:t> 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5606" name="矩形 1">
              <a:extLst>
                <a:ext uri="{FF2B5EF4-FFF2-40B4-BE49-F238E27FC236}">
                  <a16:creationId xmlns:a16="http://schemas.microsoft.com/office/drawing/2014/main" id="{3906F06D-C26C-4AD9-9F17-3BC7C579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81" y="1178768"/>
              <a:ext cx="7948893" cy="1553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在上述代码中，包含一个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MultipartFile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接口类型的参数</a:t>
              </a:r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file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，上传到程序中的文件是被封装在该参数中的。</a:t>
              </a:r>
              <a:endParaRPr lang="en-US" altLang="zh-CN" sz="120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       org.springframework.web.multipart.MultipartFile</a:t>
              </a:r>
              <a:r>
                <a:rPr lang="zh-CN" altLang="zh-CN" sz="1200">
                  <a:latin typeface="+mn-ea"/>
                  <a:ea typeface="+mn-ea"/>
                  <a:cs typeface="Times New Roman" panose="02020603050405020304" pitchFamily="18" charset="0"/>
                </a:rPr>
                <a:t>接口中提供了获取上传文件、文件名称等方法</a:t>
              </a:r>
              <a:r>
                <a:rPr lang="zh-CN" altLang="en-US" sz="1200">
                  <a:latin typeface="+mn-ea"/>
                  <a:ea typeface="+mn-ea"/>
                  <a:cs typeface="Times New Roman" panose="02020603050405020304" pitchFamily="18" charset="0"/>
                </a:rPr>
                <a:t>，如下表所示：</a:t>
              </a:r>
              <a:endParaRPr lang="zh-CN" altLang="zh-CN" sz="12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FF67C1-D94E-4CEB-9FCD-F0C0F707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57961"/>
              </p:ext>
            </p:extLst>
          </p:nvPr>
        </p:nvGraphicFramePr>
        <p:xfrm>
          <a:off x="882122" y="2211710"/>
          <a:ext cx="7771352" cy="2383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613">
                  <a:extLst>
                    <a:ext uri="{9D8B030D-6E8A-4147-A177-3AD203B41FA5}">
                      <a16:colId xmlns:a16="http://schemas.microsoft.com/office/drawing/2014/main" val="3557277603"/>
                    </a:ext>
                  </a:extLst>
                </a:gridCol>
                <a:gridCol w="4913739">
                  <a:extLst>
                    <a:ext uri="{9D8B030D-6E8A-4147-A177-3AD203B41FA5}">
                      <a16:colId xmlns:a16="http://schemas.microsoft.com/office/drawing/2014/main" val="2879721928"/>
                    </a:ext>
                  </a:extLst>
                </a:gridCol>
              </a:tblGrid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087103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byte[] getBytes()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以字节数组的形式返回文件的内容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927300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 getContentType()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返回文件的内容类型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609979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InputStream getInputStream()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读取文件内容，返回一个</a:t>
                      </a:r>
                      <a:r>
                        <a:rPr lang="en-US" sz="1100" kern="100">
                          <a:effectLst/>
                        </a:rPr>
                        <a:t>InputStream</a:t>
                      </a:r>
                      <a:r>
                        <a:rPr lang="zh-CN" sz="1100" kern="100">
                          <a:effectLst/>
                        </a:rPr>
                        <a:t>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2606097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 getName()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获取多部件</a:t>
                      </a:r>
                      <a:r>
                        <a:rPr lang="en-US" sz="1100" kern="100">
                          <a:effectLst/>
                        </a:rPr>
                        <a:t>form</a:t>
                      </a:r>
                      <a:r>
                        <a:rPr lang="zh-CN" sz="1100" kern="100">
                          <a:effectLst/>
                        </a:rPr>
                        <a:t>表单的参数名称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6996694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 getOriginalFilename()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获取上传文件的初始化名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951819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long </a:t>
                      </a:r>
                      <a:r>
                        <a:rPr lang="en-US" sz="1100" kern="100" dirty="0" err="1">
                          <a:effectLst/>
                        </a:rPr>
                        <a:t>getSize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获取上传文件的大小，单位是字节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433628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boolean isEmpty()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判断上传的文件是否为空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892783"/>
                  </a:ext>
                </a:extLst>
              </a:tr>
              <a:tr h="264827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void transferTo(File file)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将上传文件保存到目标目录下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0922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第12章  数据交互与绑定</Template>
  <TotalTime>111</TotalTime>
  <Words>3100</Words>
  <Application>Microsoft Office PowerPoint</Application>
  <PresentationFormat>全屏显示(16:9)</PresentationFormat>
  <Paragraphs>423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方正粗宋简体</vt:lpstr>
      <vt:lpstr>华光大标宋_CNKI</vt:lpstr>
      <vt:lpstr>华光大黑二_CNKI</vt:lpstr>
      <vt:lpstr>华光美黑_CNKI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PowerPoint 演示文稿</vt:lpstr>
      <vt:lpstr>本章目标</vt:lpstr>
      <vt:lpstr>第13章  文件上传下载和拦截器机制</vt:lpstr>
      <vt:lpstr>文件上传概述</vt:lpstr>
      <vt:lpstr>文件上传概述</vt:lpstr>
      <vt:lpstr>文件上传概述</vt:lpstr>
      <vt:lpstr>文件上传概述</vt:lpstr>
      <vt:lpstr>文件上传概述</vt:lpstr>
      <vt:lpstr>文件上传概述</vt:lpstr>
      <vt:lpstr>应用案例—文件上传</vt:lpstr>
      <vt:lpstr>第13章  文件上传下载和拦截器机制</vt:lpstr>
      <vt:lpstr>实现文件下载</vt:lpstr>
      <vt:lpstr>实现文件下载</vt:lpstr>
      <vt:lpstr>实现文件下载</vt:lpstr>
      <vt:lpstr>实现文件下载</vt:lpstr>
      <vt:lpstr>中文名称的文件下载</vt:lpstr>
      <vt:lpstr>中文名称的文件下载</vt:lpstr>
      <vt:lpstr>中文名称的文件下载</vt:lpstr>
      <vt:lpstr>中文名称的文件下载</vt:lpstr>
      <vt:lpstr>中文名称的文件下载</vt:lpstr>
      <vt:lpstr>第13章  文件上传下载和拦截器机制</vt:lpstr>
      <vt:lpstr>拦截器概述</vt:lpstr>
      <vt:lpstr>拦截器的定义</vt:lpstr>
      <vt:lpstr>拦截器的定义</vt:lpstr>
      <vt:lpstr>拦截器的配置</vt:lpstr>
      <vt:lpstr>拦截器的执行流程</vt:lpstr>
      <vt:lpstr>单个拦截器的执行流程</vt:lpstr>
      <vt:lpstr>单个拦截器的执行流程</vt:lpstr>
      <vt:lpstr>多个拦截器的执行流程</vt:lpstr>
      <vt:lpstr>多个拦截器的执行流程</vt:lpstr>
      <vt:lpstr>应用案例—实现用户登录权限验证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文件上传下载和拦截器机制</dc:title>
  <cp:keywords>文件上传下载和拦截器机制</cp:keywords>
  <cp:lastModifiedBy>Fuxin</cp:lastModifiedBy>
  <cp:revision>17</cp:revision>
  <dcterms:created xsi:type="dcterms:W3CDTF">2020-03-08T15:14:06Z</dcterms:created>
  <dcterms:modified xsi:type="dcterms:W3CDTF">2022-12-15T08:55:23Z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