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420" r:id="rId2"/>
    <p:sldId id="260" r:id="rId3"/>
    <p:sldId id="670" r:id="rId4"/>
    <p:sldId id="764" r:id="rId5"/>
    <p:sldId id="499" r:id="rId6"/>
    <p:sldId id="500" r:id="rId7"/>
    <p:sldId id="501" r:id="rId8"/>
    <p:sldId id="765" r:id="rId9"/>
    <p:sldId id="503" r:id="rId10"/>
    <p:sldId id="783" r:id="rId11"/>
    <p:sldId id="505" r:id="rId12"/>
    <p:sldId id="506" r:id="rId13"/>
    <p:sldId id="507" r:id="rId14"/>
    <p:sldId id="766" r:id="rId15"/>
    <p:sldId id="510" r:id="rId16"/>
    <p:sldId id="512" r:id="rId17"/>
    <p:sldId id="784" r:id="rId18"/>
    <p:sldId id="769" r:id="rId19"/>
    <p:sldId id="452" r:id="rId20"/>
    <p:sldId id="770" r:id="rId21"/>
    <p:sldId id="771" r:id="rId22"/>
    <p:sldId id="772" r:id="rId23"/>
    <p:sldId id="773" r:id="rId24"/>
    <p:sldId id="774" r:id="rId25"/>
    <p:sldId id="775" r:id="rId26"/>
    <p:sldId id="785" r:id="rId27"/>
    <p:sldId id="777" r:id="rId28"/>
    <p:sldId id="778" r:id="rId29"/>
    <p:sldId id="779" r:id="rId30"/>
    <p:sldId id="781" r:id="rId31"/>
    <p:sldId id="782" r:id="rId32"/>
    <p:sldId id="627" r:id="rId33"/>
  </p:sldIdLst>
  <p:sldSz cx="9144000" cy="5143500" type="screen16x9"/>
  <p:notesSz cx="6858000" cy="9144000"/>
  <p:defaultTextStyle>
    <a:defPPr>
      <a:defRPr lang="zh-CN"/>
    </a:defPPr>
    <a:lvl1pPr algn="l" defTabSz="815975" rtl="0" fontAlgn="base">
      <a:spcBef>
        <a:spcPct val="0"/>
      </a:spcBef>
      <a:spcAft>
        <a:spcPct val="0"/>
      </a:spcAft>
      <a:defRPr sz="1600" kern="1200">
        <a:solidFill>
          <a:schemeClr val="tx1"/>
        </a:solidFill>
        <a:latin typeface="Calibri" panose="020F0502020204030204" pitchFamily="34" charset="0"/>
        <a:ea typeface="宋体" panose="02010600030101010101" pitchFamily="2" charset="-122"/>
        <a:cs typeface="+mn-cs"/>
      </a:defRPr>
    </a:lvl1pPr>
    <a:lvl2pPr marL="408305" indent="49530" algn="l" defTabSz="815975" rtl="0" fontAlgn="base">
      <a:spcBef>
        <a:spcPct val="0"/>
      </a:spcBef>
      <a:spcAft>
        <a:spcPct val="0"/>
      </a:spcAft>
      <a:defRPr sz="1600" kern="1200">
        <a:solidFill>
          <a:schemeClr val="tx1"/>
        </a:solidFill>
        <a:latin typeface="Calibri" panose="020F0502020204030204" pitchFamily="34" charset="0"/>
        <a:ea typeface="宋体" panose="02010600030101010101" pitchFamily="2" charset="-122"/>
        <a:cs typeface="+mn-cs"/>
      </a:defRPr>
    </a:lvl2pPr>
    <a:lvl3pPr marL="815975" indent="98425" algn="l" defTabSz="815975" rtl="0" fontAlgn="base">
      <a:spcBef>
        <a:spcPct val="0"/>
      </a:spcBef>
      <a:spcAft>
        <a:spcPct val="0"/>
      </a:spcAft>
      <a:defRPr sz="1600" kern="1200">
        <a:solidFill>
          <a:schemeClr val="tx1"/>
        </a:solidFill>
        <a:latin typeface="Calibri" panose="020F0502020204030204" pitchFamily="34" charset="0"/>
        <a:ea typeface="宋体" panose="02010600030101010101" pitchFamily="2" charset="-122"/>
        <a:cs typeface="+mn-cs"/>
      </a:defRPr>
    </a:lvl3pPr>
    <a:lvl4pPr marL="1224280" indent="147955" algn="l" defTabSz="815975" rtl="0" fontAlgn="base">
      <a:spcBef>
        <a:spcPct val="0"/>
      </a:spcBef>
      <a:spcAft>
        <a:spcPct val="0"/>
      </a:spcAft>
      <a:defRPr sz="1600" kern="1200">
        <a:solidFill>
          <a:schemeClr val="tx1"/>
        </a:solidFill>
        <a:latin typeface="Calibri" panose="020F0502020204030204" pitchFamily="34" charset="0"/>
        <a:ea typeface="宋体" panose="02010600030101010101" pitchFamily="2" charset="-122"/>
        <a:cs typeface="+mn-cs"/>
      </a:defRPr>
    </a:lvl4pPr>
    <a:lvl5pPr marL="1631950" indent="196850" algn="l" defTabSz="815975" rtl="0" fontAlgn="base">
      <a:spcBef>
        <a:spcPct val="0"/>
      </a:spcBef>
      <a:spcAft>
        <a:spcPct val="0"/>
      </a:spcAft>
      <a:defRPr sz="16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600"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sz="1600"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sz="1600"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sz="1600"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710">
          <p15:clr>
            <a:srgbClr val="A4A3A4"/>
          </p15:clr>
        </p15:guide>
        <p15:guide id="2" pos="284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3A62"/>
    <a:srgbClr val="1E3559"/>
    <a:srgbClr val="152437"/>
    <a:srgbClr val="5D78A0"/>
    <a:srgbClr val="1322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600" autoAdjust="0"/>
  </p:normalViewPr>
  <p:slideViewPr>
    <p:cSldViewPr>
      <p:cViewPr varScale="1">
        <p:scale>
          <a:sx n="87" d="100"/>
          <a:sy n="87" d="100"/>
        </p:scale>
        <p:origin x="1358" y="96"/>
      </p:cViewPr>
      <p:guideLst>
        <p:guide orient="horz" pos="1710"/>
        <p:guide pos="284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2022/12/7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F91E9F88-4424-F48B-93E4-F60EBACBC039}"/>
              </a:ext>
            </a:extLst>
          </p:cNvPr>
          <p:cNvSpPr>
            <a:spLocks noGrp="1" noRot="1" noChangeAspect="1" noChangeArrowheads="1" noTextEdit="1"/>
          </p:cNvSpPr>
          <p:nvPr>
            <p:ph type="sldImg" idx="4294967295"/>
          </p:nvPr>
        </p:nvSpPr>
        <p:spPr>
          <a:ln/>
        </p:spPr>
      </p:sp>
      <p:sp>
        <p:nvSpPr>
          <p:cNvPr id="21507" name="备注占位符 2">
            <a:extLst>
              <a:ext uri="{FF2B5EF4-FFF2-40B4-BE49-F238E27FC236}">
                <a16:creationId xmlns:a16="http://schemas.microsoft.com/office/drawing/2014/main" id="{5DAA9508-4E36-7B99-D870-EEBB08209C97}"/>
              </a:ext>
            </a:extLst>
          </p:cNvPr>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spcBef>
                <a:spcPct val="0"/>
              </a:spcBef>
            </a:pPr>
            <a:endParaRPr lang="zh-CN" altLang="en-US"/>
          </a:p>
        </p:txBody>
      </p:sp>
      <p:sp>
        <p:nvSpPr>
          <p:cNvPr id="21508" name="灯片编号占位符 3">
            <a:extLst>
              <a:ext uri="{FF2B5EF4-FFF2-40B4-BE49-F238E27FC236}">
                <a16:creationId xmlns:a16="http://schemas.microsoft.com/office/drawing/2014/main" id="{DF26531E-1BFA-C645-CD6C-72F054FC1B6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3137D93D-543D-4E61-83F3-41B7DEF34401}" type="slidenum">
              <a:rPr lang="zh-CN" altLang="en-US" smtClean="0">
                <a:latin typeface="Calibri" panose="020F0502020204030204" pitchFamily="34" charset="0"/>
                <a:ea typeface="宋体" panose="02010600030101010101" pitchFamily="2" charset="-122"/>
              </a:rPr>
              <a:pPr/>
              <a:t>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mysql</a:t>
            </a:r>
            <a:r>
              <a:rPr lang="en-US" altLang="zh-CN" dirty="0"/>
              <a:t> -</a:t>
            </a:r>
            <a:r>
              <a:rPr lang="en-US" altLang="zh-CN" dirty="0" err="1"/>
              <a:t>uroot</a:t>
            </a:r>
            <a:r>
              <a:rPr lang="en-US" altLang="zh-CN" dirty="0"/>
              <a:t> –</a:t>
            </a:r>
            <a:r>
              <a:rPr lang="en-US" altLang="zh-CN" dirty="0" err="1"/>
              <a:t>proot</a:t>
            </a:r>
            <a:endParaRPr lang="en-US" altLang="zh-CN" dirty="0"/>
          </a:p>
          <a:p>
            <a:r>
              <a:rPr lang="en-US" altLang="zh-CN" dirty="0"/>
              <a:t>show databases;</a:t>
            </a:r>
          </a:p>
          <a:p>
            <a:endParaRPr lang="en-US" altLang="zh-CN" dirty="0"/>
          </a:p>
          <a:p>
            <a:r>
              <a:rPr lang="en-US" altLang="zh-CN" dirty="0"/>
              <a:t>create database spring;</a:t>
            </a:r>
          </a:p>
          <a:p>
            <a:r>
              <a:rPr lang="en-US" altLang="zh-CN" dirty="0"/>
              <a:t>use spring;</a:t>
            </a:r>
          </a:p>
          <a:p>
            <a:r>
              <a:rPr lang="en-US" altLang="zh-CN"/>
              <a:t>show tables;</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12</a:t>
            </a:fld>
            <a:endParaRPr lang="zh-CN" altLang="en-US"/>
          </a:p>
        </p:txBody>
      </p:sp>
    </p:spTree>
    <p:extLst>
      <p:ext uri="{BB962C8B-B14F-4D97-AF65-F5344CB8AC3E}">
        <p14:creationId xmlns:p14="http://schemas.microsoft.com/office/powerpoint/2010/main" val="3499825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5FB78E35-D680-4918-BBBE-ED059D44C893}"/>
              </a:ext>
            </a:extLst>
          </p:cNvPr>
          <p:cNvSpPr>
            <a:spLocks noGrp="1" noRot="1" noChangeAspect="1" noTextEdit="1"/>
          </p:cNvSpPr>
          <p:nvPr>
            <p:ph type="sldImg"/>
          </p:nvPr>
        </p:nvSpPr>
        <p:spPr/>
      </p:sp>
      <p:sp>
        <p:nvSpPr>
          <p:cNvPr id="40963" name="备注占位符 2">
            <a:extLst>
              <a:ext uri="{FF2B5EF4-FFF2-40B4-BE49-F238E27FC236}">
                <a16:creationId xmlns:a16="http://schemas.microsoft.com/office/drawing/2014/main" id="{C83C87A5-1165-471D-96E2-67DD298E757D}"/>
              </a:ext>
            </a:extLst>
          </p:cNvPr>
          <p:cNvSpPr>
            <a:spLocks noGrp="1"/>
          </p:cNvSpPr>
          <p:nvPr>
            <p:ph type="body" idx="1"/>
          </p:nvPr>
        </p:nvSpPr>
        <p:spPr>
          <a:noFill/>
        </p:spPr>
        <p:txBody>
          <a:bodyPr/>
          <a:lstStyle/>
          <a:p>
            <a:endParaRPr lang="zh-CN" altLang="en-US"/>
          </a:p>
        </p:txBody>
      </p:sp>
      <p:sp>
        <p:nvSpPr>
          <p:cNvPr id="40964" name="灯片编号占位符 3">
            <a:extLst>
              <a:ext uri="{FF2B5EF4-FFF2-40B4-BE49-F238E27FC236}">
                <a16:creationId xmlns:a16="http://schemas.microsoft.com/office/drawing/2014/main" id="{5016F4D0-BB19-4E47-9504-6D3A2BA02D1D}"/>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189399D-6396-4D68-A340-148246C18F53}" type="slidenum">
              <a:rPr lang="zh-CN" altLang="en-US">
                <a:solidFill>
                  <a:srgbClr val="000000"/>
                </a:solidFill>
              </a:rPr>
              <a:pPr/>
              <a:t>32</a:t>
            </a:fld>
            <a:endParaRPr lang="en-US" altLang="zh-CN">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内容">
    <p:spTree>
      <p:nvGrpSpPr>
        <p:cNvPr id="1" name=""/>
        <p:cNvGrpSpPr/>
        <p:nvPr/>
      </p:nvGrpSpPr>
      <p:grpSpPr>
        <a:xfrm>
          <a:off x="0" y="0"/>
          <a:ext cx="0" cy="0"/>
          <a:chOff x="0" y="0"/>
          <a:chExt cx="0" cy="0"/>
        </a:xfrm>
      </p:grpSpPr>
      <p:pic>
        <p:nvPicPr>
          <p:cNvPr id="6"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65100"/>
            <a:ext cx="638175" cy="288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内容占位符 8"/>
          <p:cNvSpPr>
            <a:spLocks noGrp="1"/>
          </p:cNvSpPr>
          <p:nvPr>
            <p:ph idx="1"/>
          </p:nvPr>
        </p:nvSpPr>
        <p:spPr>
          <a:xfrm>
            <a:off x="759412" y="818380"/>
            <a:ext cx="7992888" cy="3897228"/>
          </a:xfrm>
        </p:spPr>
        <p:txBody>
          <a:bodyPr/>
          <a:lstStyle>
            <a:lvl1pPr marL="342900" indent="-342900" algn="just">
              <a:lnSpc>
                <a:spcPct val="120000"/>
              </a:lnSpc>
              <a:buClr>
                <a:schemeClr val="tx2"/>
              </a:buClr>
              <a:buFont typeface="Wingdings" panose="05000000000000000000" pitchFamily="2" charset="2"/>
              <a:buChar char="u"/>
              <a:defRPr sz="1800" b="1">
                <a:solidFill>
                  <a:schemeClr val="accent1">
                    <a:lumMod val="75000"/>
                  </a:schemeClr>
                </a:solidFill>
                <a:latin typeface="微软雅黑" panose="020B0503020204020204" pitchFamily="34" charset="-122"/>
                <a:ea typeface="微软雅黑" panose="020B0503020204020204" pitchFamily="34" charset="-122"/>
              </a:defRPr>
            </a:lvl1pPr>
            <a:lvl2pPr marL="800100" indent="-342900" algn="just">
              <a:lnSpc>
                <a:spcPct val="120000"/>
              </a:lnSpc>
              <a:buClr>
                <a:schemeClr val="tx2"/>
              </a:buClr>
              <a:buSzPct val="90000"/>
              <a:buFont typeface="Wingdings" panose="05000000000000000000" pitchFamily="2" charset="2"/>
              <a:buChar char="n"/>
              <a:defRPr sz="1600">
                <a:solidFill>
                  <a:schemeClr val="tx1">
                    <a:lumMod val="50000"/>
                    <a:lumOff val="50000"/>
                  </a:schemeClr>
                </a:solidFill>
                <a:latin typeface="微软雅黑" panose="020B0503020204020204" pitchFamily="34" charset="-122"/>
                <a:ea typeface="微软雅黑" panose="020B0503020204020204" pitchFamily="34" charset="-122"/>
              </a:defRPr>
            </a:lvl2pPr>
            <a:lvl3pPr marL="1257300" indent="-342900" algn="just">
              <a:lnSpc>
                <a:spcPct val="100000"/>
              </a:lnSpc>
              <a:buClr>
                <a:schemeClr val="tx2"/>
              </a:buClr>
              <a:buSzPct val="85000"/>
              <a:buFont typeface="Wingdings" panose="05000000000000000000" pitchFamily="2" charset="2"/>
              <a:buChar char="p"/>
              <a:defRPr sz="1400" baseline="0">
                <a:solidFill>
                  <a:schemeClr val="tx1"/>
                </a:solidFill>
                <a:latin typeface="微软雅黑" panose="020B0503020204020204" pitchFamily="34" charset="-122"/>
                <a:ea typeface="微软雅黑" panose="020B0503020204020204" pitchFamily="34" charset="-122"/>
              </a:defRPr>
            </a:lvl3pPr>
            <a:lvl4pPr marL="1657350" indent="-285750" algn="just">
              <a:lnSpc>
                <a:spcPct val="100000"/>
              </a:lnSpc>
              <a:buClr>
                <a:schemeClr val="tx2"/>
              </a:buClr>
              <a:buFont typeface="Wingdings" panose="05000000000000000000" pitchFamily="2" charset="2"/>
              <a:buChar char="ü"/>
              <a:defRPr sz="1200">
                <a:solidFill>
                  <a:schemeClr val="tx1"/>
                </a:solidFill>
                <a:latin typeface="微软雅黑" panose="020B0503020204020204" pitchFamily="34" charset="-122"/>
                <a:ea typeface="微软雅黑" panose="020B0503020204020204" pitchFamily="34" charset="-122"/>
              </a:defRPr>
            </a:lvl4pPr>
            <a:lvl5pPr marL="1917700" indent="-285750" algn="just">
              <a:buClr>
                <a:schemeClr val="tx2"/>
              </a:buClr>
              <a:buFont typeface="Wingdings" panose="05000000000000000000" pitchFamily="2" charset="2"/>
              <a:buChar char="Ø"/>
              <a:defRPr sz="1100">
                <a:solidFill>
                  <a:schemeClr val="tx1"/>
                </a:solidFill>
                <a:latin typeface="微软雅黑" panose="020B0503020204020204" pitchFamily="34" charset="-122"/>
                <a:ea typeface="微软雅黑" panose="020B0503020204020204" pitchFamily="34" charset="-122"/>
              </a:defRPr>
            </a:lvl5pPr>
            <a:lvl6pPr marL="2326640" indent="-285750">
              <a:buClr>
                <a:schemeClr val="tx2"/>
              </a:buClr>
              <a:buFont typeface="Wingdings" panose="05000000000000000000" pitchFamily="2" charset="2"/>
              <a:buChar char="n"/>
              <a:defRPr>
                <a:solidFill>
                  <a:schemeClr val="accent1">
                    <a:lumMod val="75000"/>
                  </a:schemeClr>
                </a:solidFill>
                <a:latin typeface="+mn-lt"/>
              </a:defRPr>
            </a:lvl6p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9" name="标题 1"/>
          <p:cNvSpPr>
            <a:spLocks noGrp="1"/>
          </p:cNvSpPr>
          <p:nvPr>
            <p:ph type="ctrTitle" hasCustomPrompt="1"/>
          </p:nvPr>
        </p:nvSpPr>
        <p:spPr>
          <a:xfrm>
            <a:off x="755576" y="162640"/>
            <a:ext cx="7992888" cy="456098"/>
          </a:xfrm>
        </p:spPr>
        <p:txBody>
          <a:bodyPr>
            <a:noAutofit/>
          </a:bodyPr>
          <a:lstStyle>
            <a:lvl1pPr algn="l">
              <a:defRPr sz="2400" b="1">
                <a:solidFill>
                  <a:schemeClr val="tx2"/>
                </a:solidFill>
                <a:latin typeface="微软雅黑" panose="020B0503020204020204" pitchFamily="34" charset="-122"/>
                <a:ea typeface="微软雅黑" panose="020B0503020204020204" pitchFamily="34" charset="-122"/>
              </a:defRPr>
            </a:lvl1pPr>
          </a:lstStyle>
          <a:p>
            <a:r>
              <a:rPr lang="zh-CN" altLang="en-US" dirty="0"/>
              <a:t>标题</a:t>
            </a:r>
          </a:p>
        </p:txBody>
      </p:sp>
      <p:sp>
        <p:nvSpPr>
          <p:cNvPr id="7" name="灯片编号占位符 5">
            <a:extLst>
              <a:ext uri="{FF2B5EF4-FFF2-40B4-BE49-F238E27FC236}">
                <a16:creationId xmlns:a16="http://schemas.microsoft.com/office/drawing/2014/main" id="{2526228A-B3BB-4E2F-8F6B-1208B37614B5}"/>
              </a:ext>
            </a:extLst>
          </p:cNvPr>
          <p:cNvSpPr>
            <a:spLocks noGrp="1"/>
          </p:cNvSpPr>
          <p:nvPr>
            <p:ph type="sldNum" sz="quarter" idx="4"/>
          </p:nvPr>
        </p:nvSpPr>
        <p:spPr>
          <a:xfrm>
            <a:off x="8465604" y="4707287"/>
            <a:ext cx="442392" cy="274637"/>
          </a:xfrm>
          <a:prstGeom prst="rect">
            <a:avLst/>
          </a:prstGeom>
        </p:spPr>
        <p:txBody>
          <a:bodyPr vert="horz" lIns="81630" tIns="40815" rIns="81630" bIns="40815" rtlCol="0" anchor="ctr"/>
          <a:lstStyle>
            <a:lvl1pPr algn="ctr" defTabSz="815975" fontAlgn="auto">
              <a:spcBef>
                <a:spcPts val="0"/>
              </a:spcBef>
              <a:spcAft>
                <a:spcPts val="0"/>
              </a:spcAft>
              <a:defRPr sz="1000" smtClean="0">
                <a:solidFill>
                  <a:schemeClr val="tx1">
                    <a:tint val="75000"/>
                  </a:schemeClr>
                </a:solidFill>
                <a:latin typeface="+mn-lt"/>
                <a:ea typeface="+mn-ea"/>
              </a:defRPr>
            </a:lvl1pPr>
          </a:lstStyle>
          <a:p>
            <a:pPr>
              <a:defRPr/>
            </a:pPr>
            <a:fld id="{E6CA0B37-C609-418D-973E-5FE272E0CA7A}" type="slidenum">
              <a:rPr lang="zh-CN" altLang="en-US" smtClean="0"/>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2022/12/7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521175975"/>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
    <p:spTree>
      <p:nvGrpSpPr>
        <p:cNvPr id="1" name=""/>
        <p:cNvGrpSpPr/>
        <p:nvPr/>
      </p:nvGrpSpPr>
      <p:grpSpPr>
        <a:xfrm>
          <a:off x="0" y="0"/>
          <a:ext cx="0" cy="0"/>
          <a:chOff x="0" y="0"/>
          <a:chExt cx="0" cy="0"/>
        </a:xfrm>
      </p:grpSpPr>
      <p:pic>
        <p:nvPicPr>
          <p:cNvPr id="6"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65100"/>
            <a:ext cx="638175" cy="288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a:spLocks noGrp="1"/>
          </p:cNvSpPr>
          <p:nvPr>
            <p:ph type="ctrTitle" hasCustomPrompt="1"/>
          </p:nvPr>
        </p:nvSpPr>
        <p:spPr>
          <a:xfrm>
            <a:off x="755576" y="162640"/>
            <a:ext cx="7992888" cy="456098"/>
          </a:xfrm>
        </p:spPr>
        <p:txBody>
          <a:bodyPr>
            <a:noAutofit/>
          </a:bodyPr>
          <a:lstStyle>
            <a:lvl1pPr algn="l">
              <a:defRPr sz="2400" b="1">
                <a:solidFill>
                  <a:schemeClr val="tx2"/>
                </a:solidFill>
                <a:latin typeface="微软雅黑" panose="020B0503020204020204" pitchFamily="34" charset="-122"/>
                <a:ea typeface="微软雅黑" panose="020B0503020204020204" pitchFamily="34" charset="-122"/>
              </a:defRPr>
            </a:lvl1pPr>
          </a:lstStyle>
          <a:p>
            <a:r>
              <a:rPr lang="zh-CN" altLang="en-US" dirty="0"/>
              <a:t>标题</a:t>
            </a:r>
          </a:p>
        </p:txBody>
      </p:sp>
      <p:sp>
        <p:nvSpPr>
          <p:cNvPr id="7" name="灯片编号占位符 5">
            <a:extLst>
              <a:ext uri="{FF2B5EF4-FFF2-40B4-BE49-F238E27FC236}">
                <a16:creationId xmlns:a16="http://schemas.microsoft.com/office/drawing/2014/main" id="{2526228A-B3BB-4E2F-8F6B-1208B37614B5}"/>
              </a:ext>
            </a:extLst>
          </p:cNvPr>
          <p:cNvSpPr>
            <a:spLocks noGrp="1"/>
          </p:cNvSpPr>
          <p:nvPr>
            <p:ph type="sldNum" sz="quarter" idx="4"/>
          </p:nvPr>
        </p:nvSpPr>
        <p:spPr>
          <a:xfrm>
            <a:off x="8465604" y="4707287"/>
            <a:ext cx="442392" cy="274637"/>
          </a:xfrm>
          <a:prstGeom prst="rect">
            <a:avLst/>
          </a:prstGeom>
        </p:spPr>
        <p:txBody>
          <a:bodyPr vert="horz" lIns="81630" tIns="40815" rIns="81630" bIns="40815" rtlCol="0" anchor="ctr"/>
          <a:lstStyle>
            <a:lvl1pPr algn="ctr" defTabSz="815975" fontAlgn="auto">
              <a:spcBef>
                <a:spcPts val="0"/>
              </a:spcBef>
              <a:spcAft>
                <a:spcPts val="0"/>
              </a:spcAft>
              <a:defRPr sz="1000" smtClean="0">
                <a:solidFill>
                  <a:schemeClr val="tx1">
                    <a:tint val="75000"/>
                  </a:schemeClr>
                </a:solidFill>
                <a:latin typeface="+mn-lt"/>
                <a:ea typeface="+mn-ea"/>
              </a:defRPr>
            </a:lvl1pPr>
          </a:lstStyle>
          <a:p>
            <a:pPr>
              <a:defRPr/>
            </a:pPr>
            <a:fld id="{E6CA0B37-C609-418D-973E-5FE272E0CA7A}" type="slidenum">
              <a:rPr lang="zh-CN" altLang="en-US" smtClean="0"/>
              <a:pPr>
                <a:defRPr/>
              </a:pPr>
              <a:t>‹#›</a:t>
            </a:fld>
            <a:endParaRPr lang="zh-CN" altLang="en-US"/>
          </a:p>
        </p:txBody>
      </p:sp>
    </p:spTree>
    <p:extLst>
      <p:ext uri="{BB962C8B-B14F-4D97-AF65-F5344CB8AC3E}">
        <p14:creationId xmlns:p14="http://schemas.microsoft.com/office/powerpoint/2010/main" val="3735654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章标题">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EC5FBAB-43E0-446A-A354-B64ED54D3B1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标题 1"/>
          <p:cNvSpPr>
            <a:spLocks noGrp="1"/>
          </p:cNvSpPr>
          <p:nvPr>
            <p:ph type="ctrTitle"/>
          </p:nvPr>
        </p:nvSpPr>
        <p:spPr>
          <a:xfrm>
            <a:off x="2116832" y="1751641"/>
            <a:ext cx="6912768" cy="1102518"/>
          </a:xfrm>
        </p:spPr>
        <p:txBody>
          <a:bodyPr>
            <a:noAutofit/>
          </a:bodyPr>
          <a:lstStyle>
            <a:lvl1pPr>
              <a:defRPr sz="4000" b="1">
                <a:solidFill>
                  <a:srgbClr val="1F3A62"/>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7" name="矩形 6">
            <a:extLst>
              <a:ext uri="{FF2B5EF4-FFF2-40B4-BE49-F238E27FC236}">
                <a16:creationId xmlns:a16="http://schemas.microsoft.com/office/drawing/2014/main" id="{583CEFB2-D6CE-41BD-9484-A53C4C7CB61C}"/>
              </a:ext>
            </a:extLst>
          </p:cNvPr>
          <p:cNvSpPr/>
          <p:nvPr userDrawn="1"/>
        </p:nvSpPr>
        <p:spPr>
          <a:xfrm>
            <a:off x="5789240" y="195486"/>
            <a:ext cx="3240360" cy="369332"/>
          </a:xfrm>
          <a:prstGeom prst="rect">
            <a:avLst/>
          </a:prstGeom>
        </p:spPr>
        <p:txBody>
          <a:bodyPr wrap="square">
            <a:spAutoFit/>
          </a:bodyPr>
          <a:lstStyle/>
          <a:p>
            <a:pPr algn="dist"/>
            <a:r>
              <a:rPr lang="en-US" altLang="zh-CN" sz="1800" b="1" dirty="0">
                <a:solidFill>
                  <a:srgbClr val="1E3559"/>
                </a:solidFill>
                <a:effectLst>
                  <a:outerShdw blurRad="38100" dist="38100" dir="2700000" algn="tl">
                    <a:srgbClr val="000000">
                      <a:alpha val="43137"/>
                    </a:srgbClr>
                  </a:outerShdw>
                </a:effectLst>
                <a:latin typeface="方正粗宋简体" panose="03000509000000000000" pitchFamily="65" charset="-122"/>
                <a:ea typeface="方正粗宋简体" panose="03000509000000000000" pitchFamily="65" charset="-122"/>
              </a:rPr>
              <a:t>Java EE </a:t>
            </a:r>
            <a:r>
              <a:rPr lang="zh-CN" altLang="en-US" sz="1800" b="1" dirty="0">
                <a:solidFill>
                  <a:srgbClr val="1E3559"/>
                </a:solidFill>
                <a:effectLst>
                  <a:outerShdw blurRad="38100" dist="38100" dir="2700000" algn="tl">
                    <a:srgbClr val="000000">
                      <a:alpha val="43137"/>
                    </a:srgbClr>
                  </a:outerShdw>
                </a:effectLst>
                <a:latin typeface="方正粗宋简体" panose="03000509000000000000" pitchFamily="65" charset="-122"/>
                <a:ea typeface="方正粗宋简体" panose="03000509000000000000" pitchFamily="65" charset="-122"/>
              </a:rPr>
              <a:t>轻量级框架应用实战</a:t>
            </a:r>
          </a:p>
        </p:txBody>
      </p:sp>
      <p:pic>
        <p:nvPicPr>
          <p:cNvPr id="6" name="Picture 2">
            <a:extLst>
              <a:ext uri="{FF2B5EF4-FFF2-40B4-BE49-F238E27FC236}">
                <a16:creationId xmlns:a16="http://schemas.microsoft.com/office/drawing/2014/main" id="{61D847F8-3E65-4F42-B405-BEDC978FD71F}"/>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244408" y="4040982"/>
            <a:ext cx="785192" cy="994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标题">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73C90B8-333D-46FF-8E29-FFB8B52D354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93" y="0"/>
            <a:ext cx="9144000" cy="5143500"/>
          </a:xfrm>
          <a:prstGeom prst="rect">
            <a:avLst/>
          </a:prstGeom>
        </p:spPr>
      </p:pic>
      <p:sp>
        <p:nvSpPr>
          <p:cNvPr id="2" name="标题 1"/>
          <p:cNvSpPr>
            <a:spLocks noGrp="1"/>
          </p:cNvSpPr>
          <p:nvPr>
            <p:ph type="ctrTitle"/>
          </p:nvPr>
        </p:nvSpPr>
        <p:spPr>
          <a:xfrm>
            <a:off x="4364182" y="195486"/>
            <a:ext cx="4555200" cy="576064"/>
          </a:xfrm>
        </p:spPr>
        <p:txBody>
          <a:bodyPr>
            <a:noAutofit/>
          </a:bodyPr>
          <a:lstStyle>
            <a:lvl1pPr algn="r" defTabSz="815975" rtl="0" eaLnBrk="1" fontAlgn="base" hangingPunct="1">
              <a:spcBef>
                <a:spcPct val="0"/>
              </a:spcBef>
              <a:spcAft>
                <a:spcPct val="0"/>
              </a:spcAft>
              <a:defRPr lang="zh-CN" altLang="en-US" sz="2800" b="1" kern="1200" noProof="1" dirty="0">
                <a:solidFill>
                  <a:schemeClr val="tx2"/>
                </a:solidFill>
                <a:latin typeface="微软雅黑" panose="020B0503020204020204" pitchFamily="34" charset="-122"/>
                <a:ea typeface="微软雅黑" panose="020B0503020204020204" pitchFamily="34" charset="-122"/>
                <a:cs typeface="+mj-cs"/>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743142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课程目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83568" y="148503"/>
            <a:ext cx="7078601" cy="556570"/>
          </a:xfrm>
          <a:prstGeom prst="rect">
            <a:avLst/>
          </a:prstGeom>
        </p:spPr>
        <p:txBody>
          <a:bodyPr/>
          <a:lstStyle>
            <a:lvl1pPr algn="l">
              <a:defRPr lang="zh-CN" altLang="en-US" sz="2400" b="1" kern="1200" noProof="1">
                <a:solidFill>
                  <a:schemeClr val="tx2"/>
                </a:solidFill>
                <a:latin typeface="微软雅黑" panose="020B0503020204020204" pitchFamily="34" charset="-122"/>
                <a:ea typeface="微软雅黑" panose="020B0503020204020204" pitchFamily="34" charset="-122"/>
                <a:cs typeface="+mj-cs"/>
              </a:defRPr>
            </a:lvl1pPr>
          </a:lstStyle>
          <a:p>
            <a:r>
              <a:rPr lang="zh-CN" altLang="en-US" noProof="1"/>
              <a:t>课程目标</a:t>
            </a:r>
          </a:p>
        </p:txBody>
      </p:sp>
      <p:sp>
        <p:nvSpPr>
          <p:cNvPr id="12" name="矩形 1"/>
          <p:cNvSpPr/>
          <p:nvPr userDrawn="1"/>
        </p:nvSpPr>
        <p:spPr>
          <a:xfrm>
            <a:off x="3140414" y="0"/>
            <a:ext cx="6003587" cy="5141913"/>
          </a:xfrm>
          <a:custGeom>
            <a:avLst/>
            <a:gdLst/>
            <a:ahLst/>
            <a:cxnLst/>
            <a:rect l="l" t="t" r="r" b="b"/>
            <a:pathLst>
              <a:path w="6003587" h="5141913">
                <a:moveTo>
                  <a:pt x="5065968" y="0"/>
                </a:moveTo>
                <a:lnTo>
                  <a:pt x="6003587" y="0"/>
                </a:lnTo>
                <a:lnTo>
                  <a:pt x="6003587" y="1361228"/>
                </a:lnTo>
                <a:lnTo>
                  <a:pt x="2278743" y="5141913"/>
                </a:lnTo>
                <a:lnTo>
                  <a:pt x="0" y="5141913"/>
                </a:lnTo>
                <a:close/>
              </a:path>
            </a:pathLst>
          </a:custGeom>
          <a:solidFill>
            <a:srgbClr val="A7C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2" descr="C:\Users\lenovo\Desktop\33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092960" y="426788"/>
            <a:ext cx="1079500" cy="241935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userDrawn="1"/>
        </p:nvPicPr>
        <p:blipFill>
          <a:blip r:embed="rId3" cstate="print"/>
          <a:srcRect l="10119" r="20859"/>
          <a:stretch>
            <a:fillRect/>
          </a:stretch>
        </p:blipFill>
        <p:spPr>
          <a:xfrm>
            <a:off x="5939155" y="1790700"/>
            <a:ext cx="1693545" cy="1521460"/>
          </a:xfrm>
          <a:prstGeom prst="rect">
            <a:avLst/>
          </a:prstGeom>
          <a:ln w="38100">
            <a:solidFill>
              <a:schemeClr val="bg1"/>
            </a:solidFill>
          </a:ln>
        </p:spPr>
      </p:pic>
      <p:sp>
        <p:nvSpPr>
          <p:cNvPr id="11" name="内容占位符 8">
            <a:extLst>
              <a:ext uri="{FF2B5EF4-FFF2-40B4-BE49-F238E27FC236}">
                <a16:creationId xmlns:a16="http://schemas.microsoft.com/office/drawing/2014/main" id="{AB5C09D3-18AD-46C4-B9BE-DC908ED61C17}"/>
              </a:ext>
            </a:extLst>
          </p:cNvPr>
          <p:cNvSpPr>
            <a:spLocks noGrp="1"/>
          </p:cNvSpPr>
          <p:nvPr>
            <p:ph idx="1"/>
          </p:nvPr>
        </p:nvSpPr>
        <p:spPr>
          <a:xfrm>
            <a:off x="683568" y="853577"/>
            <a:ext cx="7992888" cy="4022430"/>
          </a:xfrm>
        </p:spPr>
        <p:txBody>
          <a:bodyPr/>
          <a:lstStyle>
            <a:lvl1pPr marL="342900" indent="-342900">
              <a:lnSpc>
                <a:spcPct val="120000"/>
              </a:lnSpc>
              <a:buClr>
                <a:schemeClr val="tx2"/>
              </a:buClr>
              <a:buFont typeface="Wingdings" panose="05000000000000000000" pitchFamily="2" charset="2"/>
              <a:buChar char="u"/>
              <a:defRPr sz="1800" b="1">
                <a:solidFill>
                  <a:schemeClr val="accent1">
                    <a:lumMod val="75000"/>
                  </a:schemeClr>
                </a:solidFill>
                <a:latin typeface="微软雅黑" panose="020B0503020204020204" pitchFamily="34" charset="-122"/>
                <a:ea typeface="微软雅黑" panose="020B0503020204020204" pitchFamily="34" charset="-122"/>
              </a:defRPr>
            </a:lvl1pPr>
            <a:lvl2pPr marL="800100" indent="-342900">
              <a:lnSpc>
                <a:spcPct val="120000"/>
              </a:lnSpc>
              <a:buClr>
                <a:schemeClr val="tx2"/>
              </a:buClr>
              <a:buSzPct val="90000"/>
              <a:buFont typeface="Wingdings" panose="05000000000000000000" pitchFamily="2" charset="2"/>
              <a:buChar char="n"/>
              <a:defRPr sz="1600">
                <a:solidFill>
                  <a:schemeClr val="tx1">
                    <a:lumMod val="50000"/>
                    <a:lumOff val="50000"/>
                  </a:schemeClr>
                </a:solidFill>
                <a:latin typeface="微软雅黑" panose="020B0503020204020204" pitchFamily="34" charset="-122"/>
                <a:ea typeface="微软雅黑" panose="020B0503020204020204" pitchFamily="34" charset="-122"/>
              </a:defRPr>
            </a:lvl2pPr>
            <a:lvl3pPr marL="1257300" indent="-342900">
              <a:lnSpc>
                <a:spcPct val="100000"/>
              </a:lnSpc>
              <a:buClr>
                <a:schemeClr val="tx2"/>
              </a:buClr>
              <a:buSzPct val="85000"/>
              <a:buFont typeface="Wingdings" panose="05000000000000000000" pitchFamily="2" charset="2"/>
              <a:buChar char="p"/>
              <a:defRPr sz="1400" baseline="0">
                <a:solidFill>
                  <a:schemeClr val="tx1"/>
                </a:solidFill>
                <a:latin typeface="微软雅黑" panose="020B0503020204020204" pitchFamily="34" charset="-122"/>
                <a:ea typeface="微软雅黑" panose="020B0503020204020204" pitchFamily="34" charset="-122"/>
              </a:defRPr>
            </a:lvl3pPr>
            <a:lvl4pPr marL="1657350" indent="-285750">
              <a:lnSpc>
                <a:spcPct val="100000"/>
              </a:lnSpc>
              <a:buClr>
                <a:schemeClr val="tx2"/>
              </a:buClr>
              <a:buFont typeface="Wingdings" panose="05000000000000000000" pitchFamily="2" charset="2"/>
              <a:buChar char="ü"/>
              <a:defRPr sz="1200">
                <a:solidFill>
                  <a:schemeClr val="tx1"/>
                </a:solidFill>
                <a:latin typeface="微软雅黑" panose="020B0503020204020204" pitchFamily="34" charset="-122"/>
                <a:ea typeface="微软雅黑" panose="020B0503020204020204" pitchFamily="34" charset="-122"/>
              </a:defRPr>
            </a:lvl4pPr>
            <a:lvl5pPr marL="1917700" indent="-285750">
              <a:buClr>
                <a:schemeClr val="tx2"/>
              </a:buClr>
              <a:buFont typeface="Wingdings" panose="05000000000000000000" pitchFamily="2" charset="2"/>
              <a:buChar char="Ø"/>
              <a:defRPr sz="1100">
                <a:solidFill>
                  <a:schemeClr val="tx1"/>
                </a:solidFill>
                <a:latin typeface="微软雅黑" panose="020B0503020204020204" pitchFamily="34" charset="-122"/>
                <a:ea typeface="微软雅黑" panose="020B0503020204020204" pitchFamily="34" charset="-122"/>
              </a:defRPr>
            </a:lvl5pPr>
            <a:lvl6pPr marL="2326640" indent="-285750">
              <a:buClr>
                <a:schemeClr val="tx2"/>
              </a:buClr>
              <a:buFont typeface="Wingdings" panose="05000000000000000000" pitchFamily="2" charset="2"/>
              <a:buChar char="n"/>
              <a:defRPr>
                <a:solidFill>
                  <a:schemeClr val="accent1">
                    <a:lumMod val="75000"/>
                  </a:schemeClr>
                </a:solidFill>
                <a:latin typeface="+mn-lt"/>
              </a:defRPr>
            </a:lvl6p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pic>
        <p:nvPicPr>
          <p:cNvPr id="8" name="图片 6">
            <a:extLst>
              <a:ext uri="{FF2B5EF4-FFF2-40B4-BE49-F238E27FC236}">
                <a16:creationId xmlns:a16="http://schemas.microsoft.com/office/drawing/2014/main" id="{57183EB8-BAF8-4125-974B-9F7347D2C893}"/>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165100"/>
            <a:ext cx="638175" cy="288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5374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275606"/>
            <a:ext cx="9144000" cy="2304256"/>
          </a:xfrm>
          <a:prstGeom prst="rect">
            <a:avLst/>
          </a:prstGeom>
        </p:spPr>
      </p:pic>
      <p:pic>
        <p:nvPicPr>
          <p:cNvPr id="8" name="图片 6"/>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rot="5400000">
            <a:off x="725017" y="-1121569"/>
            <a:ext cx="638175" cy="288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a:spLocks noGrp="1"/>
          </p:cNvSpPr>
          <p:nvPr>
            <p:ph type="ctrTitle" hasCustomPrompt="1"/>
          </p:nvPr>
        </p:nvSpPr>
        <p:spPr>
          <a:xfrm>
            <a:off x="539552" y="1446385"/>
            <a:ext cx="8208912" cy="1102518"/>
          </a:xfrm>
        </p:spPr>
        <p:txBody>
          <a:bodyPr>
            <a:noAutofit/>
          </a:bodyPr>
          <a:lstStyle>
            <a:lvl1pPr>
              <a:defRPr sz="3000" b="1">
                <a:solidFill>
                  <a:schemeClr val="bg1"/>
                </a:solidFill>
                <a:latin typeface="微软雅黑" panose="020B0503020204020204" pitchFamily="34" charset="-122"/>
                <a:ea typeface="微软雅黑" panose="020B0503020204020204" pitchFamily="34" charset="-122"/>
              </a:defRPr>
            </a:lvl1pPr>
          </a:lstStyle>
          <a:p>
            <a:r>
              <a:rPr lang="zh-CN" altLang="en-US" dirty="0"/>
              <a:t>谢谢</a:t>
            </a:r>
          </a:p>
        </p:txBody>
      </p:sp>
      <p:pic>
        <p:nvPicPr>
          <p:cNvPr id="11" name="图片 10" descr="2_03"/>
          <p:cNvPicPr>
            <a:picLocks noChangeAspect="1"/>
          </p:cNvPicPr>
          <p:nvPr userDrawn="1"/>
        </p:nvPicPr>
        <p:blipFill>
          <a:blip r:embed="rId4"/>
          <a:stretch>
            <a:fillRect/>
          </a:stretch>
        </p:blipFill>
        <p:spPr>
          <a:xfrm>
            <a:off x="1945640" y="1350897"/>
            <a:ext cx="5252720" cy="1293495"/>
          </a:xfrm>
          <a:prstGeom prst="rect">
            <a:avLst/>
          </a:prstGeom>
        </p:spPr>
      </p:pic>
      <p:sp>
        <p:nvSpPr>
          <p:cNvPr id="13" name="副标题 2"/>
          <p:cNvSpPr>
            <a:spLocks noGrp="1"/>
          </p:cNvSpPr>
          <p:nvPr>
            <p:ph type="subTitle" idx="1" hasCustomPrompt="1"/>
          </p:nvPr>
        </p:nvSpPr>
        <p:spPr>
          <a:xfrm>
            <a:off x="2591780" y="2774373"/>
            <a:ext cx="3923320" cy="733481"/>
          </a:xfrm>
        </p:spPr>
        <p:txBody>
          <a:bodyPr>
            <a:normAutofit/>
          </a:bodyPr>
          <a:lstStyle>
            <a:lvl1pPr marL="0" indent="0" algn="ctr">
              <a:buNone/>
              <a:defRPr sz="2400">
                <a:solidFill>
                  <a:schemeClr val="bg1"/>
                </a:solidFill>
                <a:effectLst/>
                <a:latin typeface="微软雅黑" panose="020B0503020204020204" pitchFamily="34" charset="-122"/>
                <a:ea typeface="微软雅黑" panose="020B0503020204020204" pitchFamily="34" charset="-122"/>
              </a:defRPr>
            </a:lvl1pPr>
            <a:lvl2pPr marL="408305" indent="0" algn="ctr">
              <a:buNone/>
              <a:defRPr>
                <a:solidFill>
                  <a:schemeClr val="tx1">
                    <a:tint val="75000"/>
                  </a:schemeClr>
                </a:solidFill>
              </a:defRPr>
            </a:lvl2pPr>
            <a:lvl3pPr marL="816610" indent="0" algn="ctr">
              <a:buNone/>
              <a:defRPr>
                <a:solidFill>
                  <a:schemeClr val="tx1">
                    <a:tint val="75000"/>
                  </a:schemeClr>
                </a:solidFill>
              </a:defRPr>
            </a:lvl3pPr>
            <a:lvl4pPr marL="1224280" indent="0" algn="ctr">
              <a:buNone/>
              <a:defRPr>
                <a:solidFill>
                  <a:schemeClr val="tx1">
                    <a:tint val="75000"/>
                  </a:schemeClr>
                </a:solidFill>
              </a:defRPr>
            </a:lvl4pPr>
            <a:lvl5pPr marL="1632585" indent="0" algn="ctr">
              <a:buNone/>
              <a:defRPr>
                <a:solidFill>
                  <a:schemeClr val="tx1">
                    <a:tint val="75000"/>
                  </a:schemeClr>
                </a:solidFill>
              </a:defRPr>
            </a:lvl5pPr>
            <a:lvl6pPr marL="2040890" indent="0" algn="ctr">
              <a:buNone/>
              <a:defRPr>
                <a:solidFill>
                  <a:schemeClr val="tx1">
                    <a:tint val="75000"/>
                  </a:schemeClr>
                </a:solidFill>
              </a:defRPr>
            </a:lvl6pPr>
            <a:lvl7pPr marL="2449195" indent="0" algn="ctr">
              <a:buNone/>
              <a:defRPr>
                <a:solidFill>
                  <a:schemeClr val="tx1">
                    <a:tint val="75000"/>
                  </a:schemeClr>
                </a:solidFill>
              </a:defRPr>
            </a:lvl7pPr>
            <a:lvl8pPr marL="2856865" indent="0" algn="ctr">
              <a:buNone/>
              <a:defRPr>
                <a:solidFill>
                  <a:schemeClr val="tx1">
                    <a:tint val="75000"/>
                  </a:schemeClr>
                </a:solidFill>
              </a:defRPr>
            </a:lvl8pPr>
            <a:lvl9pPr marL="3265170" indent="0" algn="ctr">
              <a:buNone/>
              <a:defRPr>
                <a:solidFill>
                  <a:schemeClr val="tx1">
                    <a:tint val="75000"/>
                  </a:schemeClr>
                </a:solidFill>
              </a:defRPr>
            </a:lvl9pPr>
          </a:lstStyle>
          <a:p>
            <a:r>
              <a:rPr lang="zh-CN" altLang="en-US" dirty="0"/>
              <a:t>主讲人：某某某</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演示案例">
    <p:spTree>
      <p:nvGrpSpPr>
        <p:cNvPr id="1" name=""/>
        <p:cNvGrpSpPr/>
        <p:nvPr/>
      </p:nvGrpSpPr>
      <p:grpSpPr>
        <a:xfrm>
          <a:off x="0" y="0"/>
          <a:ext cx="0" cy="0"/>
          <a:chOff x="0" y="0"/>
          <a:chExt cx="0" cy="0"/>
        </a:xfrm>
      </p:grpSpPr>
      <p:pic>
        <p:nvPicPr>
          <p:cNvPr id="16" name="Picture 5"/>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1241" y="-1"/>
            <a:ext cx="3129358" cy="5141543"/>
          </a:xfrm>
          <a:prstGeom prst="rect">
            <a:avLst/>
          </a:prstGeom>
          <a:noFill/>
          <a:extLst>
            <a:ext uri="{909E8E84-426E-40DD-AFC4-6F175D3DCCD1}">
              <a14:hiddenFill xmlns:a14="http://schemas.microsoft.com/office/drawing/2010/main">
                <a:solidFill>
                  <a:srgbClr val="FFFFFF"/>
                </a:solidFill>
              </a14:hiddenFill>
            </a:ext>
          </a:extLst>
        </p:spPr>
      </p:pic>
      <p:sp>
        <p:nvSpPr>
          <p:cNvPr id="20" name="矩形 19"/>
          <p:cNvSpPr/>
          <p:nvPr userDrawn="1"/>
        </p:nvSpPr>
        <p:spPr>
          <a:xfrm>
            <a:off x="0" y="-1"/>
            <a:ext cx="9144000" cy="5141914"/>
          </a:xfrm>
          <a:prstGeom prst="rect">
            <a:avLst/>
          </a:prstGeom>
          <a:solidFill>
            <a:schemeClr val="tx2">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Rectangle 18"/>
          <p:cNvSpPr>
            <a:spLocks noChangeArrowheads="1"/>
          </p:cNvSpPr>
          <p:nvPr userDrawn="1"/>
        </p:nvSpPr>
        <p:spPr bwMode="auto">
          <a:xfrm>
            <a:off x="1259632" y="3723878"/>
            <a:ext cx="10259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buFont typeface="Arial" panose="020B0604020202020204" pitchFamily="34" charset="0"/>
              <a:buNone/>
            </a:pPr>
            <a:r>
              <a:rPr lang="zh-CN" altLang="en-US" sz="2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演示案例</a:t>
            </a:r>
          </a:p>
        </p:txBody>
      </p:sp>
      <p:sp>
        <p:nvSpPr>
          <p:cNvPr id="32" name="Freeform 9"/>
          <p:cNvSpPr/>
          <p:nvPr userDrawn="1"/>
        </p:nvSpPr>
        <p:spPr bwMode="auto">
          <a:xfrm>
            <a:off x="2483768" y="3801700"/>
            <a:ext cx="68978" cy="138202"/>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cxnSp>
        <p:nvCxnSpPr>
          <p:cNvPr id="33" name="直接连接符 32"/>
          <p:cNvCxnSpPr/>
          <p:nvPr userDrawn="1"/>
        </p:nvCxnSpPr>
        <p:spPr>
          <a:xfrm>
            <a:off x="1115616" y="3674888"/>
            <a:ext cx="0" cy="423243"/>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矩形 36"/>
          <p:cNvSpPr/>
          <p:nvPr userDrawn="1"/>
        </p:nvSpPr>
        <p:spPr>
          <a:xfrm>
            <a:off x="3131840" y="-2"/>
            <a:ext cx="6012160" cy="5141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标题 1"/>
          <p:cNvSpPr>
            <a:spLocks noGrp="1" noChangeArrowheads="1"/>
          </p:cNvSpPr>
          <p:nvPr>
            <p:ph type="title" hasCustomPrompt="1"/>
          </p:nvPr>
        </p:nvSpPr>
        <p:spPr>
          <a:xfrm>
            <a:off x="3563889" y="282145"/>
            <a:ext cx="5334268" cy="493598"/>
          </a:xfrm>
          <a:prstGeom prst="rect">
            <a:avLst/>
          </a:prstGeom>
        </p:spPr>
        <p:txBody>
          <a:bodyPr/>
          <a:lstStyle>
            <a:lvl1pPr algn="l" defTabSz="815975" rtl="0" eaLnBrk="1" fontAlgn="base" hangingPunct="1">
              <a:spcBef>
                <a:spcPct val="0"/>
              </a:spcBef>
              <a:spcAft>
                <a:spcPct val="0"/>
              </a:spcAft>
              <a:defRPr lang="zh-CN" altLang="zh-CN" sz="2400" b="1" kern="1200" dirty="0" smtClean="0">
                <a:solidFill>
                  <a:schemeClr val="tx2"/>
                </a:solidFill>
                <a:latin typeface="微软雅黑" panose="020B0503020204020204" pitchFamily="34" charset="-122"/>
                <a:ea typeface="微软雅黑" panose="020B0503020204020204" pitchFamily="34" charset="-122"/>
                <a:cs typeface="+mj-cs"/>
              </a:defRPr>
            </a:lvl1pPr>
          </a:lstStyle>
          <a:p>
            <a:r>
              <a:rPr lang="zh-CN" altLang="en-US" dirty="0"/>
              <a:t>演示案例：</a:t>
            </a:r>
            <a:r>
              <a:rPr lang="en-US" altLang="zh-CN" dirty="0"/>
              <a:t>1-</a:t>
            </a:r>
            <a:r>
              <a:rPr lang="zh-CN" altLang="en-US" dirty="0"/>
              <a:t>案例名</a:t>
            </a:r>
            <a:endParaRPr lang="zh-CN" altLang="zh-CN" dirty="0"/>
          </a:p>
        </p:txBody>
      </p:sp>
      <p:grpSp>
        <p:nvGrpSpPr>
          <p:cNvPr id="26" name="组合 25"/>
          <p:cNvGrpSpPr/>
          <p:nvPr userDrawn="1"/>
        </p:nvGrpSpPr>
        <p:grpSpPr>
          <a:xfrm>
            <a:off x="636573" y="3736907"/>
            <a:ext cx="325200" cy="308837"/>
            <a:chOff x="1866900" y="2420938"/>
            <a:chExt cx="757238" cy="719137"/>
          </a:xfrm>
          <a:solidFill>
            <a:schemeClr val="bg1"/>
          </a:solidFill>
        </p:grpSpPr>
        <p:sp>
          <p:nvSpPr>
            <p:cNvPr id="27" name="Freeform 15"/>
            <p:cNvSpPr/>
            <p:nvPr/>
          </p:nvSpPr>
          <p:spPr bwMode="auto">
            <a:xfrm>
              <a:off x="1979613" y="2420938"/>
              <a:ext cx="644525" cy="495300"/>
            </a:xfrm>
            <a:custGeom>
              <a:avLst/>
              <a:gdLst>
                <a:gd name="T0" fmla="*/ 158 w 172"/>
                <a:gd name="T1" fmla="*/ 0 h 132"/>
                <a:gd name="T2" fmla="*/ 15 w 172"/>
                <a:gd name="T3" fmla="*/ 0 h 132"/>
                <a:gd name="T4" fmla="*/ 0 w 172"/>
                <a:gd name="T5" fmla="*/ 14 h 132"/>
                <a:gd name="T6" fmla="*/ 0 w 172"/>
                <a:gd name="T7" fmla="*/ 30 h 132"/>
                <a:gd name="T8" fmla="*/ 13 w 172"/>
                <a:gd name="T9" fmla="*/ 30 h 132"/>
                <a:gd name="T10" fmla="*/ 13 w 172"/>
                <a:gd name="T11" fmla="*/ 14 h 132"/>
                <a:gd name="T12" fmla="*/ 15 w 172"/>
                <a:gd name="T13" fmla="*/ 13 h 132"/>
                <a:gd name="T14" fmla="*/ 158 w 172"/>
                <a:gd name="T15" fmla="*/ 13 h 132"/>
                <a:gd name="T16" fmla="*/ 159 w 172"/>
                <a:gd name="T17" fmla="*/ 14 h 132"/>
                <a:gd name="T18" fmla="*/ 159 w 172"/>
                <a:gd name="T19" fmla="*/ 118 h 132"/>
                <a:gd name="T20" fmla="*/ 158 w 172"/>
                <a:gd name="T21" fmla="*/ 119 h 132"/>
                <a:gd name="T22" fmla="*/ 142 w 172"/>
                <a:gd name="T23" fmla="*/ 119 h 132"/>
                <a:gd name="T24" fmla="*/ 142 w 172"/>
                <a:gd name="T25" fmla="*/ 132 h 132"/>
                <a:gd name="T26" fmla="*/ 158 w 172"/>
                <a:gd name="T27" fmla="*/ 132 h 132"/>
                <a:gd name="T28" fmla="*/ 172 w 172"/>
                <a:gd name="T29" fmla="*/ 118 h 132"/>
                <a:gd name="T30" fmla="*/ 172 w 172"/>
                <a:gd name="T31" fmla="*/ 14 h 132"/>
                <a:gd name="T32" fmla="*/ 158 w 172"/>
                <a:gd name="T3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 h="132">
                  <a:moveTo>
                    <a:pt x="158" y="0"/>
                  </a:moveTo>
                  <a:cubicBezTo>
                    <a:pt x="15" y="0"/>
                    <a:pt x="15" y="0"/>
                    <a:pt x="15" y="0"/>
                  </a:cubicBezTo>
                  <a:cubicBezTo>
                    <a:pt x="7" y="0"/>
                    <a:pt x="0" y="6"/>
                    <a:pt x="0" y="14"/>
                  </a:cubicBezTo>
                  <a:cubicBezTo>
                    <a:pt x="0" y="30"/>
                    <a:pt x="0" y="30"/>
                    <a:pt x="0" y="30"/>
                  </a:cubicBezTo>
                  <a:cubicBezTo>
                    <a:pt x="13" y="30"/>
                    <a:pt x="13" y="30"/>
                    <a:pt x="13" y="30"/>
                  </a:cubicBezTo>
                  <a:cubicBezTo>
                    <a:pt x="13" y="14"/>
                    <a:pt x="13" y="14"/>
                    <a:pt x="13" y="14"/>
                  </a:cubicBezTo>
                  <a:cubicBezTo>
                    <a:pt x="13" y="14"/>
                    <a:pt x="14" y="13"/>
                    <a:pt x="15" y="13"/>
                  </a:cubicBezTo>
                  <a:cubicBezTo>
                    <a:pt x="158" y="13"/>
                    <a:pt x="158" y="13"/>
                    <a:pt x="158" y="13"/>
                  </a:cubicBezTo>
                  <a:cubicBezTo>
                    <a:pt x="158" y="13"/>
                    <a:pt x="159" y="14"/>
                    <a:pt x="159" y="14"/>
                  </a:cubicBezTo>
                  <a:cubicBezTo>
                    <a:pt x="159" y="118"/>
                    <a:pt x="159" y="118"/>
                    <a:pt x="159" y="118"/>
                  </a:cubicBezTo>
                  <a:cubicBezTo>
                    <a:pt x="159" y="118"/>
                    <a:pt x="158" y="119"/>
                    <a:pt x="158" y="119"/>
                  </a:cubicBezTo>
                  <a:cubicBezTo>
                    <a:pt x="142" y="119"/>
                    <a:pt x="142" y="119"/>
                    <a:pt x="142" y="119"/>
                  </a:cubicBezTo>
                  <a:cubicBezTo>
                    <a:pt x="142" y="132"/>
                    <a:pt x="142" y="132"/>
                    <a:pt x="142" y="132"/>
                  </a:cubicBezTo>
                  <a:cubicBezTo>
                    <a:pt x="158" y="132"/>
                    <a:pt x="158" y="132"/>
                    <a:pt x="158" y="132"/>
                  </a:cubicBezTo>
                  <a:cubicBezTo>
                    <a:pt x="166" y="132"/>
                    <a:pt x="172" y="126"/>
                    <a:pt x="172" y="118"/>
                  </a:cubicBezTo>
                  <a:cubicBezTo>
                    <a:pt x="172" y="14"/>
                    <a:pt x="172" y="14"/>
                    <a:pt x="172" y="14"/>
                  </a:cubicBezTo>
                  <a:cubicBezTo>
                    <a:pt x="172" y="6"/>
                    <a:pt x="166" y="0"/>
                    <a:pt x="15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8" name="Freeform 16"/>
            <p:cNvSpPr/>
            <p:nvPr/>
          </p:nvSpPr>
          <p:spPr bwMode="auto">
            <a:xfrm>
              <a:off x="1866900" y="2533650"/>
              <a:ext cx="644525" cy="606425"/>
            </a:xfrm>
            <a:custGeom>
              <a:avLst/>
              <a:gdLst>
                <a:gd name="T0" fmla="*/ 157 w 172"/>
                <a:gd name="T1" fmla="*/ 0 h 162"/>
                <a:gd name="T2" fmla="*/ 43 w 172"/>
                <a:gd name="T3" fmla="*/ 0 h 162"/>
                <a:gd name="T4" fmla="*/ 30 w 172"/>
                <a:gd name="T5" fmla="*/ 0 h 162"/>
                <a:gd name="T6" fmla="*/ 14 w 172"/>
                <a:gd name="T7" fmla="*/ 0 h 162"/>
                <a:gd name="T8" fmla="*/ 0 w 172"/>
                <a:gd name="T9" fmla="*/ 15 h 162"/>
                <a:gd name="T10" fmla="*/ 0 w 172"/>
                <a:gd name="T11" fmla="*/ 118 h 162"/>
                <a:gd name="T12" fmla="*/ 0 w 172"/>
                <a:gd name="T13" fmla="*/ 120 h 162"/>
                <a:gd name="T14" fmla="*/ 14 w 172"/>
                <a:gd name="T15" fmla="*/ 133 h 162"/>
                <a:gd name="T16" fmla="*/ 44 w 172"/>
                <a:gd name="T17" fmla="*/ 133 h 162"/>
                <a:gd name="T18" fmla="*/ 51 w 172"/>
                <a:gd name="T19" fmla="*/ 126 h 162"/>
                <a:gd name="T20" fmla="*/ 44 w 172"/>
                <a:gd name="T21" fmla="*/ 119 h 162"/>
                <a:gd name="T22" fmla="*/ 14 w 172"/>
                <a:gd name="T23" fmla="*/ 119 h 162"/>
                <a:gd name="T24" fmla="*/ 13 w 172"/>
                <a:gd name="T25" fmla="*/ 118 h 162"/>
                <a:gd name="T26" fmla="*/ 13 w 172"/>
                <a:gd name="T27" fmla="*/ 15 h 162"/>
                <a:gd name="T28" fmla="*/ 14 w 172"/>
                <a:gd name="T29" fmla="*/ 13 h 162"/>
                <a:gd name="T30" fmla="*/ 30 w 172"/>
                <a:gd name="T31" fmla="*/ 13 h 162"/>
                <a:gd name="T32" fmla="*/ 43 w 172"/>
                <a:gd name="T33" fmla="*/ 13 h 162"/>
                <a:gd name="T34" fmla="*/ 157 w 172"/>
                <a:gd name="T35" fmla="*/ 13 h 162"/>
                <a:gd name="T36" fmla="*/ 159 w 172"/>
                <a:gd name="T37" fmla="*/ 15 h 162"/>
                <a:gd name="T38" fmla="*/ 159 w 172"/>
                <a:gd name="T39" fmla="*/ 89 h 162"/>
                <a:gd name="T40" fmla="*/ 159 w 172"/>
                <a:gd name="T41" fmla="*/ 102 h 162"/>
                <a:gd name="T42" fmla="*/ 159 w 172"/>
                <a:gd name="T43" fmla="*/ 118 h 162"/>
                <a:gd name="T44" fmla="*/ 157 w 172"/>
                <a:gd name="T45" fmla="*/ 119 h 162"/>
                <a:gd name="T46" fmla="*/ 130 w 172"/>
                <a:gd name="T47" fmla="*/ 119 h 162"/>
                <a:gd name="T48" fmla="*/ 105 w 172"/>
                <a:gd name="T49" fmla="*/ 119 h 162"/>
                <a:gd name="T50" fmla="*/ 90 w 172"/>
                <a:gd name="T51" fmla="*/ 119 h 162"/>
                <a:gd name="T52" fmla="*/ 89 w 172"/>
                <a:gd name="T53" fmla="*/ 119 h 162"/>
                <a:gd name="T54" fmla="*/ 85 w 172"/>
                <a:gd name="T55" fmla="*/ 121 h 162"/>
                <a:gd name="T56" fmla="*/ 85 w 172"/>
                <a:gd name="T57" fmla="*/ 121 h 162"/>
                <a:gd name="T58" fmla="*/ 82 w 172"/>
                <a:gd name="T59" fmla="*/ 123 h 162"/>
                <a:gd name="T60" fmla="*/ 73 w 172"/>
                <a:gd name="T61" fmla="*/ 133 h 162"/>
                <a:gd name="T62" fmla="*/ 56 w 172"/>
                <a:gd name="T63" fmla="*/ 150 h 162"/>
                <a:gd name="T64" fmla="*/ 56 w 172"/>
                <a:gd name="T65" fmla="*/ 160 h 162"/>
                <a:gd name="T66" fmla="*/ 65 w 172"/>
                <a:gd name="T67" fmla="*/ 160 h 162"/>
                <a:gd name="T68" fmla="*/ 92 w 172"/>
                <a:gd name="T69" fmla="*/ 133 h 162"/>
                <a:gd name="T70" fmla="*/ 130 w 172"/>
                <a:gd name="T71" fmla="*/ 133 h 162"/>
                <a:gd name="T72" fmla="*/ 157 w 172"/>
                <a:gd name="T73" fmla="*/ 133 h 162"/>
                <a:gd name="T74" fmla="*/ 172 w 172"/>
                <a:gd name="T75" fmla="*/ 118 h 162"/>
                <a:gd name="T76" fmla="*/ 172 w 172"/>
                <a:gd name="T77" fmla="*/ 102 h 162"/>
                <a:gd name="T78" fmla="*/ 172 w 172"/>
                <a:gd name="T79" fmla="*/ 89 h 162"/>
                <a:gd name="T80" fmla="*/ 172 w 172"/>
                <a:gd name="T81" fmla="*/ 15 h 162"/>
                <a:gd name="T82" fmla="*/ 157 w 172"/>
                <a:gd name="T83"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2" h="162">
                  <a:moveTo>
                    <a:pt x="157" y="0"/>
                  </a:moveTo>
                  <a:cubicBezTo>
                    <a:pt x="43" y="0"/>
                    <a:pt x="43" y="0"/>
                    <a:pt x="43" y="0"/>
                  </a:cubicBezTo>
                  <a:cubicBezTo>
                    <a:pt x="30" y="0"/>
                    <a:pt x="30" y="0"/>
                    <a:pt x="30" y="0"/>
                  </a:cubicBezTo>
                  <a:cubicBezTo>
                    <a:pt x="14" y="0"/>
                    <a:pt x="14" y="0"/>
                    <a:pt x="14" y="0"/>
                  </a:cubicBezTo>
                  <a:cubicBezTo>
                    <a:pt x="6" y="0"/>
                    <a:pt x="0" y="7"/>
                    <a:pt x="0" y="15"/>
                  </a:cubicBezTo>
                  <a:cubicBezTo>
                    <a:pt x="0" y="118"/>
                    <a:pt x="0" y="118"/>
                    <a:pt x="0" y="118"/>
                  </a:cubicBezTo>
                  <a:cubicBezTo>
                    <a:pt x="0" y="119"/>
                    <a:pt x="0" y="119"/>
                    <a:pt x="0" y="120"/>
                  </a:cubicBezTo>
                  <a:cubicBezTo>
                    <a:pt x="1" y="127"/>
                    <a:pt x="7" y="133"/>
                    <a:pt x="14" y="133"/>
                  </a:cubicBezTo>
                  <a:cubicBezTo>
                    <a:pt x="44" y="133"/>
                    <a:pt x="44" y="133"/>
                    <a:pt x="44" y="133"/>
                  </a:cubicBezTo>
                  <a:cubicBezTo>
                    <a:pt x="48" y="133"/>
                    <a:pt x="51" y="130"/>
                    <a:pt x="51" y="126"/>
                  </a:cubicBezTo>
                  <a:cubicBezTo>
                    <a:pt x="51" y="122"/>
                    <a:pt x="48" y="119"/>
                    <a:pt x="44" y="119"/>
                  </a:cubicBezTo>
                  <a:cubicBezTo>
                    <a:pt x="14" y="119"/>
                    <a:pt x="14" y="119"/>
                    <a:pt x="14" y="119"/>
                  </a:cubicBezTo>
                  <a:cubicBezTo>
                    <a:pt x="14" y="119"/>
                    <a:pt x="13" y="119"/>
                    <a:pt x="13" y="118"/>
                  </a:cubicBezTo>
                  <a:cubicBezTo>
                    <a:pt x="13" y="15"/>
                    <a:pt x="13" y="15"/>
                    <a:pt x="13" y="15"/>
                  </a:cubicBezTo>
                  <a:cubicBezTo>
                    <a:pt x="13" y="14"/>
                    <a:pt x="14" y="13"/>
                    <a:pt x="14" y="13"/>
                  </a:cubicBezTo>
                  <a:cubicBezTo>
                    <a:pt x="30" y="13"/>
                    <a:pt x="30" y="13"/>
                    <a:pt x="30" y="13"/>
                  </a:cubicBezTo>
                  <a:cubicBezTo>
                    <a:pt x="43" y="13"/>
                    <a:pt x="43" y="13"/>
                    <a:pt x="43" y="13"/>
                  </a:cubicBezTo>
                  <a:cubicBezTo>
                    <a:pt x="157" y="13"/>
                    <a:pt x="157" y="13"/>
                    <a:pt x="157" y="13"/>
                  </a:cubicBezTo>
                  <a:cubicBezTo>
                    <a:pt x="158" y="13"/>
                    <a:pt x="159" y="14"/>
                    <a:pt x="159" y="15"/>
                  </a:cubicBezTo>
                  <a:cubicBezTo>
                    <a:pt x="159" y="89"/>
                    <a:pt x="159" y="89"/>
                    <a:pt x="159" y="89"/>
                  </a:cubicBezTo>
                  <a:cubicBezTo>
                    <a:pt x="159" y="102"/>
                    <a:pt x="159" y="102"/>
                    <a:pt x="159" y="102"/>
                  </a:cubicBezTo>
                  <a:cubicBezTo>
                    <a:pt x="159" y="118"/>
                    <a:pt x="159" y="118"/>
                    <a:pt x="159" y="118"/>
                  </a:cubicBezTo>
                  <a:cubicBezTo>
                    <a:pt x="159" y="119"/>
                    <a:pt x="158" y="119"/>
                    <a:pt x="157" y="119"/>
                  </a:cubicBezTo>
                  <a:cubicBezTo>
                    <a:pt x="130" y="119"/>
                    <a:pt x="130" y="119"/>
                    <a:pt x="130" y="119"/>
                  </a:cubicBezTo>
                  <a:cubicBezTo>
                    <a:pt x="105" y="119"/>
                    <a:pt x="105" y="119"/>
                    <a:pt x="105" y="119"/>
                  </a:cubicBezTo>
                  <a:cubicBezTo>
                    <a:pt x="90" y="119"/>
                    <a:pt x="90" y="119"/>
                    <a:pt x="90" y="119"/>
                  </a:cubicBezTo>
                  <a:cubicBezTo>
                    <a:pt x="89" y="119"/>
                    <a:pt x="89" y="119"/>
                    <a:pt x="89" y="119"/>
                  </a:cubicBezTo>
                  <a:cubicBezTo>
                    <a:pt x="88" y="119"/>
                    <a:pt x="87" y="120"/>
                    <a:pt x="85" y="121"/>
                  </a:cubicBezTo>
                  <a:cubicBezTo>
                    <a:pt x="85" y="121"/>
                    <a:pt x="85" y="121"/>
                    <a:pt x="85" y="121"/>
                  </a:cubicBezTo>
                  <a:cubicBezTo>
                    <a:pt x="82" y="123"/>
                    <a:pt x="82" y="123"/>
                    <a:pt x="82" y="123"/>
                  </a:cubicBezTo>
                  <a:cubicBezTo>
                    <a:pt x="73" y="133"/>
                    <a:pt x="73" y="133"/>
                    <a:pt x="73" y="133"/>
                  </a:cubicBezTo>
                  <a:cubicBezTo>
                    <a:pt x="56" y="150"/>
                    <a:pt x="56" y="150"/>
                    <a:pt x="56" y="150"/>
                  </a:cubicBezTo>
                  <a:cubicBezTo>
                    <a:pt x="53" y="153"/>
                    <a:pt x="53" y="157"/>
                    <a:pt x="56" y="160"/>
                  </a:cubicBezTo>
                  <a:cubicBezTo>
                    <a:pt x="58" y="162"/>
                    <a:pt x="62" y="162"/>
                    <a:pt x="65" y="160"/>
                  </a:cubicBezTo>
                  <a:cubicBezTo>
                    <a:pt x="92" y="133"/>
                    <a:pt x="92" y="133"/>
                    <a:pt x="92" y="133"/>
                  </a:cubicBezTo>
                  <a:cubicBezTo>
                    <a:pt x="130" y="133"/>
                    <a:pt x="130" y="133"/>
                    <a:pt x="130" y="133"/>
                  </a:cubicBezTo>
                  <a:cubicBezTo>
                    <a:pt x="157" y="133"/>
                    <a:pt x="157" y="133"/>
                    <a:pt x="157" y="133"/>
                  </a:cubicBezTo>
                  <a:cubicBezTo>
                    <a:pt x="165" y="133"/>
                    <a:pt x="172" y="126"/>
                    <a:pt x="172" y="118"/>
                  </a:cubicBezTo>
                  <a:cubicBezTo>
                    <a:pt x="172" y="102"/>
                    <a:pt x="172" y="102"/>
                    <a:pt x="172" y="102"/>
                  </a:cubicBezTo>
                  <a:cubicBezTo>
                    <a:pt x="172" y="89"/>
                    <a:pt x="172" y="89"/>
                    <a:pt x="172" y="89"/>
                  </a:cubicBezTo>
                  <a:cubicBezTo>
                    <a:pt x="172" y="15"/>
                    <a:pt x="172" y="15"/>
                    <a:pt x="172" y="15"/>
                  </a:cubicBezTo>
                  <a:cubicBezTo>
                    <a:pt x="172" y="7"/>
                    <a:pt x="165" y="0"/>
                    <a:pt x="1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19" name="内容占位符 8">
            <a:extLst>
              <a:ext uri="{FF2B5EF4-FFF2-40B4-BE49-F238E27FC236}">
                <a16:creationId xmlns:a16="http://schemas.microsoft.com/office/drawing/2014/main" id="{1BEB4A84-75F1-4A8F-9894-46A9874EE5EB}"/>
              </a:ext>
            </a:extLst>
          </p:cNvPr>
          <p:cNvSpPr>
            <a:spLocks noGrp="1"/>
          </p:cNvSpPr>
          <p:nvPr>
            <p:ph idx="1"/>
          </p:nvPr>
        </p:nvSpPr>
        <p:spPr>
          <a:xfrm>
            <a:off x="3563889" y="935732"/>
            <a:ext cx="5334268" cy="3897228"/>
          </a:xfrm>
        </p:spPr>
        <p:txBody>
          <a:bodyPr/>
          <a:lstStyle>
            <a:lvl1pPr marL="342900" indent="-342900">
              <a:lnSpc>
                <a:spcPct val="100000"/>
              </a:lnSpc>
              <a:buClr>
                <a:schemeClr val="tx2"/>
              </a:buClr>
              <a:buFont typeface="Wingdings" panose="05000000000000000000" pitchFamily="2" charset="2"/>
              <a:buChar char="u"/>
              <a:defRPr sz="1800" b="1">
                <a:solidFill>
                  <a:schemeClr val="accent1">
                    <a:lumMod val="75000"/>
                  </a:schemeClr>
                </a:solidFill>
                <a:latin typeface="微软雅黑" panose="020B0503020204020204" pitchFamily="34" charset="-122"/>
                <a:ea typeface="微软雅黑" panose="020B0503020204020204" pitchFamily="34" charset="-122"/>
              </a:defRPr>
            </a:lvl1pPr>
            <a:lvl2pPr marL="800100" indent="-342900">
              <a:lnSpc>
                <a:spcPct val="120000"/>
              </a:lnSpc>
              <a:buClr>
                <a:schemeClr val="tx2"/>
              </a:buClr>
              <a:buSzPct val="90000"/>
              <a:buFont typeface="Wingdings" panose="05000000000000000000" pitchFamily="2" charset="2"/>
              <a:buChar char="n"/>
              <a:defRPr sz="1600">
                <a:solidFill>
                  <a:schemeClr val="tx1">
                    <a:lumMod val="50000"/>
                    <a:lumOff val="50000"/>
                  </a:schemeClr>
                </a:solidFill>
                <a:latin typeface="微软雅黑" panose="020B0503020204020204" pitchFamily="34" charset="-122"/>
                <a:ea typeface="微软雅黑" panose="020B0503020204020204" pitchFamily="34" charset="-122"/>
              </a:defRPr>
            </a:lvl2pPr>
            <a:lvl3pPr marL="1257300" indent="-342900">
              <a:lnSpc>
                <a:spcPct val="100000"/>
              </a:lnSpc>
              <a:buClr>
                <a:schemeClr val="tx2"/>
              </a:buClr>
              <a:buSzPct val="85000"/>
              <a:buFont typeface="Wingdings" panose="05000000000000000000" pitchFamily="2" charset="2"/>
              <a:buChar char="p"/>
              <a:defRPr sz="1400" baseline="0">
                <a:solidFill>
                  <a:schemeClr val="tx1"/>
                </a:solidFill>
                <a:latin typeface="微软雅黑" panose="020B0503020204020204" pitchFamily="34" charset="-122"/>
                <a:ea typeface="微软雅黑" panose="020B0503020204020204" pitchFamily="34" charset="-122"/>
              </a:defRPr>
            </a:lvl3pPr>
            <a:lvl4pPr marL="1657350" indent="-285750">
              <a:lnSpc>
                <a:spcPct val="100000"/>
              </a:lnSpc>
              <a:buClr>
                <a:schemeClr val="tx2"/>
              </a:buClr>
              <a:buFont typeface="Wingdings" panose="05000000000000000000" pitchFamily="2" charset="2"/>
              <a:buChar char="ü"/>
              <a:defRPr sz="1200">
                <a:solidFill>
                  <a:schemeClr val="tx1"/>
                </a:solidFill>
                <a:latin typeface="微软雅黑" panose="020B0503020204020204" pitchFamily="34" charset="-122"/>
                <a:ea typeface="微软雅黑" panose="020B0503020204020204" pitchFamily="34" charset="-122"/>
              </a:defRPr>
            </a:lvl4pPr>
            <a:lvl5pPr marL="1917700" indent="-285750">
              <a:lnSpc>
                <a:spcPct val="100000"/>
              </a:lnSpc>
              <a:buClr>
                <a:schemeClr val="tx2"/>
              </a:buClr>
              <a:buFont typeface="Wingdings" panose="05000000000000000000" pitchFamily="2" charset="2"/>
              <a:buChar char="Ø"/>
              <a:defRPr sz="1100">
                <a:solidFill>
                  <a:schemeClr val="tx1"/>
                </a:solidFill>
                <a:latin typeface="微软雅黑" panose="020B0503020204020204" pitchFamily="34" charset="-122"/>
                <a:ea typeface="微软雅黑" panose="020B0503020204020204" pitchFamily="34" charset="-122"/>
              </a:defRPr>
            </a:lvl5pPr>
            <a:lvl6pPr marL="2326640" indent="-285750">
              <a:buClr>
                <a:schemeClr val="tx2"/>
              </a:buClr>
              <a:buFont typeface="Wingdings" panose="05000000000000000000" pitchFamily="2" charset="2"/>
              <a:buChar char="n"/>
              <a:defRPr>
                <a:solidFill>
                  <a:schemeClr val="accent1">
                    <a:lumMod val="75000"/>
                  </a:schemeClr>
                </a:solidFill>
                <a:latin typeface="+mn-lt"/>
              </a:defRPr>
            </a:lvl6p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pic>
        <p:nvPicPr>
          <p:cNvPr id="21" name="图片 6">
            <a:extLst>
              <a:ext uri="{FF2B5EF4-FFF2-40B4-BE49-F238E27FC236}">
                <a16:creationId xmlns:a16="http://schemas.microsoft.com/office/drawing/2014/main" id="{D56D26C3-4A17-426B-AF68-60DAF183E0A9}"/>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130599" y="-372"/>
            <a:ext cx="414671"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灯片编号占位符 5">
            <a:extLst>
              <a:ext uri="{FF2B5EF4-FFF2-40B4-BE49-F238E27FC236}">
                <a16:creationId xmlns:a16="http://schemas.microsoft.com/office/drawing/2014/main" id="{BC9335BF-CCD2-4EDA-9EC4-07BB2DF3FA89}"/>
              </a:ext>
            </a:extLst>
          </p:cNvPr>
          <p:cNvSpPr>
            <a:spLocks noGrp="1"/>
          </p:cNvSpPr>
          <p:nvPr>
            <p:ph type="sldNum" sz="quarter" idx="4"/>
          </p:nvPr>
        </p:nvSpPr>
        <p:spPr>
          <a:xfrm>
            <a:off x="8465604" y="4707287"/>
            <a:ext cx="442392" cy="274637"/>
          </a:xfrm>
          <a:prstGeom prst="rect">
            <a:avLst/>
          </a:prstGeom>
        </p:spPr>
        <p:txBody>
          <a:bodyPr vert="horz" lIns="81630" tIns="40815" rIns="81630" bIns="40815" rtlCol="0" anchor="ctr"/>
          <a:lstStyle>
            <a:lvl1pPr algn="ctr" defTabSz="815975" fontAlgn="auto">
              <a:spcBef>
                <a:spcPts val="0"/>
              </a:spcBef>
              <a:spcAft>
                <a:spcPts val="0"/>
              </a:spcAft>
              <a:defRPr sz="1000" smtClean="0">
                <a:solidFill>
                  <a:schemeClr val="tx1">
                    <a:tint val="75000"/>
                  </a:schemeClr>
                </a:solidFill>
                <a:latin typeface="+mn-lt"/>
                <a:ea typeface="+mn-ea"/>
              </a:defRPr>
            </a:lvl1pPr>
          </a:lstStyle>
          <a:p>
            <a:pPr>
              <a:defRPr/>
            </a:pPr>
            <a:fld id="{E6CA0B37-C609-418D-973E-5FE272E0CA7A}" type="slidenum">
              <a:rPr lang="zh-CN" altLang="en-US" smtClean="0"/>
              <a:pPr>
                <a:defRPr/>
              </a:pPr>
              <a:t>‹#›</a:t>
            </a:fld>
            <a:endParaRPr lang="zh-CN" altLang="en-US"/>
          </a:p>
        </p:txBody>
      </p:sp>
    </p:spTree>
    <p:extLst>
      <p:ext uri="{BB962C8B-B14F-4D97-AF65-F5344CB8AC3E}">
        <p14:creationId xmlns:p14="http://schemas.microsoft.com/office/powerpoint/2010/main" val="1797478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课堂练习">
    <p:spTree>
      <p:nvGrpSpPr>
        <p:cNvPr id="1" name=""/>
        <p:cNvGrpSpPr/>
        <p:nvPr/>
      </p:nvGrpSpPr>
      <p:grpSpPr>
        <a:xfrm>
          <a:off x="0" y="0"/>
          <a:ext cx="0" cy="0"/>
          <a:chOff x="0" y="0"/>
          <a:chExt cx="0" cy="0"/>
        </a:xfrm>
      </p:grpSpPr>
      <p:pic>
        <p:nvPicPr>
          <p:cNvPr id="62" name="Picture 5"/>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1241" y="-1"/>
            <a:ext cx="3129358" cy="5141543"/>
          </a:xfrm>
          <a:prstGeom prst="rect">
            <a:avLst/>
          </a:prstGeom>
          <a:noFill/>
          <a:extLst>
            <a:ext uri="{909E8E84-426E-40DD-AFC4-6F175D3DCCD1}">
              <a14:hiddenFill xmlns:a14="http://schemas.microsoft.com/office/drawing/2010/main">
                <a:solidFill>
                  <a:srgbClr val="FFFFFF"/>
                </a:solidFill>
              </a14:hiddenFill>
            </a:ext>
          </a:extLst>
        </p:spPr>
      </p:pic>
      <p:sp>
        <p:nvSpPr>
          <p:cNvPr id="63" name="矩形 62"/>
          <p:cNvSpPr/>
          <p:nvPr userDrawn="1"/>
        </p:nvSpPr>
        <p:spPr>
          <a:xfrm>
            <a:off x="0" y="-372"/>
            <a:ext cx="9144000" cy="5141914"/>
          </a:xfrm>
          <a:prstGeom prst="rect">
            <a:avLst/>
          </a:prstGeom>
          <a:solidFill>
            <a:schemeClr val="tx2">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4" name="Rectangle 18"/>
          <p:cNvSpPr>
            <a:spLocks noChangeArrowheads="1"/>
          </p:cNvSpPr>
          <p:nvPr userDrawn="1"/>
        </p:nvSpPr>
        <p:spPr bwMode="auto">
          <a:xfrm>
            <a:off x="1259632" y="3723878"/>
            <a:ext cx="10259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buFont typeface="Arial" panose="020B0604020202020204" pitchFamily="34" charset="0"/>
              <a:buNone/>
            </a:pPr>
            <a:r>
              <a:rPr lang="zh-CN" altLang="en-US" sz="2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课堂练习</a:t>
            </a:r>
          </a:p>
        </p:txBody>
      </p:sp>
      <p:sp>
        <p:nvSpPr>
          <p:cNvPr id="65" name="Freeform 9"/>
          <p:cNvSpPr/>
          <p:nvPr userDrawn="1"/>
        </p:nvSpPr>
        <p:spPr bwMode="auto">
          <a:xfrm>
            <a:off x="2483768" y="3801700"/>
            <a:ext cx="68978" cy="138202"/>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cxnSp>
        <p:nvCxnSpPr>
          <p:cNvPr id="66" name="直接连接符 65"/>
          <p:cNvCxnSpPr/>
          <p:nvPr userDrawn="1"/>
        </p:nvCxnSpPr>
        <p:spPr>
          <a:xfrm>
            <a:off x="1115616" y="3674888"/>
            <a:ext cx="0" cy="423243"/>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70" name="矩形 69"/>
          <p:cNvSpPr/>
          <p:nvPr userDrawn="1"/>
        </p:nvSpPr>
        <p:spPr>
          <a:xfrm>
            <a:off x="3131840" y="-2"/>
            <a:ext cx="6012160" cy="5141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1" name="组合 80"/>
          <p:cNvGrpSpPr/>
          <p:nvPr userDrawn="1"/>
        </p:nvGrpSpPr>
        <p:grpSpPr>
          <a:xfrm>
            <a:off x="711200" y="3739460"/>
            <a:ext cx="252730" cy="309578"/>
            <a:chOff x="187325" y="2244725"/>
            <a:chExt cx="649288" cy="795338"/>
          </a:xfrm>
          <a:solidFill>
            <a:schemeClr val="bg1"/>
          </a:solidFill>
        </p:grpSpPr>
        <p:sp>
          <p:nvSpPr>
            <p:cNvPr id="82" name="Freeform 10"/>
            <p:cNvSpPr/>
            <p:nvPr/>
          </p:nvSpPr>
          <p:spPr bwMode="auto">
            <a:xfrm>
              <a:off x="187325" y="2244725"/>
              <a:ext cx="644525" cy="795338"/>
            </a:xfrm>
            <a:custGeom>
              <a:avLst/>
              <a:gdLst>
                <a:gd name="T0" fmla="*/ 172 w 172"/>
                <a:gd name="T1" fmla="*/ 17 h 212"/>
                <a:gd name="T2" fmla="*/ 155 w 172"/>
                <a:gd name="T3" fmla="*/ 0 h 212"/>
                <a:gd name="T4" fmla="*/ 17 w 172"/>
                <a:gd name="T5" fmla="*/ 0 h 212"/>
                <a:gd name="T6" fmla="*/ 0 w 172"/>
                <a:gd name="T7" fmla="*/ 17 h 212"/>
                <a:gd name="T8" fmla="*/ 0 w 172"/>
                <a:gd name="T9" fmla="*/ 195 h 212"/>
                <a:gd name="T10" fmla="*/ 17 w 172"/>
                <a:gd name="T11" fmla="*/ 212 h 212"/>
                <a:gd name="T12" fmla="*/ 39 w 172"/>
                <a:gd name="T13" fmla="*/ 212 h 212"/>
                <a:gd name="T14" fmla="*/ 63 w 172"/>
                <a:gd name="T15" fmla="*/ 212 h 212"/>
                <a:gd name="T16" fmla="*/ 69 w 172"/>
                <a:gd name="T17" fmla="*/ 205 h 212"/>
                <a:gd name="T18" fmla="*/ 63 w 172"/>
                <a:gd name="T19" fmla="*/ 199 h 212"/>
                <a:gd name="T20" fmla="*/ 39 w 172"/>
                <a:gd name="T21" fmla="*/ 199 h 212"/>
                <a:gd name="T22" fmla="*/ 17 w 172"/>
                <a:gd name="T23" fmla="*/ 199 h 212"/>
                <a:gd name="T24" fmla="*/ 13 w 172"/>
                <a:gd name="T25" fmla="*/ 195 h 212"/>
                <a:gd name="T26" fmla="*/ 13 w 172"/>
                <a:gd name="T27" fmla="*/ 17 h 212"/>
                <a:gd name="T28" fmla="*/ 17 w 172"/>
                <a:gd name="T29" fmla="*/ 13 h 212"/>
                <a:gd name="T30" fmla="*/ 115 w 172"/>
                <a:gd name="T31" fmla="*/ 13 h 212"/>
                <a:gd name="T32" fmla="*/ 115 w 172"/>
                <a:gd name="T33" fmla="*/ 13 h 212"/>
                <a:gd name="T34" fmla="*/ 128 w 172"/>
                <a:gd name="T35" fmla="*/ 13 h 212"/>
                <a:gd name="T36" fmla="*/ 128 w 172"/>
                <a:gd name="T37" fmla="*/ 13 h 212"/>
                <a:gd name="T38" fmla="*/ 155 w 172"/>
                <a:gd name="T39" fmla="*/ 13 h 212"/>
                <a:gd name="T40" fmla="*/ 159 w 172"/>
                <a:gd name="T41" fmla="*/ 17 h 212"/>
                <a:gd name="T42" fmla="*/ 159 w 172"/>
                <a:gd name="T43" fmla="*/ 151 h 212"/>
                <a:gd name="T44" fmla="*/ 166 w 172"/>
                <a:gd name="T45" fmla="*/ 152 h 212"/>
                <a:gd name="T46" fmla="*/ 172 w 172"/>
                <a:gd name="T47" fmla="*/ 156 h 212"/>
                <a:gd name="T48" fmla="*/ 172 w 172"/>
                <a:gd name="T49" fmla="*/ 158 h 212"/>
                <a:gd name="T50" fmla="*/ 172 w 172"/>
                <a:gd name="T51" fmla="*/ 158 h 212"/>
                <a:gd name="T52" fmla="*/ 172 w 172"/>
                <a:gd name="T53" fmla="*/ 17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2" h="212">
                  <a:moveTo>
                    <a:pt x="172" y="17"/>
                  </a:moveTo>
                  <a:cubicBezTo>
                    <a:pt x="172" y="8"/>
                    <a:pt x="165" y="0"/>
                    <a:pt x="155" y="0"/>
                  </a:cubicBezTo>
                  <a:cubicBezTo>
                    <a:pt x="17" y="0"/>
                    <a:pt x="17" y="0"/>
                    <a:pt x="17" y="0"/>
                  </a:cubicBezTo>
                  <a:cubicBezTo>
                    <a:pt x="8" y="0"/>
                    <a:pt x="0" y="8"/>
                    <a:pt x="0" y="17"/>
                  </a:cubicBezTo>
                  <a:cubicBezTo>
                    <a:pt x="0" y="195"/>
                    <a:pt x="0" y="195"/>
                    <a:pt x="0" y="195"/>
                  </a:cubicBezTo>
                  <a:cubicBezTo>
                    <a:pt x="0" y="205"/>
                    <a:pt x="8" y="212"/>
                    <a:pt x="17" y="212"/>
                  </a:cubicBezTo>
                  <a:cubicBezTo>
                    <a:pt x="39" y="212"/>
                    <a:pt x="39" y="212"/>
                    <a:pt x="39" y="212"/>
                  </a:cubicBezTo>
                  <a:cubicBezTo>
                    <a:pt x="63" y="212"/>
                    <a:pt x="63" y="212"/>
                    <a:pt x="63" y="212"/>
                  </a:cubicBezTo>
                  <a:cubicBezTo>
                    <a:pt x="66" y="212"/>
                    <a:pt x="69" y="209"/>
                    <a:pt x="69" y="205"/>
                  </a:cubicBezTo>
                  <a:cubicBezTo>
                    <a:pt x="69" y="202"/>
                    <a:pt x="66" y="199"/>
                    <a:pt x="63" y="199"/>
                  </a:cubicBezTo>
                  <a:cubicBezTo>
                    <a:pt x="39" y="199"/>
                    <a:pt x="39" y="199"/>
                    <a:pt x="39" y="199"/>
                  </a:cubicBezTo>
                  <a:cubicBezTo>
                    <a:pt x="17" y="199"/>
                    <a:pt x="17" y="199"/>
                    <a:pt x="17" y="199"/>
                  </a:cubicBezTo>
                  <a:cubicBezTo>
                    <a:pt x="15" y="199"/>
                    <a:pt x="13" y="197"/>
                    <a:pt x="13" y="195"/>
                  </a:cubicBezTo>
                  <a:cubicBezTo>
                    <a:pt x="13" y="17"/>
                    <a:pt x="13" y="17"/>
                    <a:pt x="13" y="17"/>
                  </a:cubicBezTo>
                  <a:cubicBezTo>
                    <a:pt x="13" y="15"/>
                    <a:pt x="15" y="13"/>
                    <a:pt x="17" y="13"/>
                  </a:cubicBezTo>
                  <a:cubicBezTo>
                    <a:pt x="115" y="13"/>
                    <a:pt x="115" y="13"/>
                    <a:pt x="115" y="13"/>
                  </a:cubicBezTo>
                  <a:cubicBezTo>
                    <a:pt x="115" y="13"/>
                    <a:pt x="115" y="13"/>
                    <a:pt x="115" y="13"/>
                  </a:cubicBezTo>
                  <a:cubicBezTo>
                    <a:pt x="128" y="13"/>
                    <a:pt x="128" y="13"/>
                    <a:pt x="128" y="13"/>
                  </a:cubicBezTo>
                  <a:cubicBezTo>
                    <a:pt x="128" y="13"/>
                    <a:pt x="128" y="13"/>
                    <a:pt x="128" y="13"/>
                  </a:cubicBezTo>
                  <a:cubicBezTo>
                    <a:pt x="155" y="13"/>
                    <a:pt x="155" y="13"/>
                    <a:pt x="155" y="13"/>
                  </a:cubicBezTo>
                  <a:cubicBezTo>
                    <a:pt x="157" y="13"/>
                    <a:pt x="159" y="15"/>
                    <a:pt x="159" y="17"/>
                  </a:cubicBezTo>
                  <a:cubicBezTo>
                    <a:pt x="159" y="151"/>
                    <a:pt x="159" y="151"/>
                    <a:pt x="159" y="151"/>
                  </a:cubicBezTo>
                  <a:cubicBezTo>
                    <a:pt x="166" y="152"/>
                    <a:pt x="166" y="152"/>
                    <a:pt x="166" y="152"/>
                  </a:cubicBezTo>
                  <a:cubicBezTo>
                    <a:pt x="169" y="152"/>
                    <a:pt x="171" y="154"/>
                    <a:pt x="172" y="156"/>
                  </a:cubicBezTo>
                  <a:cubicBezTo>
                    <a:pt x="172" y="157"/>
                    <a:pt x="172" y="157"/>
                    <a:pt x="172" y="158"/>
                  </a:cubicBezTo>
                  <a:cubicBezTo>
                    <a:pt x="172" y="158"/>
                    <a:pt x="172" y="158"/>
                    <a:pt x="172" y="158"/>
                  </a:cubicBezTo>
                  <a:lnTo>
                    <a:pt x="17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3" name="Freeform 11"/>
            <p:cNvSpPr>
              <a:spLocks noEditPoints="1"/>
            </p:cNvSpPr>
            <p:nvPr/>
          </p:nvSpPr>
          <p:spPr bwMode="auto">
            <a:xfrm>
              <a:off x="592138" y="2795588"/>
              <a:ext cx="190500" cy="244475"/>
            </a:xfrm>
            <a:custGeom>
              <a:avLst/>
              <a:gdLst>
                <a:gd name="T0" fmla="*/ 7 w 51"/>
                <a:gd name="T1" fmla="*/ 0 h 65"/>
                <a:gd name="T2" fmla="*/ 2 w 51"/>
                <a:gd name="T3" fmla="*/ 2 h 65"/>
                <a:gd name="T4" fmla="*/ 0 w 51"/>
                <a:gd name="T5" fmla="*/ 7 h 65"/>
                <a:gd name="T6" fmla="*/ 4 w 51"/>
                <a:gd name="T7" fmla="*/ 59 h 65"/>
                <a:gd name="T8" fmla="*/ 9 w 51"/>
                <a:gd name="T9" fmla="*/ 65 h 65"/>
                <a:gd name="T10" fmla="*/ 11 w 51"/>
                <a:gd name="T11" fmla="*/ 65 h 65"/>
                <a:gd name="T12" fmla="*/ 15 w 51"/>
                <a:gd name="T13" fmla="*/ 63 h 65"/>
                <a:gd name="T14" fmla="*/ 51 w 51"/>
                <a:gd name="T15" fmla="*/ 28 h 65"/>
                <a:gd name="T16" fmla="*/ 51 w 51"/>
                <a:gd name="T17" fmla="*/ 4 h 65"/>
                <a:gd name="T18" fmla="*/ 7 w 51"/>
                <a:gd name="T19" fmla="*/ 0 h 65"/>
                <a:gd name="T20" fmla="*/ 16 w 51"/>
                <a:gd name="T21" fmla="*/ 44 h 65"/>
                <a:gd name="T22" fmla="*/ 14 w 51"/>
                <a:gd name="T23" fmla="*/ 14 h 65"/>
                <a:gd name="T24" fmla="*/ 43 w 51"/>
                <a:gd name="T25" fmla="*/ 17 h 65"/>
                <a:gd name="T26" fmla="*/ 16 w 51"/>
                <a:gd name="T27" fmla="*/ 4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 h="65">
                  <a:moveTo>
                    <a:pt x="7" y="0"/>
                  </a:moveTo>
                  <a:cubicBezTo>
                    <a:pt x="5" y="0"/>
                    <a:pt x="3" y="1"/>
                    <a:pt x="2" y="2"/>
                  </a:cubicBezTo>
                  <a:cubicBezTo>
                    <a:pt x="0" y="4"/>
                    <a:pt x="0" y="5"/>
                    <a:pt x="0" y="7"/>
                  </a:cubicBezTo>
                  <a:cubicBezTo>
                    <a:pt x="4" y="59"/>
                    <a:pt x="4" y="59"/>
                    <a:pt x="4" y="59"/>
                  </a:cubicBezTo>
                  <a:cubicBezTo>
                    <a:pt x="4" y="61"/>
                    <a:pt x="6" y="64"/>
                    <a:pt x="9" y="65"/>
                  </a:cubicBezTo>
                  <a:cubicBezTo>
                    <a:pt x="9" y="65"/>
                    <a:pt x="10" y="65"/>
                    <a:pt x="11" y="65"/>
                  </a:cubicBezTo>
                  <a:cubicBezTo>
                    <a:pt x="13" y="65"/>
                    <a:pt x="14" y="64"/>
                    <a:pt x="15" y="63"/>
                  </a:cubicBezTo>
                  <a:cubicBezTo>
                    <a:pt x="51" y="28"/>
                    <a:pt x="51" y="28"/>
                    <a:pt x="51" y="28"/>
                  </a:cubicBezTo>
                  <a:cubicBezTo>
                    <a:pt x="51" y="4"/>
                    <a:pt x="51" y="4"/>
                    <a:pt x="51" y="4"/>
                  </a:cubicBezTo>
                  <a:lnTo>
                    <a:pt x="7" y="0"/>
                  </a:lnTo>
                  <a:close/>
                  <a:moveTo>
                    <a:pt x="16" y="44"/>
                  </a:moveTo>
                  <a:cubicBezTo>
                    <a:pt x="14" y="14"/>
                    <a:pt x="14" y="14"/>
                    <a:pt x="14" y="14"/>
                  </a:cubicBezTo>
                  <a:cubicBezTo>
                    <a:pt x="43" y="17"/>
                    <a:pt x="43" y="17"/>
                    <a:pt x="43" y="17"/>
                  </a:cubicBezTo>
                  <a:lnTo>
                    <a:pt x="16" y="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4" name="Freeform 12"/>
            <p:cNvSpPr/>
            <p:nvPr/>
          </p:nvSpPr>
          <p:spPr bwMode="auto">
            <a:xfrm>
              <a:off x="782638" y="2811463"/>
              <a:ext cx="53975" cy="88900"/>
            </a:xfrm>
            <a:custGeom>
              <a:avLst/>
              <a:gdLst>
                <a:gd name="T0" fmla="*/ 13 w 14"/>
                <a:gd name="T1" fmla="*/ 5 h 24"/>
                <a:gd name="T2" fmla="*/ 7 w 14"/>
                <a:gd name="T3" fmla="*/ 1 h 24"/>
                <a:gd name="T4" fmla="*/ 0 w 14"/>
                <a:gd name="T5" fmla="*/ 0 h 24"/>
                <a:gd name="T6" fmla="*/ 0 w 14"/>
                <a:gd name="T7" fmla="*/ 24 h 24"/>
                <a:gd name="T8" fmla="*/ 11 w 14"/>
                <a:gd name="T9" fmla="*/ 12 h 24"/>
                <a:gd name="T10" fmla="*/ 13 w 14"/>
                <a:gd name="T11" fmla="*/ 5 h 24"/>
              </a:gdLst>
              <a:ahLst/>
              <a:cxnLst>
                <a:cxn ang="0">
                  <a:pos x="T0" y="T1"/>
                </a:cxn>
                <a:cxn ang="0">
                  <a:pos x="T2" y="T3"/>
                </a:cxn>
                <a:cxn ang="0">
                  <a:pos x="T4" y="T5"/>
                </a:cxn>
                <a:cxn ang="0">
                  <a:pos x="T6" y="T7"/>
                </a:cxn>
                <a:cxn ang="0">
                  <a:pos x="T8" y="T9"/>
                </a:cxn>
                <a:cxn ang="0">
                  <a:pos x="T10" y="T11"/>
                </a:cxn>
              </a:cxnLst>
              <a:rect l="0" t="0" r="r" b="b"/>
              <a:pathLst>
                <a:path w="14" h="24">
                  <a:moveTo>
                    <a:pt x="13" y="5"/>
                  </a:moveTo>
                  <a:cubicBezTo>
                    <a:pt x="12" y="3"/>
                    <a:pt x="10" y="1"/>
                    <a:pt x="7" y="1"/>
                  </a:cubicBezTo>
                  <a:cubicBezTo>
                    <a:pt x="0" y="0"/>
                    <a:pt x="0" y="0"/>
                    <a:pt x="0" y="0"/>
                  </a:cubicBezTo>
                  <a:cubicBezTo>
                    <a:pt x="0" y="24"/>
                    <a:pt x="0" y="24"/>
                    <a:pt x="0" y="24"/>
                  </a:cubicBezTo>
                  <a:cubicBezTo>
                    <a:pt x="11" y="12"/>
                    <a:pt x="11" y="12"/>
                    <a:pt x="11" y="12"/>
                  </a:cubicBezTo>
                  <a:cubicBezTo>
                    <a:pt x="13" y="11"/>
                    <a:pt x="14" y="8"/>
                    <a:pt x="1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5" name="Freeform 13"/>
            <p:cNvSpPr/>
            <p:nvPr/>
          </p:nvSpPr>
          <p:spPr bwMode="auto">
            <a:xfrm>
              <a:off x="306388" y="2443163"/>
              <a:ext cx="434975" cy="49213"/>
            </a:xfrm>
            <a:custGeom>
              <a:avLst/>
              <a:gdLst>
                <a:gd name="T0" fmla="*/ 109 w 116"/>
                <a:gd name="T1" fmla="*/ 13 h 13"/>
                <a:gd name="T2" fmla="*/ 6 w 116"/>
                <a:gd name="T3" fmla="*/ 13 h 13"/>
                <a:gd name="T4" fmla="*/ 0 w 116"/>
                <a:gd name="T5" fmla="*/ 6 h 13"/>
                <a:gd name="T6" fmla="*/ 6 w 116"/>
                <a:gd name="T7" fmla="*/ 0 h 13"/>
                <a:gd name="T8" fmla="*/ 109 w 116"/>
                <a:gd name="T9" fmla="*/ 0 h 13"/>
                <a:gd name="T10" fmla="*/ 116 w 116"/>
                <a:gd name="T11" fmla="*/ 6 h 13"/>
                <a:gd name="T12" fmla="*/ 109 w 116"/>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16" h="13">
                  <a:moveTo>
                    <a:pt x="109" y="13"/>
                  </a:moveTo>
                  <a:cubicBezTo>
                    <a:pt x="6" y="13"/>
                    <a:pt x="6" y="13"/>
                    <a:pt x="6" y="13"/>
                  </a:cubicBezTo>
                  <a:cubicBezTo>
                    <a:pt x="3" y="13"/>
                    <a:pt x="0" y="10"/>
                    <a:pt x="0" y="6"/>
                  </a:cubicBezTo>
                  <a:cubicBezTo>
                    <a:pt x="0" y="3"/>
                    <a:pt x="3" y="0"/>
                    <a:pt x="6" y="0"/>
                  </a:cubicBezTo>
                  <a:cubicBezTo>
                    <a:pt x="109" y="0"/>
                    <a:pt x="109" y="0"/>
                    <a:pt x="109" y="0"/>
                  </a:cubicBezTo>
                  <a:cubicBezTo>
                    <a:pt x="113" y="0"/>
                    <a:pt x="116" y="3"/>
                    <a:pt x="116" y="6"/>
                  </a:cubicBezTo>
                  <a:cubicBezTo>
                    <a:pt x="116" y="10"/>
                    <a:pt x="113" y="13"/>
                    <a:pt x="109"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6" name="Freeform 14"/>
            <p:cNvSpPr/>
            <p:nvPr/>
          </p:nvSpPr>
          <p:spPr bwMode="auto">
            <a:xfrm>
              <a:off x="306388" y="2578100"/>
              <a:ext cx="434975" cy="52388"/>
            </a:xfrm>
            <a:custGeom>
              <a:avLst/>
              <a:gdLst>
                <a:gd name="T0" fmla="*/ 109 w 116"/>
                <a:gd name="T1" fmla="*/ 14 h 14"/>
                <a:gd name="T2" fmla="*/ 6 w 116"/>
                <a:gd name="T3" fmla="*/ 14 h 14"/>
                <a:gd name="T4" fmla="*/ 0 w 116"/>
                <a:gd name="T5" fmla="*/ 7 h 14"/>
                <a:gd name="T6" fmla="*/ 6 w 116"/>
                <a:gd name="T7" fmla="*/ 0 h 14"/>
                <a:gd name="T8" fmla="*/ 109 w 116"/>
                <a:gd name="T9" fmla="*/ 0 h 14"/>
                <a:gd name="T10" fmla="*/ 116 w 116"/>
                <a:gd name="T11" fmla="*/ 7 h 14"/>
                <a:gd name="T12" fmla="*/ 109 w 116"/>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116" h="14">
                  <a:moveTo>
                    <a:pt x="109" y="14"/>
                  </a:moveTo>
                  <a:cubicBezTo>
                    <a:pt x="6" y="14"/>
                    <a:pt x="6" y="14"/>
                    <a:pt x="6" y="14"/>
                  </a:cubicBezTo>
                  <a:cubicBezTo>
                    <a:pt x="3" y="14"/>
                    <a:pt x="0" y="11"/>
                    <a:pt x="0" y="7"/>
                  </a:cubicBezTo>
                  <a:cubicBezTo>
                    <a:pt x="0" y="3"/>
                    <a:pt x="3" y="0"/>
                    <a:pt x="6" y="0"/>
                  </a:cubicBezTo>
                  <a:cubicBezTo>
                    <a:pt x="109" y="0"/>
                    <a:pt x="109" y="0"/>
                    <a:pt x="109" y="0"/>
                  </a:cubicBezTo>
                  <a:cubicBezTo>
                    <a:pt x="113" y="0"/>
                    <a:pt x="116" y="3"/>
                    <a:pt x="116" y="7"/>
                  </a:cubicBezTo>
                  <a:cubicBezTo>
                    <a:pt x="116" y="11"/>
                    <a:pt x="113" y="14"/>
                    <a:pt x="10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20" name="标题 1">
            <a:extLst>
              <a:ext uri="{FF2B5EF4-FFF2-40B4-BE49-F238E27FC236}">
                <a16:creationId xmlns:a16="http://schemas.microsoft.com/office/drawing/2014/main" id="{F2E3E2D6-6E5B-4666-935F-C459CACDE82B}"/>
              </a:ext>
            </a:extLst>
          </p:cNvPr>
          <p:cNvSpPr>
            <a:spLocks noGrp="1" noChangeArrowheads="1"/>
          </p:cNvSpPr>
          <p:nvPr>
            <p:ph type="title" hasCustomPrompt="1"/>
          </p:nvPr>
        </p:nvSpPr>
        <p:spPr>
          <a:xfrm>
            <a:off x="3563889" y="267494"/>
            <a:ext cx="5334268" cy="493598"/>
          </a:xfrm>
          <a:prstGeom prst="rect">
            <a:avLst/>
          </a:prstGeom>
        </p:spPr>
        <p:txBody>
          <a:bodyPr/>
          <a:lstStyle>
            <a:lvl1pPr algn="l" defTabSz="815975" rtl="0" eaLnBrk="1" fontAlgn="base" hangingPunct="1">
              <a:spcBef>
                <a:spcPct val="0"/>
              </a:spcBef>
              <a:spcAft>
                <a:spcPct val="0"/>
              </a:spcAft>
              <a:defRPr lang="zh-CN" altLang="zh-CN" sz="2400" b="1" kern="1200" dirty="0" smtClean="0">
                <a:solidFill>
                  <a:schemeClr val="tx2"/>
                </a:solidFill>
                <a:latin typeface="微软雅黑" panose="020B0503020204020204" pitchFamily="34" charset="-122"/>
                <a:ea typeface="微软雅黑" panose="020B0503020204020204" pitchFamily="34" charset="-122"/>
                <a:cs typeface="+mj-cs"/>
              </a:defRPr>
            </a:lvl1pPr>
          </a:lstStyle>
          <a:p>
            <a:r>
              <a:rPr lang="zh-CN" altLang="en-US" dirty="0"/>
              <a:t>演示案例：</a:t>
            </a:r>
            <a:r>
              <a:rPr lang="en-US" altLang="zh-CN" dirty="0"/>
              <a:t>1-</a:t>
            </a:r>
            <a:r>
              <a:rPr lang="zh-CN" altLang="en-US" dirty="0"/>
              <a:t>案例名</a:t>
            </a:r>
            <a:endParaRPr lang="zh-CN" altLang="zh-CN" dirty="0"/>
          </a:p>
        </p:txBody>
      </p:sp>
      <p:sp>
        <p:nvSpPr>
          <p:cNvPr id="21" name="内容占位符 8">
            <a:extLst>
              <a:ext uri="{FF2B5EF4-FFF2-40B4-BE49-F238E27FC236}">
                <a16:creationId xmlns:a16="http://schemas.microsoft.com/office/drawing/2014/main" id="{8DB9131A-08D1-4B51-BE9D-4709CA52EC4F}"/>
              </a:ext>
            </a:extLst>
          </p:cNvPr>
          <p:cNvSpPr>
            <a:spLocks noGrp="1"/>
          </p:cNvSpPr>
          <p:nvPr>
            <p:ph idx="1"/>
          </p:nvPr>
        </p:nvSpPr>
        <p:spPr>
          <a:xfrm>
            <a:off x="3563889" y="935732"/>
            <a:ext cx="5334268" cy="3897228"/>
          </a:xfrm>
        </p:spPr>
        <p:txBody>
          <a:bodyPr/>
          <a:lstStyle>
            <a:lvl1pPr marL="342900" indent="-342900">
              <a:lnSpc>
                <a:spcPct val="100000"/>
              </a:lnSpc>
              <a:buClr>
                <a:schemeClr val="tx2"/>
              </a:buClr>
              <a:buFont typeface="Wingdings" panose="05000000000000000000" pitchFamily="2" charset="2"/>
              <a:buChar char="u"/>
              <a:defRPr sz="1800" b="1">
                <a:solidFill>
                  <a:schemeClr val="accent1">
                    <a:lumMod val="75000"/>
                  </a:schemeClr>
                </a:solidFill>
                <a:latin typeface="微软雅黑" panose="020B0503020204020204" pitchFamily="34" charset="-122"/>
                <a:ea typeface="微软雅黑" panose="020B0503020204020204" pitchFamily="34" charset="-122"/>
              </a:defRPr>
            </a:lvl1pPr>
            <a:lvl2pPr marL="800100" indent="-342900">
              <a:lnSpc>
                <a:spcPct val="100000"/>
              </a:lnSpc>
              <a:buClr>
                <a:schemeClr val="tx2"/>
              </a:buClr>
              <a:buSzPct val="90000"/>
              <a:buFont typeface="Wingdings" panose="05000000000000000000" pitchFamily="2" charset="2"/>
              <a:buChar char="n"/>
              <a:defRPr lang="zh-CN" altLang="en-US" sz="1600" strike="noStrike" kern="1200" noProof="1" smtClean="0">
                <a:solidFill>
                  <a:schemeClr val="tx1">
                    <a:lumMod val="50000"/>
                    <a:lumOff val="50000"/>
                  </a:schemeClr>
                </a:solidFill>
                <a:latin typeface="微软雅黑" panose="020B0503020204020204" pitchFamily="34" charset="-122"/>
                <a:ea typeface="微软雅黑" panose="020B0503020204020204" pitchFamily="34" charset="-122"/>
                <a:cs typeface="+mn-cs"/>
              </a:defRPr>
            </a:lvl2pPr>
            <a:lvl3pPr marL="1257300" indent="-342900">
              <a:lnSpc>
                <a:spcPct val="100000"/>
              </a:lnSpc>
              <a:buClr>
                <a:schemeClr val="tx2"/>
              </a:buClr>
              <a:buSzPct val="85000"/>
              <a:buFont typeface="Wingdings" panose="05000000000000000000" pitchFamily="2" charset="2"/>
              <a:buChar char="p"/>
              <a:defRPr sz="1400" baseline="0">
                <a:solidFill>
                  <a:schemeClr val="tx1"/>
                </a:solidFill>
                <a:latin typeface="微软雅黑" panose="020B0503020204020204" pitchFamily="34" charset="-122"/>
                <a:ea typeface="微软雅黑" panose="020B0503020204020204" pitchFamily="34" charset="-122"/>
              </a:defRPr>
            </a:lvl3pPr>
            <a:lvl4pPr marL="1657350" indent="-285750">
              <a:lnSpc>
                <a:spcPct val="100000"/>
              </a:lnSpc>
              <a:buClr>
                <a:schemeClr val="tx2"/>
              </a:buClr>
              <a:buFont typeface="Wingdings" panose="05000000000000000000" pitchFamily="2" charset="2"/>
              <a:buChar char="ü"/>
              <a:defRPr sz="1200">
                <a:solidFill>
                  <a:schemeClr val="tx1"/>
                </a:solidFill>
                <a:latin typeface="微软雅黑" panose="020B0503020204020204" pitchFamily="34" charset="-122"/>
                <a:ea typeface="微软雅黑" panose="020B0503020204020204" pitchFamily="34" charset="-122"/>
              </a:defRPr>
            </a:lvl4pPr>
            <a:lvl5pPr marL="1917700" indent="-285750">
              <a:lnSpc>
                <a:spcPct val="100000"/>
              </a:lnSpc>
              <a:buClr>
                <a:schemeClr val="tx2"/>
              </a:buClr>
              <a:buFont typeface="Wingdings" panose="05000000000000000000" pitchFamily="2" charset="2"/>
              <a:buChar char="Ø"/>
              <a:defRPr sz="1100">
                <a:solidFill>
                  <a:schemeClr val="tx1"/>
                </a:solidFill>
                <a:latin typeface="微软雅黑" panose="020B0503020204020204" pitchFamily="34" charset="-122"/>
                <a:ea typeface="微软雅黑" panose="020B0503020204020204" pitchFamily="34" charset="-122"/>
              </a:defRPr>
            </a:lvl5pPr>
            <a:lvl6pPr marL="2326640" indent="-285750">
              <a:buClr>
                <a:schemeClr val="tx2"/>
              </a:buClr>
              <a:buFont typeface="Wingdings" panose="05000000000000000000" pitchFamily="2" charset="2"/>
              <a:buChar char="n"/>
              <a:defRPr>
                <a:solidFill>
                  <a:schemeClr val="accent1">
                    <a:lumMod val="75000"/>
                  </a:schemeClr>
                </a:solidFill>
                <a:latin typeface="+mn-lt"/>
              </a:defRPr>
            </a:lvl6p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pic>
        <p:nvPicPr>
          <p:cNvPr id="22" name="图片 6">
            <a:extLst>
              <a:ext uri="{FF2B5EF4-FFF2-40B4-BE49-F238E27FC236}">
                <a16:creationId xmlns:a16="http://schemas.microsoft.com/office/drawing/2014/main" id="{07E851B9-2558-4CF7-9905-5DA59C1718B3}"/>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130599" y="-372"/>
            <a:ext cx="414671"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灯片编号占位符 5">
            <a:extLst>
              <a:ext uri="{FF2B5EF4-FFF2-40B4-BE49-F238E27FC236}">
                <a16:creationId xmlns:a16="http://schemas.microsoft.com/office/drawing/2014/main" id="{01B5BA14-8362-4C47-82B9-DA6AAF56C3F8}"/>
              </a:ext>
            </a:extLst>
          </p:cNvPr>
          <p:cNvSpPr>
            <a:spLocks noGrp="1"/>
          </p:cNvSpPr>
          <p:nvPr>
            <p:ph type="sldNum" sz="quarter" idx="4"/>
          </p:nvPr>
        </p:nvSpPr>
        <p:spPr>
          <a:xfrm>
            <a:off x="8465604" y="4707287"/>
            <a:ext cx="442392" cy="274637"/>
          </a:xfrm>
          <a:prstGeom prst="rect">
            <a:avLst/>
          </a:prstGeom>
        </p:spPr>
        <p:txBody>
          <a:bodyPr vert="horz" lIns="81630" tIns="40815" rIns="81630" bIns="40815" rtlCol="0" anchor="ctr"/>
          <a:lstStyle>
            <a:lvl1pPr algn="ctr" defTabSz="815975" fontAlgn="auto">
              <a:spcBef>
                <a:spcPts val="0"/>
              </a:spcBef>
              <a:spcAft>
                <a:spcPts val="0"/>
              </a:spcAft>
              <a:defRPr sz="1000" smtClean="0">
                <a:solidFill>
                  <a:schemeClr val="tx1">
                    <a:tint val="75000"/>
                  </a:schemeClr>
                </a:solidFill>
                <a:latin typeface="+mn-lt"/>
                <a:ea typeface="+mn-ea"/>
              </a:defRPr>
            </a:lvl1pPr>
          </a:lstStyle>
          <a:p>
            <a:pPr>
              <a:defRPr/>
            </a:pPr>
            <a:fld id="{E6CA0B37-C609-418D-973E-5FE272E0CA7A}" type="slidenum">
              <a:rPr lang="zh-CN" altLang="en-US" smtClean="0"/>
              <a:pPr>
                <a:defRPr/>
              </a:pPr>
              <a:t>‹#›</a:t>
            </a:fld>
            <a:endParaRPr lang="zh-CN" altLang="en-US"/>
          </a:p>
        </p:txBody>
      </p:sp>
    </p:spTree>
    <p:extLst>
      <p:ext uri="{BB962C8B-B14F-4D97-AF65-F5344CB8AC3E}">
        <p14:creationId xmlns:p14="http://schemas.microsoft.com/office/powerpoint/2010/main" val="2933548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本章作业">
    <p:spTree>
      <p:nvGrpSpPr>
        <p:cNvPr id="1" name=""/>
        <p:cNvGrpSpPr/>
        <p:nvPr/>
      </p:nvGrpSpPr>
      <p:grpSpPr>
        <a:xfrm>
          <a:off x="0" y="0"/>
          <a:ext cx="0" cy="0"/>
          <a:chOff x="0" y="0"/>
          <a:chExt cx="0" cy="0"/>
        </a:xfrm>
      </p:grpSpPr>
      <p:pic>
        <p:nvPicPr>
          <p:cNvPr id="14" name="Picture 5"/>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1241" y="-1"/>
            <a:ext cx="3129358" cy="5141543"/>
          </a:xfrm>
          <a:prstGeom prst="rect">
            <a:avLst/>
          </a:prstGeom>
          <a:noFill/>
          <a:extLst>
            <a:ext uri="{909E8E84-426E-40DD-AFC4-6F175D3DCCD1}">
              <a14:hiddenFill xmlns:a14="http://schemas.microsoft.com/office/drawing/2010/main">
                <a:solidFill>
                  <a:srgbClr val="FFFFFF"/>
                </a:solidFill>
              </a14:hiddenFill>
            </a:ext>
          </a:extLst>
        </p:spPr>
      </p:pic>
      <p:sp>
        <p:nvSpPr>
          <p:cNvPr id="15" name="矩形 14"/>
          <p:cNvSpPr/>
          <p:nvPr userDrawn="1"/>
        </p:nvSpPr>
        <p:spPr>
          <a:xfrm>
            <a:off x="0" y="-372"/>
            <a:ext cx="9144000" cy="5141914"/>
          </a:xfrm>
          <a:prstGeom prst="rect">
            <a:avLst/>
          </a:prstGeom>
          <a:solidFill>
            <a:schemeClr val="tx2">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Rectangle 18"/>
          <p:cNvSpPr>
            <a:spLocks noChangeArrowheads="1"/>
          </p:cNvSpPr>
          <p:nvPr userDrawn="1"/>
        </p:nvSpPr>
        <p:spPr bwMode="auto">
          <a:xfrm>
            <a:off x="1259632" y="3723878"/>
            <a:ext cx="10259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buFont typeface="Arial" panose="020B0604020202020204" pitchFamily="34" charset="0"/>
              <a:buNone/>
            </a:pPr>
            <a:r>
              <a:rPr lang="zh-CN" altLang="en-US" sz="2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本章作业</a:t>
            </a:r>
          </a:p>
        </p:txBody>
      </p:sp>
      <p:sp>
        <p:nvSpPr>
          <p:cNvPr id="17" name="Freeform 9"/>
          <p:cNvSpPr/>
          <p:nvPr userDrawn="1"/>
        </p:nvSpPr>
        <p:spPr bwMode="auto">
          <a:xfrm>
            <a:off x="2483768" y="3801700"/>
            <a:ext cx="68978" cy="138202"/>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cxnSp>
        <p:nvCxnSpPr>
          <p:cNvPr id="18" name="直接连接符 17"/>
          <p:cNvCxnSpPr/>
          <p:nvPr userDrawn="1"/>
        </p:nvCxnSpPr>
        <p:spPr>
          <a:xfrm>
            <a:off x="1115616" y="3674888"/>
            <a:ext cx="0" cy="423243"/>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userDrawn="1"/>
        </p:nvSpPr>
        <p:spPr>
          <a:xfrm>
            <a:off x="3131840" y="-2"/>
            <a:ext cx="6012160" cy="5141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6"/>
          <p:cNvSpPr/>
          <p:nvPr userDrawn="1"/>
        </p:nvSpPr>
        <p:spPr bwMode="auto">
          <a:xfrm>
            <a:off x="655320" y="3738562"/>
            <a:ext cx="302419" cy="309249"/>
          </a:xfrm>
          <a:custGeom>
            <a:avLst/>
            <a:gdLst>
              <a:gd name="T0" fmla="*/ 199 w 206"/>
              <a:gd name="T1" fmla="*/ 159 h 211"/>
              <a:gd name="T2" fmla="*/ 152 w 206"/>
              <a:gd name="T3" fmla="*/ 112 h 211"/>
              <a:gd name="T4" fmla="*/ 152 w 206"/>
              <a:gd name="T5" fmla="*/ 112 h 211"/>
              <a:gd name="T6" fmla="*/ 149 w 206"/>
              <a:gd name="T7" fmla="*/ 109 h 211"/>
              <a:gd name="T8" fmla="*/ 149 w 206"/>
              <a:gd name="T9" fmla="*/ 109 h 211"/>
              <a:gd name="T10" fmla="*/ 144 w 206"/>
              <a:gd name="T11" fmla="*/ 107 h 211"/>
              <a:gd name="T12" fmla="*/ 138 w 206"/>
              <a:gd name="T13" fmla="*/ 114 h 211"/>
              <a:gd name="T14" fmla="*/ 138 w 206"/>
              <a:gd name="T15" fmla="*/ 116 h 211"/>
              <a:gd name="T16" fmla="*/ 138 w 206"/>
              <a:gd name="T17" fmla="*/ 116 h 211"/>
              <a:gd name="T18" fmla="*/ 139 w 206"/>
              <a:gd name="T19" fmla="*/ 117 h 211"/>
              <a:gd name="T20" fmla="*/ 139 w 206"/>
              <a:gd name="T21" fmla="*/ 118 h 211"/>
              <a:gd name="T22" fmla="*/ 139 w 206"/>
              <a:gd name="T23" fmla="*/ 118 h 211"/>
              <a:gd name="T24" fmla="*/ 189 w 206"/>
              <a:gd name="T25" fmla="*/ 168 h 211"/>
              <a:gd name="T26" fmla="*/ 189 w 206"/>
              <a:gd name="T27" fmla="*/ 177 h 211"/>
              <a:gd name="T28" fmla="*/ 170 w 206"/>
              <a:gd name="T29" fmla="*/ 196 h 211"/>
              <a:gd name="T30" fmla="*/ 161 w 206"/>
              <a:gd name="T31" fmla="*/ 196 h 211"/>
              <a:gd name="T32" fmla="*/ 111 w 206"/>
              <a:gd name="T33" fmla="*/ 146 h 211"/>
              <a:gd name="T34" fmla="*/ 110 w 206"/>
              <a:gd name="T35" fmla="*/ 145 h 211"/>
              <a:gd name="T36" fmla="*/ 105 w 206"/>
              <a:gd name="T37" fmla="*/ 142 h 211"/>
              <a:gd name="T38" fmla="*/ 102 w 206"/>
              <a:gd name="T39" fmla="*/ 142 h 211"/>
              <a:gd name="T40" fmla="*/ 80 w 206"/>
              <a:gd name="T41" fmla="*/ 146 h 211"/>
              <a:gd name="T42" fmla="*/ 13 w 206"/>
              <a:gd name="T43" fmla="*/ 80 h 211"/>
              <a:gd name="T44" fmla="*/ 16 w 206"/>
              <a:gd name="T45" fmla="*/ 63 h 211"/>
              <a:gd name="T46" fmla="*/ 36 w 206"/>
              <a:gd name="T47" fmla="*/ 84 h 211"/>
              <a:gd name="T48" fmla="*/ 64 w 206"/>
              <a:gd name="T49" fmla="*/ 84 h 211"/>
              <a:gd name="T50" fmla="*/ 83 w 206"/>
              <a:gd name="T51" fmla="*/ 65 h 211"/>
              <a:gd name="T52" fmla="*/ 83 w 206"/>
              <a:gd name="T53" fmla="*/ 37 h 211"/>
              <a:gd name="T54" fmla="*/ 62 w 206"/>
              <a:gd name="T55" fmla="*/ 16 h 211"/>
              <a:gd name="T56" fmla="*/ 80 w 206"/>
              <a:gd name="T57" fmla="*/ 14 h 211"/>
              <a:gd name="T58" fmla="*/ 146 w 206"/>
              <a:gd name="T59" fmla="*/ 80 h 211"/>
              <a:gd name="T60" fmla="*/ 146 w 206"/>
              <a:gd name="T61" fmla="*/ 86 h 211"/>
              <a:gd name="T62" fmla="*/ 152 w 206"/>
              <a:gd name="T63" fmla="*/ 92 h 211"/>
              <a:gd name="T64" fmla="*/ 159 w 206"/>
              <a:gd name="T65" fmla="*/ 86 h 211"/>
              <a:gd name="T66" fmla="*/ 159 w 206"/>
              <a:gd name="T67" fmla="*/ 86 h 211"/>
              <a:gd name="T68" fmla="*/ 159 w 206"/>
              <a:gd name="T69" fmla="*/ 80 h 211"/>
              <a:gd name="T70" fmla="*/ 80 w 206"/>
              <a:gd name="T71" fmla="*/ 0 h 211"/>
              <a:gd name="T72" fmla="*/ 48 w 206"/>
              <a:gd name="T73" fmla="*/ 7 h 211"/>
              <a:gd name="T74" fmla="*/ 44 w 206"/>
              <a:gd name="T75" fmla="*/ 12 h 211"/>
              <a:gd name="T76" fmla="*/ 46 w 206"/>
              <a:gd name="T77" fmla="*/ 18 h 211"/>
              <a:gd name="T78" fmla="*/ 74 w 206"/>
              <a:gd name="T79" fmla="*/ 46 h 211"/>
              <a:gd name="T80" fmla="*/ 74 w 206"/>
              <a:gd name="T81" fmla="*/ 56 h 211"/>
              <a:gd name="T82" fmla="*/ 55 w 206"/>
              <a:gd name="T83" fmla="*/ 74 h 211"/>
              <a:gd name="T84" fmla="*/ 46 w 206"/>
              <a:gd name="T85" fmla="*/ 74 h 211"/>
              <a:gd name="T86" fmla="*/ 18 w 206"/>
              <a:gd name="T87" fmla="*/ 46 h 211"/>
              <a:gd name="T88" fmla="*/ 12 w 206"/>
              <a:gd name="T89" fmla="*/ 44 h 211"/>
              <a:gd name="T90" fmla="*/ 7 w 206"/>
              <a:gd name="T91" fmla="*/ 48 h 211"/>
              <a:gd name="T92" fmla="*/ 0 w 206"/>
              <a:gd name="T93" fmla="*/ 80 h 211"/>
              <a:gd name="T94" fmla="*/ 80 w 206"/>
              <a:gd name="T95" fmla="*/ 159 h 211"/>
              <a:gd name="T96" fmla="*/ 102 w 206"/>
              <a:gd name="T97" fmla="*/ 156 h 211"/>
              <a:gd name="T98" fmla="*/ 152 w 206"/>
              <a:gd name="T99" fmla="*/ 205 h 211"/>
              <a:gd name="T100" fmla="*/ 166 w 206"/>
              <a:gd name="T101" fmla="*/ 211 h 211"/>
              <a:gd name="T102" fmla="*/ 180 w 206"/>
              <a:gd name="T103" fmla="*/ 205 h 211"/>
              <a:gd name="T104" fmla="*/ 199 w 206"/>
              <a:gd name="T105" fmla="*/ 187 h 211"/>
              <a:gd name="T106" fmla="*/ 199 w 206"/>
              <a:gd name="T107" fmla="*/ 15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6" h="211">
                <a:moveTo>
                  <a:pt x="199" y="159"/>
                </a:moveTo>
                <a:cubicBezTo>
                  <a:pt x="152" y="112"/>
                  <a:pt x="152" y="112"/>
                  <a:pt x="152" y="112"/>
                </a:cubicBezTo>
                <a:cubicBezTo>
                  <a:pt x="152" y="112"/>
                  <a:pt x="152" y="112"/>
                  <a:pt x="152" y="112"/>
                </a:cubicBezTo>
                <a:cubicBezTo>
                  <a:pt x="149" y="109"/>
                  <a:pt x="149" y="109"/>
                  <a:pt x="149" y="109"/>
                </a:cubicBezTo>
                <a:cubicBezTo>
                  <a:pt x="149" y="109"/>
                  <a:pt x="149" y="109"/>
                  <a:pt x="149" y="109"/>
                </a:cubicBezTo>
                <a:cubicBezTo>
                  <a:pt x="148" y="108"/>
                  <a:pt x="146" y="107"/>
                  <a:pt x="144" y="107"/>
                </a:cubicBezTo>
                <a:cubicBezTo>
                  <a:pt x="141" y="107"/>
                  <a:pt x="138" y="110"/>
                  <a:pt x="138" y="114"/>
                </a:cubicBezTo>
                <a:cubicBezTo>
                  <a:pt x="138" y="114"/>
                  <a:pt x="138" y="115"/>
                  <a:pt x="138" y="116"/>
                </a:cubicBezTo>
                <a:cubicBezTo>
                  <a:pt x="138" y="116"/>
                  <a:pt x="138" y="116"/>
                  <a:pt x="138" y="116"/>
                </a:cubicBezTo>
                <a:cubicBezTo>
                  <a:pt x="138" y="117"/>
                  <a:pt x="139" y="117"/>
                  <a:pt x="139" y="117"/>
                </a:cubicBezTo>
                <a:cubicBezTo>
                  <a:pt x="139" y="118"/>
                  <a:pt x="139" y="118"/>
                  <a:pt x="139" y="118"/>
                </a:cubicBezTo>
                <a:cubicBezTo>
                  <a:pt x="139" y="118"/>
                  <a:pt x="139" y="118"/>
                  <a:pt x="139" y="118"/>
                </a:cubicBezTo>
                <a:cubicBezTo>
                  <a:pt x="189" y="168"/>
                  <a:pt x="189" y="168"/>
                  <a:pt x="189" y="168"/>
                </a:cubicBezTo>
                <a:cubicBezTo>
                  <a:pt x="192" y="170"/>
                  <a:pt x="192" y="175"/>
                  <a:pt x="189" y="177"/>
                </a:cubicBezTo>
                <a:cubicBezTo>
                  <a:pt x="170" y="196"/>
                  <a:pt x="170" y="196"/>
                  <a:pt x="170" y="196"/>
                </a:cubicBezTo>
                <a:cubicBezTo>
                  <a:pt x="168" y="198"/>
                  <a:pt x="164" y="198"/>
                  <a:pt x="161" y="196"/>
                </a:cubicBezTo>
                <a:cubicBezTo>
                  <a:pt x="111" y="146"/>
                  <a:pt x="111" y="146"/>
                  <a:pt x="111" y="146"/>
                </a:cubicBezTo>
                <a:cubicBezTo>
                  <a:pt x="111" y="146"/>
                  <a:pt x="111" y="145"/>
                  <a:pt x="110" y="145"/>
                </a:cubicBezTo>
                <a:cubicBezTo>
                  <a:pt x="109" y="143"/>
                  <a:pt x="107" y="142"/>
                  <a:pt x="105" y="142"/>
                </a:cubicBezTo>
                <a:cubicBezTo>
                  <a:pt x="104" y="142"/>
                  <a:pt x="103" y="142"/>
                  <a:pt x="102" y="142"/>
                </a:cubicBezTo>
                <a:cubicBezTo>
                  <a:pt x="95" y="145"/>
                  <a:pt x="87" y="146"/>
                  <a:pt x="80" y="146"/>
                </a:cubicBezTo>
                <a:cubicBezTo>
                  <a:pt x="43" y="146"/>
                  <a:pt x="13" y="116"/>
                  <a:pt x="13" y="80"/>
                </a:cubicBezTo>
                <a:cubicBezTo>
                  <a:pt x="13" y="74"/>
                  <a:pt x="14" y="68"/>
                  <a:pt x="16" y="63"/>
                </a:cubicBezTo>
                <a:cubicBezTo>
                  <a:pt x="36" y="84"/>
                  <a:pt x="36" y="84"/>
                  <a:pt x="36" y="84"/>
                </a:cubicBezTo>
                <a:cubicBezTo>
                  <a:pt x="44" y="91"/>
                  <a:pt x="57" y="91"/>
                  <a:pt x="64" y="84"/>
                </a:cubicBezTo>
                <a:cubicBezTo>
                  <a:pt x="83" y="65"/>
                  <a:pt x="83" y="65"/>
                  <a:pt x="83" y="65"/>
                </a:cubicBezTo>
                <a:cubicBezTo>
                  <a:pt x="91" y="57"/>
                  <a:pt x="91" y="45"/>
                  <a:pt x="83" y="37"/>
                </a:cubicBezTo>
                <a:cubicBezTo>
                  <a:pt x="62" y="16"/>
                  <a:pt x="62" y="16"/>
                  <a:pt x="62" y="16"/>
                </a:cubicBezTo>
                <a:cubicBezTo>
                  <a:pt x="68" y="14"/>
                  <a:pt x="74" y="14"/>
                  <a:pt x="80" y="14"/>
                </a:cubicBezTo>
                <a:cubicBezTo>
                  <a:pt x="116" y="14"/>
                  <a:pt x="146" y="43"/>
                  <a:pt x="146" y="80"/>
                </a:cubicBezTo>
                <a:cubicBezTo>
                  <a:pt x="146" y="81"/>
                  <a:pt x="146" y="85"/>
                  <a:pt x="146" y="86"/>
                </a:cubicBezTo>
                <a:cubicBezTo>
                  <a:pt x="146" y="89"/>
                  <a:pt x="149" y="92"/>
                  <a:pt x="152" y="92"/>
                </a:cubicBezTo>
                <a:cubicBezTo>
                  <a:pt x="156" y="92"/>
                  <a:pt x="159" y="89"/>
                  <a:pt x="159" y="86"/>
                </a:cubicBezTo>
                <a:cubicBezTo>
                  <a:pt x="159" y="86"/>
                  <a:pt x="159" y="86"/>
                  <a:pt x="159" y="86"/>
                </a:cubicBezTo>
                <a:cubicBezTo>
                  <a:pt x="159" y="84"/>
                  <a:pt x="159" y="82"/>
                  <a:pt x="159" y="80"/>
                </a:cubicBezTo>
                <a:cubicBezTo>
                  <a:pt x="159" y="36"/>
                  <a:pt x="123" y="0"/>
                  <a:pt x="80" y="0"/>
                </a:cubicBezTo>
                <a:cubicBezTo>
                  <a:pt x="69" y="0"/>
                  <a:pt x="58" y="3"/>
                  <a:pt x="48" y="7"/>
                </a:cubicBezTo>
                <a:cubicBezTo>
                  <a:pt x="46" y="8"/>
                  <a:pt x="44" y="10"/>
                  <a:pt x="44" y="12"/>
                </a:cubicBezTo>
                <a:cubicBezTo>
                  <a:pt x="43" y="14"/>
                  <a:pt x="44" y="16"/>
                  <a:pt x="46" y="18"/>
                </a:cubicBezTo>
                <a:cubicBezTo>
                  <a:pt x="74" y="46"/>
                  <a:pt x="74" y="46"/>
                  <a:pt x="74" y="46"/>
                </a:cubicBezTo>
                <a:cubicBezTo>
                  <a:pt x="76" y="49"/>
                  <a:pt x="76" y="53"/>
                  <a:pt x="74" y="56"/>
                </a:cubicBezTo>
                <a:cubicBezTo>
                  <a:pt x="55" y="74"/>
                  <a:pt x="55" y="74"/>
                  <a:pt x="55" y="74"/>
                </a:cubicBezTo>
                <a:cubicBezTo>
                  <a:pt x="53" y="77"/>
                  <a:pt x="48" y="77"/>
                  <a:pt x="46" y="74"/>
                </a:cubicBezTo>
                <a:cubicBezTo>
                  <a:pt x="18" y="46"/>
                  <a:pt x="18" y="46"/>
                  <a:pt x="18" y="46"/>
                </a:cubicBezTo>
                <a:cubicBezTo>
                  <a:pt x="16" y="45"/>
                  <a:pt x="14" y="44"/>
                  <a:pt x="12" y="44"/>
                </a:cubicBezTo>
                <a:cubicBezTo>
                  <a:pt x="9" y="45"/>
                  <a:pt x="8" y="46"/>
                  <a:pt x="7" y="48"/>
                </a:cubicBezTo>
                <a:cubicBezTo>
                  <a:pt x="2" y="58"/>
                  <a:pt x="0" y="69"/>
                  <a:pt x="0" y="80"/>
                </a:cubicBezTo>
                <a:cubicBezTo>
                  <a:pt x="0" y="124"/>
                  <a:pt x="36" y="159"/>
                  <a:pt x="80" y="159"/>
                </a:cubicBezTo>
                <a:cubicBezTo>
                  <a:pt x="87" y="159"/>
                  <a:pt x="95" y="158"/>
                  <a:pt x="102" y="156"/>
                </a:cubicBezTo>
                <a:cubicBezTo>
                  <a:pt x="152" y="205"/>
                  <a:pt x="152" y="205"/>
                  <a:pt x="152" y="205"/>
                </a:cubicBezTo>
                <a:cubicBezTo>
                  <a:pt x="155" y="209"/>
                  <a:pt x="160" y="211"/>
                  <a:pt x="166" y="211"/>
                </a:cubicBezTo>
                <a:cubicBezTo>
                  <a:pt x="171" y="211"/>
                  <a:pt x="176" y="209"/>
                  <a:pt x="180" y="205"/>
                </a:cubicBezTo>
                <a:cubicBezTo>
                  <a:pt x="199" y="187"/>
                  <a:pt x="199" y="187"/>
                  <a:pt x="199" y="187"/>
                </a:cubicBezTo>
                <a:cubicBezTo>
                  <a:pt x="206" y="179"/>
                  <a:pt x="206" y="166"/>
                  <a:pt x="199" y="159"/>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9" name="标题 1">
            <a:extLst>
              <a:ext uri="{FF2B5EF4-FFF2-40B4-BE49-F238E27FC236}">
                <a16:creationId xmlns:a16="http://schemas.microsoft.com/office/drawing/2014/main" id="{2F32A632-585D-410B-AB26-CE3FA52BD32C}"/>
              </a:ext>
            </a:extLst>
          </p:cNvPr>
          <p:cNvSpPr>
            <a:spLocks noGrp="1" noChangeArrowheads="1"/>
          </p:cNvSpPr>
          <p:nvPr>
            <p:ph type="title" hasCustomPrompt="1"/>
          </p:nvPr>
        </p:nvSpPr>
        <p:spPr>
          <a:xfrm>
            <a:off x="3565130" y="277952"/>
            <a:ext cx="5334268" cy="493598"/>
          </a:xfrm>
          <a:prstGeom prst="rect">
            <a:avLst/>
          </a:prstGeom>
        </p:spPr>
        <p:txBody>
          <a:bodyPr/>
          <a:lstStyle>
            <a:lvl1pPr algn="l" defTabSz="815975" rtl="0" eaLnBrk="1" fontAlgn="base" hangingPunct="1">
              <a:spcBef>
                <a:spcPct val="0"/>
              </a:spcBef>
              <a:spcAft>
                <a:spcPct val="0"/>
              </a:spcAft>
              <a:defRPr lang="zh-CN" altLang="zh-CN" sz="2400" b="1" kern="1200" dirty="0" smtClean="0">
                <a:solidFill>
                  <a:schemeClr val="tx2"/>
                </a:solidFill>
                <a:latin typeface="微软雅黑" panose="020B0503020204020204" pitchFamily="34" charset="-122"/>
                <a:ea typeface="微软雅黑" panose="020B0503020204020204" pitchFamily="34" charset="-122"/>
                <a:cs typeface="+mj-cs"/>
              </a:defRPr>
            </a:lvl1pPr>
          </a:lstStyle>
          <a:p>
            <a:r>
              <a:rPr lang="zh-CN" altLang="en-US" dirty="0"/>
              <a:t>演示案例：</a:t>
            </a:r>
            <a:r>
              <a:rPr lang="en-US" altLang="zh-CN" dirty="0"/>
              <a:t>1-</a:t>
            </a:r>
            <a:r>
              <a:rPr lang="zh-CN" altLang="en-US" dirty="0"/>
              <a:t>案例名</a:t>
            </a:r>
            <a:endParaRPr lang="zh-CN" altLang="zh-CN" dirty="0"/>
          </a:p>
        </p:txBody>
      </p:sp>
      <p:sp>
        <p:nvSpPr>
          <p:cNvPr id="20" name="内容占位符 8">
            <a:extLst>
              <a:ext uri="{FF2B5EF4-FFF2-40B4-BE49-F238E27FC236}">
                <a16:creationId xmlns:a16="http://schemas.microsoft.com/office/drawing/2014/main" id="{5CB90FF9-AC6E-4AFB-9F16-F6D69391D324}"/>
              </a:ext>
            </a:extLst>
          </p:cNvPr>
          <p:cNvSpPr>
            <a:spLocks noGrp="1"/>
          </p:cNvSpPr>
          <p:nvPr>
            <p:ph idx="1"/>
          </p:nvPr>
        </p:nvSpPr>
        <p:spPr>
          <a:xfrm>
            <a:off x="3565130" y="935732"/>
            <a:ext cx="5334268" cy="3897228"/>
          </a:xfrm>
        </p:spPr>
        <p:txBody>
          <a:bodyPr/>
          <a:lstStyle>
            <a:lvl1pPr marL="342900" indent="-342900">
              <a:lnSpc>
                <a:spcPct val="100000"/>
              </a:lnSpc>
              <a:buClr>
                <a:schemeClr val="tx2"/>
              </a:buClr>
              <a:buFont typeface="Wingdings" panose="05000000000000000000" pitchFamily="2" charset="2"/>
              <a:buChar char="u"/>
              <a:defRPr sz="1800" b="1">
                <a:solidFill>
                  <a:schemeClr val="accent1">
                    <a:lumMod val="75000"/>
                  </a:schemeClr>
                </a:solidFill>
                <a:latin typeface="微软雅黑" panose="020B0503020204020204" pitchFamily="34" charset="-122"/>
                <a:ea typeface="微软雅黑" panose="020B0503020204020204" pitchFamily="34" charset="-122"/>
              </a:defRPr>
            </a:lvl1pPr>
            <a:lvl2pPr marL="800100" indent="-342900">
              <a:lnSpc>
                <a:spcPct val="100000"/>
              </a:lnSpc>
              <a:buClr>
                <a:schemeClr val="tx2"/>
              </a:buClr>
              <a:buSzPct val="90000"/>
              <a:buFont typeface="Wingdings" panose="05000000000000000000" pitchFamily="2" charset="2"/>
              <a:buChar char="n"/>
              <a:defRPr lang="zh-CN" altLang="en-US" sz="1600" strike="noStrike" kern="1200" noProof="1" smtClean="0">
                <a:solidFill>
                  <a:schemeClr val="tx1">
                    <a:lumMod val="50000"/>
                    <a:lumOff val="50000"/>
                  </a:schemeClr>
                </a:solidFill>
                <a:latin typeface="微软雅黑" panose="020B0503020204020204" pitchFamily="34" charset="-122"/>
                <a:ea typeface="微软雅黑" panose="020B0503020204020204" pitchFamily="34" charset="-122"/>
                <a:cs typeface="+mn-cs"/>
              </a:defRPr>
            </a:lvl2pPr>
            <a:lvl3pPr marL="1257300" indent="-342900">
              <a:lnSpc>
                <a:spcPct val="100000"/>
              </a:lnSpc>
              <a:buClr>
                <a:schemeClr val="tx2"/>
              </a:buClr>
              <a:buSzPct val="85000"/>
              <a:buFont typeface="Wingdings" panose="05000000000000000000" pitchFamily="2" charset="2"/>
              <a:buChar char="p"/>
              <a:defRPr sz="1400" baseline="0">
                <a:solidFill>
                  <a:schemeClr val="tx1"/>
                </a:solidFill>
                <a:latin typeface="微软雅黑" panose="020B0503020204020204" pitchFamily="34" charset="-122"/>
                <a:ea typeface="微软雅黑" panose="020B0503020204020204" pitchFamily="34" charset="-122"/>
              </a:defRPr>
            </a:lvl3pPr>
            <a:lvl4pPr marL="1657350" indent="-285750">
              <a:lnSpc>
                <a:spcPct val="100000"/>
              </a:lnSpc>
              <a:buClr>
                <a:schemeClr val="tx2"/>
              </a:buClr>
              <a:buFont typeface="Wingdings" panose="05000000000000000000" pitchFamily="2" charset="2"/>
              <a:buChar char="ü"/>
              <a:defRPr sz="1200">
                <a:solidFill>
                  <a:schemeClr val="tx1"/>
                </a:solidFill>
                <a:latin typeface="微软雅黑" panose="020B0503020204020204" pitchFamily="34" charset="-122"/>
                <a:ea typeface="微软雅黑" panose="020B0503020204020204" pitchFamily="34" charset="-122"/>
              </a:defRPr>
            </a:lvl4pPr>
            <a:lvl5pPr marL="1917700" indent="-285750">
              <a:lnSpc>
                <a:spcPct val="100000"/>
              </a:lnSpc>
              <a:buClr>
                <a:schemeClr val="tx2"/>
              </a:buClr>
              <a:buFont typeface="Wingdings" panose="05000000000000000000" pitchFamily="2" charset="2"/>
              <a:buChar char="Ø"/>
              <a:defRPr sz="1100">
                <a:solidFill>
                  <a:schemeClr val="tx1"/>
                </a:solidFill>
                <a:latin typeface="微软雅黑" panose="020B0503020204020204" pitchFamily="34" charset="-122"/>
                <a:ea typeface="微软雅黑" panose="020B0503020204020204" pitchFamily="34" charset="-122"/>
              </a:defRPr>
            </a:lvl5pPr>
            <a:lvl6pPr marL="2326640" indent="-285750">
              <a:buClr>
                <a:schemeClr val="tx2"/>
              </a:buClr>
              <a:buFont typeface="Wingdings" panose="05000000000000000000" pitchFamily="2" charset="2"/>
              <a:buChar char="n"/>
              <a:defRPr>
                <a:solidFill>
                  <a:schemeClr val="accent1">
                    <a:lumMod val="75000"/>
                  </a:schemeClr>
                </a:solidFill>
                <a:latin typeface="+mn-lt"/>
              </a:defRPr>
            </a:lvl6p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pic>
        <p:nvPicPr>
          <p:cNvPr id="21" name="图片 6">
            <a:extLst>
              <a:ext uri="{FF2B5EF4-FFF2-40B4-BE49-F238E27FC236}">
                <a16:creationId xmlns:a16="http://schemas.microsoft.com/office/drawing/2014/main" id="{5D0F3E49-C80A-4751-A933-DC58F3B0B832}"/>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131840" y="-372"/>
            <a:ext cx="414671"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灯片编号占位符 5">
            <a:extLst>
              <a:ext uri="{FF2B5EF4-FFF2-40B4-BE49-F238E27FC236}">
                <a16:creationId xmlns:a16="http://schemas.microsoft.com/office/drawing/2014/main" id="{05AAF05D-BCF6-4E45-91D1-F22BF824CF45}"/>
              </a:ext>
            </a:extLst>
          </p:cNvPr>
          <p:cNvSpPr>
            <a:spLocks noGrp="1"/>
          </p:cNvSpPr>
          <p:nvPr>
            <p:ph type="sldNum" sz="quarter" idx="4"/>
          </p:nvPr>
        </p:nvSpPr>
        <p:spPr>
          <a:xfrm>
            <a:off x="8465604" y="4707287"/>
            <a:ext cx="442392" cy="274637"/>
          </a:xfrm>
          <a:prstGeom prst="rect">
            <a:avLst/>
          </a:prstGeom>
        </p:spPr>
        <p:txBody>
          <a:bodyPr vert="horz" lIns="81630" tIns="40815" rIns="81630" bIns="40815" rtlCol="0" anchor="ctr"/>
          <a:lstStyle>
            <a:lvl1pPr algn="ctr" defTabSz="815975" fontAlgn="auto">
              <a:spcBef>
                <a:spcPts val="0"/>
              </a:spcBef>
              <a:spcAft>
                <a:spcPts val="0"/>
              </a:spcAft>
              <a:defRPr sz="1000" smtClean="0">
                <a:solidFill>
                  <a:schemeClr val="tx1">
                    <a:tint val="75000"/>
                  </a:schemeClr>
                </a:solidFill>
                <a:latin typeface="+mn-lt"/>
                <a:ea typeface="+mn-ea"/>
              </a:defRPr>
            </a:lvl1pPr>
          </a:lstStyle>
          <a:p>
            <a:pPr>
              <a:defRPr/>
            </a:pPr>
            <a:fld id="{E6CA0B37-C609-418D-973E-5FE272E0CA7A}" type="slidenum">
              <a:rPr lang="zh-CN" altLang="en-US" smtClean="0"/>
              <a:pPr>
                <a:defRPr/>
              </a:pPr>
              <a:t>‹#›</a:t>
            </a:fld>
            <a:endParaRPr lang="zh-CN" altLang="en-US"/>
          </a:p>
        </p:txBody>
      </p:sp>
    </p:spTree>
    <p:extLst>
      <p:ext uri="{BB962C8B-B14F-4D97-AF65-F5344CB8AC3E}">
        <p14:creationId xmlns:p14="http://schemas.microsoft.com/office/powerpoint/2010/main" val="608591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637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630" tIns="40815" rIns="81630" bIns="40815" numCol="1" anchor="ctr" anchorCtr="0" compatLnSpc="1"/>
          <a:lstStyle/>
          <a:p>
            <a:pPr lvl="0"/>
            <a:r>
              <a:rPr lang="zh-CN" altLang="en-US" dirty="0"/>
              <a:t>单击此处编辑母版标题样式</a:t>
            </a:r>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630" tIns="40815" rIns="81630" bIns="40815" numCol="1" anchor="t" anchorCtr="0" compatLnSpc="1"/>
          <a:lstStyle/>
          <a:p>
            <a:pPr lvl="0" fontAlgn="base"/>
            <a:endParaRPr lang="zh-CN" altLang="en-US" dirty="0"/>
          </a:p>
        </p:txBody>
      </p:sp>
      <p:sp>
        <p:nvSpPr>
          <p:cNvPr id="6" name="灯片编号占位符 5"/>
          <p:cNvSpPr>
            <a:spLocks noGrp="1"/>
          </p:cNvSpPr>
          <p:nvPr>
            <p:ph type="sldNum" sz="quarter" idx="4"/>
          </p:nvPr>
        </p:nvSpPr>
        <p:spPr>
          <a:xfrm>
            <a:off x="8465604" y="4707287"/>
            <a:ext cx="442392" cy="274637"/>
          </a:xfrm>
          <a:prstGeom prst="rect">
            <a:avLst/>
          </a:prstGeom>
        </p:spPr>
        <p:txBody>
          <a:bodyPr vert="horz" lIns="81630" tIns="40815" rIns="81630" bIns="40815" rtlCol="0" anchor="ctr"/>
          <a:lstStyle>
            <a:lvl1pPr algn="ctr" defTabSz="815975" fontAlgn="auto">
              <a:spcBef>
                <a:spcPts val="0"/>
              </a:spcBef>
              <a:spcAft>
                <a:spcPts val="0"/>
              </a:spcAft>
              <a:defRPr sz="1000" smtClean="0">
                <a:solidFill>
                  <a:schemeClr val="tx1">
                    <a:tint val="75000"/>
                  </a:schemeClr>
                </a:solidFill>
                <a:latin typeface="+mn-lt"/>
                <a:ea typeface="+mn-ea"/>
              </a:defRPr>
            </a:lvl1pPr>
          </a:lstStyle>
          <a:p>
            <a:pPr>
              <a:defRPr/>
            </a:pPr>
            <a:fld id="{E6CA0B37-C609-418D-973E-5FE272E0CA7A}" type="slidenum">
              <a:rPr lang="zh-CN" altLang="en-US" smtClean="0"/>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70" r:id="rId2"/>
    <p:sldLayoutId id="2147483649" r:id="rId3"/>
    <p:sldLayoutId id="2147483655" r:id="rId4"/>
    <p:sldLayoutId id="2147483669" r:id="rId5"/>
    <p:sldLayoutId id="2147483651" r:id="rId6"/>
    <p:sldLayoutId id="2147483666" r:id="rId7"/>
    <p:sldLayoutId id="2147483667" r:id="rId8"/>
    <p:sldLayoutId id="2147483668" r:id="rId9"/>
    <p:sldLayoutId id="2147483673" r:id="rId10"/>
  </p:sldLayoutIdLst>
  <p:hf hdr="0" ftr="0" dt="0"/>
  <p:txStyles>
    <p:titleStyle>
      <a:lvl1pPr algn="ctr" defTabSz="815975" rtl="0" eaLnBrk="1" fontAlgn="base" hangingPunct="1">
        <a:spcBef>
          <a:spcPct val="0"/>
        </a:spcBef>
        <a:spcAft>
          <a:spcPct val="0"/>
        </a:spcAft>
        <a:defRPr sz="3900" kern="1200">
          <a:solidFill>
            <a:schemeClr val="tx1"/>
          </a:solidFill>
          <a:latin typeface="+mj-lt"/>
          <a:ea typeface="+mj-ea"/>
          <a:cs typeface="+mj-cs"/>
        </a:defRPr>
      </a:lvl1pPr>
      <a:lvl2pPr algn="ctr" defTabSz="815975" rtl="0" eaLnBrk="1" fontAlgn="base" hangingPunct="1">
        <a:spcBef>
          <a:spcPct val="0"/>
        </a:spcBef>
        <a:spcAft>
          <a:spcPct val="0"/>
        </a:spcAft>
        <a:defRPr sz="3900">
          <a:solidFill>
            <a:schemeClr val="tx1"/>
          </a:solidFill>
          <a:latin typeface="Calibri" panose="020F0502020204030204" pitchFamily="34" charset="0"/>
          <a:ea typeface="宋体" panose="02010600030101010101" pitchFamily="2" charset="-122"/>
        </a:defRPr>
      </a:lvl2pPr>
      <a:lvl3pPr algn="ctr" defTabSz="815975" rtl="0" eaLnBrk="1" fontAlgn="base" hangingPunct="1">
        <a:spcBef>
          <a:spcPct val="0"/>
        </a:spcBef>
        <a:spcAft>
          <a:spcPct val="0"/>
        </a:spcAft>
        <a:defRPr sz="3900">
          <a:solidFill>
            <a:schemeClr val="tx1"/>
          </a:solidFill>
          <a:latin typeface="Calibri" panose="020F0502020204030204" pitchFamily="34" charset="0"/>
          <a:ea typeface="宋体" panose="02010600030101010101" pitchFamily="2" charset="-122"/>
        </a:defRPr>
      </a:lvl3pPr>
      <a:lvl4pPr algn="ctr" defTabSz="815975" rtl="0" eaLnBrk="1" fontAlgn="base" hangingPunct="1">
        <a:spcBef>
          <a:spcPct val="0"/>
        </a:spcBef>
        <a:spcAft>
          <a:spcPct val="0"/>
        </a:spcAft>
        <a:defRPr sz="3900">
          <a:solidFill>
            <a:schemeClr val="tx1"/>
          </a:solidFill>
          <a:latin typeface="Calibri" panose="020F0502020204030204" pitchFamily="34" charset="0"/>
          <a:ea typeface="宋体" panose="02010600030101010101" pitchFamily="2" charset="-122"/>
        </a:defRPr>
      </a:lvl4pPr>
      <a:lvl5pPr algn="ctr" defTabSz="815975" rtl="0" eaLnBrk="1" fontAlgn="base" hangingPunct="1">
        <a:spcBef>
          <a:spcPct val="0"/>
        </a:spcBef>
        <a:spcAft>
          <a:spcPct val="0"/>
        </a:spcAft>
        <a:defRPr sz="3900">
          <a:solidFill>
            <a:schemeClr val="tx1"/>
          </a:solidFill>
          <a:latin typeface="Calibri" panose="020F0502020204030204" pitchFamily="34" charset="0"/>
          <a:ea typeface="宋体" panose="02010600030101010101" pitchFamily="2" charset="-122"/>
        </a:defRPr>
      </a:lvl5pPr>
      <a:lvl6pPr marL="457200" algn="ctr" defTabSz="815975" rtl="0" eaLnBrk="1" fontAlgn="base" hangingPunct="1">
        <a:spcBef>
          <a:spcPct val="0"/>
        </a:spcBef>
        <a:spcAft>
          <a:spcPct val="0"/>
        </a:spcAft>
        <a:defRPr sz="3900">
          <a:solidFill>
            <a:schemeClr val="tx1"/>
          </a:solidFill>
          <a:latin typeface="Calibri" panose="020F0502020204030204" pitchFamily="34" charset="0"/>
          <a:ea typeface="宋体" panose="02010600030101010101" pitchFamily="2" charset="-122"/>
        </a:defRPr>
      </a:lvl6pPr>
      <a:lvl7pPr marL="914400" algn="ctr" defTabSz="815975" rtl="0" eaLnBrk="1" fontAlgn="base" hangingPunct="1">
        <a:spcBef>
          <a:spcPct val="0"/>
        </a:spcBef>
        <a:spcAft>
          <a:spcPct val="0"/>
        </a:spcAft>
        <a:defRPr sz="3900">
          <a:solidFill>
            <a:schemeClr val="tx1"/>
          </a:solidFill>
          <a:latin typeface="Calibri" panose="020F0502020204030204" pitchFamily="34" charset="0"/>
          <a:ea typeface="宋体" panose="02010600030101010101" pitchFamily="2" charset="-122"/>
        </a:defRPr>
      </a:lvl7pPr>
      <a:lvl8pPr marL="1371600" algn="ctr" defTabSz="815975" rtl="0" eaLnBrk="1" fontAlgn="base" hangingPunct="1">
        <a:spcBef>
          <a:spcPct val="0"/>
        </a:spcBef>
        <a:spcAft>
          <a:spcPct val="0"/>
        </a:spcAft>
        <a:defRPr sz="3900">
          <a:solidFill>
            <a:schemeClr val="tx1"/>
          </a:solidFill>
          <a:latin typeface="Calibri" panose="020F0502020204030204" pitchFamily="34" charset="0"/>
          <a:ea typeface="宋体" panose="02010600030101010101" pitchFamily="2" charset="-122"/>
        </a:defRPr>
      </a:lvl8pPr>
      <a:lvl9pPr marL="1828800" algn="ctr" defTabSz="815975" rtl="0" eaLnBrk="1" fontAlgn="base" hangingPunct="1">
        <a:spcBef>
          <a:spcPct val="0"/>
        </a:spcBef>
        <a:spcAft>
          <a:spcPct val="0"/>
        </a:spcAft>
        <a:defRPr sz="3900">
          <a:solidFill>
            <a:schemeClr val="tx1"/>
          </a:solidFill>
          <a:latin typeface="Calibri" panose="020F0502020204030204" pitchFamily="34" charset="0"/>
          <a:ea typeface="宋体" panose="02010600030101010101" pitchFamily="2" charset="-122"/>
        </a:defRPr>
      </a:lvl9pPr>
    </p:titleStyle>
    <p:bodyStyle>
      <a:lvl1pPr marL="304800" indent="-304800" algn="l" defTabSz="815975"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662305" indent="-254000" algn="l" defTabSz="815975" rtl="0" eaLnBrk="1" fontAlgn="base" hangingPunct="1">
        <a:spcBef>
          <a:spcPct val="20000"/>
        </a:spcBef>
        <a:spcAft>
          <a:spcPct val="0"/>
        </a:spcAft>
        <a:buFont typeface="Arial" panose="020B0604020202020204" pitchFamily="34" charset="0"/>
        <a:buChar char="–"/>
        <a:defRPr sz="2500" kern="1200">
          <a:solidFill>
            <a:schemeClr val="tx1"/>
          </a:solidFill>
          <a:latin typeface="+mn-lt"/>
          <a:ea typeface="+mn-ea"/>
          <a:cs typeface="+mn-cs"/>
        </a:defRPr>
      </a:lvl2pPr>
      <a:lvl3pPr marL="1019175" indent="-203200" algn="l" defTabSz="815975" rtl="0" eaLnBrk="1" fontAlgn="base" hangingPunct="1">
        <a:spcBef>
          <a:spcPct val="20000"/>
        </a:spcBef>
        <a:spcAft>
          <a:spcPct val="0"/>
        </a:spcAft>
        <a:buFont typeface="Arial" panose="020B0604020202020204" pitchFamily="34" charset="0"/>
        <a:buChar char="•"/>
        <a:defRPr sz="2100" kern="1200">
          <a:solidFill>
            <a:schemeClr val="tx1"/>
          </a:solidFill>
          <a:latin typeface="+mn-lt"/>
          <a:ea typeface="+mn-ea"/>
          <a:cs typeface="+mn-cs"/>
        </a:defRPr>
      </a:lvl3pPr>
      <a:lvl4pPr marL="1427480" indent="-203200" algn="l" defTabSz="815975"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1835150" indent="-203200" algn="l" defTabSz="815975"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244725" indent="-203835" algn="l" defTabSz="81597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653030" indent="-203835" algn="l" defTabSz="81597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061335" indent="-203835" algn="l" defTabSz="81597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469005" indent="-203835" algn="l" defTabSz="81597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815975" rtl="0" eaLnBrk="1" latinLnBrk="0" hangingPunct="1">
        <a:defRPr sz="1600" kern="1200">
          <a:solidFill>
            <a:schemeClr val="tx1"/>
          </a:solidFill>
          <a:latin typeface="+mn-lt"/>
          <a:ea typeface="+mn-ea"/>
          <a:cs typeface="+mn-cs"/>
        </a:defRPr>
      </a:lvl1pPr>
      <a:lvl2pPr marL="408305" algn="l" defTabSz="815975" rtl="0" eaLnBrk="1" latinLnBrk="0" hangingPunct="1">
        <a:defRPr sz="1600" kern="1200">
          <a:solidFill>
            <a:schemeClr val="tx1"/>
          </a:solidFill>
          <a:latin typeface="+mn-lt"/>
          <a:ea typeface="+mn-ea"/>
          <a:cs typeface="+mn-cs"/>
        </a:defRPr>
      </a:lvl2pPr>
      <a:lvl3pPr marL="816610" algn="l" defTabSz="815975" rtl="0" eaLnBrk="1" latinLnBrk="0" hangingPunct="1">
        <a:defRPr sz="1600" kern="1200">
          <a:solidFill>
            <a:schemeClr val="tx1"/>
          </a:solidFill>
          <a:latin typeface="+mn-lt"/>
          <a:ea typeface="+mn-ea"/>
          <a:cs typeface="+mn-cs"/>
        </a:defRPr>
      </a:lvl3pPr>
      <a:lvl4pPr marL="1224280" algn="l" defTabSz="815975" rtl="0" eaLnBrk="1" latinLnBrk="0" hangingPunct="1">
        <a:defRPr sz="1600" kern="1200">
          <a:solidFill>
            <a:schemeClr val="tx1"/>
          </a:solidFill>
          <a:latin typeface="+mn-lt"/>
          <a:ea typeface="+mn-ea"/>
          <a:cs typeface="+mn-cs"/>
        </a:defRPr>
      </a:lvl4pPr>
      <a:lvl5pPr marL="1632585" algn="l" defTabSz="815975" rtl="0" eaLnBrk="1" latinLnBrk="0" hangingPunct="1">
        <a:defRPr sz="1600" kern="1200">
          <a:solidFill>
            <a:schemeClr val="tx1"/>
          </a:solidFill>
          <a:latin typeface="+mn-lt"/>
          <a:ea typeface="+mn-ea"/>
          <a:cs typeface="+mn-cs"/>
        </a:defRPr>
      </a:lvl5pPr>
      <a:lvl6pPr marL="2040890" algn="l" defTabSz="815975" rtl="0" eaLnBrk="1" latinLnBrk="0" hangingPunct="1">
        <a:defRPr sz="1600" kern="1200">
          <a:solidFill>
            <a:schemeClr val="tx1"/>
          </a:solidFill>
          <a:latin typeface="+mn-lt"/>
          <a:ea typeface="+mn-ea"/>
          <a:cs typeface="+mn-cs"/>
        </a:defRPr>
      </a:lvl6pPr>
      <a:lvl7pPr marL="2449195" algn="l" defTabSz="815975" rtl="0" eaLnBrk="1" latinLnBrk="0" hangingPunct="1">
        <a:defRPr sz="1600" kern="1200">
          <a:solidFill>
            <a:schemeClr val="tx1"/>
          </a:solidFill>
          <a:latin typeface="+mn-lt"/>
          <a:ea typeface="+mn-ea"/>
          <a:cs typeface="+mn-cs"/>
        </a:defRPr>
      </a:lvl7pPr>
      <a:lvl8pPr marL="2856865" algn="l" defTabSz="815975" rtl="0" eaLnBrk="1" latinLnBrk="0" hangingPunct="1">
        <a:defRPr sz="1600" kern="1200">
          <a:solidFill>
            <a:schemeClr val="tx1"/>
          </a:solidFill>
          <a:latin typeface="+mn-lt"/>
          <a:ea typeface="+mn-ea"/>
          <a:cs typeface="+mn-cs"/>
        </a:defRPr>
      </a:lvl8pPr>
      <a:lvl9pPr marL="3265170" algn="l" defTabSz="815975"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9">
            <a:extLst>
              <a:ext uri="{FF2B5EF4-FFF2-40B4-BE49-F238E27FC236}">
                <a16:creationId xmlns:a16="http://schemas.microsoft.com/office/drawing/2014/main" id="{922C7E74-30B4-8842-F144-3E83E4D5CC91}"/>
              </a:ext>
            </a:extLst>
          </p:cNvPr>
          <p:cNvSpPr txBox="1">
            <a:spLocks noChangeArrowheads="1"/>
          </p:cNvSpPr>
          <p:nvPr/>
        </p:nvSpPr>
        <p:spPr bwMode="auto">
          <a:xfrm>
            <a:off x="2688946" y="1267200"/>
            <a:ext cx="5195373" cy="769313"/>
          </a:xfrm>
          <a:prstGeom prst="rect">
            <a:avLst/>
          </a:prstGeom>
          <a:noFill/>
          <a:ln w="9525">
            <a:noFill/>
            <a:miter lim="800000"/>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spAutoFit/>
          </a:bodyPr>
          <a:lstStyle/>
          <a:p>
            <a:pPr eaLnBrk="1" hangingPunct="1">
              <a:buFont typeface="Arial" panose="020B0604020202020204" pitchFamily="34" charset="0"/>
              <a:buNone/>
              <a:defRPr/>
            </a:pPr>
            <a:r>
              <a:rPr lang="en-US" altLang="zh-CN" sz="4399" b="1" dirty="0">
                <a:solidFill>
                  <a:srgbClr val="0070C0"/>
                </a:solidFill>
                <a:effectLst>
                  <a:outerShdw blurRad="38100" dist="38100" dir="2700000" algn="tl">
                    <a:srgbClr val="000000">
                      <a:alpha val="43137"/>
                    </a:srgbClr>
                  </a:outerShdw>
                </a:effectLst>
                <a:latin typeface="华光大黑二_CNKI" pitchFamily="2" charset="-122"/>
                <a:ea typeface="华光大黑二_CNKI" pitchFamily="2" charset="-122"/>
              </a:rPr>
              <a:t>J2EE</a:t>
            </a:r>
            <a:r>
              <a:rPr lang="zh-CN" altLang="en-US" sz="4399" b="1" dirty="0">
                <a:solidFill>
                  <a:srgbClr val="0070C0"/>
                </a:solidFill>
                <a:effectLst>
                  <a:outerShdw blurRad="38100" dist="38100" dir="2700000" algn="tl">
                    <a:srgbClr val="000000">
                      <a:alpha val="43137"/>
                    </a:srgbClr>
                  </a:outerShdw>
                </a:effectLst>
                <a:latin typeface="华光大黑二_CNKI" pitchFamily="2" charset="-122"/>
                <a:ea typeface="华光大黑二_CNKI" pitchFamily="2" charset="-122"/>
              </a:rPr>
              <a:t>核心框架</a:t>
            </a:r>
          </a:p>
        </p:txBody>
      </p:sp>
      <p:pic>
        <p:nvPicPr>
          <p:cNvPr id="20485" name="图片 3">
            <a:extLst>
              <a:ext uri="{FF2B5EF4-FFF2-40B4-BE49-F238E27FC236}">
                <a16:creationId xmlns:a16="http://schemas.microsoft.com/office/drawing/2014/main" id="{359F47D1-95A6-E1E8-4502-304E9126E6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819150"/>
            <a:ext cx="1439466" cy="1439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a:extLst>
              <a:ext uri="{FF2B5EF4-FFF2-40B4-BE49-F238E27FC236}">
                <a16:creationId xmlns:a16="http://schemas.microsoft.com/office/drawing/2014/main" id="{0CA8B851-6AC0-5A8F-818D-19119C1E1C06}"/>
              </a:ext>
            </a:extLst>
          </p:cNvPr>
          <p:cNvCxnSpPr/>
          <p:nvPr/>
        </p:nvCxnSpPr>
        <p:spPr>
          <a:xfrm>
            <a:off x="756047" y="2500313"/>
            <a:ext cx="7128272"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72F78C70-4674-9A79-4591-7304CF2647C2}"/>
              </a:ext>
            </a:extLst>
          </p:cNvPr>
          <p:cNvSpPr/>
          <p:nvPr/>
        </p:nvSpPr>
        <p:spPr>
          <a:xfrm>
            <a:off x="3259931" y="3939778"/>
            <a:ext cx="2519363" cy="432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zh-CN" altLang="en-US" sz="1350" b="1" dirty="0">
                <a:solidFill>
                  <a:srgbClr val="0070C0"/>
                </a:solidFill>
                <a:latin typeface="华光大标宋_CNKI" pitchFamily="2" charset="-122"/>
                <a:ea typeface="华光大标宋_CNKI" pitchFamily="2" charset="-122"/>
              </a:rPr>
              <a:t>主讲：刘福新</a:t>
            </a:r>
          </a:p>
        </p:txBody>
      </p:sp>
      <p:sp>
        <p:nvSpPr>
          <p:cNvPr id="7" name="矩形 6">
            <a:extLst>
              <a:ext uri="{FF2B5EF4-FFF2-40B4-BE49-F238E27FC236}">
                <a16:creationId xmlns:a16="http://schemas.microsoft.com/office/drawing/2014/main" id="{8E48E902-43C6-02B7-7603-742CDCF3149E}"/>
              </a:ext>
            </a:extLst>
          </p:cNvPr>
          <p:cNvSpPr/>
          <p:nvPr/>
        </p:nvSpPr>
        <p:spPr>
          <a:xfrm>
            <a:off x="1547664" y="2500313"/>
            <a:ext cx="6246588" cy="720329"/>
          </a:xfrm>
          <a:prstGeom prst="rect">
            <a:avLst/>
          </a:prstGeom>
          <a:no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sz="3300" b="1" dirty="0">
                <a:solidFill>
                  <a:srgbClr val="F79646"/>
                </a:solidFill>
                <a:latin typeface="华光美黑_CNKI" panose="02000500000000000000" pitchFamily="2" charset="-122"/>
                <a:ea typeface="华光美黑_CNKI" panose="02000500000000000000" pitchFamily="2" charset="-122"/>
              </a:rPr>
              <a:t>Spring</a:t>
            </a:r>
            <a:r>
              <a:rPr lang="zh-CN" altLang="en-US" sz="3300" b="1" dirty="0">
                <a:solidFill>
                  <a:srgbClr val="F79646"/>
                </a:solidFill>
                <a:latin typeface="华光美黑_CNKI" panose="02000500000000000000" pitchFamily="2" charset="-122"/>
                <a:ea typeface="华光美黑_CNKI" panose="02000500000000000000" pitchFamily="2" charset="-122"/>
              </a:rPr>
              <a:t>的数据库开发及事务管理</a:t>
            </a:r>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4B444F65-8710-4427-A895-4014CF77D196}"/>
              </a:ext>
            </a:extLst>
          </p:cNvPr>
          <p:cNvSpPr>
            <a:spLocks noGrp="1"/>
          </p:cNvSpPr>
          <p:nvPr>
            <p:ph type="ctrTitle"/>
          </p:nvPr>
        </p:nvSpPr>
        <p:spPr>
          <a:xfrm>
            <a:off x="4355976" y="452709"/>
            <a:ext cx="4542581" cy="576262"/>
          </a:xfrm>
        </p:spPr>
        <p:txBody>
          <a:bodyPr/>
          <a:lstStyle/>
          <a:p>
            <a:r>
              <a:rPr lang="en-US" altLang="zh-CN" sz="2400" dirty="0"/>
              <a:t>Spring</a:t>
            </a:r>
            <a:r>
              <a:rPr lang="zh-CN" altLang="en-US" sz="2400" dirty="0"/>
              <a:t>的数据库开发及事务管理</a:t>
            </a:r>
          </a:p>
        </p:txBody>
      </p:sp>
      <p:sp>
        <p:nvSpPr>
          <p:cNvPr id="22" name="对角圆角矩形 10">
            <a:extLst>
              <a:ext uri="{FF2B5EF4-FFF2-40B4-BE49-F238E27FC236}">
                <a16:creationId xmlns:a16="http://schemas.microsoft.com/office/drawing/2014/main" id="{D2601321-ACD6-4E08-8094-CAFCD9C6AF43}"/>
              </a:ext>
            </a:extLst>
          </p:cNvPr>
          <p:cNvSpPr/>
          <p:nvPr/>
        </p:nvSpPr>
        <p:spPr bwMode="auto">
          <a:xfrm>
            <a:off x="3534515" y="2328353"/>
            <a:ext cx="5468105" cy="512488"/>
          </a:xfrm>
          <a:prstGeom prst="round2DiagRect">
            <a:avLst>
              <a:gd name="adj1" fmla="val 20943"/>
              <a:gd name="adj2"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solidFill>
                <a:srgbClr val="0070C0"/>
              </a:solidFill>
            </a:endParaRPr>
          </a:p>
        </p:txBody>
      </p:sp>
      <p:grpSp>
        <p:nvGrpSpPr>
          <p:cNvPr id="23" name="组合 2">
            <a:extLst>
              <a:ext uri="{FF2B5EF4-FFF2-40B4-BE49-F238E27FC236}">
                <a16:creationId xmlns:a16="http://schemas.microsoft.com/office/drawing/2014/main" id="{F6798595-A245-42C0-B843-33DF5E7FD377}"/>
              </a:ext>
            </a:extLst>
          </p:cNvPr>
          <p:cNvGrpSpPr>
            <a:grpSpLocks/>
          </p:cNvGrpSpPr>
          <p:nvPr/>
        </p:nvGrpSpPr>
        <p:grpSpPr bwMode="auto">
          <a:xfrm>
            <a:off x="1903202" y="1662671"/>
            <a:ext cx="2808312" cy="2602716"/>
            <a:chOff x="4874689" y="1756903"/>
            <a:chExt cx="3566358" cy="3444382"/>
          </a:xfrm>
        </p:grpSpPr>
        <p:sp>
          <p:nvSpPr>
            <p:cNvPr id="29" name="椭圆 28">
              <a:extLst>
                <a:ext uri="{FF2B5EF4-FFF2-40B4-BE49-F238E27FC236}">
                  <a16:creationId xmlns:a16="http://schemas.microsoft.com/office/drawing/2014/main" id="{8E44B67B-E941-42A6-8D2C-4F22E25D9525}"/>
                </a:ext>
              </a:extLst>
            </p:cNvPr>
            <p:cNvSpPr/>
            <p:nvPr/>
          </p:nvSpPr>
          <p:spPr>
            <a:xfrm>
              <a:off x="4897636" y="1756903"/>
              <a:ext cx="3444623" cy="3444382"/>
            </a:xfrm>
            <a:prstGeom prst="ellipse">
              <a:avLst/>
            </a:prstGeom>
            <a:solidFill>
              <a:schemeClr val="accent1">
                <a:lumMod val="40000"/>
                <a:lumOff val="60000"/>
              </a:schemeClr>
            </a:solidFill>
            <a:ln w="381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prstClr val="white"/>
                </a:solidFill>
                <a:effectLst>
                  <a:outerShdw blurRad="38100" dist="38100" dir="2700000" algn="tl">
                    <a:srgbClr val="000000">
                      <a:alpha val="43137"/>
                    </a:srgbClr>
                  </a:outerShdw>
                </a:effectLst>
              </a:endParaRPr>
            </a:p>
          </p:txBody>
        </p:sp>
        <p:sp>
          <p:nvSpPr>
            <p:cNvPr id="30" name="TextBox 1">
              <a:extLst>
                <a:ext uri="{FF2B5EF4-FFF2-40B4-BE49-F238E27FC236}">
                  <a16:creationId xmlns:a16="http://schemas.microsoft.com/office/drawing/2014/main" id="{533E5829-442C-4A1A-A0DE-01BE06C64173}"/>
                </a:ext>
              </a:extLst>
            </p:cNvPr>
            <p:cNvSpPr txBox="1">
              <a:spLocks noChangeArrowheads="1"/>
            </p:cNvSpPr>
            <p:nvPr/>
          </p:nvSpPr>
          <p:spPr bwMode="auto">
            <a:xfrm>
              <a:off x="4874689" y="2507836"/>
              <a:ext cx="3566358" cy="1750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zh-CN" altLang="en-US" sz="40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主讲内容</a:t>
              </a:r>
              <a:endParaRPr lang="en-US" altLang="zh-CN" sz="40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gn="ctr"/>
              <a:r>
                <a:rPr lang="en-US" altLang="zh-CN" sz="2400" dirty="0">
                  <a:solidFill>
                    <a:srgbClr val="FFFFFF"/>
                  </a:solidFill>
                  <a:effectLst>
                    <a:outerShdw blurRad="38100" dist="38100" dir="2700000" algn="tl">
                      <a:srgbClr val="000000">
                        <a:alpha val="43137"/>
                      </a:srgbClr>
                    </a:outerShdw>
                  </a:effectLst>
                  <a:latin typeface="Times New Roman" panose="02020603050405020304" pitchFamily="18" charset="0"/>
                  <a:ea typeface="Adobe 宋体 Std L" panose="02020300000000000000" pitchFamily="18" charset="-122"/>
                  <a:cs typeface="Times New Roman" panose="02020603050405020304" pitchFamily="18" charset="0"/>
                </a:rPr>
                <a:t>Speech content</a:t>
              </a:r>
            </a:p>
          </p:txBody>
        </p:sp>
      </p:grpSp>
      <p:sp>
        <p:nvSpPr>
          <p:cNvPr id="24" name="TextBox 10">
            <a:extLst>
              <a:ext uri="{FF2B5EF4-FFF2-40B4-BE49-F238E27FC236}">
                <a16:creationId xmlns:a16="http://schemas.microsoft.com/office/drawing/2014/main" id="{30993553-161D-4E59-9758-4C03F6C35DEC}"/>
              </a:ext>
            </a:extLst>
          </p:cNvPr>
          <p:cNvSpPr txBox="1">
            <a:spLocks noChangeArrowheads="1"/>
          </p:cNvSpPr>
          <p:nvPr/>
        </p:nvSpPr>
        <p:spPr bwMode="auto">
          <a:xfrm>
            <a:off x="5150695" y="3169616"/>
            <a:ext cx="33166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solidFill>
                  <a:srgbClr val="7F7F7F"/>
                </a:solidFill>
                <a:latin typeface="微软雅黑" panose="020B0503020204020204" pitchFamily="34" charset="-122"/>
                <a:ea typeface="微软雅黑" panose="020B0503020204020204" pitchFamily="34" charset="-122"/>
              </a:rPr>
              <a:t>Spring</a:t>
            </a:r>
            <a:r>
              <a:rPr lang="zh-CN" altLang="en-US" sz="2000" dirty="0">
                <a:solidFill>
                  <a:srgbClr val="7F7F7F"/>
                </a:solidFill>
                <a:latin typeface="微软雅黑" panose="020B0503020204020204" pitchFamily="34" charset="-122"/>
                <a:ea typeface="微软雅黑" panose="020B0503020204020204" pitchFamily="34" charset="-122"/>
              </a:rPr>
              <a:t>框架事务管理概述</a:t>
            </a:r>
          </a:p>
        </p:txBody>
      </p:sp>
      <p:sp>
        <p:nvSpPr>
          <p:cNvPr id="26" name="TextBox 6">
            <a:extLst>
              <a:ext uri="{FF2B5EF4-FFF2-40B4-BE49-F238E27FC236}">
                <a16:creationId xmlns:a16="http://schemas.microsoft.com/office/drawing/2014/main" id="{08F69DBB-AC1E-44E0-8B52-F51929DAA267}"/>
              </a:ext>
            </a:extLst>
          </p:cNvPr>
          <p:cNvSpPr txBox="1">
            <a:spLocks noChangeArrowheads="1"/>
          </p:cNvSpPr>
          <p:nvPr/>
        </p:nvSpPr>
        <p:spPr bwMode="auto">
          <a:xfrm>
            <a:off x="5292080" y="1563764"/>
            <a:ext cx="33166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solidFill>
                  <a:srgbClr val="7F7F7F"/>
                </a:solidFill>
                <a:latin typeface="微软雅黑" panose="020B0503020204020204" pitchFamily="34" charset="-122"/>
                <a:ea typeface="微软雅黑" panose="020B0503020204020204" pitchFamily="34" charset="-122"/>
              </a:rPr>
              <a:t>Spring JDBC</a:t>
            </a:r>
            <a:endParaRPr lang="zh-CN" altLang="en-US" sz="2000" dirty="0">
              <a:solidFill>
                <a:srgbClr val="7F7F7F"/>
              </a:solidFill>
              <a:latin typeface="微软雅黑" panose="020B0503020204020204" pitchFamily="34" charset="-122"/>
              <a:ea typeface="微软雅黑" panose="020B0503020204020204" pitchFamily="34" charset="-122"/>
            </a:endParaRPr>
          </a:p>
        </p:txBody>
      </p:sp>
      <p:sp>
        <p:nvSpPr>
          <p:cNvPr id="10" name="TextBox 10">
            <a:extLst>
              <a:ext uri="{FF2B5EF4-FFF2-40B4-BE49-F238E27FC236}">
                <a16:creationId xmlns:a16="http://schemas.microsoft.com/office/drawing/2014/main" id="{63561E90-29C6-4386-BF61-D1A99523B795}"/>
              </a:ext>
            </a:extLst>
          </p:cNvPr>
          <p:cNvSpPr txBox="1">
            <a:spLocks noChangeArrowheads="1"/>
          </p:cNvSpPr>
          <p:nvPr/>
        </p:nvSpPr>
        <p:spPr bwMode="auto">
          <a:xfrm>
            <a:off x="5150695" y="2425969"/>
            <a:ext cx="38519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solidFill>
                  <a:schemeClr val="bg1"/>
                </a:solidFill>
                <a:latin typeface="微软雅黑" panose="020B0503020204020204" pitchFamily="34" charset="-122"/>
                <a:ea typeface="微软雅黑" panose="020B0503020204020204" pitchFamily="34" charset="-122"/>
              </a:rPr>
              <a:t>Spring </a:t>
            </a:r>
            <a:r>
              <a:rPr lang="en-US" altLang="zh-CN" sz="2000" dirty="0" err="1">
                <a:solidFill>
                  <a:schemeClr val="bg1"/>
                </a:solidFill>
                <a:latin typeface="微软雅黑" panose="020B0503020204020204" pitchFamily="34" charset="-122"/>
                <a:ea typeface="微软雅黑" panose="020B0503020204020204" pitchFamily="34" charset="-122"/>
              </a:rPr>
              <a:t>JdbcTemplate</a:t>
            </a:r>
            <a:r>
              <a:rPr lang="zh-CN" altLang="en-US" sz="2000" dirty="0">
                <a:solidFill>
                  <a:schemeClr val="bg1"/>
                </a:solidFill>
                <a:latin typeface="微软雅黑" panose="020B0503020204020204" pitchFamily="34" charset="-122"/>
                <a:ea typeface="微软雅黑" panose="020B0503020204020204" pitchFamily="34" charset="-122"/>
              </a:rPr>
              <a:t>的常用方法</a:t>
            </a:r>
          </a:p>
        </p:txBody>
      </p:sp>
      <p:sp>
        <p:nvSpPr>
          <p:cNvPr id="11" name="TextBox 10">
            <a:extLst>
              <a:ext uri="{FF2B5EF4-FFF2-40B4-BE49-F238E27FC236}">
                <a16:creationId xmlns:a16="http://schemas.microsoft.com/office/drawing/2014/main" id="{54DD6C6E-FE4C-49BB-A9E8-55569D7EE535}"/>
              </a:ext>
            </a:extLst>
          </p:cNvPr>
          <p:cNvSpPr txBox="1">
            <a:spLocks noChangeArrowheads="1"/>
          </p:cNvSpPr>
          <p:nvPr/>
        </p:nvSpPr>
        <p:spPr bwMode="auto">
          <a:xfrm>
            <a:off x="5137199" y="3903784"/>
            <a:ext cx="34182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dirty="0">
                <a:solidFill>
                  <a:srgbClr val="7F7F7F"/>
                </a:solidFill>
                <a:latin typeface="微软雅黑" panose="020B0503020204020204" pitchFamily="34" charset="-122"/>
                <a:ea typeface="微软雅黑" panose="020B0503020204020204" pitchFamily="34" charset="-122"/>
              </a:rPr>
              <a:t>声明式事务管理</a:t>
            </a:r>
          </a:p>
        </p:txBody>
      </p:sp>
    </p:spTree>
    <p:extLst>
      <p:ext uri="{BB962C8B-B14F-4D97-AF65-F5344CB8AC3E}">
        <p14:creationId xmlns:p14="http://schemas.microsoft.com/office/powerpoint/2010/main" val="2321082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37E2D56C-CC28-46E9-87D3-08B5AE511947}"/>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noAutofit/>
          </a:bodyPr>
          <a:lstStyle/>
          <a:p>
            <a:r>
              <a:rPr lang="en-US" altLang="zh-CN" sz="2100" dirty="0"/>
              <a:t>Spring </a:t>
            </a:r>
            <a:r>
              <a:rPr lang="en-US" altLang="zh-CN" sz="2100" dirty="0" err="1"/>
              <a:t>JdbcTemplate</a:t>
            </a:r>
            <a:r>
              <a:rPr lang="zh-CN" altLang="en-US" sz="2100" dirty="0"/>
              <a:t>的常用方法</a:t>
            </a:r>
          </a:p>
        </p:txBody>
      </p:sp>
      <p:sp>
        <p:nvSpPr>
          <p:cNvPr id="2" name="灯片编号占位符 1">
            <a:extLst>
              <a:ext uri="{FF2B5EF4-FFF2-40B4-BE49-F238E27FC236}">
                <a16:creationId xmlns:a16="http://schemas.microsoft.com/office/drawing/2014/main" id="{7176CE6D-A914-4083-ACF7-2123A23D3F00}"/>
              </a:ext>
            </a:extLst>
          </p:cNvPr>
          <p:cNvSpPr>
            <a:spLocks noGrp="1"/>
          </p:cNvSpPr>
          <p:nvPr>
            <p:ph type="sldNum" sz="quarter" idx="4"/>
          </p:nvPr>
        </p:nvSpPr>
        <p:spPr/>
        <p:txBody>
          <a:bodyPr/>
          <a:lstStyle/>
          <a:p>
            <a:fld id="{DA0ED377-44CE-4E24-82F1-26D6B058DDB5}" type="slidenum">
              <a:rPr lang="zh-CN" altLang="en-US" smtClean="0"/>
              <a:pPr/>
              <a:t>11</a:t>
            </a:fld>
            <a:endParaRPr lang="zh-CN" altLang="en-US"/>
          </a:p>
        </p:txBody>
      </p:sp>
      <p:sp>
        <p:nvSpPr>
          <p:cNvPr id="6" name="矩形 5">
            <a:extLst>
              <a:ext uri="{FF2B5EF4-FFF2-40B4-BE49-F238E27FC236}">
                <a16:creationId xmlns:a16="http://schemas.microsoft.com/office/drawing/2014/main" id="{0574CBEA-04CF-40D6-872D-3C6257B6D3A5}"/>
              </a:ext>
            </a:extLst>
          </p:cNvPr>
          <p:cNvSpPr/>
          <p:nvPr/>
        </p:nvSpPr>
        <p:spPr bwMode="auto">
          <a:xfrm>
            <a:off x="1526381" y="871538"/>
            <a:ext cx="6110288" cy="771525"/>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defRPr/>
            </a:pPr>
            <a:endParaRPr lang="en-US" altLang="zh-CN"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p:txBody>
      </p:sp>
      <p:sp>
        <p:nvSpPr>
          <p:cNvPr id="7" name="矩形 6">
            <a:extLst>
              <a:ext uri="{FF2B5EF4-FFF2-40B4-BE49-F238E27FC236}">
                <a16:creationId xmlns:a16="http://schemas.microsoft.com/office/drawing/2014/main" id="{A75F2A13-1380-42FE-BBDE-0C904049CB69}"/>
              </a:ext>
            </a:extLst>
          </p:cNvPr>
          <p:cNvSpPr>
            <a:spLocks noChangeArrowheads="1"/>
          </p:cNvSpPr>
          <p:nvPr/>
        </p:nvSpPr>
        <p:spPr bwMode="auto">
          <a:xfrm>
            <a:off x="1506141" y="895350"/>
            <a:ext cx="6110288" cy="680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1500"/>
              <a:t>        </a:t>
            </a:r>
            <a:r>
              <a:rPr lang="zh-CN" altLang="zh-CN" sz="1200">
                <a:latin typeface="Times New Roman" panose="02020603050405020304" pitchFamily="18" charset="0"/>
                <a:cs typeface="Times New Roman" panose="02020603050405020304" pitchFamily="18" charset="0"/>
              </a:rPr>
              <a:t>在</a:t>
            </a:r>
            <a:r>
              <a:rPr lang="en-US" altLang="zh-CN" sz="1200">
                <a:latin typeface="Times New Roman" panose="02020603050405020304" pitchFamily="18" charset="0"/>
                <a:cs typeface="Times New Roman" panose="02020603050405020304" pitchFamily="18" charset="0"/>
              </a:rPr>
              <a:t>JdbcTemplate</a:t>
            </a:r>
            <a:r>
              <a:rPr lang="zh-CN" altLang="en-US" sz="1200">
                <a:latin typeface="Times New Roman" panose="02020603050405020304" pitchFamily="18" charset="0"/>
                <a:cs typeface="Times New Roman" panose="02020603050405020304" pitchFamily="18" charset="0"/>
              </a:rPr>
              <a:t>核心</a:t>
            </a:r>
            <a:r>
              <a:rPr lang="zh-CN" altLang="zh-CN" sz="1200">
                <a:latin typeface="Times New Roman" panose="02020603050405020304" pitchFamily="18" charset="0"/>
                <a:cs typeface="Times New Roman" panose="02020603050405020304" pitchFamily="18" charset="0"/>
              </a:rPr>
              <a:t>类中，提供了大量的</a:t>
            </a:r>
            <a:r>
              <a:rPr lang="zh-CN" altLang="zh-CN" sz="1200">
                <a:solidFill>
                  <a:srgbClr val="0070C0"/>
                </a:solidFill>
                <a:latin typeface="Times New Roman" panose="02020603050405020304" pitchFamily="18" charset="0"/>
                <a:cs typeface="Times New Roman" panose="02020603050405020304" pitchFamily="18" charset="0"/>
              </a:rPr>
              <a:t>更新和查询数据库的方法</a:t>
            </a:r>
            <a:r>
              <a:rPr lang="zh-CN" altLang="zh-CN" sz="1200">
                <a:latin typeface="Times New Roman" panose="02020603050405020304" pitchFamily="18" charset="0"/>
                <a:cs typeface="Times New Roman" panose="02020603050405020304" pitchFamily="18" charset="0"/>
              </a:rPr>
              <a:t>，</a:t>
            </a:r>
            <a:r>
              <a:rPr lang="zh-CN" altLang="zh-CN" sz="1200">
                <a:solidFill>
                  <a:srgbClr val="0070C0"/>
                </a:solidFill>
                <a:latin typeface="Times New Roman" panose="02020603050405020304" pitchFamily="18" charset="0"/>
                <a:cs typeface="Times New Roman" panose="02020603050405020304" pitchFamily="18" charset="0"/>
              </a:rPr>
              <a:t>我们就是使用的这些方法来操作数据库的</a:t>
            </a:r>
            <a:r>
              <a:rPr lang="zh-CN" altLang="zh-CN" sz="1200">
                <a:latin typeface="Times New Roman" panose="02020603050405020304" pitchFamily="18" charset="0"/>
                <a:cs typeface="Times New Roman" panose="02020603050405020304" pitchFamily="18" charset="0"/>
              </a:rPr>
              <a:t>。</a:t>
            </a:r>
            <a:endParaRPr lang="en-US" altLang="zh-CN" sz="1200">
              <a:latin typeface="Times New Roman" panose="02020603050405020304" pitchFamily="18" charset="0"/>
              <a:cs typeface="Times New Roman" panose="02020603050405020304" pitchFamily="18" charset="0"/>
            </a:endParaRPr>
          </a:p>
        </p:txBody>
      </p:sp>
      <p:sp>
        <p:nvSpPr>
          <p:cNvPr id="10" name="AutoShape 2">
            <a:extLst>
              <a:ext uri="{FF2B5EF4-FFF2-40B4-BE49-F238E27FC236}">
                <a16:creationId xmlns:a16="http://schemas.microsoft.com/office/drawing/2014/main" id="{2DC2493E-EAE8-4464-8AC8-1DC85A2B78FD}"/>
              </a:ext>
            </a:extLst>
          </p:cNvPr>
          <p:cNvSpPr>
            <a:spLocks noChangeArrowheads="1"/>
          </p:cNvSpPr>
          <p:nvPr/>
        </p:nvSpPr>
        <p:spPr bwMode="grayWhite">
          <a:xfrm>
            <a:off x="1501378" y="1858566"/>
            <a:ext cx="6119813" cy="2518172"/>
          </a:xfrm>
          <a:prstGeom prst="roundRect">
            <a:avLst>
              <a:gd name="adj" fmla="val 9583"/>
            </a:avLst>
          </a:prstGeom>
          <a:gradFill rotWithShape="1">
            <a:gsLst>
              <a:gs pos="0">
                <a:srgbClr val="5E9EFF"/>
              </a:gs>
              <a:gs pos="39999">
                <a:srgbClr val="85C2FF"/>
              </a:gs>
              <a:gs pos="0">
                <a:srgbClr val="C4D6EB"/>
              </a:gs>
              <a:gs pos="100000">
                <a:schemeClr val="accent1">
                  <a:lumMod val="75000"/>
                </a:schemeClr>
              </a:gs>
            </a:gsLst>
            <a:lin ang="2700000" scaled="0"/>
          </a:gradFill>
          <a:ln w="19050">
            <a:solidFill>
              <a:srgbClr val="FFFFFF"/>
            </a:solidFill>
            <a:round/>
            <a:headEnd/>
            <a:tailEnd/>
          </a:ln>
          <a:effectLst>
            <a:outerShdw dist="107763" dir="2700000" algn="ctr" rotWithShape="0">
              <a:srgbClr val="C0C0C0">
                <a:alpha val="50000"/>
              </a:srgbClr>
            </a:outerShdw>
          </a:effectLst>
        </p:spPr>
        <p:txBody>
          <a:bodyPr wrap="none" anchor="ctr"/>
          <a:lstStyle/>
          <a:p>
            <a:pPr>
              <a:defRPr/>
            </a:pPr>
            <a:endParaRPr lang="zh-CN" altLang="en-US" sz="1200">
              <a:solidFill>
                <a:schemeClr val="bg1"/>
              </a:solidFill>
              <a:latin typeface="Times New Roman" pitchFamily="18" charset="0"/>
              <a:cs typeface="Times New Roman" pitchFamily="18" charset="0"/>
            </a:endParaRPr>
          </a:p>
        </p:txBody>
      </p:sp>
      <p:grpSp>
        <p:nvGrpSpPr>
          <p:cNvPr id="11" name="组合 10">
            <a:extLst>
              <a:ext uri="{FF2B5EF4-FFF2-40B4-BE49-F238E27FC236}">
                <a16:creationId xmlns:a16="http://schemas.microsoft.com/office/drawing/2014/main" id="{61DDE9BA-7DE5-421F-852F-578E8D1A7BF1}"/>
              </a:ext>
            </a:extLst>
          </p:cNvPr>
          <p:cNvGrpSpPr>
            <a:grpSpLocks/>
          </p:cNvGrpSpPr>
          <p:nvPr/>
        </p:nvGrpSpPr>
        <p:grpSpPr bwMode="auto">
          <a:xfrm>
            <a:off x="1978819" y="2000252"/>
            <a:ext cx="5279231" cy="611258"/>
            <a:chOff x="1114425" y="2962275"/>
            <a:chExt cx="7038975" cy="814828"/>
          </a:xfrm>
        </p:grpSpPr>
        <p:grpSp>
          <p:nvGrpSpPr>
            <p:cNvPr id="20497" name="Group 3">
              <a:extLst>
                <a:ext uri="{FF2B5EF4-FFF2-40B4-BE49-F238E27FC236}">
                  <a16:creationId xmlns:a16="http://schemas.microsoft.com/office/drawing/2014/main" id="{C5FB752A-E4E6-4A91-92C3-173BC2A75470}"/>
                </a:ext>
              </a:extLst>
            </p:cNvPr>
            <p:cNvGrpSpPr>
              <a:grpSpLocks/>
            </p:cNvGrpSpPr>
            <p:nvPr/>
          </p:nvGrpSpPr>
          <p:grpSpPr bwMode="auto">
            <a:xfrm>
              <a:off x="1114425" y="3302000"/>
              <a:ext cx="7014486" cy="252413"/>
              <a:chOff x="1392" y="1536"/>
              <a:chExt cx="3652" cy="144"/>
            </a:xfrm>
          </p:grpSpPr>
          <p:sp>
            <p:nvSpPr>
              <p:cNvPr id="20499" name="Line 4">
                <a:extLst>
                  <a:ext uri="{FF2B5EF4-FFF2-40B4-BE49-F238E27FC236}">
                    <a16:creationId xmlns:a16="http://schemas.microsoft.com/office/drawing/2014/main" id="{0B401AF2-AB7B-4786-B0C2-6888F649D489}"/>
                  </a:ext>
                </a:extLst>
              </p:cNvPr>
              <p:cNvSpPr>
                <a:spLocks noChangeShapeType="1"/>
              </p:cNvSpPr>
              <p:nvPr/>
            </p:nvSpPr>
            <p:spPr bwMode="auto">
              <a:xfrm>
                <a:off x="1531" y="1608"/>
                <a:ext cx="3513"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20500" name="Oval 5">
                <a:extLst>
                  <a:ext uri="{FF2B5EF4-FFF2-40B4-BE49-F238E27FC236}">
                    <a16:creationId xmlns:a16="http://schemas.microsoft.com/office/drawing/2014/main" id="{27CD7F6C-E20C-4E7F-B7CC-F19968F60991}"/>
                  </a:ext>
                </a:extLst>
              </p:cNvPr>
              <p:cNvSpPr>
                <a:spLocks noChangeArrowheads="1"/>
              </p:cNvSpPr>
              <p:nvPr/>
            </p:nvSpPr>
            <p:spPr bwMode="gray">
              <a:xfrm>
                <a:off x="1392" y="1536"/>
                <a:ext cx="144" cy="144"/>
              </a:xfrm>
              <a:prstGeom prst="ellipse">
                <a:avLst/>
              </a:prstGeom>
              <a:gradFill rotWithShape="1">
                <a:gsLst>
                  <a:gs pos="0">
                    <a:srgbClr val="E96E29"/>
                  </a:gs>
                  <a:gs pos="100000">
                    <a:srgbClr val="9B491B"/>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latin typeface="Times New Roman" panose="02020603050405020304" pitchFamily="18" charset="0"/>
                  <a:cs typeface="Times New Roman" panose="02020603050405020304" pitchFamily="18" charset="0"/>
                </a:endParaRPr>
              </a:p>
            </p:txBody>
          </p:sp>
        </p:grpSp>
        <p:sp>
          <p:nvSpPr>
            <p:cNvPr id="20498" name="矩形 6">
              <a:extLst>
                <a:ext uri="{FF2B5EF4-FFF2-40B4-BE49-F238E27FC236}">
                  <a16:creationId xmlns:a16="http://schemas.microsoft.com/office/drawing/2014/main" id="{E73E394F-B9F4-4A60-B0B4-4B054C455CEA}"/>
                </a:ext>
              </a:extLst>
            </p:cNvPr>
            <p:cNvSpPr>
              <a:spLocks noChangeArrowheads="1"/>
            </p:cNvSpPr>
            <p:nvPr/>
          </p:nvSpPr>
          <p:spPr bwMode="auto">
            <a:xfrm>
              <a:off x="1473200" y="2962275"/>
              <a:ext cx="6680200" cy="814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200">
                  <a:latin typeface="Times New Roman" panose="02020603050405020304" pitchFamily="18" charset="0"/>
                  <a:cs typeface="Times New Roman" panose="02020603050405020304" pitchFamily="18" charset="0"/>
                </a:rPr>
                <a:t>execute()</a:t>
              </a:r>
            </a:p>
            <a:p>
              <a:pPr>
                <a:lnSpc>
                  <a:spcPct val="150000"/>
                </a:lnSpc>
              </a:pPr>
              <a:r>
                <a:rPr lang="en-US" altLang="zh-CN" sz="1200">
                  <a:latin typeface="Times New Roman" panose="02020603050405020304" pitchFamily="18" charset="0"/>
                  <a:cs typeface="Times New Roman" panose="02020603050405020304" pitchFamily="18" charset="0"/>
                </a:rPr>
                <a:t>execute(String sql)</a:t>
              </a:r>
              <a:r>
                <a:rPr lang="zh-CN" altLang="en-US" sz="1200">
                  <a:latin typeface="Times New Roman" panose="02020603050405020304" pitchFamily="18" charset="0"/>
                  <a:cs typeface="Times New Roman" panose="02020603050405020304" pitchFamily="18" charset="0"/>
                </a:rPr>
                <a:t>方法可用于执行</a:t>
              </a:r>
              <a:r>
                <a:rPr lang="en-US" altLang="zh-CN" sz="1200">
                  <a:latin typeface="Times New Roman" panose="02020603050405020304" pitchFamily="18" charset="0"/>
                  <a:cs typeface="Times New Roman" panose="02020603050405020304" pitchFamily="18" charset="0"/>
                </a:rPr>
                <a:t>sql</a:t>
              </a:r>
              <a:r>
                <a:rPr lang="zh-CN" altLang="en-US" sz="1200">
                  <a:latin typeface="Times New Roman" panose="02020603050405020304" pitchFamily="18" charset="0"/>
                  <a:cs typeface="Times New Roman" panose="02020603050405020304" pitchFamily="18" charset="0"/>
                </a:rPr>
                <a:t>语句</a:t>
              </a:r>
            </a:p>
          </p:txBody>
        </p:sp>
      </p:grpSp>
      <p:grpSp>
        <p:nvGrpSpPr>
          <p:cNvPr id="16" name="组合 15">
            <a:extLst>
              <a:ext uri="{FF2B5EF4-FFF2-40B4-BE49-F238E27FC236}">
                <a16:creationId xmlns:a16="http://schemas.microsoft.com/office/drawing/2014/main" id="{C20BE35C-E2A5-4F98-9839-038A51E8B565}"/>
              </a:ext>
            </a:extLst>
          </p:cNvPr>
          <p:cNvGrpSpPr>
            <a:grpSpLocks/>
          </p:cNvGrpSpPr>
          <p:nvPr/>
        </p:nvGrpSpPr>
        <p:grpSpPr bwMode="auto">
          <a:xfrm>
            <a:off x="1978819" y="2744390"/>
            <a:ext cx="5272088" cy="611258"/>
            <a:chOff x="1114425" y="4569724"/>
            <a:chExt cx="7029685" cy="814830"/>
          </a:xfrm>
        </p:grpSpPr>
        <p:grpSp>
          <p:nvGrpSpPr>
            <p:cNvPr id="20493" name="Group 7">
              <a:extLst>
                <a:ext uri="{FF2B5EF4-FFF2-40B4-BE49-F238E27FC236}">
                  <a16:creationId xmlns:a16="http://schemas.microsoft.com/office/drawing/2014/main" id="{2235F2A2-7D58-4C62-B0D2-3CBDAF6BC670}"/>
                </a:ext>
              </a:extLst>
            </p:cNvPr>
            <p:cNvGrpSpPr>
              <a:grpSpLocks/>
            </p:cNvGrpSpPr>
            <p:nvPr/>
          </p:nvGrpSpPr>
          <p:grpSpPr bwMode="auto">
            <a:xfrm>
              <a:off x="1114425" y="4895916"/>
              <a:ext cx="7014489" cy="252413"/>
              <a:chOff x="1392" y="2002"/>
              <a:chExt cx="3652" cy="144"/>
            </a:xfrm>
          </p:grpSpPr>
          <p:sp>
            <p:nvSpPr>
              <p:cNvPr id="20495" name="Line 8">
                <a:extLst>
                  <a:ext uri="{FF2B5EF4-FFF2-40B4-BE49-F238E27FC236}">
                    <a16:creationId xmlns:a16="http://schemas.microsoft.com/office/drawing/2014/main" id="{E8E80D6B-D63B-4654-899F-C3F7C3D0B65C}"/>
                  </a:ext>
                </a:extLst>
              </p:cNvPr>
              <p:cNvSpPr>
                <a:spLocks noChangeShapeType="1"/>
              </p:cNvSpPr>
              <p:nvPr/>
            </p:nvSpPr>
            <p:spPr bwMode="auto">
              <a:xfrm flipV="1">
                <a:off x="1536" y="2081"/>
                <a:ext cx="3508"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20496" name="Oval 9">
                <a:extLst>
                  <a:ext uri="{FF2B5EF4-FFF2-40B4-BE49-F238E27FC236}">
                    <a16:creationId xmlns:a16="http://schemas.microsoft.com/office/drawing/2014/main" id="{05DCE7E2-BE66-4C5E-96EC-DAD5FC5167AB}"/>
                  </a:ext>
                </a:extLst>
              </p:cNvPr>
              <p:cNvSpPr>
                <a:spLocks noChangeArrowheads="1"/>
              </p:cNvSpPr>
              <p:nvPr/>
            </p:nvSpPr>
            <p:spPr bwMode="gray">
              <a:xfrm>
                <a:off x="1392" y="2002"/>
                <a:ext cx="144" cy="144"/>
              </a:xfrm>
              <a:prstGeom prst="ellipse">
                <a:avLst/>
              </a:prstGeom>
              <a:gradFill rotWithShape="1">
                <a:gsLst>
                  <a:gs pos="0">
                    <a:srgbClr val="DCDC48"/>
                  </a:gs>
                  <a:gs pos="100000">
                    <a:srgbClr val="939330"/>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solidFill>
                    <a:schemeClr val="bg1"/>
                  </a:solidFill>
                  <a:latin typeface="Times New Roman" panose="02020603050405020304" pitchFamily="18" charset="0"/>
                  <a:cs typeface="Times New Roman" panose="02020603050405020304" pitchFamily="18" charset="0"/>
                </a:endParaRPr>
              </a:p>
            </p:txBody>
          </p:sp>
        </p:grpSp>
        <p:sp>
          <p:nvSpPr>
            <p:cNvPr id="20494" name="矩形 11">
              <a:extLst>
                <a:ext uri="{FF2B5EF4-FFF2-40B4-BE49-F238E27FC236}">
                  <a16:creationId xmlns:a16="http://schemas.microsoft.com/office/drawing/2014/main" id="{DF5CA1FA-C32C-4FFE-A9D2-45960C7609DE}"/>
                </a:ext>
              </a:extLst>
            </p:cNvPr>
            <p:cNvSpPr>
              <a:spLocks noChangeArrowheads="1"/>
            </p:cNvSpPr>
            <p:nvPr/>
          </p:nvSpPr>
          <p:spPr bwMode="auto">
            <a:xfrm>
              <a:off x="1473200" y="4569724"/>
              <a:ext cx="6670910" cy="81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200">
                  <a:latin typeface="Times New Roman" panose="02020603050405020304" pitchFamily="18" charset="0"/>
                  <a:cs typeface="Times New Roman" panose="02020603050405020304" pitchFamily="18" charset="0"/>
                </a:rPr>
                <a:t>update()</a:t>
              </a:r>
            </a:p>
            <a:p>
              <a:pPr>
                <a:lnSpc>
                  <a:spcPct val="150000"/>
                </a:lnSpc>
              </a:pPr>
              <a:r>
                <a:rPr lang="en-US" altLang="zh-CN" sz="1200">
                  <a:latin typeface="Times New Roman" panose="02020603050405020304" pitchFamily="18" charset="0"/>
                  <a:cs typeface="Times New Roman" panose="02020603050405020304" pitchFamily="18" charset="0"/>
                </a:rPr>
                <a:t>update()</a:t>
              </a:r>
              <a:r>
                <a:rPr lang="zh-CN" altLang="en-US" sz="1200">
                  <a:latin typeface="Times New Roman" panose="02020603050405020304" pitchFamily="18" charset="0"/>
                  <a:cs typeface="Times New Roman" panose="02020603050405020304" pitchFamily="18" charset="0"/>
                </a:rPr>
                <a:t>用于执行插入、更新和删除操作</a:t>
              </a:r>
            </a:p>
          </p:txBody>
        </p:sp>
      </p:grpSp>
      <p:grpSp>
        <p:nvGrpSpPr>
          <p:cNvPr id="22" name="组合 21">
            <a:extLst>
              <a:ext uri="{FF2B5EF4-FFF2-40B4-BE49-F238E27FC236}">
                <a16:creationId xmlns:a16="http://schemas.microsoft.com/office/drawing/2014/main" id="{918C781C-A7CA-4AF1-B3D1-CBD4B5370105}"/>
              </a:ext>
            </a:extLst>
          </p:cNvPr>
          <p:cNvGrpSpPr>
            <a:grpSpLocks/>
          </p:cNvGrpSpPr>
          <p:nvPr/>
        </p:nvGrpSpPr>
        <p:grpSpPr bwMode="auto">
          <a:xfrm>
            <a:off x="1978819" y="3544490"/>
            <a:ext cx="5272088" cy="611258"/>
            <a:chOff x="1114425" y="4569724"/>
            <a:chExt cx="7029685" cy="814830"/>
          </a:xfrm>
        </p:grpSpPr>
        <p:grpSp>
          <p:nvGrpSpPr>
            <p:cNvPr id="20489" name="Group 7">
              <a:extLst>
                <a:ext uri="{FF2B5EF4-FFF2-40B4-BE49-F238E27FC236}">
                  <a16:creationId xmlns:a16="http://schemas.microsoft.com/office/drawing/2014/main" id="{4E30613B-1FB1-4374-8E99-3C293CA7BE99}"/>
                </a:ext>
              </a:extLst>
            </p:cNvPr>
            <p:cNvGrpSpPr>
              <a:grpSpLocks/>
            </p:cNvGrpSpPr>
            <p:nvPr/>
          </p:nvGrpSpPr>
          <p:grpSpPr bwMode="auto">
            <a:xfrm>
              <a:off x="1114425" y="4895916"/>
              <a:ext cx="7014489" cy="252413"/>
              <a:chOff x="1392" y="2002"/>
              <a:chExt cx="3652" cy="144"/>
            </a:xfrm>
          </p:grpSpPr>
          <p:sp>
            <p:nvSpPr>
              <p:cNvPr id="20491" name="Line 8">
                <a:extLst>
                  <a:ext uri="{FF2B5EF4-FFF2-40B4-BE49-F238E27FC236}">
                    <a16:creationId xmlns:a16="http://schemas.microsoft.com/office/drawing/2014/main" id="{64FDC021-245E-4A3C-865D-651E384E70F5}"/>
                  </a:ext>
                </a:extLst>
              </p:cNvPr>
              <p:cNvSpPr>
                <a:spLocks noChangeShapeType="1"/>
              </p:cNvSpPr>
              <p:nvPr/>
            </p:nvSpPr>
            <p:spPr bwMode="auto">
              <a:xfrm flipV="1">
                <a:off x="1536" y="2081"/>
                <a:ext cx="3508"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20492" name="Oval 9">
                <a:extLst>
                  <a:ext uri="{FF2B5EF4-FFF2-40B4-BE49-F238E27FC236}">
                    <a16:creationId xmlns:a16="http://schemas.microsoft.com/office/drawing/2014/main" id="{9020C7AF-FA42-48F3-AB00-0F2A5E9C286C}"/>
                  </a:ext>
                </a:extLst>
              </p:cNvPr>
              <p:cNvSpPr>
                <a:spLocks noChangeArrowheads="1"/>
              </p:cNvSpPr>
              <p:nvPr/>
            </p:nvSpPr>
            <p:spPr bwMode="gray">
              <a:xfrm>
                <a:off x="1392" y="2002"/>
                <a:ext cx="144" cy="144"/>
              </a:xfrm>
              <a:prstGeom prst="ellipse">
                <a:avLst/>
              </a:prstGeom>
              <a:solidFill>
                <a:srgbClr val="0070C0"/>
              </a:soli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solidFill>
                    <a:schemeClr val="bg1"/>
                  </a:solidFill>
                  <a:latin typeface="Times New Roman" panose="02020603050405020304" pitchFamily="18" charset="0"/>
                  <a:cs typeface="Times New Roman" panose="02020603050405020304" pitchFamily="18" charset="0"/>
                </a:endParaRPr>
              </a:p>
            </p:txBody>
          </p:sp>
        </p:grpSp>
        <p:sp>
          <p:nvSpPr>
            <p:cNvPr id="20490" name="矩形 11">
              <a:extLst>
                <a:ext uri="{FF2B5EF4-FFF2-40B4-BE49-F238E27FC236}">
                  <a16:creationId xmlns:a16="http://schemas.microsoft.com/office/drawing/2014/main" id="{3B272B85-69C6-4E6C-BA9D-B67F2AB385FA}"/>
                </a:ext>
              </a:extLst>
            </p:cNvPr>
            <p:cNvSpPr>
              <a:spLocks noChangeArrowheads="1"/>
            </p:cNvSpPr>
            <p:nvPr/>
          </p:nvSpPr>
          <p:spPr bwMode="auto">
            <a:xfrm>
              <a:off x="1473200" y="4569724"/>
              <a:ext cx="6670910" cy="81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200">
                  <a:latin typeface="Times New Roman" panose="02020603050405020304" pitchFamily="18" charset="0"/>
                  <a:cs typeface="Times New Roman" panose="02020603050405020304" pitchFamily="18" charset="0"/>
                </a:rPr>
                <a:t>query()</a:t>
              </a:r>
            </a:p>
            <a:p>
              <a:pPr>
                <a:lnSpc>
                  <a:spcPct val="150000"/>
                </a:lnSpc>
              </a:pPr>
              <a:r>
                <a:rPr lang="en-US" altLang="zh-CN" sz="1200">
                  <a:latin typeface="Times New Roman" panose="02020603050405020304" pitchFamily="18" charset="0"/>
                  <a:cs typeface="Times New Roman" panose="02020603050405020304" pitchFamily="18" charset="0"/>
                </a:rPr>
                <a:t>query()</a:t>
              </a:r>
              <a:r>
                <a:rPr lang="zh-CN" altLang="en-US" sz="1200">
                  <a:latin typeface="Times New Roman" panose="02020603050405020304" pitchFamily="18" charset="0"/>
                  <a:cs typeface="Times New Roman" panose="02020603050405020304" pitchFamily="18" charset="0"/>
                </a:rPr>
                <a:t>用于执行数据查询操作</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nodeType="afterGroup">
                            <p:stCondLst>
                              <p:cond delay="500"/>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par>
                          <p:cTn id="20" fill="hold" nodeType="afterGroup">
                            <p:stCondLst>
                              <p:cond delay="1000"/>
                            </p:stCondLst>
                            <p:childTnLst>
                              <p:par>
                                <p:cTn id="21" presetID="22" presetClass="entr" presetSubtype="8"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childTnLst>
                          </p:cTn>
                        </p:par>
                        <p:par>
                          <p:cTn id="24" fill="hold" nodeType="afterGroup">
                            <p:stCondLst>
                              <p:cond delay="1500"/>
                            </p:stCondLst>
                            <p:childTnLst>
                              <p:par>
                                <p:cTn id="25" presetID="22" presetClass="entr" presetSubtype="8" fill="hold"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B4053AFF-34AF-43D3-BD2C-A98A8D916259}"/>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noAutofit/>
          </a:bodyPr>
          <a:lstStyle/>
          <a:p>
            <a:r>
              <a:rPr lang="en-US" altLang="zh-CN" sz="2100" dirty="0"/>
              <a:t>execute()</a:t>
            </a:r>
            <a:endParaRPr lang="zh-CN" altLang="en-US" sz="2100" dirty="0"/>
          </a:p>
        </p:txBody>
      </p:sp>
      <p:sp>
        <p:nvSpPr>
          <p:cNvPr id="2" name="灯片编号占位符 1">
            <a:extLst>
              <a:ext uri="{FF2B5EF4-FFF2-40B4-BE49-F238E27FC236}">
                <a16:creationId xmlns:a16="http://schemas.microsoft.com/office/drawing/2014/main" id="{E10D650F-0246-47BF-8AB4-3F3AE9B2AC0A}"/>
              </a:ext>
            </a:extLst>
          </p:cNvPr>
          <p:cNvSpPr>
            <a:spLocks noGrp="1"/>
          </p:cNvSpPr>
          <p:nvPr>
            <p:ph type="sldNum" sz="quarter" idx="4"/>
          </p:nvPr>
        </p:nvSpPr>
        <p:spPr/>
        <p:txBody>
          <a:bodyPr/>
          <a:lstStyle/>
          <a:p>
            <a:fld id="{DA0ED377-44CE-4E24-82F1-26D6B058DDB5}" type="slidenum">
              <a:rPr lang="zh-CN" altLang="en-US" smtClean="0"/>
              <a:pPr/>
              <a:t>12</a:t>
            </a:fld>
            <a:endParaRPr lang="zh-CN" altLang="en-US"/>
          </a:p>
        </p:txBody>
      </p:sp>
      <p:sp>
        <p:nvSpPr>
          <p:cNvPr id="6" name="矩形 5">
            <a:extLst>
              <a:ext uri="{FF2B5EF4-FFF2-40B4-BE49-F238E27FC236}">
                <a16:creationId xmlns:a16="http://schemas.microsoft.com/office/drawing/2014/main" id="{D6656F20-FEC3-4BAB-98F6-F050A6F11D67}"/>
              </a:ext>
            </a:extLst>
          </p:cNvPr>
          <p:cNvSpPr/>
          <p:nvPr/>
        </p:nvSpPr>
        <p:spPr bwMode="auto">
          <a:xfrm>
            <a:off x="1526381" y="935832"/>
            <a:ext cx="6110288" cy="303610"/>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defRPr/>
            </a:pPr>
            <a:endParaRPr lang="en-US" altLang="zh-CN"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p:txBody>
      </p:sp>
      <p:sp>
        <p:nvSpPr>
          <p:cNvPr id="7" name="矩形 6">
            <a:extLst>
              <a:ext uri="{FF2B5EF4-FFF2-40B4-BE49-F238E27FC236}">
                <a16:creationId xmlns:a16="http://schemas.microsoft.com/office/drawing/2014/main" id="{591C72BA-215B-464B-96B1-7999C2F7B5F0}"/>
              </a:ext>
            </a:extLst>
          </p:cNvPr>
          <p:cNvSpPr>
            <a:spLocks noChangeArrowheads="1"/>
          </p:cNvSpPr>
          <p:nvPr/>
        </p:nvSpPr>
        <p:spPr bwMode="auto">
          <a:xfrm>
            <a:off x="1526381" y="888207"/>
            <a:ext cx="6110288" cy="334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1200">
                <a:latin typeface="Times New Roman" panose="02020603050405020304" pitchFamily="18" charset="0"/>
                <a:cs typeface="Times New Roman" panose="02020603050405020304" pitchFamily="18" charset="0"/>
              </a:rPr>
              <a:t>        </a:t>
            </a:r>
            <a:r>
              <a:rPr lang="zh-CN" altLang="en-US" sz="1200">
                <a:latin typeface="Times New Roman" panose="02020603050405020304" pitchFamily="18" charset="0"/>
                <a:cs typeface="Times New Roman" panose="02020603050405020304" pitchFamily="18" charset="0"/>
              </a:rPr>
              <a:t>使用</a:t>
            </a:r>
            <a:r>
              <a:rPr lang="en-US" altLang="zh-CN" sz="1200">
                <a:latin typeface="Times New Roman" panose="02020603050405020304" pitchFamily="18" charset="0"/>
                <a:cs typeface="Times New Roman" panose="02020603050405020304" pitchFamily="18" charset="0"/>
              </a:rPr>
              <a:t>execute(String sql)</a:t>
            </a:r>
            <a:r>
              <a:rPr lang="zh-CN" altLang="zh-CN" sz="1200">
                <a:latin typeface="Times New Roman" panose="02020603050405020304" pitchFamily="18" charset="0"/>
                <a:cs typeface="Times New Roman" panose="02020603050405020304" pitchFamily="18" charset="0"/>
              </a:rPr>
              <a:t>方法执行</a:t>
            </a:r>
            <a:r>
              <a:rPr lang="zh-CN" altLang="en-US" sz="1200">
                <a:latin typeface="Times New Roman" panose="02020603050405020304" pitchFamily="18" charset="0"/>
                <a:cs typeface="Times New Roman" panose="02020603050405020304" pitchFamily="18" charset="0"/>
              </a:rPr>
              <a:t>建表的案例实现步骤如下：</a:t>
            </a:r>
            <a:endParaRPr lang="en-US" altLang="zh-CN" sz="1200">
              <a:latin typeface="Times New Roman" panose="02020603050405020304" pitchFamily="18" charset="0"/>
              <a:cs typeface="Times New Roman" panose="02020603050405020304" pitchFamily="18" charset="0"/>
            </a:endParaRPr>
          </a:p>
        </p:txBody>
      </p:sp>
      <p:sp>
        <p:nvSpPr>
          <p:cNvPr id="21509" name="矩形 5">
            <a:extLst>
              <a:ext uri="{FF2B5EF4-FFF2-40B4-BE49-F238E27FC236}">
                <a16:creationId xmlns:a16="http://schemas.microsoft.com/office/drawing/2014/main" id="{359E8BEB-B992-4EBF-B36A-7F7B29B54F92}"/>
              </a:ext>
            </a:extLst>
          </p:cNvPr>
          <p:cNvSpPr>
            <a:spLocks noChangeArrowheads="1"/>
          </p:cNvSpPr>
          <p:nvPr/>
        </p:nvSpPr>
        <p:spPr bwMode="auto">
          <a:xfrm>
            <a:off x="3188494" y="3037285"/>
            <a:ext cx="1847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1200">
              <a:solidFill>
                <a:schemeClr val="bg1"/>
              </a:solidFill>
            </a:endParaRPr>
          </a:p>
          <a:p>
            <a:endParaRPr lang="zh-CN" altLang="zh-CN" sz="1200"/>
          </a:p>
          <a:p>
            <a:endParaRPr lang="zh-CN" altLang="en-US" sz="1200">
              <a:solidFill>
                <a:schemeClr val="bg1"/>
              </a:solidFill>
            </a:endParaRPr>
          </a:p>
        </p:txBody>
      </p:sp>
      <p:sp>
        <p:nvSpPr>
          <p:cNvPr id="31" name="AutoShape 2">
            <a:extLst>
              <a:ext uri="{FF2B5EF4-FFF2-40B4-BE49-F238E27FC236}">
                <a16:creationId xmlns:a16="http://schemas.microsoft.com/office/drawing/2014/main" id="{148AE12E-B0B2-4DC3-9812-198EFB2101AD}"/>
              </a:ext>
            </a:extLst>
          </p:cNvPr>
          <p:cNvSpPr>
            <a:spLocks noChangeArrowheads="1"/>
          </p:cNvSpPr>
          <p:nvPr/>
        </p:nvSpPr>
        <p:spPr bwMode="grayWhite">
          <a:xfrm>
            <a:off x="1500188" y="2051448"/>
            <a:ext cx="6057900" cy="2049065"/>
          </a:xfrm>
          <a:prstGeom prst="roundRect">
            <a:avLst>
              <a:gd name="adj" fmla="val 9583"/>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9050">
            <a:solidFill>
              <a:srgbClr val="FFFFFF"/>
            </a:solidFill>
            <a:round/>
            <a:headEnd/>
            <a:tailEnd/>
          </a:ln>
          <a:effectLst>
            <a:outerShdw dist="107763" dir="2700000" algn="ctr" rotWithShape="0">
              <a:srgbClr val="C0C0C0">
                <a:alpha val="50000"/>
              </a:srgbClr>
            </a:outerShdw>
          </a:effectLst>
        </p:spPr>
        <p:txBody>
          <a:bodyPr wrap="none" anchor="ctr"/>
          <a:lstStyle/>
          <a:p>
            <a:pPr>
              <a:defRPr/>
            </a:pPr>
            <a:endParaRPr lang="zh-CN" altLang="zh-CN" sz="1200"/>
          </a:p>
        </p:txBody>
      </p:sp>
      <p:grpSp>
        <p:nvGrpSpPr>
          <p:cNvPr id="32" name="组合 31">
            <a:extLst>
              <a:ext uri="{FF2B5EF4-FFF2-40B4-BE49-F238E27FC236}">
                <a16:creationId xmlns:a16="http://schemas.microsoft.com/office/drawing/2014/main" id="{94244AB9-D369-4D8C-89C3-2553B252B439}"/>
              </a:ext>
            </a:extLst>
          </p:cNvPr>
          <p:cNvGrpSpPr>
            <a:grpSpLocks/>
          </p:cNvGrpSpPr>
          <p:nvPr/>
        </p:nvGrpSpPr>
        <p:grpSpPr bwMode="auto">
          <a:xfrm>
            <a:off x="2060972" y="1964531"/>
            <a:ext cx="171450" cy="520304"/>
            <a:chOff x="1243582" y="1295425"/>
            <a:chExt cx="228600" cy="693416"/>
          </a:xfrm>
        </p:grpSpPr>
        <p:sp>
          <p:nvSpPr>
            <p:cNvPr id="21537" name="Line 20">
              <a:extLst>
                <a:ext uri="{FF2B5EF4-FFF2-40B4-BE49-F238E27FC236}">
                  <a16:creationId xmlns:a16="http://schemas.microsoft.com/office/drawing/2014/main" id="{04ED2A3B-A0B2-4B37-AAF6-78C219ED0D58}"/>
                </a:ext>
              </a:extLst>
            </p:cNvPr>
            <p:cNvSpPr>
              <a:spLocks noChangeShapeType="1"/>
            </p:cNvSpPr>
            <p:nvPr/>
          </p:nvSpPr>
          <p:spPr bwMode="auto">
            <a:xfrm rot="-5400000">
              <a:off x="1110149" y="1546883"/>
              <a:ext cx="502916" cy="0"/>
            </a:xfrm>
            <a:prstGeom prst="line">
              <a:avLst/>
            </a:prstGeom>
            <a:noFill/>
            <a:ln w="2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21538" name="Oval 21">
              <a:extLst>
                <a:ext uri="{FF2B5EF4-FFF2-40B4-BE49-F238E27FC236}">
                  <a16:creationId xmlns:a16="http://schemas.microsoft.com/office/drawing/2014/main" id="{939F37AE-D910-432A-B456-AA4B7AC9CCA6}"/>
                </a:ext>
              </a:extLst>
            </p:cNvPr>
            <p:cNvSpPr>
              <a:spLocks noChangeArrowheads="1"/>
            </p:cNvSpPr>
            <p:nvPr/>
          </p:nvSpPr>
          <p:spPr bwMode="gray">
            <a:xfrm rot="-5400000">
              <a:off x="1243582" y="1760241"/>
              <a:ext cx="228600" cy="228600"/>
            </a:xfrm>
            <a:prstGeom prst="ellipse">
              <a:avLst/>
            </a:prstGeom>
            <a:gradFill rotWithShape="1">
              <a:gsLst>
                <a:gs pos="0">
                  <a:srgbClr val="66C5F4"/>
                </a:gs>
                <a:gs pos="100000">
                  <a:srgbClr val="4483A3"/>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p>
          </p:txBody>
        </p:sp>
      </p:grpSp>
      <p:grpSp>
        <p:nvGrpSpPr>
          <p:cNvPr id="35" name="组合 34">
            <a:extLst>
              <a:ext uri="{FF2B5EF4-FFF2-40B4-BE49-F238E27FC236}">
                <a16:creationId xmlns:a16="http://schemas.microsoft.com/office/drawing/2014/main" id="{58B251AE-FD97-44DD-A029-48D615FC868A}"/>
              </a:ext>
            </a:extLst>
          </p:cNvPr>
          <p:cNvGrpSpPr>
            <a:grpSpLocks/>
          </p:cNvGrpSpPr>
          <p:nvPr/>
        </p:nvGrpSpPr>
        <p:grpSpPr bwMode="auto">
          <a:xfrm>
            <a:off x="2060972" y="2488406"/>
            <a:ext cx="171450" cy="510779"/>
            <a:chOff x="1243583" y="1936622"/>
            <a:chExt cx="228600" cy="680677"/>
          </a:xfrm>
        </p:grpSpPr>
        <p:sp>
          <p:nvSpPr>
            <p:cNvPr id="21535" name="Line 20">
              <a:extLst>
                <a:ext uri="{FF2B5EF4-FFF2-40B4-BE49-F238E27FC236}">
                  <a16:creationId xmlns:a16="http://schemas.microsoft.com/office/drawing/2014/main" id="{5310CE1D-2A04-474E-9BEE-46DBECC3F3B0}"/>
                </a:ext>
              </a:extLst>
            </p:cNvPr>
            <p:cNvSpPr>
              <a:spLocks noChangeShapeType="1"/>
            </p:cNvSpPr>
            <p:nvPr/>
          </p:nvSpPr>
          <p:spPr bwMode="auto">
            <a:xfrm rot="-5400000">
              <a:off x="1110148" y="2188080"/>
              <a:ext cx="502916" cy="0"/>
            </a:xfrm>
            <a:prstGeom prst="line">
              <a:avLst/>
            </a:prstGeom>
            <a:noFill/>
            <a:ln w="2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21536" name="Oval 9">
              <a:extLst>
                <a:ext uri="{FF2B5EF4-FFF2-40B4-BE49-F238E27FC236}">
                  <a16:creationId xmlns:a16="http://schemas.microsoft.com/office/drawing/2014/main" id="{0E591DA0-F0E3-4893-89CF-C3E771899BD3}"/>
                </a:ext>
              </a:extLst>
            </p:cNvPr>
            <p:cNvSpPr>
              <a:spLocks noChangeArrowheads="1"/>
            </p:cNvSpPr>
            <p:nvPr/>
          </p:nvSpPr>
          <p:spPr bwMode="gray">
            <a:xfrm>
              <a:off x="1243583" y="2388699"/>
              <a:ext cx="228600" cy="228600"/>
            </a:xfrm>
            <a:prstGeom prst="ellipse">
              <a:avLst/>
            </a:prstGeom>
            <a:gradFill rotWithShape="1">
              <a:gsLst>
                <a:gs pos="0">
                  <a:srgbClr val="DCDC48"/>
                </a:gs>
                <a:gs pos="100000">
                  <a:srgbClr val="939330"/>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solidFill>
                  <a:schemeClr val="bg1"/>
                </a:solidFill>
              </a:endParaRPr>
            </a:p>
          </p:txBody>
        </p:sp>
      </p:grpSp>
      <p:grpSp>
        <p:nvGrpSpPr>
          <p:cNvPr id="38" name="组合 37">
            <a:extLst>
              <a:ext uri="{FF2B5EF4-FFF2-40B4-BE49-F238E27FC236}">
                <a16:creationId xmlns:a16="http://schemas.microsoft.com/office/drawing/2014/main" id="{CDDA733F-2BEC-42B5-839C-54A151C65636}"/>
              </a:ext>
            </a:extLst>
          </p:cNvPr>
          <p:cNvGrpSpPr>
            <a:grpSpLocks/>
          </p:cNvGrpSpPr>
          <p:nvPr/>
        </p:nvGrpSpPr>
        <p:grpSpPr bwMode="auto">
          <a:xfrm>
            <a:off x="2060972" y="2999185"/>
            <a:ext cx="171450" cy="471488"/>
            <a:chOff x="1243583" y="2674449"/>
            <a:chExt cx="228600" cy="628458"/>
          </a:xfrm>
        </p:grpSpPr>
        <p:sp>
          <p:nvSpPr>
            <p:cNvPr id="21533" name="Line 20">
              <a:extLst>
                <a:ext uri="{FF2B5EF4-FFF2-40B4-BE49-F238E27FC236}">
                  <a16:creationId xmlns:a16="http://schemas.microsoft.com/office/drawing/2014/main" id="{8F859BD3-027D-4054-B62B-BF96627F1FA0}"/>
                </a:ext>
              </a:extLst>
            </p:cNvPr>
            <p:cNvSpPr>
              <a:spLocks noChangeShapeType="1"/>
            </p:cNvSpPr>
            <p:nvPr/>
          </p:nvSpPr>
          <p:spPr bwMode="auto">
            <a:xfrm rot="-5400000">
              <a:off x="1140218" y="2895837"/>
              <a:ext cx="444386" cy="1610"/>
            </a:xfrm>
            <a:prstGeom prst="line">
              <a:avLst/>
            </a:prstGeom>
            <a:noFill/>
            <a:ln w="2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21534" name="Oval 5">
              <a:extLst>
                <a:ext uri="{FF2B5EF4-FFF2-40B4-BE49-F238E27FC236}">
                  <a16:creationId xmlns:a16="http://schemas.microsoft.com/office/drawing/2014/main" id="{54475E50-9A57-41CE-AAC8-45368DE2A5A8}"/>
                </a:ext>
              </a:extLst>
            </p:cNvPr>
            <p:cNvSpPr>
              <a:spLocks noChangeArrowheads="1"/>
            </p:cNvSpPr>
            <p:nvPr/>
          </p:nvSpPr>
          <p:spPr bwMode="gray">
            <a:xfrm>
              <a:off x="1243583" y="3074307"/>
              <a:ext cx="228600" cy="228600"/>
            </a:xfrm>
            <a:prstGeom prst="ellipse">
              <a:avLst/>
            </a:prstGeom>
            <a:gradFill rotWithShape="1">
              <a:gsLst>
                <a:gs pos="0">
                  <a:srgbClr val="E96E29"/>
                </a:gs>
                <a:gs pos="100000">
                  <a:srgbClr val="9B491B"/>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p>
          </p:txBody>
        </p:sp>
      </p:grpSp>
      <p:grpSp>
        <p:nvGrpSpPr>
          <p:cNvPr id="41" name="组合 40">
            <a:extLst>
              <a:ext uri="{FF2B5EF4-FFF2-40B4-BE49-F238E27FC236}">
                <a16:creationId xmlns:a16="http://schemas.microsoft.com/office/drawing/2014/main" id="{586BC6B9-DC20-47B5-AA58-0496EC28BB68}"/>
              </a:ext>
            </a:extLst>
          </p:cNvPr>
          <p:cNvGrpSpPr>
            <a:grpSpLocks/>
          </p:cNvGrpSpPr>
          <p:nvPr/>
        </p:nvGrpSpPr>
        <p:grpSpPr bwMode="auto">
          <a:xfrm>
            <a:off x="2060972" y="3470673"/>
            <a:ext cx="171450" cy="491728"/>
            <a:chOff x="1243583" y="3302906"/>
            <a:chExt cx="228600" cy="657034"/>
          </a:xfrm>
        </p:grpSpPr>
        <p:sp>
          <p:nvSpPr>
            <p:cNvPr id="21531" name="Line 20">
              <a:extLst>
                <a:ext uri="{FF2B5EF4-FFF2-40B4-BE49-F238E27FC236}">
                  <a16:creationId xmlns:a16="http://schemas.microsoft.com/office/drawing/2014/main" id="{2737780C-4A92-42A0-B50E-6139161D5EA9}"/>
                </a:ext>
              </a:extLst>
            </p:cNvPr>
            <p:cNvSpPr>
              <a:spLocks noChangeShapeType="1"/>
            </p:cNvSpPr>
            <p:nvPr/>
          </p:nvSpPr>
          <p:spPr bwMode="auto">
            <a:xfrm rot="-5400000">
              <a:off x="1114798" y="3549713"/>
              <a:ext cx="495225" cy="1611"/>
            </a:xfrm>
            <a:prstGeom prst="line">
              <a:avLst/>
            </a:prstGeom>
            <a:noFill/>
            <a:ln w="25400" cap="rnd">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21532" name="Oval 21">
              <a:extLst>
                <a:ext uri="{FF2B5EF4-FFF2-40B4-BE49-F238E27FC236}">
                  <a16:creationId xmlns:a16="http://schemas.microsoft.com/office/drawing/2014/main" id="{443247D7-4824-442A-9DD2-2A7DD2D92B8E}"/>
                </a:ext>
              </a:extLst>
            </p:cNvPr>
            <p:cNvSpPr>
              <a:spLocks noChangeArrowheads="1"/>
            </p:cNvSpPr>
            <p:nvPr/>
          </p:nvSpPr>
          <p:spPr bwMode="gray">
            <a:xfrm>
              <a:off x="1243583" y="3731340"/>
              <a:ext cx="228600" cy="228600"/>
            </a:xfrm>
            <a:prstGeom prst="ellipse">
              <a:avLst/>
            </a:prstGeom>
            <a:gradFill rotWithShape="1">
              <a:gsLst>
                <a:gs pos="0">
                  <a:srgbClr val="66C5F4"/>
                </a:gs>
                <a:gs pos="100000">
                  <a:srgbClr val="4483A3"/>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p>
          </p:txBody>
        </p:sp>
      </p:grpSp>
      <p:grpSp>
        <p:nvGrpSpPr>
          <p:cNvPr id="44" name="组合 43">
            <a:extLst>
              <a:ext uri="{FF2B5EF4-FFF2-40B4-BE49-F238E27FC236}">
                <a16:creationId xmlns:a16="http://schemas.microsoft.com/office/drawing/2014/main" id="{B26C3E14-44FC-4176-A32D-EE81C8F1DA05}"/>
              </a:ext>
            </a:extLst>
          </p:cNvPr>
          <p:cNvGrpSpPr>
            <a:grpSpLocks/>
          </p:cNvGrpSpPr>
          <p:nvPr/>
        </p:nvGrpSpPr>
        <p:grpSpPr bwMode="auto">
          <a:xfrm>
            <a:off x="2457450" y="2170510"/>
            <a:ext cx="4342210" cy="284559"/>
            <a:chOff x="1771838" y="1722017"/>
            <a:chExt cx="5788925" cy="380338"/>
          </a:xfrm>
        </p:grpSpPr>
        <p:sp>
          <p:nvSpPr>
            <p:cNvPr id="45" name="矩形 44">
              <a:extLst>
                <a:ext uri="{FF2B5EF4-FFF2-40B4-BE49-F238E27FC236}">
                  <a16:creationId xmlns:a16="http://schemas.microsoft.com/office/drawing/2014/main" id="{428E4E3D-8A1A-4DA0-B1F7-5ECDBB2E1A5B}"/>
                </a:ext>
              </a:extLst>
            </p:cNvPr>
            <p:cNvSpPr/>
            <p:nvPr/>
          </p:nvSpPr>
          <p:spPr>
            <a:xfrm>
              <a:off x="1811521" y="1722017"/>
              <a:ext cx="5709558" cy="370233"/>
            </a:xfrm>
            <a:prstGeom prst="rect">
              <a:avLst/>
            </a:prstGeom>
            <a:noFill/>
            <a:ln>
              <a:noFill/>
            </a:ln>
          </p:spPr>
          <p:style>
            <a:lnRef idx="2">
              <a:schemeClr val="accent4"/>
            </a:lnRef>
            <a:fillRef idx="1">
              <a:schemeClr val="lt1"/>
            </a:fillRef>
            <a:effectRef idx="0">
              <a:schemeClr val="accent4"/>
            </a:effectRef>
            <a:fontRef idx="minor">
              <a:schemeClr val="dk1"/>
            </a:fontRef>
          </p:style>
          <p:txBody>
            <a:bodyPr>
              <a:spAutoFit/>
            </a:bodyPr>
            <a:lstStyle/>
            <a:p>
              <a:pPr>
                <a:defRPr/>
              </a:pPr>
              <a:r>
                <a:rPr lang="zh-CN" altLang="en-US" sz="1200" dirty="0">
                  <a:latin typeface="Times New Roman" pitchFamily="18" charset="0"/>
                  <a:cs typeface="Times New Roman" pitchFamily="18" charset="0"/>
                </a:rPr>
                <a:t>在</a:t>
              </a:r>
              <a:r>
                <a:rPr lang="en-US" altLang="zh-CN" sz="1200" dirty="0">
                  <a:latin typeface="Times New Roman" pitchFamily="18" charset="0"/>
                  <a:cs typeface="Times New Roman" pitchFamily="18" charset="0"/>
                </a:rPr>
                <a:t>MySQL</a:t>
              </a:r>
              <a:r>
                <a:rPr lang="zh-CN" altLang="en-US" sz="1200" dirty="0">
                  <a:latin typeface="Times New Roman" pitchFamily="18" charset="0"/>
                  <a:cs typeface="Times New Roman" pitchFamily="18" charset="0"/>
                </a:rPr>
                <a:t>中创建一个名为</a:t>
              </a:r>
              <a:r>
                <a:rPr lang="en-US" altLang="zh-CN" sz="1200" dirty="0">
                  <a:latin typeface="Times New Roman" pitchFamily="18" charset="0"/>
                  <a:cs typeface="Times New Roman" pitchFamily="18" charset="0"/>
                </a:rPr>
                <a:t>spring</a:t>
              </a:r>
              <a:r>
                <a:rPr lang="zh-CN" altLang="en-US" sz="1200" dirty="0">
                  <a:latin typeface="Times New Roman" pitchFamily="18" charset="0"/>
                  <a:cs typeface="Times New Roman" pitchFamily="18" charset="0"/>
                </a:rPr>
                <a:t>的数据库；</a:t>
              </a:r>
            </a:p>
          </p:txBody>
        </p:sp>
        <p:cxnSp>
          <p:nvCxnSpPr>
            <p:cNvPr id="46" name="直接连接符 45">
              <a:extLst>
                <a:ext uri="{FF2B5EF4-FFF2-40B4-BE49-F238E27FC236}">
                  <a16:creationId xmlns:a16="http://schemas.microsoft.com/office/drawing/2014/main" id="{E82CBA55-B3F4-42F7-89C2-812351AFD2C5}"/>
                </a:ext>
              </a:extLst>
            </p:cNvPr>
            <p:cNvCxnSpPr/>
            <p:nvPr/>
          </p:nvCxnSpPr>
          <p:spPr>
            <a:xfrm>
              <a:off x="1771838" y="2102355"/>
              <a:ext cx="5788925" cy="0"/>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grpSp>
        <p:nvGrpSpPr>
          <p:cNvPr id="47" name="组合 46">
            <a:extLst>
              <a:ext uri="{FF2B5EF4-FFF2-40B4-BE49-F238E27FC236}">
                <a16:creationId xmlns:a16="http://schemas.microsoft.com/office/drawing/2014/main" id="{05CD4A83-C300-4C5C-BABA-D8388F5BB01F}"/>
              </a:ext>
            </a:extLst>
          </p:cNvPr>
          <p:cNvGrpSpPr>
            <a:grpSpLocks/>
          </p:cNvGrpSpPr>
          <p:nvPr/>
        </p:nvGrpSpPr>
        <p:grpSpPr bwMode="auto">
          <a:xfrm>
            <a:off x="2457450" y="2667000"/>
            <a:ext cx="4342210" cy="284560"/>
            <a:chOff x="1771838" y="2362107"/>
            <a:chExt cx="5788925" cy="379568"/>
          </a:xfrm>
        </p:grpSpPr>
        <p:sp>
          <p:nvSpPr>
            <p:cNvPr id="48" name="矩形 47">
              <a:extLst>
                <a:ext uri="{FF2B5EF4-FFF2-40B4-BE49-F238E27FC236}">
                  <a16:creationId xmlns:a16="http://schemas.microsoft.com/office/drawing/2014/main" id="{18602599-5283-4564-B02F-182517D0ABCE}"/>
                </a:ext>
              </a:extLst>
            </p:cNvPr>
            <p:cNvSpPr/>
            <p:nvPr/>
          </p:nvSpPr>
          <p:spPr>
            <a:xfrm>
              <a:off x="1811521" y="2362107"/>
              <a:ext cx="5709558" cy="36948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zh-CN" altLang="en-US" sz="1200" dirty="0">
                  <a:latin typeface="Times New Roman" pitchFamily="18" charset="0"/>
                  <a:cs typeface="Times New Roman" pitchFamily="18" charset="0"/>
                </a:rPr>
                <a:t>创建</a:t>
              </a:r>
              <a:r>
                <a:rPr lang="en-US" altLang="zh-CN" sz="1200" dirty="0">
                  <a:latin typeface="Times New Roman" pitchFamily="18" charset="0"/>
                  <a:cs typeface="Times New Roman" pitchFamily="18" charset="0"/>
                </a:rPr>
                <a:t>Web</a:t>
              </a:r>
              <a:r>
                <a:rPr lang="zh-CN" altLang="en-US" sz="1200" dirty="0">
                  <a:latin typeface="Times New Roman" pitchFamily="18" charset="0"/>
                  <a:cs typeface="Times New Roman" pitchFamily="18" charset="0"/>
                </a:rPr>
                <a:t>项目，导入相关</a:t>
              </a:r>
              <a:r>
                <a:rPr lang="en-US" altLang="zh-CN" sz="1200" dirty="0">
                  <a:latin typeface="Times New Roman" pitchFamily="18" charset="0"/>
                  <a:cs typeface="Times New Roman" pitchFamily="18" charset="0"/>
                </a:rPr>
                <a:t>Jar</a:t>
              </a:r>
              <a:r>
                <a:rPr lang="zh-CN" altLang="en-US" sz="1200" dirty="0">
                  <a:latin typeface="Times New Roman" pitchFamily="18" charset="0"/>
                  <a:cs typeface="Times New Roman" pitchFamily="18" charset="0"/>
                </a:rPr>
                <a:t>包；</a:t>
              </a:r>
              <a:endParaRPr lang="zh-CN" altLang="zh-CN" sz="1200" dirty="0">
                <a:latin typeface="Times New Roman" pitchFamily="18" charset="0"/>
                <a:cs typeface="Times New Roman" pitchFamily="18" charset="0"/>
              </a:endParaRPr>
            </a:p>
          </p:txBody>
        </p:sp>
        <p:cxnSp>
          <p:nvCxnSpPr>
            <p:cNvPr id="49" name="直接连接符 48">
              <a:extLst>
                <a:ext uri="{FF2B5EF4-FFF2-40B4-BE49-F238E27FC236}">
                  <a16:creationId xmlns:a16="http://schemas.microsoft.com/office/drawing/2014/main" id="{7D2AE578-1333-425A-99A9-CDE0083E21ED}"/>
                </a:ext>
              </a:extLst>
            </p:cNvPr>
            <p:cNvCxnSpPr/>
            <p:nvPr/>
          </p:nvCxnSpPr>
          <p:spPr>
            <a:xfrm>
              <a:off x="1771838" y="2741675"/>
              <a:ext cx="5788925" cy="0"/>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grpSp>
        <p:nvGrpSpPr>
          <p:cNvPr id="50" name="组合 49">
            <a:extLst>
              <a:ext uri="{FF2B5EF4-FFF2-40B4-BE49-F238E27FC236}">
                <a16:creationId xmlns:a16="http://schemas.microsoft.com/office/drawing/2014/main" id="{AC6E21CD-0A61-44AD-BECF-4D2E84000203}"/>
              </a:ext>
            </a:extLst>
          </p:cNvPr>
          <p:cNvGrpSpPr>
            <a:grpSpLocks/>
          </p:cNvGrpSpPr>
          <p:nvPr/>
        </p:nvGrpSpPr>
        <p:grpSpPr bwMode="auto">
          <a:xfrm>
            <a:off x="2457450" y="3156347"/>
            <a:ext cx="4643438" cy="289322"/>
            <a:chOff x="1771838" y="2990597"/>
            <a:chExt cx="5851946" cy="385712"/>
          </a:xfrm>
        </p:grpSpPr>
        <p:sp>
          <p:nvSpPr>
            <p:cNvPr id="51" name="矩形 50">
              <a:extLst>
                <a:ext uri="{FF2B5EF4-FFF2-40B4-BE49-F238E27FC236}">
                  <a16:creationId xmlns:a16="http://schemas.microsoft.com/office/drawing/2014/main" id="{081A3EB0-F01F-4A33-B97B-F88D8ECE2500}"/>
                </a:ext>
              </a:extLst>
            </p:cNvPr>
            <p:cNvSpPr/>
            <p:nvPr/>
          </p:nvSpPr>
          <p:spPr>
            <a:xfrm>
              <a:off x="1810851" y="2990597"/>
              <a:ext cx="5812933" cy="36928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zh-CN" altLang="en-US" sz="1200" dirty="0">
                  <a:latin typeface="Times New Roman" pitchFamily="18" charset="0"/>
                  <a:cs typeface="Times New Roman" pitchFamily="18" charset="0"/>
                </a:rPr>
                <a:t>创建</a:t>
              </a:r>
              <a:r>
                <a:rPr lang="en-US" altLang="zh-CN" sz="1200" dirty="0">
                  <a:latin typeface="Times New Roman" pitchFamily="18" charset="0"/>
                  <a:cs typeface="Times New Roman" pitchFamily="18" charset="0"/>
                </a:rPr>
                <a:t>Spring</a:t>
              </a:r>
              <a:r>
                <a:rPr lang="zh-CN" altLang="zh-CN" sz="1200" dirty="0">
                  <a:latin typeface="Times New Roman" pitchFamily="18" charset="0"/>
                  <a:cs typeface="Times New Roman" pitchFamily="18" charset="0"/>
                </a:rPr>
                <a:t>配置</a:t>
              </a:r>
              <a:r>
                <a:rPr lang="zh-CN" altLang="en-US" sz="1200" dirty="0">
                  <a:latin typeface="Times New Roman" pitchFamily="18" charset="0"/>
                  <a:cs typeface="Times New Roman" pitchFamily="18" charset="0"/>
                </a:rPr>
                <a:t>文件，配置数据源和</a:t>
              </a:r>
              <a:r>
                <a:rPr lang="en-US" altLang="zh-CN" sz="1200" dirty="0">
                  <a:latin typeface="Times New Roman" pitchFamily="18" charset="0"/>
                  <a:cs typeface="Times New Roman" pitchFamily="18" charset="0"/>
                </a:rPr>
                <a:t>JDBC</a:t>
              </a:r>
              <a:r>
                <a:rPr lang="zh-CN" altLang="en-US" sz="1200" dirty="0">
                  <a:latin typeface="Times New Roman" pitchFamily="18" charset="0"/>
                  <a:cs typeface="Times New Roman" pitchFamily="18" charset="0"/>
                </a:rPr>
                <a:t>模板；</a:t>
              </a:r>
              <a:endParaRPr lang="zh-CN" altLang="zh-CN" sz="1200" dirty="0">
                <a:latin typeface="Times New Roman" pitchFamily="18" charset="0"/>
                <a:cs typeface="Times New Roman" pitchFamily="18" charset="0"/>
              </a:endParaRPr>
            </a:p>
          </p:txBody>
        </p:sp>
        <p:cxnSp>
          <p:nvCxnSpPr>
            <p:cNvPr id="52" name="直接连接符 51">
              <a:extLst>
                <a:ext uri="{FF2B5EF4-FFF2-40B4-BE49-F238E27FC236}">
                  <a16:creationId xmlns:a16="http://schemas.microsoft.com/office/drawing/2014/main" id="{B7651D26-D518-47E3-B927-8EF15FF2A874}"/>
                </a:ext>
              </a:extLst>
            </p:cNvPr>
            <p:cNvCxnSpPr/>
            <p:nvPr/>
          </p:nvCxnSpPr>
          <p:spPr>
            <a:xfrm>
              <a:off x="1771838" y="3376309"/>
              <a:ext cx="5788925" cy="0"/>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grpSp>
        <p:nvGrpSpPr>
          <p:cNvPr id="53" name="组合 52">
            <a:extLst>
              <a:ext uri="{FF2B5EF4-FFF2-40B4-BE49-F238E27FC236}">
                <a16:creationId xmlns:a16="http://schemas.microsoft.com/office/drawing/2014/main" id="{F3157DC7-2791-4990-B7EC-5B6BD66E8684}"/>
              </a:ext>
            </a:extLst>
          </p:cNvPr>
          <p:cNvGrpSpPr>
            <a:grpSpLocks/>
          </p:cNvGrpSpPr>
          <p:nvPr/>
        </p:nvGrpSpPr>
        <p:grpSpPr bwMode="auto">
          <a:xfrm>
            <a:off x="2457450" y="3656410"/>
            <a:ext cx="4342210" cy="283369"/>
            <a:chOff x="1771838" y="3657187"/>
            <a:chExt cx="5788925" cy="377150"/>
          </a:xfrm>
        </p:grpSpPr>
        <p:sp>
          <p:nvSpPr>
            <p:cNvPr id="54" name="矩形 53">
              <a:extLst>
                <a:ext uri="{FF2B5EF4-FFF2-40B4-BE49-F238E27FC236}">
                  <a16:creationId xmlns:a16="http://schemas.microsoft.com/office/drawing/2014/main" id="{793B4358-1015-4DF0-8438-966D284FC0EF}"/>
                </a:ext>
              </a:extLst>
            </p:cNvPr>
            <p:cNvSpPr/>
            <p:nvPr/>
          </p:nvSpPr>
          <p:spPr>
            <a:xfrm>
              <a:off x="1811521" y="3657187"/>
              <a:ext cx="5709558" cy="36867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zh-CN" altLang="zh-CN" sz="1200" dirty="0">
                  <a:latin typeface="Times New Roman" pitchFamily="18" charset="0"/>
                  <a:cs typeface="Times New Roman" pitchFamily="18" charset="0"/>
                </a:rPr>
                <a:t>创建测试类，</a:t>
              </a:r>
              <a:r>
                <a:rPr lang="zh-CN" altLang="en-US" sz="1200" dirty="0">
                  <a:latin typeface="Times New Roman" pitchFamily="18" charset="0"/>
                  <a:cs typeface="Times New Roman" pitchFamily="18" charset="0"/>
                </a:rPr>
                <a:t>测试程序。</a:t>
              </a:r>
            </a:p>
          </p:txBody>
        </p:sp>
        <p:cxnSp>
          <p:nvCxnSpPr>
            <p:cNvPr id="55" name="直接连接符 54">
              <a:extLst>
                <a:ext uri="{FF2B5EF4-FFF2-40B4-BE49-F238E27FC236}">
                  <a16:creationId xmlns:a16="http://schemas.microsoft.com/office/drawing/2014/main" id="{F65B2A70-785D-4088-8E48-404D6102969E}"/>
                </a:ext>
              </a:extLst>
            </p:cNvPr>
            <p:cNvCxnSpPr/>
            <p:nvPr/>
          </p:nvCxnSpPr>
          <p:spPr>
            <a:xfrm>
              <a:off x="1771838" y="4034337"/>
              <a:ext cx="5788925" cy="0"/>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sp>
        <p:nvSpPr>
          <p:cNvPr id="56" name="矩形 86">
            <a:extLst>
              <a:ext uri="{FF2B5EF4-FFF2-40B4-BE49-F238E27FC236}">
                <a16:creationId xmlns:a16="http://schemas.microsoft.com/office/drawing/2014/main" id="{828C2576-BEAB-47EE-9435-7B4397AB12E3}"/>
              </a:ext>
            </a:extLst>
          </p:cNvPr>
          <p:cNvSpPr>
            <a:spLocks noChangeArrowheads="1"/>
          </p:cNvSpPr>
          <p:nvPr/>
        </p:nvSpPr>
        <p:spPr bwMode="auto">
          <a:xfrm>
            <a:off x="1571626" y="832248"/>
            <a:ext cx="6136481" cy="2845594"/>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200">
                <a:latin typeface="Times New Roman" panose="02020603050405020304" pitchFamily="18" charset="0"/>
                <a:cs typeface="Times New Roman" panose="02020603050405020304" pitchFamily="18" charset="0"/>
              </a:rPr>
              <a:t>    public class JdbcTemplateTest {</a:t>
            </a:r>
          </a:p>
          <a:p>
            <a:pPr>
              <a:lnSpc>
                <a:spcPct val="150000"/>
              </a:lnSpc>
            </a:pPr>
            <a:r>
              <a:rPr lang="en-US" altLang="zh-CN" sz="1200">
                <a:latin typeface="Times New Roman" panose="02020603050405020304" pitchFamily="18" charset="0"/>
                <a:cs typeface="Times New Roman" panose="02020603050405020304" pitchFamily="18" charset="0"/>
              </a:rPr>
              <a:t>         public static void main(String[] args) {</a:t>
            </a:r>
          </a:p>
          <a:p>
            <a:pPr>
              <a:lnSpc>
                <a:spcPct val="150000"/>
              </a:lnSpc>
            </a:pPr>
            <a:r>
              <a:rPr lang="en-US" altLang="zh-CN" sz="1200">
                <a:latin typeface="Times New Roman" panose="02020603050405020304" pitchFamily="18" charset="0"/>
                <a:cs typeface="Times New Roman" panose="02020603050405020304" pitchFamily="18" charset="0"/>
              </a:rPr>
              <a:t>             ApplicationContext applicationContext = </a:t>
            </a:r>
          </a:p>
          <a:p>
            <a:pPr>
              <a:lnSpc>
                <a:spcPct val="150000"/>
              </a:lnSpc>
            </a:pPr>
            <a:r>
              <a:rPr lang="en-US" altLang="zh-CN" sz="1200">
                <a:latin typeface="Times New Roman" panose="02020603050405020304" pitchFamily="18" charset="0"/>
                <a:cs typeface="Times New Roman" panose="02020603050405020304" pitchFamily="18" charset="0"/>
              </a:rPr>
              <a:t>  		              new ClassPathXmlApplicationContext("applicationContext.xml");</a:t>
            </a:r>
          </a:p>
          <a:p>
            <a:pPr>
              <a:lnSpc>
                <a:spcPct val="150000"/>
              </a:lnSpc>
            </a:pPr>
            <a:r>
              <a:rPr lang="en-US" altLang="zh-CN" sz="1200">
                <a:latin typeface="Times New Roman" panose="02020603050405020304" pitchFamily="18" charset="0"/>
                <a:cs typeface="Times New Roman" panose="02020603050405020304" pitchFamily="18" charset="0"/>
              </a:rPr>
              <a:t>            JdbcTemplate jdTemplate = (JdbcTemplate) applicationContext.getBean("jdbcTemplate");</a:t>
            </a:r>
          </a:p>
          <a:p>
            <a:pPr>
              <a:lnSpc>
                <a:spcPct val="150000"/>
              </a:lnSpc>
            </a:pPr>
            <a:r>
              <a:rPr lang="en-US" altLang="zh-CN" sz="1200">
                <a:latin typeface="Times New Roman" panose="02020603050405020304" pitchFamily="18" charset="0"/>
                <a:cs typeface="Times New Roman" panose="02020603050405020304" pitchFamily="18" charset="0"/>
              </a:rPr>
              <a:t>            jdTemplate.execute("create table account(" id int primary key auto_increment," +</a:t>
            </a:r>
          </a:p>
          <a:p>
            <a:pPr>
              <a:lnSpc>
                <a:spcPct val="150000"/>
              </a:lnSpc>
            </a:pPr>
            <a:r>
              <a:rPr lang="en-US" altLang="zh-CN" sz="1200">
                <a:latin typeface="Times New Roman" panose="02020603050405020304" pitchFamily="18" charset="0"/>
                <a:cs typeface="Times New Roman" panose="02020603050405020304" pitchFamily="18" charset="0"/>
              </a:rPr>
              <a:t>				         "username varchar(50)," + </a:t>
            </a:r>
          </a:p>
          <a:p>
            <a:pPr>
              <a:lnSpc>
                <a:spcPct val="150000"/>
              </a:lnSpc>
            </a:pPr>
            <a:r>
              <a:rPr lang="en-US" altLang="zh-CN" sz="1200">
                <a:latin typeface="Times New Roman" panose="02020603050405020304" pitchFamily="18" charset="0"/>
                <a:cs typeface="Times New Roman" panose="02020603050405020304" pitchFamily="18" charset="0"/>
              </a:rPr>
              <a:t>				          "balance double)");</a:t>
            </a:r>
          </a:p>
          <a:p>
            <a:pPr>
              <a:lnSpc>
                <a:spcPct val="150000"/>
              </a:lnSpc>
            </a:pPr>
            <a:r>
              <a:rPr lang="en-US" altLang="zh-CN" sz="1200">
                <a:latin typeface="Times New Roman" panose="02020603050405020304" pitchFamily="18" charset="0"/>
                <a:cs typeface="Times New Roman" panose="02020603050405020304" pitchFamily="18" charset="0"/>
              </a:rPr>
              <a:t>        }</a:t>
            </a:r>
          </a:p>
          <a:p>
            <a:pPr>
              <a:lnSpc>
                <a:spcPct val="150000"/>
              </a:lnSpc>
            </a:pPr>
            <a:r>
              <a:rPr lang="en-US" altLang="zh-CN" sz="1200">
                <a:latin typeface="Times New Roman" panose="02020603050405020304" pitchFamily="18" charset="0"/>
                <a:cs typeface="Times New Roman" panose="02020603050405020304" pitchFamily="18" charset="0"/>
              </a:rPr>
              <a:t>   }</a:t>
            </a:r>
          </a:p>
        </p:txBody>
      </p:sp>
      <p:pic>
        <p:nvPicPr>
          <p:cNvPr id="61442" name="图片 1">
            <a:extLst>
              <a:ext uri="{FF2B5EF4-FFF2-40B4-BE49-F238E27FC236}">
                <a16:creationId xmlns:a16="http://schemas.microsoft.com/office/drawing/2014/main" id="{DAC0A7DC-48C0-4310-85C5-476D895765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6894" y="2457450"/>
            <a:ext cx="5424488" cy="175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3" name="图片 1">
            <a:extLst>
              <a:ext uri="{FF2B5EF4-FFF2-40B4-BE49-F238E27FC236}">
                <a16:creationId xmlns:a16="http://schemas.microsoft.com/office/drawing/2014/main" id="{FA46EB37-6A34-4972-9273-FCDF4022B0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8407" y="2944416"/>
            <a:ext cx="2450306"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矩形 86">
            <a:extLst>
              <a:ext uri="{FF2B5EF4-FFF2-40B4-BE49-F238E27FC236}">
                <a16:creationId xmlns:a16="http://schemas.microsoft.com/office/drawing/2014/main" id="{B6F4B927-E492-4B29-B991-A49C38FCE679}"/>
              </a:ext>
            </a:extLst>
          </p:cNvPr>
          <p:cNvSpPr>
            <a:spLocks noChangeArrowheads="1"/>
          </p:cNvSpPr>
          <p:nvPr/>
        </p:nvSpPr>
        <p:spPr bwMode="auto">
          <a:xfrm>
            <a:off x="1661157" y="133350"/>
            <a:ext cx="6181725" cy="3174207"/>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200" dirty="0">
                <a:latin typeface="Times New Roman" panose="02020603050405020304" pitchFamily="18" charset="0"/>
                <a:cs typeface="Times New Roman" panose="02020603050405020304" pitchFamily="18" charset="0"/>
              </a:rPr>
              <a:t>    &lt;bean id="</a:t>
            </a:r>
            <a:r>
              <a:rPr lang="en-US" altLang="zh-CN" sz="1200" dirty="0" err="1">
                <a:latin typeface="Times New Roman" panose="02020603050405020304" pitchFamily="18" charset="0"/>
                <a:cs typeface="Times New Roman" panose="02020603050405020304" pitchFamily="18" charset="0"/>
              </a:rPr>
              <a:t>dataSource</a:t>
            </a:r>
            <a:r>
              <a:rPr lang="en-US" altLang="zh-CN" sz="1200" dirty="0">
                <a:latin typeface="Times New Roman" panose="02020603050405020304" pitchFamily="18" charset="0"/>
                <a:cs typeface="Times New Roman" panose="02020603050405020304" pitchFamily="18" charset="0"/>
              </a:rPr>
              <a:t>"</a:t>
            </a:r>
          </a:p>
          <a:p>
            <a:pPr>
              <a:lnSpc>
                <a:spcPct val="150000"/>
              </a:lnSpc>
            </a:pPr>
            <a:r>
              <a:rPr lang="en-US" altLang="zh-CN" sz="1200" dirty="0">
                <a:latin typeface="Times New Roman" panose="02020603050405020304" pitchFamily="18" charset="0"/>
                <a:cs typeface="Times New Roman" panose="02020603050405020304" pitchFamily="18" charset="0"/>
              </a:rPr>
              <a:t>                     class="</a:t>
            </a:r>
            <a:r>
              <a:rPr lang="en-US" altLang="zh-CN" sz="1200" dirty="0" err="1">
                <a:latin typeface="Times New Roman" panose="02020603050405020304" pitchFamily="18" charset="0"/>
                <a:cs typeface="Times New Roman" panose="02020603050405020304" pitchFamily="18" charset="0"/>
              </a:rPr>
              <a:t>org.springframework.jdbc.datasource.DriverManagerDataSource</a:t>
            </a:r>
            <a:r>
              <a:rPr lang="en-US" altLang="zh-CN" sz="1200" dirty="0">
                <a:latin typeface="Times New Roman" panose="02020603050405020304" pitchFamily="18" charset="0"/>
                <a:cs typeface="Times New Roman" panose="02020603050405020304" pitchFamily="18" charset="0"/>
              </a:rPr>
              <a:t>"&gt;</a:t>
            </a:r>
          </a:p>
          <a:p>
            <a:pPr>
              <a:lnSpc>
                <a:spcPct val="150000"/>
              </a:lnSpc>
            </a:pPr>
            <a:r>
              <a:rPr lang="en-US" altLang="zh-CN" sz="1200" dirty="0">
                <a:latin typeface="Times New Roman" panose="02020603050405020304" pitchFamily="18" charset="0"/>
                <a:cs typeface="Times New Roman" panose="02020603050405020304" pitchFamily="18" charset="0"/>
              </a:rPr>
              <a:t>                &lt;property name="</a:t>
            </a:r>
            <a:r>
              <a:rPr lang="en-US" altLang="zh-CN" sz="1200" dirty="0" err="1">
                <a:latin typeface="Times New Roman" panose="02020603050405020304" pitchFamily="18" charset="0"/>
                <a:cs typeface="Times New Roman" panose="02020603050405020304" pitchFamily="18" charset="0"/>
              </a:rPr>
              <a:t>driverClassName</a:t>
            </a:r>
            <a:r>
              <a:rPr lang="en-US" altLang="zh-CN" sz="1200" dirty="0">
                <a:latin typeface="Times New Roman" panose="02020603050405020304" pitchFamily="18" charset="0"/>
                <a:cs typeface="Times New Roman" panose="02020603050405020304" pitchFamily="18" charset="0"/>
              </a:rPr>
              <a:t>" value="</a:t>
            </a:r>
            <a:r>
              <a:rPr lang="en-US" altLang="zh-CN" sz="1200" dirty="0" err="1">
                <a:latin typeface="Times New Roman" panose="02020603050405020304" pitchFamily="18" charset="0"/>
                <a:cs typeface="Times New Roman" panose="02020603050405020304" pitchFamily="18" charset="0"/>
              </a:rPr>
              <a:t>com.mysql.jdbc.Driver</a:t>
            </a:r>
            <a:r>
              <a:rPr lang="en-US" altLang="zh-CN" sz="1200" dirty="0">
                <a:latin typeface="Times New Roman" panose="02020603050405020304" pitchFamily="18" charset="0"/>
                <a:cs typeface="Times New Roman" panose="02020603050405020304" pitchFamily="18" charset="0"/>
              </a:rPr>
              <a:t>" /&gt;</a:t>
            </a:r>
          </a:p>
          <a:p>
            <a:pPr>
              <a:lnSpc>
                <a:spcPct val="150000"/>
              </a:lnSpc>
            </a:pPr>
            <a:r>
              <a:rPr lang="en-US" altLang="zh-CN" sz="1200" dirty="0">
                <a:latin typeface="Times New Roman" panose="02020603050405020304" pitchFamily="18" charset="0"/>
                <a:cs typeface="Times New Roman" panose="02020603050405020304" pitchFamily="18" charset="0"/>
              </a:rPr>
              <a:t>    	&lt;property name="</a:t>
            </a:r>
            <a:r>
              <a:rPr lang="en-US" altLang="zh-CN" sz="1200" dirty="0" err="1">
                <a:latin typeface="Times New Roman" panose="02020603050405020304" pitchFamily="18" charset="0"/>
                <a:cs typeface="Times New Roman" panose="02020603050405020304" pitchFamily="18" charset="0"/>
              </a:rPr>
              <a:t>url</a:t>
            </a:r>
            <a:r>
              <a:rPr lang="en-US" altLang="zh-CN" sz="1200" dirty="0">
                <a:latin typeface="Times New Roman" panose="02020603050405020304" pitchFamily="18" charset="0"/>
                <a:cs typeface="Times New Roman" panose="02020603050405020304" pitchFamily="18" charset="0"/>
              </a:rPr>
              <a:t>" value="</a:t>
            </a:r>
            <a:r>
              <a:rPr lang="en-US" altLang="zh-CN" sz="1200" dirty="0" err="1">
                <a:latin typeface="Times New Roman" panose="02020603050405020304" pitchFamily="18" charset="0"/>
                <a:cs typeface="Times New Roman" panose="02020603050405020304" pitchFamily="18" charset="0"/>
              </a:rPr>
              <a:t>jdbc:mysql</a:t>
            </a:r>
            <a:r>
              <a:rPr lang="en-US" altLang="zh-CN" sz="1200" dirty="0">
                <a:latin typeface="Times New Roman" panose="02020603050405020304" pitchFamily="18" charset="0"/>
                <a:cs typeface="Times New Roman" panose="02020603050405020304" pitchFamily="18" charset="0"/>
              </a:rPr>
              <a:t>://localhost/spring" /&gt;</a:t>
            </a:r>
          </a:p>
          <a:p>
            <a:pPr>
              <a:lnSpc>
                <a:spcPct val="150000"/>
              </a:lnSpc>
            </a:pPr>
            <a:r>
              <a:rPr lang="en-US" altLang="zh-CN" sz="1200" dirty="0">
                <a:latin typeface="Times New Roman" panose="02020603050405020304" pitchFamily="18" charset="0"/>
                <a:cs typeface="Times New Roman" panose="02020603050405020304" pitchFamily="18" charset="0"/>
              </a:rPr>
              <a:t>	&lt;property name="username" value="root" /&gt;</a:t>
            </a:r>
          </a:p>
          <a:p>
            <a:pPr>
              <a:lnSpc>
                <a:spcPct val="150000"/>
              </a:lnSpc>
            </a:pPr>
            <a:r>
              <a:rPr lang="en-US" altLang="zh-CN" sz="1200" dirty="0">
                <a:latin typeface="Times New Roman" panose="02020603050405020304" pitchFamily="18" charset="0"/>
                <a:cs typeface="Times New Roman" panose="02020603050405020304" pitchFamily="18" charset="0"/>
              </a:rPr>
              <a:t>	&lt;property name="password" value="root" /&gt;</a:t>
            </a:r>
          </a:p>
          <a:p>
            <a:pPr>
              <a:lnSpc>
                <a:spcPct val="150000"/>
              </a:lnSpc>
            </a:pPr>
            <a:r>
              <a:rPr lang="en-US" altLang="zh-CN" sz="1200" dirty="0">
                <a:latin typeface="Times New Roman" panose="02020603050405020304" pitchFamily="18" charset="0"/>
                <a:cs typeface="Times New Roman" panose="02020603050405020304" pitchFamily="18" charset="0"/>
              </a:rPr>
              <a:t>    &lt;/bean&gt;</a:t>
            </a:r>
          </a:p>
          <a:p>
            <a:pPr>
              <a:lnSpc>
                <a:spcPct val="150000"/>
              </a:lnSpc>
            </a:pPr>
            <a:r>
              <a:rPr lang="en-US" altLang="zh-CN" sz="1200" dirty="0">
                <a:latin typeface="Times New Roman" panose="02020603050405020304" pitchFamily="18" charset="0"/>
                <a:cs typeface="Times New Roman" panose="02020603050405020304" pitchFamily="18" charset="0"/>
              </a:rPr>
              <a:t>    &lt;bean id="</a:t>
            </a:r>
            <a:r>
              <a:rPr lang="en-US" altLang="zh-CN" sz="1200" dirty="0" err="1">
                <a:latin typeface="Times New Roman" panose="02020603050405020304" pitchFamily="18" charset="0"/>
                <a:cs typeface="Times New Roman" panose="02020603050405020304" pitchFamily="18" charset="0"/>
              </a:rPr>
              <a:t>jdbcTemplate</a:t>
            </a:r>
            <a:r>
              <a:rPr lang="en-US" altLang="zh-CN" sz="1200" dirty="0">
                <a:latin typeface="Times New Roman" panose="02020603050405020304" pitchFamily="18" charset="0"/>
                <a:cs typeface="Times New Roman" panose="02020603050405020304" pitchFamily="18" charset="0"/>
              </a:rPr>
              <a:t>" class="</a:t>
            </a:r>
            <a:r>
              <a:rPr lang="en-US" altLang="zh-CN" sz="1200" dirty="0" err="1">
                <a:latin typeface="Times New Roman" panose="02020603050405020304" pitchFamily="18" charset="0"/>
                <a:cs typeface="Times New Roman" panose="02020603050405020304" pitchFamily="18" charset="0"/>
              </a:rPr>
              <a:t>org.springframework.jdbc.core.JdbcTemplate</a:t>
            </a:r>
            <a:r>
              <a:rPr lang="en-US" altLang="zh-CN" sz="1200" dirty="0">
                <a:latin typeface="Times New Roman" panose="02020603050405020304" pitchFamily="18" charset="0"/>
                <a:cs typeface="Times New Roman" panose="02020603050405020304" pitchFamily="18" charset="0"/>
              </a:rPr>
              <a:t>"&gt;</a:t>
            </a:r>
          </a:p>
          <a:p>
            <a:pPr>
              <a:lnSpc>
                <a:spcPct val="150000"/>
              </a:lnSpc>
            </a:pPr>
            <a:r>
              <a:rPr lang="en-US" altLang="zh-CN" sz="1200" dirty="0">
                <a:latin typeface="Times New Roman" panose="02020603050405020304" pitchFamily="18" charset="0"/>
                <a:cs typeface="Times New Roman" panose="02020603050405020304" pitchFamily="18" charset="0"/>
              </a:rPr>
              <a:t>	&lt;property name="</a:t>
            </a:r>
            <a:r>
              <a:rPr lang="en-US" altLang="zh-CN" sz="1200" dirty="0" err="1">
                <a:latin typeface="Times New Roman" panose="02020603050405020304" pitchFamily="18" charset="0"/>
                <a:cs typeface="Times New Roman" panose="02020603050405020304" pitchFamily="18" charset="0"/>
              </a:rPr>
              <a:t>dataSource</a:t>
            </a:r>
            <a:r>
              <a:rPr lang="en-US" altLang="zh-CN" sz="1200" dirty="0">
                <a:latin typeface="Times New Roman" panose="02020603050405020304" pitchFamily="18" charset="0"/>
                <a:cs typeface="Times New Roman" panose="02020603050405020304" pitchFamily="18" charset="0"/>
              </a:rPr>
              <a:t>" ref="</a:t>
            </a:r>
            <a:r>
              <a:rPr lang="en-US" altLang="zh-CN" sz="1200" dirty="0" err="1">
                <a:latin typeface="Times New Roman" panose="02020603050405020304" pitchFamily="18" charset="0"/>
                <a:cs typeface="Times New Roman" panose="02020603050405020304" pitchFamily="18" charset="0"/>
              </a:rPr>
              <a:t>dataSource</a:t>
            </a:r>
            <a:r>
              <a:rPr lang="en-US" altLang="zh-CN" sz="1200" dirty="0">
                <a:latin typeface="Times New Roman" panose="02020603050405020304" pitchFamily="18" charset="0"/>
                <a:cs typeface="Times New Roman" panose="02020603050405020304" pitchFamily="18" charset="0"/>
              </a:rPr>
              <a:t>" /&gt;</a:t>
            </a:r>
          </a:p>
          <a:p>
            <a:pPr>
              <a:lnSpc>
                <a:spcPct val="150000"/>
              </a:lnSpc>
            </a:pPr>
            <a:r>
              <a:rPr lang="en-US" altLang="zh-CN" sz="1200" dirty="0">
                <a:latin typeface="Times New Roman" panose="02020603050405020304" pitchFamily="18" charset="0"/>
                <a:cs typeface="Times New Roman" panose="02020603050405020304" pitchFamily="18" charset="0"/>
              </a:rPr>
              <a:t>    &lt;/bean&gt;</a:t>
            </a:r>
            <a:endParaRPr lang="zh-CN" altLang="zh-CN" sz="1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nodeType="afterGroup">
                            <p:stCondLst>
                              <p:cond delay="500"/>
                            </p:stCondLst>
                            <p:childTnLst>
                              <p:par>
                                <p:cTn id="19" presetID="22" presetClass="entr" presetSubtype="1" fill="hold"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up)">
                                      <p:cBhvr>
                                        <p:cTn id="21" dur="500"/>
                                        <p:tgtEl>
                                          <p:spTgt spid="32"/>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wipe(left)">
                                      <p:cBhvr>
                                        <p:cTn id="25" dur="500"/>
                                        <p:tgtEl>
                                          <p:spTgt spid="44"/>
                                        </p:tgtEl>
                                      </p:cBhvr>
                                    </p:animEffect>
                                  </p:childTnLst>
                                </p:cTn>
                              </p:par>
                            </p:childTnLst>
                          </p:cTn>
                        </p:par>
                        <p:par>
                          <p:cTn id="26" fill="hold" nodeType="afterGroup">
                            <p:stCondLst>
                              <p:cond delay="1500"/>
                            </p:stCondLst>
                            <p:childTnLst>
                              <p:par>
                                <p:cTn id="27" presetID="16" presetClass="entr" presetSubtype="21" fill="hold" nodeType="afterEffect">
                                  <p:stCondLst>
                                    <p:cond delay="0"/>
                                  </p:stCondLst>
                                  <p:childTnLst>
                                    <p:set>
                                      <p:cBhvr>
                                        <p:cTn id="28" dur="1" fill="hold">
                                          <p:stCondLst>
                                            <p:cond delay="0"/>
                                          </p:stCondLst>
                                        </p:cTn>
                                        <p:tgtEl>
                                          <p:spTgt spid="61442"/>
                                        </p:tgtEl>
                                        <p:attrNameLst>
                                          <p:attrName>style.visibility</p:attrName>
                                        </p:attrNameLst>
                                      </p:cBhvr>
                                      <p:to>
                                        <p:strVal val="visible"/>
                                      </p:to>
                                    </p:set>
                                    <p:animEffect transition="in" filter="barn(inVertical)">
                                      <p:cBhvr>
                                        <p:cTn id="29" dur="500"/>
                                        <p:tgtEl>
                                          <p:spTgt spid="6144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wipe(up)">
                                      <p:cBhvr>
                                        <p:cTn id="34" dur="500"/>
                                        <p:tgtEl>
                                          <p:spTgt spid="35"/>
                                        </p:tgtEl>
                                      </p:cBhvr>
                                    </p:animEffect>
                                  </p:childTnLst>
                                </p:cTn>
                              </p:par>
                              <p:par>
                                <p:cTn id="35" presetID="10" presetClass="exit" presetSubtype="0" fill="hold" nodeType="withEffect">
                                  <p:stCondLst>
                                    <p:cond delay="0"/>
                                  </p:stCondLst>
                                  <p:childTnLst>
                                    <p:animEffect transition="out" filter="fade">
                                      <p:cBhvr>
                                        <p:cTn id="36" dur="500"/>
                                        <p:tgtEl>
                                          <p:spTgt spid="61442"/>
                                        </p:tgtEl>
                                      </p:cBhvr>
                                    </p:animEffect>
                                    <p:set>
                                      <p:cBhvr>
                                        <p:cTn id="37" dur="1" fill="hold">
                                          <p:stCondLst>
                                            <p:cond delay="499"/>
                                          </p:stCondLst>
                                        </p:cTn>
                                        <p:tgtEl>
                                          <p:spTgt spid="61442"/>
                                        </p:tgtEl>
                                        <p:attrNameLst>
                                          <p:attrName>style.visibility</p:attrName>
                                        </p:attrNameLst>
                                      </p:cBhvr>
                                      <p:to>
                                        <p:strVal val="hidden"/>
                                      </p:to>
                                    </p:set>
                                  </p:childTnLst>
                                </p:cTn>
                              </p:par>
                            </p:childTnLst>
                          </p:cTn>
                        </p:par>
                        <p:par>
                          <p:cTn id="38" fill="hold" nodeType="afterGroup">
                            <p:stCondLst>
                              <p:cond delay="500"/>
                            </p:stCondLst>
                            <p:childTnLst>
                              <p:par>
                                <p:cTn id="39" presetID="22" presetClass="entr" presetSubtype="8" fill="hold" nodeType="after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wipe(left)">
                                      <p:cBhvr>
                                        <p:cTn id="41" dur="500"/>
                                        <p:tgtEl>
                                          <p:spTgt spid="47"/>
                                        </p:tgtEl>
                                      </p:cBhvr>
                                    </p:animEffect>
                                  </p:childTnLst>
                                </p:cTn>
                              </p:par>
                            </p:childTnLst>
                          </p:cTn>
                        </p:par>
                        <p:par>
                          <p:cTn id="42" fill="hold" nodeType="afterGroup">
                            <p:stCondLst>
                              <p:cond delay="1000"/>
                            </p:stCondLst>
                            <p:childTnLst>
                              <p:par>
                                <p:cTn id="43" presetID="16" presetClass="entr" presetSubtype="21" fill="hold" nodeType="afterEffect">
                                  <p:stCondLst>
                                    <p:cond delay="0"/>
                                  </p:stCondLst>
                                  <p:childTnLst>
                                    <p:set>
                                      <p:cBhvr>
                                        <p:cTn id="44" dur="1" fill="hold">
                                          <p:stCondLst>
                                            <p:cond delay="0"/>
                                          </p:stCondLst>
                                        </p:cTn>
                                        <p:tgtEl>
                                          <p:spTgt spid="61443"/>
                                        </p:tgtEl>
                                        <p:attrNameLst>
                                          <p:attrName>style.visibility</p:attrName>
                                        </p:attrNameLst>
                                      </p:cBhvr>
                                      <p:to>
                                        <p:strVal val="visible"/>
                                      </p:to>
                                    </p:set>
                                    <p:animEffect transition="in" filter="barn(inVertical)">
                                      <p:cBhvr>
                                        <p:cTn id="45" dur="500"/>
                                        <p:tgtEl>
                                          <p:spTgt spid="6144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nodeType="click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wipe(up)">
                                      <p:cBhvr>
                                        <p:cTn id="50" dur="500"/>
                                        <p:tgtEl>
                                          <p:spTgt spid="38"/>
                                        </p:tgtEl>
                                      </p:cBhvr>
                                    </p:animEffect>
                                  </p:childTnLst>
                                </p:cTn>
                              </p:par>
                              <p:par>
                                <p:cTn id="51" presetID="10" presetClass="exit" presetSubtype="0" fill="hold" nodeType="withEffect">
                                  <p:stCondLst>
                                    <p:cond delay="0"/>
                                  </p:stCondLst>
                                  <p:childTnLst>
                                    <p:animEffect transition="out" filter="fade">
                                      <p:cBhvr>
                                        <p:cTn id="52" dur="500"/>
                                        <p:tgtEl>
                                          <p:spTgt spid="61443"/>
                                        </p:tgtEl>
                                      </p:cBhvr>
                                    </p:animEffect>
                                    <p:set>
                                      <p:cBhvr>
                                        <p:cTn id="53" dur="1" fill="hold">
                                          <p:stCondLst>
                                            <p:cond delay="499"/>
                                          </p:stCondLst>
                                        </p:cTn>
                                        <p:tgtEl>
                                          <p:spTgt spid="61443"/>
                                        </p:tgtEl>
                                        <p:attrNameLst>
                                          <p:attrName>style.visibility</p:attrName>
                                        </p:attrNameLst>
                                      </p:cBhvr>
                                      <p:to>
                                        <p:strVal val="hidden"/>
                                      </p:to>
                                    </p:set>
                                  </p:childTnLst>
                                </p:cTn>
                              </p:par>
                            </p:childTnLst>
                          </p:cTn>
                        </p:par>
                        <p:par>
                          <p:cTn id="54" fill="hold" nodeType="afterGroup">
                            <p:stCondLst>
                              <p:cond delay="500"/>
                            </p:stCondLst>
                            <p:childTnLst>
                              <p:par>
                                <p:cTn id="55" presetID="22" presetClass="entr" presetSubtype="8" fill="hold" nodeType="after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wipe(left)">
                                      <p:cBhvr>
                                        <p:cTn id="57" dur="500"/>
                                        <p:tgtEl>
                                          <p:spTgt spid="50"/>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62"/>
                                        </p:tgtEl>
                                        <p:attrNameLst>
                                          <p:attrName>style.visibility</p:attrName>
                                        </p:attrNameLst>
                                      </p:cBhvr>
                                      <p:to>
                                        <p:strVal val="visible"/>
                                      </p:to>
                                    </p:set>
                                    <p:animEffect transition="in" filter="barn(inVertical)">
                                      <p:cBhvr>
                                        <p:cTn id="60" dur="500"/>
                                        <p:tgtEl>
                                          <p:spTgt spid="6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nodeType="click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wipe(up)">
                                      <p:cBhvr>
                                        <p:cTn id="65" dur="500"/>
                                        <p:tgtEl>
                                          <p:spTgt spid="41"/>
                                        </p:tgtEl>
                                      </p:cBhvr>
                                    </p:animEffect>
                                  </p:childTnLst>
                                </p:cTn>
                              </p:par>
                              <p:par>
                                <p:cTn id="66" presetID="10" presetClass="exit" presetSubtype="0" fill="hold" grpId="1" nodeType="withEffect">
                                  <p:stCondLst>
                                    <p:cond delay="0"/>
                                  </p:stCondLst>
                                  <p:childTnLst>
                                    <p:animEffect transition="out" filter="fade">
                                      <p:cBhvr>
                                        <p:cTn id="67" dur="500"/>
                                        <p:tgtEl>
                                          <p:spTgt spid="62"/>
                                        </p:tgtEl>
                                      </p:cBhvr>
                                    </p:animEffect>
                                    <p:set>
                                      <p:cBhvr>
                                        <p:cTn id="68" dur="1" fill="hold">
                                          <p:stCondLst>
                                            <p:cond delay="499"/>
                                          </p:stCondLst>
                                        </p:cTn>
                                        <p:tgtEl>
                                          <p:spTgt spid="62"/>
                                        </p:tgtEl>
                                        <p:attrNameLst>
                                          <p:attrName>style.visibility</p:attrName>
                                        </p:attrNameLst>
                                      </p:cBhvr>
                                      <p:to>
                                        <p:strVal val="hidden"/>
                                      </p:to>
                                    </p:set>
                                  </p:childTnLst>
                                </p:cTn>
                              </p:par>
                            </p:childTnLst>
                          </p:cTn>
                        </p:par>
                        <p:par>
                          <p:cTn id="69" fill="hold" nodeType="afterGroup">
                            <p:stCondLst>
                              <p:cond delay="500"/>
                            </p:stCondLst>
                            <p:childTnLst>
                              <p:par>
                                <p:cTn id="70" presetID="22" presetClass="entr" presetSubtype="8" fill="hold" nodeType="after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wipe(left)">
                                      <p:cBhvr>
                                        <p:cTn id="72" dur="500"/>
                                        <p:tgtEl>
                                          <p:spTgt spid="53"/>
                                        </p:tgtEl>
                                      </p:cBhvr>
                                    </p:animEffect>
                                  </p:childTnLst>
                                </p:cTn>
                              </p:par>
                            </p:childTnLst>
                          </p:cTn>
                        </p:par>
                        <p:par>
                          <p:cTn id="73" fill="hold" nodeType="afterGroup">
                            <p:stCondLst>
                              <p:cond delay="1000"/>
                            </p:stCondLst>
                            <p:childTnLst>
                              <p:par>
                                <p:cTn id="74" presetID="16" presetClass="entr" presetSubtype="21" fill="hold" grpId="0" nodeType="afterEffect">
                                  <p:stCondLst>
                                    <p:cond delay="0"/>
                                  </p:stCondLst>
                                  <p:childTnLst>
                                    <p:set>
                                      <p:cBhvr>
                                        <p:cTn id="75" dur="1" fill="hold">
                                          <p:stCondLst>
                                            <p:cond delay="0"/>
                                          </p:stCondLst>
                                        </p:cTn>
                                        <p:tgtEl>
                                          <p:spTgt spid="56"/>
                                        </p:tgtEl>
                                        <p:attrNameLst>
                                          <p:attrName>style.visibility</p:attrName>
                                        </p:attrNameLst>
                                      </p:cBhvr>
                                      <p:to>
                                        <p:strVal val="visible"/>
                                      </p:to>
                                    </p:set>
                                    <p:animEffect transition="in" filter="barn(inVertical)">
                                      <p:cBhvr>
                                        <p:cTn id="76" dur="500"/>
                                        <p:tgtEl>
                                          <p:spTgt spid="56"/>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0" presetClass="exit" presetSubtype="0" fill="hold" grpId="1" nodeType="clickEffect">
                                  <p:stCondLst>
                                    <p:cond delay="0"/>
                                  </p:stCondLst>
                                  <p:childTnLst>
                                    <p:animEffect transition="out" filter="fade">
                                      <p:cBhvr>
                                        <p:cTn id="80" dur="500"/>
                                        <p:tgtEl>
                                          <p:spTgt spid="56"/>
                                        </p:tgtEl>
                                      </p:cBhvr>
                                    </p:animEffect>
                                    <p:set>
                                      <p:cBhvr>
                                        <p:cTn id="81" dur="1" fill="hold">
                                          <p:stCondLst>
                                            <p:cond delay="499"/>
                                          </p:stCondLst>
                                        </p:cTn>
                                        <p:tgtEl>
                                          <p:spTgt spid="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31" grpId="0" animBg="1"/>
      <p:bldP spid="56" grpId="0" animBg="1"/>
      <p:bldP spid="56" grpId="1" animBg="1"/>
      <p:bldP spid="62" grpId="0" animBg="1"/>
      <p:bldP spid="62"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ABD5C001-6931-48A3-A509-A0F3961A10E8}"/>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noAutofit/>
          </a:bodyPr>
          <a:lstStyle/>
          <a:p>
            <a:r>
              <a:rPr lang="en-US" altLang="zh-CN" sz="2100" dirty="0"/>
              <a:t>execute()</a:t>
            </a:r>
            <a:endParaRPr lang="zh-CN" altLang="en-US" sz="2100" dirty="0"/>
          </a:p>
        </p:txBody>
      </p:sp>
      <p:sp>
        <p:nvSpPr>
          <p:cNvPr id="3" name="灯片编号占位符 2">
            <a:extLst>
              <a:ext uri="{FF2B5EF4-FFF2-40B4-BE49-F238E27FC236}">
                <a16:creationId xmlns:a16="http://schemas.microsoft.com/office/drawing/2014/main" id="{C8199ACC-518C-4CB2-8A0F-FC269AEA1538}"/>
              </a:ext>
            </a:extLst>
          </p:cNvPr>
          <p:cNvSpPr>
            <a:spLocks noGrp="1"/>
          </p:cNvSpPr>
          <p:nvPr>
            <p:ph type="sldNum" sz="quarter" idx="4"/>
          </p:nvPr>
        </p:nvSpPr>
        <p:spPr/>
        <p:txBody>
          <a:bodyPr/>
          <a:lstStyle/>
          <a:p>
            <a:fld id="{DA0ED377-44CE-4E24-82F1-26D6B058DDB5}" type="slidenum">
              <a:rPr lang="zh-CN" altLang="en-US" smtClean="0"/>
              <a:pPr/>
              <a:t>13</a:t>
            </a:fld>
            <a:endParaRPr lang="zh-CN" altLang="en-US"/>
          </a:p>
        </p:txBody>
      </p:sp>
      <p:grpSp>
        <p:nvGrpSpPr>
          <p:cNvPr id="2" name="组合 1">
            <a:extLst>
              <a:ext uri="{FF2B5EF4-FFF2-40B4-BE49-F238E27FC236}">
                <a16:creationId xmlns:a16="http://schemas.microsoft.com/office/drawing/2014/main" id="{DF069493-3BC3-48F5-B14E-6BEDFA24BF79}"/>
              </a:ext>
            </a:extLst>
          </p:cNvPr>
          <p:cNvGrpSpPr>
            <a:grpSpLocks/>
          </p:cNvGrpSpPr>
          <p:nvPr/>
        </p:nvGrpSpPr>
        <p:grpSpPr bwMode="auto">
          <a:xfrm>
            <a:off x="1500188" y="641747"/>
            <a:ext cx="6143625" cy="770334"/>
            <a:chOff x="475577" y="855727"/>
            <a:chExt cx="8192173" cy="1027112"/>
          </a:xfrm>
        </p:grpSpPr>
        <p:sp>
          <p:nvSpPr>
            <p:cNvPr id="22534" name="矩形 5">
              <a:extLst>
                <a:ext uri="{FF2B5EF4-FFF2-40B4-BE49-F238E27FC236}">
                  <a16:creationId xmlns:a16="http://schemas.microsoft.com/office/drawing/2014/main" id="{E73B2AE4-4C15-487C-B95D-F18C248C9346}"/>
                </a:ext>
              </a:extLst>
            </p:cNvPr>
            <p:cNvSpPr>
              <a:spLocks noChangeArrowheads="1"/>
            </p:cNvSpPr>
            <p:nvPr/>
          </p:nvSpPr>
          <p:spPr bwMode="auto">
            <a:xfrm>
              <a:off x="1543951" y="1087438"/>
              <a:ext cx="7123799" cy="611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1800" b="1">
                  <a:solidFill>
                    <a:srgbClr val="000000"/>
                  </a:solidFill>
                  <a:latin typeface="微软雅黑" panose="020B0503020204020204" pitchFamily="34" charset="-122"/>
                  <a:ea typeface="微软雅黑" panose="020B0503020204020204" pitchFamily="34" charset="-122"/>
                </a:rPr>
                <a:t>多学一招</a:t>
              </a:r>
              <a:r>
                <a:rPr lang="zh-CN" altLang="zh-CN" sz="1800" b="1">
                  <a:solidFill>
                    <a:srgbClr val="000000"/>
                  </a:solidFill>
                  <a:latin typeface="微软雅黑" panose="020B0503020204020204" pitchFamily="34" charset="-122"/>
                  <a:ea typeface="微软雅黑" panose="020B0503020204020204" pitchFamily="34" charset="-122"/>
                </a:rPr>
                <a:t>：</a:t>
              </a:r>
              <a:r>
                <a:rPr lang="zh-CN" altLang="en-US" sz="1500">
                  <a:solidFill>
                    <a:srgbClr val="000000"/>
                  </a:solidFill>
                  <a:latin typeface="微软雅黑" panose="020B0503020204020204" pitchFamily="34" charset="-122"/>
                  <a:ea typeface="微软雅黑" panose="020B0503020204020204" pitchFamily="34" charset="-122"/>
                </a:rPr>
                <a:t>使用</a:t>
              </a:r>
              <a:r>
                <a:rPr lang="en-US" altLang="zh-CN" sz="1500">
                  <a:solidFill>
                    <a:srgbClr val="000000"/>
                  </a:solidFill>
                  <a:latin typeface="微软雅黑" panose="020B0503020204020204" pitchFamily="34" charset="-122"/>
                  <a:ea typeface="微软雅黑" panose="020B0503020204020204" pitchFamily="34" charset="-122"/>
                </a:rPr>
                <a:t>JUnit</a:t>
              </a:r>
              <a:r>
                <a:rPr lang="zh-CN" altLang="en-US" sz="1500">
                  <a:solidFill>
                    <a:srgbClr val="000000"/>
                  </a:solidFill>
                  <a:latin typeface="微软雅黑" panose="020B0503020204020204" pitchFamily="34" charset="-122"/>
                  <a:ea typeface="微软雅黑" panose="020B0503020204020204" pitchFamily="34" charset="-122"/>
                </a:rPr>
                <a:t>单元测试</a:t>
              </a:r>
            </a:p>
          </p:txBody>
        </p:sp>
        <p:grpSp>
          <p:nvGrpSpPr>
            <p:cNvPr id="22535" name="Group 9">
              <a:extLst>
                <a:ext uri="{FF2B5EF4-FFF2-40B4-BE49-F238E27FC236}">
                  <a16:creationId xmlns:a16="http://schemas.microsoft.com/office/drawing/2014/main" id="{F4233382-EC2B-43D7-BB28-5E76BC3CBC45}"/>
                </a:ext>
              </a:extLst>
            </p:cNvPr>
            <p:cNvGrpSpPr>
              <a:grpSpLocks noChangeAspect="1"/>
            </p:cNvGrpSpPr>
            <p:nvPr/>
          </p:nvGrpSpPr>
          <p:grpSpPr bwMode="auto">
            <a:xfrm>
              <a:off x="475577" y="855727"/>
              <a:ext cx="1154813" cy="1027112"/>
              <a:chOff x="4320" y="748"/>
              <a:chExt cx="1336" cy="1188"/>
            </a:xfrm>
          </p:grpSpPr>
          <p:sp>
            <p:nvSpPr>
              <p:cNvPr id="22536" name="AutoShape 8">
                <a:extLst>
                  <a:ext uri="{FF2B5EF4-FFF2-40B4-BE49-F238E27FC236}">
                    <a16:creationId xmlns:a16="http://schemas.microsoft.com/office/drawing/2014/main" id="{ACDEAF36-F344-49B8-8428-702EA2D44860}"/>
                  </a:ext>
                </a:extLst>
              </p:cNvPr>
              <p:cNvSpPr>
                <a:spLocks noChangeAspect="1" noChangeArrowheads="1" noTextEdit="1"/>
              </p:cNvSpPr>
              <p:nvPr/>
            </p:nvSpPr>
            <p:spPr bwMode="auto">
              <a:xfrm>
                <a:off x="4410" y="748"/>
                <a:ext cx="1246" cy="1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60" name="Freeform 10">
                <a:extLst>
                  <a:ext uri="{FF2B5EF4-FFF2-40B4-BE49-F238E27FC236}">
                    <a16:creationId xmlns:a16="http://schemas.microsoft.com/office/drawing/2014/main" id="{75200B50-D56D-4E33-9233-AC5776CA2AC8}"/>
                  </a:ext>
                </a:extLst>
              </p:cNvPr>
              <p:cNvSpPr>
                <a:spLocks/>
              </p:cNvSpPr>
              <p:nvPr/>
            </p:nvSpPr>
            <p:spPr bwMode="auto">
              <a:xfrm>
                <a:off x="4320" y="919"/>
                <a:ext cx="748" cy="1017"/>
              </a:xfrm>
              <a:custGeom>
                <a:avLst/>
                <a:gdLst>
                  <a:gd name="T0" fmla="*/ 639 w 1495"/>
                  <a:gd name="T1" fmla="*/ 2027 h 2034"/>
                  <a:gd name="T2" fmla="*/ 682 w 1495"/>
                  <a:gd name="T3" fmla="*/ 2016 h 2034"/>
                  <a:gd name="T4" fmla="*/ 724 w 1495"/>
                  <a:gd name="T5" fmla="*/ 2005 h 2034"/>
                  <a:gd name="T6" fmla="*/ 767 w 1495"/>
                  <a:gd name="T7" fmla="*/ 1994 h 2034"/>
                  <a:gd name="T8" fmla="*/ 810 w 1495"/>
                  <a:gd name="T9" fmla="*/ 1982 h 2034"/>
                  <a:gd name="T10" fmla="*/ 1329 w 1495"/>
                  <a:gd name="T11" fmla="*/ 1728 h 2034"/>
                  <a:gd name="T12" fmla="*/ 1426 w 1495"/>
                  <a:gd name="T13" fmla="*/ 940 h 2034"/>
                  <a:gd name="T14" fmla="*/ 1372 w 1495"/>
                  <a:gd name="T15" fmla="*/ 958 h 2034"/>
                  <a:gd name="T16" fmla="*/ 1316 w 1495"/>
                  <a:gd name="T17" fmla="*/ 976 h 2034"/>
                  <a:gd name="T18" fmla="*/ 1261 w 1495"/>
                  <a:gd name="T19" fmla="*/ 993 h 2034"/>
                  <a:gd name="T20" fmla="*/ 1206 w 1495"/>
                  <a:gd name="T21" fmla="*/ 1010 h 2034"/>
                  <a:gd name="T22" fmla="*/ 1150 w 1495"/>
                  <a:gd name="T23" fmla="*/ 1027 h 2034"/>
                  <a:gd name="T24" fmla="*/ 1216 w 1495"/>
                  <a:gd name="T25" fmla="*/ 1000 h 2034"/>
                  <a:gd name="T26" fmla="*/ 1281 w 1495"/>
                  <a:gd name="T27" fmla="*/ 971 h 2034"/>
                  <a:gd name="T28" fmla="*/ 1345 w 1495"/>
                  <a:gd name="T29" fmla="*/ 941 h 2034"/>
                  <a:gd name="T30" fmla="*/ 1410 w 1495"/>
                  <a:gd name="T31" fmla="*/ 910 h 2034"/>
                  <a:gd name="T32" fmla="*/ 1473 w 1495"/>
                  <a:gd name="T33" fmla="*/ 875 h 2034"/>
                  <a:gd name="T34" fmla="*/ 1247 w 1495"/>
                  <a:gd name="T35" fmla="*/ 540 h 2034"/>
                  <a:gd name="T36" fmla="*/ 1207 w 1495"/>
                  <a:gd name="T37" fmla="*/ 554 h 2034"/>
                  <a:gd name="T38" fmla="*/ 1165 w 1495"/>
                  <a:gd name="T39" fmla="*/ 567 h 2034"/>
                  <a:gd name="T40" fmla="*/ 1124 w 1495"/>
                  <a:gd name="T41" fmla="*/ 580 h 2034"/>
                  <a:gd name="T42" fmla="*/ 1082 w 1495"/>
                  <a:gd name="T43" fmla="*/ 594 h 2034"/>
                  <a:gd name="T44" fmla="*/ 1041 w 1495"/>
                  <a:gd name="T45" fmla="*/ 607 h 2034"/>
                  <a:gd name="T46" fmla="*/ 1017 w 1495"/>
                  <a:gd name="T47" fmla="*/ 615 h 2034"/>
                  <a:gd name="T48" fmla="*/ 992 w 1495"/>
                  <a:gd name="T49" fmla="*/ 623 h 2034"/>
                  <a:gd name="T50" fmla="*/ 989 w 1495"/>
                  <a:gd name="T51" fmla="*/ 618 h 2034"/>
                  <a:gd name="T52" fmla="*/ 1036 w 1495"/>
                  <a:gd name="T53" fmla="*/ 590 h 2034"/>
                  <a:gd name="T54" fmla="*/ 1082 w 1495"/>
                  <a:gd name="T55" fmla="*/ 561 h 2034"/>
                  <a:gd name="T56" fmla="*/ 1127 w 1495"/>
                  <a:gd name="T57" fmla="*/ 533 h 2034"/>
                  <a:gd name="T58" fmla="*/ 1173 w 1495"/>
                  <a:gd name="T59" fmla="*/ 504 h 2034"/>
                  <a:gd name="T60" fmla="*/ 1220 w 1495"/>
                  <a:gd name="T61" fmla="*/ 477 h 2034"/>
                  <a:gd name="T62" fmla="*/ 456 w 1495"/>
                  <a:gd name="T63" fmla="*/ 434 h 2034"/>
                  <a:gd name="T64" fmla="*/ 180 w 1495"/>
                  <a:gd name="T65" fmla="*/ 365 h 2034"/>
                  <a:gd name="T66" fmla="*/ 249 w 1495"/>
                  <a:gd name="T67" fmla="*/ 667 h 2034"/>
                  <a:gd name="T68" fmla="*/ 287 w 1495"/>
                  <a:gd name="T69" fmla="*/ 658 h 2034"/>
                  <a:gd name="T70" fmla="*/ 325 w 1495"/>
                  <a:gd name="T71" fmla="*/ 647 h 2034"/>
                  <a:gd name="T72" fmla="*/ 364 w 1495"/>
                  <a:gd name="T73" fmla="*/ 638 h 2034"/>
                  <a:gd name="T74" fmla="*/ 402 w 1495"/>
                  <a:gd name="T75" fmla="*/ 629 h 2034"/>
                  <a:gd name="T76" fmla="*/ 441 w 1495"/>
                  <a:gd name="T77" fmla="*/ 620 h 2034"/>
                  <a:gd name="T78" fmla="*/ 424 w 1495"/>
                  <a:gd name="T79" fmla="*/ 636 h 2034"/>
                  <a:gd name="T80" fmla="*/ 379 w 1495"/>
                  <a:gd name="T81" fmla="*/ 665 h 2034"/>
                  <a:gd name="T82" fmla="*/ 334 w 1495"/>
                  <a:gd name="T83" fmla="*/ 695 h 2034"/>
                  <a:gd name="T84" fmla="*/ 302 w 1495"/>
                  <a:gd name="T85" fmla="*/ 715 h 2034"/>
                  <a:gd name="T86" fmla="*/ 269 w 1495"/>
                  <a:gd name="T87" fmla="*/ 735 h 2034"/>
                  <a:gd name="T88" fmla="*/ 249 w 1495"/>
                  <a:gd name="T89" fmla="*/ 847 h 2034"/>
                  <a:gd name="T90" fmla="*/ 180 w 1495"/>
                  <a:gd name="T91" fmla="*/ 1358 h 2034"/>
                  <a:gd name="T92" fmla="*/ 154 w 1495"/>
                  <a:gd name="T93" fmla="*/ 1624 h 2034"/>
                  <a:gd name="T94" fmla="*/ 222 w 1495"/>
                  <a:gd name="T95" fmla="*/ 1611 h 2034"/>
                  <a:gd name="T96" fmla="*/ 290 w 1495"/>
                  <a:gd name="T97" fmla="*/ 1599 h 2034"/>
                  <a:gd name="T98" fmla="*/ 358 w 1495"/>
                  <a:gd name="T99" fmla="*/ 1586 h 2034"/>
                  <a:gd name="T100" fmla="*/ 425 w 1495"/>
                  <a:gd name="T101" fmla="*/ 1572 h 2034"/>
                  <a:gd name="T102" fmla="*/ 493 w 1495"/>
                  <a:gd name="T103" fmla="*/ 1557 h 2034"/>
                  <a:gd name="T104" fmla="*/ 433 w 1495"/>
                  <a:gd name="T105" fmla="*/ 1591 h 2034"/>
                  <a:gd name="T106" fmla="*/ 374 w 1495"/>
                  <a:gd name="T107" fmla="*/ 1625 h 2034"/>
                  <a:gd name="T108" fmla="*/ 314 w 1495"/>
                  <a:gd name="T109" fmla="*/ 1660 h 2034"/>
                  <a:gd name="T110" fmla="*/ 256 w 1495"/>
                  <a:gd name="T111" fmla="*/ 1695 h 2034"/>
                  <a:gd name="T112" fmla="*/ 197 w 1495"/>
                  <a:gd name="T113" fmla="*/ 1731 h 2034"/>
                  <a:gd name="T114" fmla="*/ 176 w 1495"/>
                  <a:gd name="T115" fmla="*/ 1748 h 2034"/>
                  <a:gd name="T116" fmla="*/ 174 w 1495"/>
                  <a:gd name="T117" fmla="*/ 1754 h 2034"/>
                  <a:gd name="T118" fmla="*/ 173 w 1495"/>
                  <a:gd name="T119" fmla="*/ 1755 h 2034"/>
                  <a:gd name="T120" fmla="*/ 172 w 1495"/>
                  <a:gd name="T121" fmla="*/ 1770 h 2034"/>
                  <a:gd name="T122" fmla="*/ 170 w 1495"/>
                  <a:gd name="T123" fmla="*/ 1788 h 2034"/>
                  <a:gd name="T124" fmla="*/ 180 w 1495"/>
                  <a:gd name="T125" fmla="*/ 1799 h 2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95" h="2034">
                    <a:moveTo>
                      <a:pt x="610" y="2034"/>
                    </a:moveTo>
                    <a:lnTo>
                      <a:pt x="624" y="2031"/>
                    </a:lnTo>
                    <a:lnTo>
                      <a:pt x="639" y="2027"/>
                    </a:lnTo>
                    <a:lnTo>
                      <a:pt x="653" y="2024"/>
                    </a:lnTo>
                    <a:lnTo>
                      <a:pt x="667" y="2020"/>
                    </a:lnTo>
                    <a:lnTo>
                      <a:pt x="682" y="2016"/>
                    </a:lnTo>
                    <a:lnTo>
                      <a:pt x="696" y="2012"/>
                    </a:lnTo>
                    <a:lnTo>
                      <a:pt x="711" y="2009"/>
                    </a:lnTo>
                    <a:lnTo>
                      <a:pt x="724" y="2005"/>
                    </a:lnTo>
                    <a:lnTo>
                      <a:pt x="738" y="2001"/>
                    </a:lnTo>
                    <a:lnTo>
                      <a:pt x="753" y="1997"/>
                    </a:lnTo>
                    <a:lnTo>
                      <a:pt x="767" y="1994"/>
                    </a:lnTo>
                    <a:lnTo>
                      <a:pt x="781" y="1989"/>
                    </a:lnTo>
                    <a:lnTo>
                      <a:pt x="795" y="1986"/>
                    </a:lnTo>
                    <a:lnTo>
                      <a:pt x="810" y="1982"/>
                    </a:lnTo>
                    <a:lnTo>
                      <a:pt x="823" y="1978"/>
                    </a:lnTo>
                    <a:lnTo>
                      <a:pt x="837" y="1974"/>
                    </a:lnTo>
                    <a:lnTo>
                      <a:pt x="1329" y="1728"/>
                    </a:lnTo>
                    <a:lnTo>
                      <a:pt x="1073" y="1183"/>
                    </a:lnTo>
                    <a:lnTo>
                      <a:pt x="1444" y="934"/>
                    </a:lnTo>
                    <a:lnTo>
                      <a:pt x="1426" y="940"/>
                    </a:lnTo>
                    <a:lnTo>
                      <a:pt x="1407" y="946"/>
                    </a:lnTo>
                    <a:lnTo>
                      <a:pt x="1390" y="953"/>
                    </a:lnTo>
                    <a:lnTo>
                      <a:pt x="1372" y="958"/>
                    </a:lnTo>
                    <a:lnTo>
                      <a:pt x="1353" y="964"/>
                    </a:lnTo>
                    <a:lnTo>
                      <a:pt x="1335" y="970"/>
                    </a:lnTo>
                    <a:lnTo>
                      <a:pt x="1316" y="976"/>
                    </a:lnTo>
                    <a:lnTo>
                      <a:pt x="1298" y="981"/>
                    </a:lnTo>
                    <a:lnTo>
                      <a:pt x="1279" y="987"/>
                    </a:lnTo>
                    <a:lnTo>
                      <a:pt x="1261" y="993"/>
                    </a:lnTo>
                    <a:lnTo>
                      <a:pt x="1243" y="999"/>
                    </a:lnTo>
                    <a:lnTo>
                      <a:pt x="1224" y="1004"/>
                    </a:lnTo>
                    <a:lnTo>
                      <a:pt x="1206" y="1010"/>
                    </a:lnTo>
                    <a:lnTo>
                      <a:pt x="1187" y="1016"/>
                    </a:lnTo>
                    <a:lnTo>
                      <a:pt x="1169" y="1022"/>
                    </a:lnTo>
                    <a:lnTo>
                      <a:pt x="1150" y="1027"/>
                    </a:lnTo>
                    <a:lnTo>
                      <a:pt x="1172" y="1018"/>
                    </a:lnTo>
                    <a:lnTo>
                      <a:pt x="1194" y="1009"/>
                    </a:lnTo>
                    <a:lnTo>
                      <a:pt x="1216" y="1000"/>
                    </a:lnTo>
                    <a:lnTo>
                      <a:pt x="1237" y="991"/>
                    </a:lnTo>
                    <a:lnTo>
                      <a:pt x="1259" y="981"/>
                    </a:lnTo>
                    <a:lnTo>
                      <a:pt x="1281" y="971"/>
                    </a:lnTo>
                    <a:lnTo>
                      <a:pt x="1302" y="962"/>
                    </a:lnTo>
                    <a:lnTo>
                      <a:pt x="1323" y="951"/>
                    </a:lnTo>
                    <a:lnTo>
                      <a:pt x="1345" y="941"/>
                    </a:lnTo>
                    <a:lnTo>
                      <a:pt x="1367" y="931"/>
                    </a:lnTo>
                    <a:lnTo>
                      <a:pt x="1388" y="920"/>
                    </a:lnTo>
                    <a:lnTo>
                      <a:pt x="1410" y="910"/>
                    </a:lnTo>
                    <a:lnTo>
                      <a:pt x="1430" y="898"/>
                    </a:lnTo>
                    <a:lnTo>
                      <a:pt x="1452" y="887"/>
                    </a:lnTo>
                    <a:lnTo>
                      <a:pt x="1473" y="875"/>
                    </a:lnTo>
                    <a:lnTo>
                      <a:pt x="1495" y="864"/>
                    </a:lnTo>
                    <a:lnTo>
                      <a:pt x="1261" y="536"/>
                    </a:lnTo>
                    <a:lnTo>
                      <a:pt x="1247" y="540"/>
                    </a:lnTo>
                    <a:lnTo>
                      <a:pt x="1233" y="545"/>
                    </a:lnTo>
                    <a:lnTo>
                      <a:pt x="1220" y="549"/>
                    </a:lnTo>
                    <a:lnTo>
                      <a:pt x="1207" y="554"/>
                    </a:lnTo>
                    <a:lnTo>
                      <a:pt x="1193" y="559"/>
                    </a:lnTo>
                    <a:lnTo>
                      <a:pt x="1179" y="563"/>
                    </a:lnTo>
                    <a:lnTo>
                      <a:pt x="1165" y="567"/>
                    </a:lnTo>
                    <a:lnTo>
                      <a:pt x="1152" y="571"/>
                    </a:lnTo>
                    <a:lnTo>
                      <a:pt x="1138" y="576"/>
                    </a:lnTo>
                    <a:lnTo>
                      <a:pt x="1124" y="580"/>
                    </a:lnTo>
                    <a:lnTo>
                      <a:pt x="1110" y="585"/>
                    </a:lnTo>
                    <a:lnTo>
                      <a:pt x="1096" y="590"/>
                    </a:lnTo>
                    <a:lnTo>
                      <a:pt x="1082" y="594"/>
                    </a:lnTo>
                    <a:lnTo>
                      <a:pt x="1069" y="598"/>
                    </a:lnTo>
                    <a:lnTo>
                      <a:pt x="1055" y="602"/>
                    </a:lnTo>
                    <a:lnTo>
                      <a:pt x="1041" y="607"/>
                    </a:lnTo>
                    <a:lnTo>
                      <a:pt x="1033" y="610"/>
                    </a:lnTo>
                    <a:lnTo>
                      <a:pt x="1025" y="613"/>
                    </a:lnTo>
                    <a:lnTo>
                      <a:pt x="1017" y="615"/>
                    </a:lnTo>
                    <a:lnTo>
                      <a:pt x="1008" y="618"/>
                    </a:lnTo>
                    <a:lnTo>
                      <a:pt x="1000" y="621"/>
                    </a:lnTo>
                    <a:lnTo>
                      <a:pt x="992" y="623"/>
                    </a:lnTo>
                    <a:lnTo>
                      <a:pt x="982" y="625"/>
                    </a:lnTo>
                    <a:lnTo>
                      <a:pt x="974" y="628"/>
                    </a:lnTo>
                    <a:lnTo>
                      <a:pt x="989" y="618"/>
                    </a:lnTo>
                    <a:lnTo>
                      <a:pt x="1005" y="609"/>
                    </a:lnTo>
                    <a:lnTo>
                      <a:pt x="1020" y="599"/>
                    </a:lnTo>
                    <a:lnTo>
                      <a:pt x="1036" y="590"/>
                    </a:lnTo>
                    <a:lnTo>
                      <a:pt x="1051" y="580"/>
                    </a:lnTo>
                    <a:lnTo>
                      <a:pt x="1066" y="571"/>
                    </a:lnTo>
                    <a:lnTo>
                      <a:pt x="1082" y="561"/>
                    </a:lnTo>
                    <a:lnTo>
                      <a:pt x="1097" y="552"/>
                    </a:lnTo>
                    <a:lnTo>
                      <a:pt x="1112" y="542"/>
                    </a:lnTo>
                    <a:lnTo>
                      <a:pt x="1127" y="533"/>
                    </a:lnTo>
                    <a:lnTo>
                      <a:pt x="1144" y="524"/>
                    </a:lnTo>
                    <a:lnTo>
                      <a:pt x="1158" y="514"/>
                    </a:lnTo>
                    <a:lnTo>
                      <a:pt x="1173" y="504"/>
                    </a:lnTo>
                    <a:lnTo>
                      <a:pt x="1188" y="495"/>
                    </a:lnTo>
                    <a:lnTo>
                      <a:pt x="1205" y="486"/>
                    </a:lnTo>
                    <a:lnTo>
                      <a:pt x="1220" y="477"/>
                    </a:lnTo>
                    <a:lnTo>
                      <a:pt x="882" y="0"/>
                    </a:lnTo>
                    <a:lnTo>
                      <a:pt x="456" y="571"/>
                    </a:lnTo>
                    <a:lnTo>
                      <a:pt x="456" y="434"/>
                    </a:lnTo>
                    <a:lnTo>
                      <a:pt x="489" y="434"/>
                    </a:lnTo>
                    <a:lnTo>
                      <a:pt x="489" y="365"/>
                    </a:lnTo>
                    <a:lnTo>
                      <a:pt x="180" y="365"/>
                    </a:lnTo>
                    <a:lnTo>
                      <a:pt x="180" y="434"/>
                    </a:lnTo>
                    <a:lnTo>
                      <a:pt x="249" y="434"/>
                    </a:lnTo>
                    <a:lnTo>
                      <a:pt x="249" y="667"/>
                    </a:lnTo>
                    <a:lnTo>
                      <a:pt x="261" y="663"/>
                    </a:lnTo>
                    <a:lnTo>
                      <a:pt x="274" y="660"/>
                    </a:lnTo>
                    <a:lnTo>
                      <a:pt x="287" y="658"/>
                    </a:lnTo>
                    <a:lnTo>
                      <a:pt x="299" y="654"/>
                    </a:lnTo>
                    <a:lnTo>
                      <a:pt x="312" y="651"/>
                    </a:lnTo>
                    <a:lnTo>
                      <a:pt x="325" y="647"/>
                    </a:lnTo>
                    <a:lnTo>
                      <a:pt x="339" y="644"/>
                    </a:lnTo>
                    <a:lnTo>
                      <a:pt x="351" y="642"/>
                    </a:lnTo>
                    <a:lnTo>
                      <a:pt x="364" y="638"/>
                    </a:lnTo>
                    <a:lnTo>
                      <a:pt x="377" y="635"/>
                    </a:lnTo>
                    <a:lnTo>
                      <a:pt x="389" y="631"/>
                    </a:lnTo>
                    <a:lnTo>
                      <a:pt x="402" y="629"/>
                    </a:lnTo>
                    <a:lnTo>
                      <a:pt x="415" y="625"/>
                    </a:lnTo>
                    <a:lnTo>
                      <a:pt x="428" y="622"/>
                    </a:lnTo>
                    <a:lnTo>
                      <a:pt x="441" y="620"/>
                    </a:lnTo>
                    <a:lnTo>
                      <a:pt x="454" y="616"/>
                    </a:lnTo>
                    <a:lnTo>
                      <a:pt x="439" y="625"/>
                    </a:lnTo>
                    <a:lnTo>
                      <a:pt x="424" y="636"/>
                    </a:lnTo>
                    <a:lnTo>
                      <a:pt x="409" y="645"/>
                    </a:lnTo>
                    <a:lnTo>
                      <a:pt x="394" y="655"/>
                    </a:lnTo>
                    <a:lnTo>
                      <a:pt x="379" y="665"/>
                    </a:lnTo>
                    <a:lnTo>
                      <a:pt x="364" y="675"/>
                    </a:lnTo>
                    <a:lnTo>
                      <a:pt x="349" y="684"/>
                    </a:lnTo>
                    <a:lnTo>
                      <a:pt x="334" y="695"/>
                    </a:lnTo>
                    <a:lnTo>
                      <a:pt x="324" y="701"/>
                    </a:lnTo>
                    <a:lnTo>
                      <a:pt x="312" y="708"/>
                    </a:lnTo>
                    <a:lnTo>
                      <a:pt x="302" y="715"/>
                    </a:lnTo>
                    <a:lnTo>
                      <a:pt x="291" y="721"/>
                    </a:lnTo>
                    <a:lnTo>
                      <a:pt x="280" y="728"/>
                    </a:lnTo>
                    <a:lnTo>
                      <a:pt x="269" y="735"/>
                    </a:lnTo>
                    <a:lnTo>
                      <a:pt x="259" y="741"/>
                    </a:lnTo>
                    <a:lnTo>
                      <a:pt x="249" y="747"/>
                    </a:lnTo>
                    <a:lnTo>
                      <a:pt x="249" y="847"/>
                    </a:lnTo>
                    <a:lnTo>
                      <a:pt x="0" y="1178"/>
                    </a:lnTo>
                    <a:lnTo>
                      <a:pt x="180" y="1178"/>
                    </a:lnTo>
                    <a:lnTo>
                      <a:pt x="180" y="1358"/>
                    </a:lnTo>
                    <a:lnTo>
                      <a:pt x="131" y="1358"/>
                    </a:lnTo>
                    <a:lnTo>
                      <a:pt x="131" y="1627"/>
                    </a:lnTo>
                    <a:lnTo>
                      <a:pt x="154" y="1624"/>
                    </a:lnTo>
                    <a:lnTo>
                      <a:pt x="176" y="1619"/>
                    </a:lnTo>
                    <a:lnTo>
                      <a:pt x="199" y="1616"/>
                    </a:lnTo>
                    <a:lnTo>
                      <a:pt x="222" y="1611"/>
                    </a:lnTo>
                    <a:lnTo>
                      <a:pt x="244" y="1608"/>
                    </a:lnTo>
                    <a:lnTo>
                      <a:pt x="267" y="1603"/>
                    </a:lnTo>
                    <a:lnTo>
                      <a:pt x="290" y="1599"/>
                    </a:lnTo>
                    <a:lnTo>
                      <a:pt x="312" y="1594"/>
                    </a:lnTo>
                    <a:lnTo>
                      <a:pt x="335" y="1591"/>
                    </a:lnTo>
                    <a:lnTo>
                      <a:pt x="358" y="1586"/>
                    </a:lnTo>
                    <a:lnTo>
                      <a:pt x="380" y="1581"/>
                    </a:lnTo>
                    <a:lnTo>
                      <a:pt x="403" y="1577"/>
                    </a:lnTo>
                    <a:lnTo>
                      <a:pt x="425" y="1572"/>
                    </a:lnTo>
                    <a:lnTo>
                      <a:pt x="448" y="1566"/>
                    </a:lnTo>
                    <a:lnTo>
                      <a:pt x="470" y="1562"/>
                    </a:lnTo>
                    <a:lnTo>
                      <a:pt x="493" y="1557"/>
                    </a:lnTo>
                    <a:lnTo>
                      <a:pt x="473" y="1569"/>
                    </a:lnTo>
                    <a:lnTo>
                      <a:pt x="454" y="1580"/>
                    </a:lnTo>
                    <a:lnTo>
                      <a:pt x="433" y="1591"/>
                    </a:lnTo>
                    <a:lnTo>
                      <a:pt x="413" y="1602"/>
                    </a:lnTo>
                    <a:lnTo>
                      <a:pt x="394" y="1614"/>
                    </a:lnTo>
                    <a:lnTo>
                      <a:pt x="374" y="1625"/>
                    </a:lnTo>
                    <a:lnTo>
                      <a:pt x="354" y="1637"/>
                    </a:lnTo>
                    <a:lnTo>
                      <a:pt x="334" y="1648"/>
                    </a:lnTo>
                    <a:lnTo>
                      <a:pt x="314" y="1660"/>
                    </a:lnTo>
                    <a:lnTo>
                      <a:pt x="295" y="1671"/>
                    </a:lnTo>
                    <a:lnTo>
                      <a:pt x="275" y="1684"/>
                    </a:lnTo>
                    <a:lnTo>
                      <a:pt x="256" y="1695"/>
                    </a:lnTo>
                    <a:lnTo>
                      <a:pt x="236" y="1707"/>
                    </a:lnTo>
                    <a:lnTo>
                      <a:pt x="216" y="1720"/>
                    </a:lnTo>
                    <a:lnTo>
                      <a:pt x="197" y="1731"/>
                    </a:lnTo>
                    <a:lnTo>
                      <a:pt x="177" y="1744"/>
                    </a:lnTo>
                    <a:lnTo>
                      <a:pt x="176" y="1746"/>
                    </a:lnTo>
                    <a:lnTo>
                      <a:pt x="176" y="1748"/>
                    </a:lnTo>
                    <a:lnTo>
                      <a:pt x="176" y="1752"/>
                    </a:lnTo>
                    <a:lnTo>
                      <a:pt x="175" y="1754"/>
                    </a:lnTo>
                    <a:lnTo>
                      <a:pt x="174" y="1754"/>
                    </a:lnTo>
                    <a:lnTo>
                      <a:pt x="174" y="1754"/>
                    </a:lnTo>
                    <a:lnTo>
                      <a:pt x="174" y="1755"/>
                    </a:lnTo>
                    <a:lnTo>
                      <a:pt x="173" y="1755"/>
                    </a:lnTo>
                    <a:lnTo>
                      <a:pt x="172" y="1760"/>
                    </a:lnTo>
                    <a:lnTo>
                      <a:pt x="172" y="1766"/>
                    </a:lnTo>
                    <a:lnTo>
                      <a:pt x="172" y="1770"/>
                    </a:lnTo>
                    <a:lnTo>
                      <a:pt x="172" y="1776"/>
                    </a:lnTo>
                    <a:lnTo>
                      <a:pt x="170" y="1782"/>
                    </a:lnTo>
                    <a:lnTo>
                      <a:pt x="170" y="1788"/>
                    </a:lnTo>
                    <a:lnTo>
                      <a:pt x="170" y="1793"/>
                    </a:lnTo>
                    <a:lnTo>
                      <a:pt x="169" y="1799"/>
                    </a:lnTo>
                    <a:lnTo>
                      <a:pt x="180" y="1799"/>
                    </a:lnTo>
                    <a:lnTo>
                      <a:pt x="180" y="2034"/>
                    </a:lnTo>
                    <a:lnTo>
                      <a:pt x="610" y="2034"/>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sz="1200">
                  <a:solidFill>
                    <a:prstClr val="black"/>
                  </a:solidFill>
                  <a:latin typeface="Arial" charset="0"/>
                </a:endParaRPr>
              </a:p>
            </p:txBody>
          </p:sp>
          <p:sp>
            <p:nvSpPr>
              <p:cNvPr id="61" name="Freeform 11">
                <a:extLst>
                  <a:ext uri="{FF2B5EF4-FFF2-40B4-BE49-F238E27FC236}">
                    <a16:creationId xmlns:a16="http://schemas.microsoft.com/office/drawing/2014/main" id="{8AC1F267-F549-483D-B4CB-E51EB541993F}"/>
                  </a:ext>
                </a:extLst>
              </p:cNvPr>
              <p:cNvSpPr>
                <a:spLocks/>
              </p:cNvSpPr>
              <p:nvPr/>
            </p:nvSpPr>
            <p:spPr bwMode="auto">
              <a:xfrm>
                <a:off x="4891" y="1257"/>
                <a:ext cx="665" cy="527"/>
              </a:xfrm>
              <a:custGeom>
                <a:avLst/>
                <a:gdLst>
                  <a:gd name="T0" fmla="*/ 1296 w 1335"/>
                  <a:gd name="T1" fmla="*/ 6 h 1054"/>
                  <a:gd name="T2" fmla="*/ 1245 w 1335"/>
                  <a:gd name="T3" fmla="*/ 0 h 1054"/>
                  <a:gd name="T4" fmla="*/ 1164 w 1335"/>
                  <a:gd name="T5" fmla="*/ 11 h 1054"/>
                  <a:gd name="T6" fmla="*/ 1099 w 1335"/>
                  <a:gd name="T7" fmla="*/ 27 h 1054"/>
                  <a:gd name="T8" fmla="*/ 1062 w 1335"/>
                  <a:gd name="T9" fmla="*/ 41 h 1054"/>
                  <a:gd name="T10" fmla="*/ 1099 w 1335"/>
                  <a:gd name="T11" fmla="*/ 110 h 1054"/>
                  <a:gd name="T12" fmla="*/ 1157 w 1335"/>
                  <a:gd name="T13" fmla="*/ 91 h 1054"/>
                  <a:gd name="T14" fmla="*/ 1229 w 1335"/>
                  <a:gd name="T15" fmla="*/ 78 h 1054"/>
                  <a:gd name="T16" fmla="*/ 1218 w 1335"/>
                  <a:gd name="T17" fmla="*/ 118 h 1054"/>
                  <a:gd name="T18" fmla="*/ 1168 w 1335"/>
                  <a:gd name="T19" fmla="*/ 181 h 1054"/>
                  <a:gd name="T20" fmla="*/ 1116 w 1335"/>
                  <a:gd name="T21" fmla="*/ 226 h 1054"/>
                  <a:gd name="T22" fmla="*/ 1052 w 1335"/>
                  <a:gd name="T23" fmla="*/ 259 h 1054"/>
                  <a:gd name="T24" fmla="*/ 984 w 1335"/>
                  <a:gd name="T25" fmla="*/ 285 h 1054"/>
                  <a:gd name="T26" fmla="*/ 900 w 1335"/>
                  <a:gd name="T27" fmla="*/ 319 h 1054"/>
                  <a:gd name="T28" fmla="*/ 842 w 1335"/>
                  <a:gd name="T29" fmla="*/ 374 h 1054"/>
                  <a:gd name="T30" fmla="*/ 826 w 1335"/>
                  <a:gd name="T31" fmla="*/ 507 h 1054"/>
                  <a:gd name="T32" fmla="*/ 828 w 1335"/>
                  <a:gd name="T33" fmla="*/ 592 h 1054"/>
                  <a:gd name="T34" fmla="*/ 782 w 1335"/>
                  <a:gd name="T35" fmla="*/ 633 h 1054"/>
                  <a:gd name="T36" fmla="*/ 542 w 1335"/>
                  <a:gd name="T37" fmla="*/ 440 h 1054"/>
                  <a:gd name="T38" fmla="*/ 483 w 1335"/>
                  <a:gd name="T39" fmla="*/ 759 h 1054"/>
                  <a:gd name="T40" fmla="*/ 452 w 1335"/>
                  <a:gd name="T41" fmla="*/ 699 h 1054"/>
                  <a:gd name="T42" fmla="*/ 216 w 1335"/>
                  <a:gd name="T43" fmla="*/ 792 h 1054"/>
                  <a:gd name="T44" fmla="*/ 184 w 1335"/>
                  <a:gd name="T45" fmla="*/ 723 h 1054"/>
                  <a:gd name="T46" fmla="*/ 379 w 1335"/>
                  <a:gd name="T47" fmla="*/ 542 h 1054"/>
                  <a:gd name="T48" fmla="*/ 348 w 1335"/>
                  <a:gd name="T49" fmla="*/ 484 h 1054"/>
                  <a:gd name="T50" fmla="*/ 113 w 1335"/>
                  <a:gd name="T51" fmla="*/ 576 h 1054"/>
                  <a:gd name="T52" fmla="*/ 477 w 1335"/>
                  <a:gd name="T53" fmla="*/ 306 h 1054"/>
                  <a:gd name="T54" fmla="*/ 602 w 1335"/>
                  <a:gd name="T55" fmla="*/ 226 h 1054"/>
                  <a:gd name="T56" fmla="*/ 655 w 1335"/>
                  <a:gd name="T57" fmla="*/ 206 h 1054"/>
                  <a:gd name="T58" fmla="*/ 725 w 1335"/>
                  <a:gd name="T59" fmla="*/ 269 h 1054"/>
                  <a:gd name="T60" fmla="*/ 843 w 1335"/>
                  <a:gd name="T61" fmla="*/ 308 h 1054"/>
                  <a:gd name="T62" fmla="*/ 904 w 1335"/>
                  <a:gd name="T63" fmla="*/ 272 h 1054"/>
                  <a:gd name="T64" fmla="*/ 976 w 1335"/>
                  <a:gd name="T65" fmla="*/ 204 h 1054"/>
                  <a:gd name="T66" fmla="*/ 1047 w 1335"/>
                  <a:gd name="T67" fmla="*/ 141 h 1054"/>
                  <a:gd name="T68" fmla="*/ 995 w 1335"/>
                  <a:gd name="T69" fmla="*/ 84 h 1054"/>
                  <a:gd name="T70" fmla="*/ 898 w 1335"/>
                  <a:gd name="T71" fmla="*/ 173 h 1054"/>
                  <a:gd name="T72" fmla="*/ 850 w 1335"/>
                  <a:gd name="T73" fmla="*/ 217 h 1054"/>
                  <a:gd name="T74" fmla="*/ 809 w 1335"/>
                  <a:gd name="T75" fmla="*/ 230 h 1054"/>
                  <a:gd name="T76" fmla="*/ 741 w 1335"/>
                  <a:gd name="T77" fmla="*/ 178 h 1054"/>
                  <a:gd name="T78" fmla="*/ 679 w 1335"/>
                  <a:gd name="T79" fmla="*/ 132 h 1054"/>
                  <a:gd name="T80" fmla="*/ 612 w 1335"/>
                  <a:gd name="T81" fmla="*/ 137 h 1054"/>
                  <a:gd name="T82" fmla="*/ 544 w 1335"/>
                  <a:gd name="T83" fmla="*/ 170 h 1054"/>
                  <a:gd name="T84" fmla="*/ 0 w 1335"/>
                  <a:gd name="T85" fmla="*/ 518 h 1054"/>
                  <a:gd name="T86" fmla="*/ 672 w 1335"/>
                  <a:gd name="T87" fmla="*/ 791 h 1054"/>
                  <a:gd name="T88" fmla="*/ 839 w 1335"/>
                  <a:gd name="T89" fmla="*/ 687 h 1054"/>
                  <a:gd name="T90" fmla="*/ 910 w 1335"/>
                  <a:gd name="T91" fmla="*/ 549 h 1054"/>
                  <a:gd name="T92" fmla="*/ 922 w 1335"/>
                  <a:gd name="T93" fmla="*/ 394 h 1054"/>
                  <a:gd name="T94" fmla="*/ 974 w 1335"/>
                  <a:gd name="T95" fmla="*/ 371 h 1054"/>
                  <a:gd name="T96" fmla="*/ 1043 w 1335"/>
                  <a:gd name="T97" fmla="*/ 345 h 1054"/>
                  <a:gd name="T98" fmla="*/ 1120 w 1335"/>
                  <a:gd name="T99" fmla="*/ 311 h 1054"/>
                  <a:gd name="T100" fmla="*/ 1192 w 1335"/>
                  <a:gd name="T101" fmla="*/ 265 h 1054"/>
                  <a:gd name="T102" fmla="*/ 1286 w 1335"/>
                  <a:gd name="T103" fmla="*/ 155 h 1054"/>
                  <a:gd name="T104" fmla="*/ 1332 w 1335"/>
                  <a:gd name="T105" fmla="*/ 40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35" h="1054">
                    <a:moveTo>
                      <a:pt x="1322" y="24"/>
                    </a:moveTo>
                    <a:lnTo>
                      <a:pt x="1317" y="18"/>
                    </a:lnTo>
                    <a:lnTo>
                      <a:pt x="1311" y="14"/>
                    </a:lnTo>
                    <a:lnTo>
                      <a:pt x="1304" y="9"/>
                    </a:lnTo>
                    <a:lnTo>
                      <a:pt x="1296" y="6"/>
                    </a:lnTo>
                    <a:lnTo>
                      <a:pt x="1288" y="3"/>
                    </a:lnTo>
                    <a:lnTo>
                      <a:pt x="1279" y="1"/>
                    </a:lnTo>
                    <a:lnTo>
                      <a:pt x="1268" y="0"/>
                    </a:lnTo>
                    <a:lnTo>
                      <a:pt x="1258" y="0"/>
                    </a:lnTo>
                    <a:lnTo>
                      <a:pt x="1245" y="0"/>
                    </a:lnTo>
                    <a:lnTo>
                      <a:pt x="1231" y="1"/>
                    </a:lnTo>
                    <a:lnTo>
                      <a:pt x="1217" y="3"/>
                    </a:lnTo>
                    <a:lnTo>
                      <a:pt x="1200" y="6"/>
                    </a:lnTo>
                    <a:lnTo>
                      <a:pt x="1183" y="8"/>
                    </a:lnTo>
                    <a:lnTo>
                      <a:pt x="1164" y="11"/>
                    </a:lnTo>
                    <a:lnTo>
                      <a:pt x="1143" y="16"/>
                    </a:lnTo>
                    <a:lnTo>
                      <a:pt x="1120" y="21"/>
                    </a:lnTo>
                    <a:lnTo>
                      <a:pt x="1114" y="22"/>
                    </a:lnTo>
                    <a:lnTo>
                      <a:pt x="1107" y="24"/>
                    </a:lnTo>
                    <a:lnTo>
                      <a:pt x="1099" y="27"/>
                    </a:lnTo>
                    <a:lnTo>
                      <a:pt x="1091" y="30"/>
                    </a:lnTo>
                    <a:lnTo>
                      <a:pt x="1083" y="33"/>
                    </a:lnTo>
                    <a:lnTo>
                      <a:pt x="1075" y="35"/>
                    </a:lnTo>
                    <a:lnTo>
                      <a:pt x="1068" y="39"/>
                    </a:lnTo>
                    <a:lnTo>
                      <a:pt x="1062" y="41"/>
                    </a:lnTo>
                    <a:lnTo>
                      <a:pt x="1062" y="131"/>
                    </a:lnTo>
                    <a:lnTo>
                      <a:pt x="1070" y="126"/>
                    </a:lnTo>
                    <a:lnTo>
                      <a:pt x="1079" y="121"/>
                    </a:lnTo>
                    <a:lnTo>
                      <a:pt x="1090" y="115"/>
                    </a:lnTo>
                    <a:lnTo>
                      <a:pt x="1099" y="110"/>
                    </a:lnTo>
                    <a:lnTo>
                      <a:pt x="1109" y="106"/>
                    </a:lnTo>
                    <a:lnTo>
                      <a:pt x="1119" y="101"/>
                    </a:lnTo>
                    <a:lnTo>
                      <a:pt x="1128" y="98"/>
                    </a:lnTo>
                    <a:lnTo>
                      <a:pt x="1136" y="95"/>
                    </a:lnTo>
                    <a:lnTo>
                      <a:pt x="1157" y="91"/>
                    </a:lnTo>
                    <a:lnTo>
                      <a:pt x="1175" y="87"/>
                    </a:lnTo>
                    <a:lnTo>
                      <a:pt x="1192" y="84"/>
                    </a:lnTo>
                    <a:lnTo>
                      <a:pt x="1206" y="82"/>
                    </a:lnTo>
                    <a:lnTo>
                      <a:pt x="1219" y="80"/>
                    </a:lnTo>
                    <a:lnTo>
                      <a:pt x="1229" y="78"/>
                    </a:lnTo>
                    <a:lnTo>
                      <a:pt x="1238" y="78"/>
                    </a:lnTo>
                    <a:lnTo>
                      <a:pt x="1246" y="77"/>
                    </a:lnTo>
                    <a:lnTo>
                      <a:pt x="1238" y="90"/>
                    </a:lnTo>
                    <a:lnTo>
                      <a:pt x="1228" y="103"/>
                    </a:lnTo>
                    <a:lnTo>
                      <a:pt x="1218" y="118"/>
                    </a:lnTo>
                    <a:lnTo>
                      <a:pt x="1206" y="133"/>
                    </a:lnTo>
                    <a:lnTo>
                      <a:pt x="1195" y="147"/>
                    </a:lnTo>
                    <a:lnTo>
                      <a:pt x="1184" y="161"/>
                    </a:lnTo>
                    <a:lnTo>
                      <a:pt x="1175" y="171"/>
                    </a:lnTo>
                    <a:lnTo>
                      <a:pt x="1168" y="181"/>
                    </a:lnTo>
                    <a:lnTo>
                      <a:pt x="1159" y="191"/>
                    </a:lnTo>
                    <a:lnTo>
                      <a:pt x="1150" y="200"/>
                    </a:lnTo>
                    <a:lnTo>
                      <a:pt x="1139" y="208"/>
                    </a:lnTo>
                    <a:lnTo>
                      <a:pt x="1129" y="217"/>
                    </a:lnTo>
                    <a:lnTo>
                      <a:pt x="1116" y="226"/>
                    </a:lnTo>
                    <a:lnTo>
                      <a:pt x="1105" y="232"/>
                    </a:lnTo>
                    <a:lnTo>
                      <a:pt x="1092" y="239"/>
                    </a:lnTo>
                    <a:lnTo>
                      <a:pt x="1078" y="246"/>
                    </a:lnTo>
                    <a:lnTo>
                      <a:pt x="1066" y="253"/>
                    </a:lnTo>
                    <a:lnTo>
                      <a:pt x="1052" y="259"/>
                    </a:lnTo>
                    <a:lnTo>
                      <a:pt x="1038" y="265"/>
                    </a:lnTo>
                    <a:lnTo>
                      <a:pt x="1024" y="270"/>
                    </a:lnTo>
                    <a:lnTo>
                      <a:pt x="1010" y="275"/>
                    </a:lnTo>
                    <a:lnTo>
                      <a:pt x="998" y="281"/>
                    </a:lnTo>
                    <a:lnTo>
                      <a:pt x="984" y="285"/>
                    </a:lnTo>
                    <a:lnTo>
                      <a:pt x="971" y="290"/>
                    </a:lnTo>
                    <a:lnTo>
                      <a:pt x="952" y="298"/>
                    </a:lnTo>
                    <a:lnTo>
                      <a:pt x="933" y="305"/>
                    </a:lnTo>
                    <a:lnTo>
                      <a:pt x="916" y="312"/>
                    </a:lnTo>
                    <a:lnTo>
                      <a:pt x="900" y="319"/>
                    </a:lnTo>
                    <a:lnTo>
                      <a:pt x="886" y="326"/>
                    </a:lnTo>
                    <a:lnTo>
                      <a:pt x="874" y="334"/>
                    </a:lnTo>
                    <a:lnTo>
                      <a:pt x="864" y="342"/>
                    </a:lnTo>
                    <a:lnTo>
                      <a:pt x="856" y="351"/>
                    </a:lnTo>
                    <a:lnTo>
                      <a:pt x="842" y="374"/>
                    </a:lnTo>
                    <a:lnTo>
                      <a:pt x="832" y="398"/>
                    </a:lnTo>
                    <a:lnTo>
                      <a:pt x="826" y="424"/>
                    </a:lnTo>
                    <a:lnTo>
                      <a:pt x="824" y="450"/>
                    </a:lnTo>
                    <a:lnTo>
                      <a:pt x="824" y="478"/>
                    </a:lnTo>
                    <a:lnTo>
                      <a:pt x="826" y="507"/>
                    </a:lnTo>
                    <a:lnTo>
                      <a:pt x="830" y="535"/>
                    </a:lnTo>
                    <a:lnTo>
                      <a:pt x="835" y="564"/>
                    </a:lnTo>
                    <a:lnTo>
                      <a:pt x="835" y="573"/>
                    </a:lnTo>
                    <a:lnTo>
                      <a:pt x="833" y="583"/>
                    </a:lnTo>
                    <a:lnTo>
                      <a:pt x="828" y="592"/>
                    </a:lnTo>
                    <a:lnTo>
                      <a:pt x="822" y="600"/>
                    </a:lnTo>
                    <a:lnTo>
                      <a:pt x="812" y="609"/>
                    </a:lnTo>
                    <a:lnTo>
                      <a:pt x="803" y="618"/>
                    </a:lnTo>
                    <a:lnTo>
                      <a:pt x="793" y="626"/>
                    </a:lnTo>
                    <a:lnTo>
                      <a:pt x="782" y="633"/>
                    </a:lnTo>
                    <a:lnTo>
                      <a:pt x="689" y="440"/>
                    </a:lnTo>
                    <a:lnTo>
                      <a:pt x="605" y="440"/>
                    </a:lnTo>
                    <a:lnTo>
                      <a:pt x="716" y="672"/>
                    </a:lnTo>
                    <a:lnTo>
                      <a:pt x="667" y="703"/>
                    </a:lnTo>
                    <a:lnTo>
                      <a:pt x="542" y="440"/>
                    </a:lnTo>
                    <a:lnTo>
                      <a:pt x="456" y="440"/>
                    </a:lnTo>
                    <a:lnTo>
                      <a:pt x="602" y="745"/>
                    </a:lnTo>
                    <a:lnTo>
                      <a:pt x="288" y="943"/>
                    </a:lnTo>
                    <a:lnTo>
                      <a:pt x="265" y="896"/>
                    </a:lnTo>
                    <a:lnTo>
                      <a:pt x="483" y="759"/>
                    </a:lnTo>
                    <a:lnTo>
                      <a:pt x="473" y="743"/>
                    </a:lnTo>
                    <a:lnTo>
                      <a:pt x="257" y="879"/>
                    </a:lnTo>
                    <a:lnTo>
                      <a:pt x="245" y="853"/>
                    </a:lnTo>
                    <a:lnTo>
                      <a:pt x="462" y="715"/>
                    </a:lnTo>
                    <a:lnTo>
                      <a:pt x="452" y="699"/>
                    </a:lnTo>
                    <a:lnTo>
                      <a:pt x="237" y="835"/>
                    </a:lnTo>
                    <a:lnTo>
                      <a:pt x="225" y="809"/>
                    </a:lnTo>
                    <a:lnTo>
                      <a:pt x="442" y="672"/>
                    </a:lnTo>
                    <a:lnTo>
                      <a:pt x="431" y="656"/>
                    </a:lnTo>
                    <a:lnTo>
                      <a:pt x="216" y="792"/>
                    </a:lnTo>
                    <a:lnTo>
                      <a:pt x="204" y="767"/>
                    </a:lnTo>
                    <a:lnTo>
                      <a:pt x="421" y="629"/>
                    </a:lnTo>
                    <a:lnTo>
                      <a:pt x="410" y="613"/>
                    </a:lnTo>
                    <a:lnTo>
                      <a:pt x="195" y="748"/>
                    </a:lnTo>
                    <a:lnTo>
                      <a:pt x="184" y="723"/>
                    </a:lnTo>
                    <a:lnTo>
                      <a:pt x="400" y="586"/>
                    </a:lnTo>
                    <a:lnTo>
                      <a:pt x="390" y="570"/>
                    </a:lnTo>
                    <a:lnTo>
                      <a:pt x="175" y="706"/>
                    </a:lnTo>
                    <a:lnTo>
                      <a:pt x="163" y="680"/>
                    </a:lnTo>
                    <a:lnTo>
                      <a:pt x="379" y="542"/>
                    </a:lnTo>
                    <a:lnTo>
                      <a:pt x="369" y="526"/>
                    </a:lnTo>
                    <a:lnTo>
                      <a:pt x="155" y="662"/>
                    </a:lnTo>
                    <a:lnTo>
                      <a:pt x="142" y="637"/>
                    </a:lnTo>
                    <a:lnTo>
                      <a:pt x="359" y="500"/>
                    </a:lnTo>
                    <a:lnTo>
                      <a:pt x="348" y="484"/>
                    </a:lnTo>
                    <a:lnTo>
                      <a:pt x="134" y="619"/>
                    </a:lnTo>
                    <a:lnTo>
                      <a:pt x="121" y="594"/>
                    </a:lnTo>
                    <a:lnTo>
                      <a:pt x="338" y="456"/>
                    </a:lnTo>
                    <a:lnTo>
                      <a:pt x="327" y="440"/>
                    </a:lnTo>
                    <a:lnTo>
                      <a:pt x="113" y="576"/>
                    </a:lnTo>
                    <a:lnTo>
                      <a:pt x="98" y="546"/>
                    </a:lnTo>
                    <a:lnTo>
                      <a:pt x="413" y="348"/>
                    </a:lnTo>
                    <a:lnTo>
                      <a:pt x="456" y="440"/>
                    </a:lnTo>
                    <a:lnTo>
                      <a:pt x="542" y="440"/>
                    </a:lnTo>
                    <a:lnTo>
                      <a:pt x="477" y="306"/>
                    </a:lnTo>
                    <a:lnTo>
                      <a:pt x="527" y="276"/>
                    </a:lnTo>
                    <a:lnTo>
                      <a:pt x="605" y="440"/>
                    </a:lnTo>
                    <a:lnTo>
                      <a:pt x="689" y="440"/>
                    </a:lnTo>
                    <a:lnTo>
                      <a:pt x="590" y="232"/>
                    </a:lnTo>
                    <a:lnTo>
                      <a:pt x="602" y="226"/>
                    </a:lnTo>
                    <a:lnTo>
                      <a:pt x="613" y="219"/>
                    </a:lnTo>
                    <a:lnTo>
                      <a:pt x="625" y="214"/>
                    </a:lnTo>
                    <a:lnTo>
                      <a:pt x="636" y="209"/>
                    </a:lnTo>
                    <a:lnTo>
                      <a:pt x="645" y="207"/>
                    </a:lnTo>
                    <a:lnTo>
                      <a:pt x="655" y="206"/>
                    </a:lnTo>
                    <a:lnTo>
                      <a:pt x="661" y="207"/>
                    </a:lnTo>
                    <a:lnTo>
                      <a:pt x="666" y="211"/>
                    </a:lnTo>
                    <a:lnTo>
                      <a:pt x="684" y="231"/>
                    </a:lnTo>
                    <a:lnTo>
                      <a:pt x="704" y="251"/>
                    </a:lnTo>
                    <a:lnTo>
                      <a:pt x="725" y="269"/>
                    </a:lnTo>
                    <a:lnTo>
                      <a:pt x="747" y="284"/>
                    </a:lnTo>
                    <a:lnTo>
                      <a:pt x="770" y="297"/>
                    </a:lnTo>
                    <a:lnTo>
                      <a:pt x="793" y="306"/>
                    </a:lnTo>
                    <a:lnTo>
                      <a:pt x="818" y="310"/>
                    </a:lnTo>
                    <a:lnTo>
                      <a:pt x="843" y="308"/>
                    </a:lnTo>
                    <a:lnTo>
                      <a:pt x="855" y="305"/>
                    </a:lnTo>
                    <a:lnTo>
                      <a:pt x="866" y="299"/>
                    </a:lnTo>
                    <a:lnTo>
                      <a:pt x="879" y="292"/>
                    </a:lnTo>
                    <a:lnTo>
                      <a:pt x="892" y="283"/>
                    </a:lnTo>
                    <a:lnTo>
                      <a:pt x="904" y="272"/>
                    </a:lnTo>
                    <a:lnTo>
                      <a:pt x="918" y="259"/>
                    </a:lnTo>
                    <a:lnTo>
                      <a:pt x="934" y="244"/>
                    </a:lnTo>
                    <a:lnTo>
                      <a:pt x="950" y="228"/>
                    </a:lnTo>
                    <a:lnTo>
                      <a:pt x="963" y="216"/>
                    </a:lnTo>
                    <a:lnTo>
                      <a:pt x="976" y="204"/>
                    </a:lnTo>
                    <a:lnTo>
                      <a:pt x="990" y="191"/>
                    </a:lnTo>
                    <a:lnTo>
                      <a:pt x="1003" y="178"/>
                    </a:lnTo>
                    <a:lnTo>
                      <a:pt x="1017" y="166"/>
                    </a:lnTo>
                    <a:lnTo>
                      <a:pt x="1032" y="153"/>
                    </a:lnTo>
                    <a:lnTo>
                      <a:pt x="1047" y="141"/>
                    </a:lnTo>
                    <a:lnTo>
                      <a:pt x="1062" y="131"/>
                    </a:lnTo>
                    <a:lnTo>
                      <a:pt x="1062" y="41"/>
                    </a:lnTo>
                    <a:lnTo>
                      <a:pt x="1039" y="54"/>
                    </a:lnTo>
                    <a:lnTo>
                      <a:pt x="1017" y="69"/>
                    </a:lnTo>
                    <a:lnTo>
                      <a:pt x="995" y="84"/>
                    </a:lnTo>
                    <a:lnTo>
                      <a:pt x="975" y="101"/>
                    </a:lnTo>
                    <a:lnTo>
                      <a:pt x="954" y="118"/>
                    </a:lnTo>
                    <a:lnTo>
                      <a:pt x="934" y="137"/>
                    </a:lnTo>
                    <a:lnTo>
                      <a:pt x="916" y="155"/>
                    </a:lnTo>
                    <a:lnTo>
                      <a:pt x="898" y="173"/>
                    </a:lnTo>
                    <a:lnTo>
                      <a:pt x="888" y="182"/>
                    </a:lnTo>
                    <a:lnTo>
                      <a:pt x="878" y="191"/>
                    </a:lnTo>
                    <a:lnTo>
                      <a:pt x="869" y="201"/>
                    </a:lnTo>
                    <a:lnTo>
                      <a:pt x="858" y="209"/>
                    </a:lnTo>
                    <a:lnTo>
                      <a:pt x="850" y="217"/>
                    </a:lnTo>
                    <a:lnTo>
                      <a:pt x="841" y="224"/>
                    </a:lnTo>
                    <a:lnTo>
                      <a:pt x="835" y="229"/>
                    </a:lnTo>
                    <a:lnTo>
                      <a:pt x="830" y="232"/>
                    </a:lnTo>
                    <a:lnTo>
                      <a:pt x="819" y="232"/>
                    </a:lnTo>
                    <a:lnTo>
                      <a:pt x="809" y="230"/>
                    </a:lnTo>
                    <a:lnTo>
                      <a:pt x="797" y="226"/>
                    </a:lnTo>
                    <a:lnTo>
                      <a:pt x="785" y="219"/>
                    </a:lnTo>
                    <a:lnTo>
                      <a:pt x="771" y="208"/>
                    </a:lnTo>
                    <a:lnTo>
                      <a:pt x="757" y="194"/>
                    </a:lnTo>
                    <a:lnTo>
                      <a:pt x="741" y="178"/>
                    </a:lnTo>
                    <a:lnTo>
                      <a:pt x="725" y="160"/>
                    </a:lnTo>
                    <a:lnTo>
                      <a:pt x="714" y="150"/>
                    </a:lnTo>
                    <a:lnTo>
                      <a:pt x="703" y="141"/>
                    </a:lnTo>
                    <a:lnTo>
                      <a:pt x="691" y="136"/>
                    </a:lnTo>
                    <a:lnTo>
                      <a:pt x="679" y="132"/>
                    </a:lnTo>
                    <a:lnTo>
                      <a:pt x="666" y="130"/>
                    </a:lnTo>
                    <a:lnTo>
                      <a:pt x="653" y="129"/>
                    </a:lnTo>
                    <a:lnTo>
                      <a:pt x="640" y="130"/>
                    </a:lnTo>
                    <a:lnTo>
                      <a:pt x="626" y="132"/>
                    </a:lnTo>
                    <a:lnTo>
                      <a:pt x="612" y="137"/>
                    </a:lnTo>
                    <a:lnTo>
                      <a:pt x="598" y="141"/>
                    </a:lnTo>
                    <a:lnTo>
                      <a:pt x="584" y="147"/>
                    </a:lnTo>
                    <a:lnTo>
                      <a:pt x="570" y="154"/>
                    </a:lnTo>
                    <a:lnTo>
                      <a:pt x="558" y="162"/>
                    </a:lnTo>
                    <a:lnTo>
                      <a:pt x="544" y="170"/>
                    </a:lnTo>
                    <a:lnTo>
                      <a:pt x="531" y="179"/>
                    </a:lnTo>
                    <a:lnTo>
                      <a:pt x="520" y="189"/>
                    </a:lnTo>
                    <a:lnTo>
                      <a:pt x="408" y="260"/>
                    </a:lnTo>
                    <a:lnTo>
                      <a:pt x="29" y="500"/>
                    </a:lnTo>
                    <a:lnTo>
                      <a:pt x="0" y="518"/>
                    </a:lnTo>
                    <a:lnTo>
                      <a:pt x="15" y="548"/>
                    </a:lnTo>
                    <a:lnTo>
                      <a:pt x="238" y="1014"/>
                    </a:lnTo>
                    <a:lnTo>
                      <a:pt x="256" y="1054"/>
                    </a:lnTo>
                    <a:lnTo>
                      <a:pt x="293" y="1031"/>
                    </a:lnTo>
                    <a:lnTo>
                      <a:pt x="672" y="791"/>
                    </a:lnTo>
                    <a:lnTo>
                      <a:pt x="701" y="773"/>
                    </a:lnTo>
                    <a:lnTo>
                      <a:pt x="784" y="721"/>
                    </a:lnTo>
                    <a:lnTo>
                      <a:pt x="796" y="714"/>
                    </a:lnTo>
                    <a:lnTo>
                      <a:pt x="816" y="702"/>
                    </a:lnTo>
                    <a:lnTo>
                      <a:pt x="839" y="687"/>
                    </a:lnTo>
                    <a:lnTo>
                      <a:pt x="863" y="668"/>
                    </a:lnTo>
                    <a:lnTo>
                      <a:pt x="885" y="644"/>
                    </a:lnTo>
                    <a:lnTo>
                      <a:pt x="902" y="616"/>
                    </a:lnTo>
                    <a:lnTo>
                      <a:pt x="911" y="584"/>
                    </a:lnTo>
                    <a:lnTo>
                      <a:pt x="910" y="549"/>
                    </a:lnTo>
                    <a:lnTo>
                      <a:pt x="903" y="507"/>
                    </a:lnTo>
                    <a:lnTo>
                      <a:pt x="900" y="464"/>
                    </a:lnTo>
                    <a:lnTo>
                      <a:pt x="904" y="427"/>
                    </a:lnTo>
                    <a:lnTo>
                      <a:pt x="917" y="397"/>
                    </a:lnTo>
                    <a:lnTo>
                      <a:pt x="922" y="394"/>
                    </a:lnTo>
                    <a:lnTo>
                      <a:pt x="929" y="389"/>
                    </a:lnTo>
                    <a:lnTo>
                      <a:pt x="938" y="384"/>
                    </a:lnTo>
                    <a:lnTo>
                      <a:pt x="949" y="380"/>
                    </a:lnTo>
                    <a:lnTo>
                      <a:pt x="961" y="375"/>
                    </a:lnTo>
                    <a:lnTo>
                      <a:pt x="974" y="371"/>
                    </a:lnTo>
                    <a:lnTo>
                      <a:pt x="986" y="367"/>
                    </a:lnTo>
                    <a:lnTo>
                      <a:pt x="998" y="363"/>
                    </a:lnTo>
                    <a:lnTo>
                      <a:pt x="1013" y="357"/>
                    </a:lnTo>
                    <a:lnTo>
                      <a:pt x="1028" y="351"/>
                    </a:lnTo>
                    <a:lnTo>
                      <a:pt x="1043" y="345"/>
                    </a:lnTo>
                    <a:lnTo>
                      <a:pt x="1058" y="340"/>
                    </a:lnTo>
                    <a:lnTo>
                      <a:pt x="1074" y="333"/>
                    </a:lnTo>
                    <a:lnTo>
                      <a:pt x="1090" y="326"/>
                    </a:lnTo>
                    <a:lnTo>
                      <a:pt x="1105" y="319"/>
                    </a:lnTo>
                    <a:lnTo>
                      <a:pt x="1120" y="311"/>
                    </a:lnTo>
                    <a:lnTo>
                      <a:pt x="1136" y="303"/>
                    </a:lnTo>
                    <a:lnTo>
                      <a:pt x="1150" y="295"/>
                    </a:lnTo>
                    <a:lnTo>
                      <a:pt x="1165" y="285"/>
                    </a:lnTo>
                    <a:lnTo>
                      <a:pt x="1179" y="275"/>
                    </a:lnTo>
                    <a:lnTo>
                      <a:pt x="1192" y="265"/>
                    </a:lnTo>
                    <a:lnTo>
                      <a:pt x="1205" y="253"/>
                    </a:lnTo>
                    <a:lnTo>
                      <a:pt x="1217" y="242"/>
                    </a:lnTo>
                    <a:lnTo>
                      <a:pt x="1228" y="229"/>
                    </a:lnTo>
                    <a:lnTo>
                      <a:pt x="1259" y="190"/>
                    </a:lnTo>
                    <a:lnTo>
                      <a:pt x="1286" y="155"/>
                    </a:lnTo>
                    <a:lnTo>
                      <a:pt x="1306" y="125"/>
                    </a:lnTo>
                    <a:lnTo>
                      <a:pt x="1322" y="100"/>
                    </a:lnTo>
                    <a:lnTo>
                      <a:pt x="1332" y="77"/>
                    </a:lnTo>
                    <a:lnTo>
                      <a:pt x="1335" y="57"/>
                    </a:lnTo>
                    <a:lnTo>
                      <a:pt x="1332" y="40"/>
                    </a:lnTo>
                    <a:lnTo>
                      <a:pt x="1322" y="24"/>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sz="1200">
                  <a:solidFill>
                    <a:prstClr val="black"/>
                  </a:solidFill>
                  <a:latin typeface="Arial" charset="0"/>
                </a:endParaRPr>
              </a:p>
            </p:txBody>
          </p:sp>
        </p:grpSp>
      </p:grpSp>
      <p:sp>
        <p:nvSpPr>
          <p:cNvPr id="63" name="矩形 62">
            <a:extLst>
              <a:ext uri="{FF2B5EF4-FFF2-40B4-BE49-F238E27FC236}">
                <a16:creationId xmlns:a16="http://schemas.microsoft.com/office/drawing/2014/main" id="{B539E8C3-1C14-4D97-A220-2DF043C0874F}"/>
              </a:ext>
            </a:extLst>
          </p:cNvPr>
          <p:cNvSpPr/>
          <p:nvPr/>
        </p:nvSpPr>
        <p:spPr bwMode="auto">
          <a:xfrm>
            <a:off x="1494235" y="1772842"/>
            <a:ext cx="6149578" cy="1877615"/>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defRPr/>
            </a:pPr>
            <a:endParaRPr lang="en-US" altLang="zh-CN"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p:txBody>
      </p:sp>
      <p:sp>
        <p:nvSpPr>
          <p:cNvPr id="64" name="矩形 63">
            <a:extLst>
              <a:ext uri="{FF2B5EF4-FFF2-40B4-BE49-F238E27FC236}">
                <a16:creationId xmlns:a16="http://schemas.microsoft.com/office/drawing/2014/main" id="{9D50DE73-2BC9-4AEA-B777-4F5E70D3D376}"/>
              </a:ext>
            </a:extLst>
          </p:cNvPr>
          <p:cNvSpPr>
            <a:spLocks noChangeArrowheads="1"/>
          </p:cNvSpPr>
          <p:nvPr/>
        </p:nvSpPr>
        <p:spPr bwMode="auto">
          <a:xfrm>
            <a:off x="1571625" y="1922860"/>
            <a:ext cx="5979319" cy="1165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1200"/>
              <a:t>         </a:t>
            </a:r>
            <a:r>
              <a:rPr lang="zh-CN" altLang="zh-CN" sz="1200"/>
              <a:t>在软件开发过程中，需要有相应的测试工作。依据测试目的不同，可以将软件测试分为</a:t>
            </a:r>
            <a:r>
              <a:rPr lang="zh-CN" altLang="zh-CN" sz="1200">
                <a:solidFill>
                  <a:srgbClr val="0070C0"/>
                </a:solidFill>
                <a:latin typeface="Times New Roman" panose="02020603050405020304" pitchFamily="18" charset="0"/>
                <a:cs typeface="Times New Roman" panose="02020603050405020304" pitchFamily="18" charset="0"/>
              </a:rPr>
              <a:t>单元测试、集成测试、确认测试和系统测试</a:t>
            </a:r>
            <a:r>
              <a:rPr lang="zh-CN" altLang="zh-CN" sz="1200"/>
              <a:t>等。其中单元测试在软件开发阶段是最底层的测试，</a:t>
            </a:r>
            <a:r>
              <a:rPr lang="zh-CN" altLang="zh-CN" sz="1200">
                <a:solidFill>
                  <a:srgbClr val="0070C0"/>
                </a:solidFill>
                <a:latin typeface="Times New Roman" panose="02020603050405020304" pitchFamily="18" charset="0"/>
                <a:cs typeface="Times New Roman" panose="02020603050405020304" pitchFamily="18" charset="0"/>
              </a:rPr>
              <a:t>它易于及时发现并解决问题</a:t>
            </a:r>
            <a:r>
              <a:rPr lang="zh-CN" altLang="zh-CN" sz="1200"/>
              <a:t>。</a:t>
            </a:r>
            <a:r>
              <a:rPr lang="en-US" altLang="zh-CN" sz="1200">
                <a:solidFill>
                  <a:srgbClr val="0070C0"/>
                </a:solidFill>
                <a:latin typeface="Times New Roman" panose="02020603050405020304" pitchFamily="18" charset="0"/>
                <a:cs typeface="Times New Roman" panose="02020603050405020304" pitchFamily="18" charset="0"/>
              </a:rPr>
              <a:t>JUnit</a:t>
            </a:r>
            <a:r>
              <a:rPr lang="zh-CN" altLang="zh-CN" sz="1200">
                <a:solidFill>
                  <a:srgbClr val="0070C0"/>
                </a:solidFill>
                <a:latin typeface="Times New Roman" panose="02020603050405020304" pitchFamily="18" charset="0"/>
                <a:cs typeface="Times New Roman" panose="02020603050405020304" pitchFamily="18" charset="0"/>
              </a:rPr>
              <a:t>就是一个进行单元测试的开源框架</a:t>
            </a:r>
            <a:r>
              <a:rPr lang="zh-CN" altLang="zh-CN" sz="1200"/>
              <a:t>，下面以</a:t>
            </a:r>
            <a:r>
              <a:rPr lang="zh-CN" altLang="en-US" sz="1200"/>
              <a:t>上个示例</a:t>
            </a:r>
            <a:r>
              <a:rPr lang="zh-CN" altLang="zh-CN" sz="1200"/>
              <a:t>，来学习单元测试框架</a:t>
            </a:r>
            <a:r>
              <a:rPr lang="en-US" altLang="zh-CN" sz="1200"/>
              <a:t>JUnit4</a:t>
            </a:r>
            <a:r>
              <a:rPr lang="zh-CN" altLang="zh-CN" sz="1200"/>
              <a:t>的使用</a:t>
            </a:r>
            <a:r>
              <a:rPr lang="zh-CN" altLang="en-US" sz="1200"/>
              <a:t>。</a:t>
            </a:r>
            <a:endParaRPr lang="en-US" altLang="zh-CN" sz="12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63"/>
                                        </p:tgtEl>
                                        <p:attrNameLst>
                                          <p:attrName>style.visibility</p:attrName>
                                        </p:attrNameLst>
                                      </p:cBhvr>
                                      <p:to>
                                        <p:strVal val="visible"/>
                                      </p:to>
                                    </p:set>
                                    <p:animEffect transition="in" filter="barn(inVertical)">
                                      <p:cBhvr>
                                        <p:cTn id="13" dur="500"/>
                                        <p:tgtEl>
                                          <p:spTgt spid="63"/>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64"/>
                                        </p:tgtEl>
                                        <p:attrNameLst>
                                          <p:attrName>style.visibility</p:attrName>
                                        </p:attrNameLst>
                                      </p:cBhvr>
                                      <p:to>
                                        <p:strVal val="visible"/>
                                      </p:to>
                                    </p:set>
                                    <p:animEffect transition="in" filter="barn(inVertical)">
                                      <p:cBhvr>
                                        <p:cTn id="16"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FF644AAF-B151-430D-9F82-DDF3851F99D5}"/>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noAutofit/>
          </a:bodyPr>
          <a:lstStyle/>
          <a:p>
            <a:r>
              <a:rPr lang="en-US" altLang="zh-CN" sz="2100" dirty="0"/>
              <a:t>execute()</a:t>
            </a:r>
            <a:endParaRPr lang="zh-CN" altLang="en-US" sz="2100" dirty="0"/>
          </a:p>
        </p:txBody>
      </p:sp>
      <p:sp>
        <p:nvSpPr>
          <p:cNvPr id="2" name="灯片编号占位符 1">
            <a:extLst>
              <a:ext uri="{FF2B5EF4-FFF2-40B4-BE49-F238E27FC236}">
                <a16:creationId xmlns:a16="http://schemas.microsoft.com/office/drawing/2014/main" id="{515BC008-EF58-48AD-BE5F-FE645674E7FF}"/>
              </a:ext>
            </a:extLst>
          </p:cNvPr>
          <p:cNvSpPr>
            <a:spLocks noGrp="1"/>
          </p:cNvSpPr>
          <p:nvPr>
            <p:ph type="sldNum" sz="quarter" idx="4"/>
          </p:nvPr>
        </p:nvSpPr>
        <p:spPr/>
        <p:txBody>
          <a:bodyPr/>
          <a:lstStyle/>
          <a:p>
            <a:fld id="{DA0ED377-44CE-4E24-82F1-26D6B058DDB5}" type="slidenum">
              <a:rPr lang="zh-CN" altLang="en-US" smtClean="0"/>
              <a:pPr/>
              <a:t>14</a:t>
            </a:fld>
            <a:endParaRPr lang="zh-CN" altLang="en-US"/>
          </a:p>
        </p:txBody>
      </p:sp>
      <p:grpSp>
        <p:nvGrpSpPr>
          <p:cNvPr id="51" name="组合 50">
            <a:extLst>
              <a:ext uri="{FF2B5EF4-FFF2-40B4-BE49-F238E27FC236}">
                <a16:creationId xmlns:a16="http://schemas.microsoft.com/office/drawing/2014/main" id="{C9D12735-FE73-4CD8-8FF0-C9908546E285}"/>
              </a:ext>
            </a:extLst>
          </p:cNvPr>
          <p:cNvGrpSpPr>
            <a:grpSpLocks/>
          </p:cNvGrpSpPr>
          <p:nvPr/>
        </p:nvGrpSpPr>
        <p:grpSpPr bwMode="auto">
          <a:xfrm>
            <a:off x="1268016" y="1945482"/>
            <a:ext cx="1825228" cy="1521619"/>
            <a:chOff x="305580" y="4031902"/>
            <a:chExt cx="2560041" cy="2028826"/>
          </a:xfrm>
        </p:grpSpPr>
        <p:grpSp>
          <p:nvGrpSpPr>
            <p:cNvPr id="23589" name="组合 19">
              <a:extLst>
                <a:ext uri="{FF2B5EF4-FFF2-40B4-BE49-F238E27FC236}">
                  <a16:creationId xmlns:a16="http://schemas.microsoft.com/office/drawing/2014/main" id="{E5CDC91D-EC9A-4FC8-AAD6-F9C86C214962}"/>
                </a:ext>
              </a:extLst>
            </p:cNvPr>
            <p:cNvGrpSpPr>
              <a:grpSpLocks/>
            </p:cNvGrpSpPr>
            <p:nvPr/>
          </p:nvGrpSpPr>
          <p:grpSpPr bwMode="auto">
            <a:xfrm>
              <a:off x="305580" y="4031902"/>
              <a:ext cx="2560041" cy="2028826"/>
              <a:chOff x="113492" y="1531589"/>
              <a:chExt cx="2560042" cy="2028827"/>
            </a:xfrm>
          </p:grpSpPr>
          <p:sp>
            <p:nvSpPr>
              <p:cNvPr id="23591" name="圆角矩形 53">
                <a:extLst>
                  <a:ext uri="{FF2B5EF4-FFF2-40B4-BE49-F238E27FC236}">
                    <a16:creationId xmlns:a16="http://schemas.microsoft.com/office/drawing/2014/main" id="{8477F32A-A0E4-4E65-88CC-B523C69926C5}"/>
                  </a:ext>
                </a:extLst>
              </p:cNvPr>
              <p:cNvSpPr>
                <a:spLocks noChangeArrowheads="1"/>
              </p:cNvSpPr>
              <p:nvPr/>
            </p:nvSpPr>
            <p:spPr bwMode="auto">
              <a:xfrm>
                <a:off x="1273177" y="1531589"/>
                <a:ext cx="1400357" cy="1930748"/>
              </a:xfrm>
              <a:prstGeom prst="roundRect">
                <a:avLst>
                  <a:gd name="adj" fmla="val 16667"/>
                </a:avLst>
              </a:prstGeom>
              <a:solidFill>
                <a:srgbClr val="0070C0"/>
              </a:solidFill>
              <a:ln w="28575" algn="ctr">
                <a:solidFill>
                  <a:srgbClr val="00ACE6"/>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sz="1200"/>
              </a:p>
            </p:txBody>
          </p:sp>
          <p:pic>
            <p:nvPicPr>
              <p:cNvPr id="23592" name="Picture 29">
                <a:extLst>
                  <a:ext uri="{FF2B5EF4-FFF2-40B4-BE49-F238E27FC236}">
                    <a16:creationId xmlns:a16="http://schemas.microsoft.com/office/drawing/2014/main" id="{3ED16A53-3571-4BE3-97CE-C43E67E415F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492" y="1531590"/>
                <a:ext cx="1300163" cy="2028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590" name="矩形 52">
              <a:extLst>
                <a:ext uri="{FF2B5EF4-FFF2-40B4-BE49-F238E27FC236}">
                  <a16:creationId xmlns:a16="http://schemas.microsoft.com/office/drawing/2014/main" id="{D0AF2DCF-1844-4BEC-99D8-EF11994E4F9B}"/>
                </a:ext>
              </a:extLst>
            </p:cNvPr>
            <p:cNvSpPr>
              <a:spLocks noChangeArrowheads="1"/>
            </p:cNvSpPr>
            <p:nvPr/>
          </p:nvSpPr>
          <p:spPr bwMode="auto">
            <a:xfrm>
              <a:off x="1515536" y="4281487"/>
              <a:ext cx="1350085" cy="1406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ts val="2625"/>
                </a:lnSpc>
              </a:pPr>
              <a:r>
                <a:rPr lang="en-US" altLang="zh-CN" sz="1500" b="1">
                  <a:solidFill>
                    <a:schemeClr val="bg1"/>
                  </a:solidFill>
                  <a:latin typeface="微软雅黑" panose="020B0503020204020204" pitchFamily="34" charset="-122"/>
                  <a:ea typeface="微软雅黑" panose="020B0503020204020204" pitchFamily="34" charset="-122"/>
                </a:rPr>
                <a:t>JUnit</a:t>
              </a:r>
              <a:r>
                <a:rPr lang="zh-CN" altLang="en-US" sz="1500" b="1">
                  <a:solidFill>
                    <a:schemeClr val="bg1"/>
                  </a:solidFill>
                  <a:latin typeface="微软雅黑" panose="020B0503020204020204" pitchFamily="34" charset="-122"/>
                  <a:ea typeface="微软雅黑" panose="020B0503020204020204" pitchFamily="34" charset="-122"/>
                </a:rPr>
                <a:t>单元测试的使用</a:t>
              </a:r>
            </a:p>
          </p:txBody>
        </p:sp>
      </p:grpSp>
      <p:grpSp>
        <p:nvGrpSpPr>
          <p:cNvPr id="56" name="组合 55">
            <a:extLst>
              <a:ext uri="{FF2B5EF4-FFF2-40B4-BE49-F238E27FC236}">
                <a16:creationId xmlns:a16="http://schemas.microsoft.com/office/drawing/2014/main" id="{4CD04B76-74BE-45C4-A4BF-D6D4399ADE6D}"/>
              </a:ext>
            </a:extLst>
          </p:cNvPr>
          <p:cNvGrpSpPr>
            <a:grpSpLocks/>
          </p:cNvGrpSpPr>
          <p:nvPr/>
        </p:nvGrpSpPr>
        <p:grpSpPr bwMode="auto">
          <a:xfrm>
            <a:off x="3118247" y="1576388"/>
            <a:ext cx="4004072" cy="435769"/>
            <a:chOff x="3773109" y="2454168"/>
            <a:chExt cx="5338463" cy="581025"/>
          </a:xfrm>
        </p:grpSpPr>
        <p:sp>
          <p:nvSpPr>
            <p:cNvPr id="57" name="矩形 1">
              <a:extLst>
                <a:ext uri="{FF2B5EF4-FFF2-40B4-BE49-F238E27FC236}">
                  <a16:creationId xmlns:a16="http://schemas.microsoft.com/office/drawing/2014/main" id="{2E8D228E-9261-4325-B912-77FEEC212DAE}"/>
                </a:ext>
              </a:extLst>
            </p:cNvPr>
            <p:cNvSpPr/>
            <p:nvPr/>
          </p:nvSpPr>
          <p:spPr bwMode="auto">
            <a:xfrm>
              <a:off x="3806444" y="2619268"/>
              <a:ext cx="5095590" cy="415925"/>
            </a:xfrm>
            <a:custGeom>
              <a:avLst/>
              <a:gdLst>
                <a:gd name="connsiteX0" fmla="*/ 0 w 6840760"/>
                <a:gd name="connsiteY0" fmla="*/ 0 h 888468"/>
                <a:gd name="connsiteX1" fmla="*/ 6840760 w 6840760"/>
                <a:gd name="connsiteY1" fmla="*/ 0 h 888468"/>
                <a:gd name="connsiteX2" fmla="*/ 6840760 w 6840760"/>
                <a:gd name="connsiteY2" fmla="*/ 888468 h 888468"/>
                <a:gd name="connsiteX3" fmla="*/ 0 w 6840760"/>
                <a:gd name="connsiteY3" fmla="*/ 888468 h 888468"/>
                <a:gd name="connsiteX4" fmla="*/ 0 w 6840760"/>
                <a:gd name="connsiteY4" fmla="*/ 0 h 888468"/>
                <a:gd name="connsiteX0" fmla="*/ 0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0 w 6840760"/>
                <a:gd name="connsiteY4" fmla="*/ 0 h 888468"/>
                <a:gd name="connsiteX0" fmla="*/ 351693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351693 w 6840760"/>
                <a:gd name="connsiteY4" fmla="*/ 0 h 888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888468">
                  <a:moveTo>
                    <a:pt x="351693" y="0"/>
                  </a:moveTo>
                  <a:lnTo>
                    <a:pt x="6465622" y="35169"/>
                  </a:lnTo>
                  <a:lnTo>
                    <a:pt x="6840760" y="888468"/>
                  </a:lnTo>
                  <a:lnTo>
                    <a:pt x="0" y="888468"/>
                  </a:lnTo>
                  <a:lnTo>
                    <a:pt x="351693" y="0"/>
                  </a:lnTo>
                  <a:close/>
                </a:path>
              </a:pathLst>
            </a:custGeom>
            <a:solidFill>
              <a:srgbClr val="70D7F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58" name="等腰三角形 57">
              <a:extLst>
                <a:ext uri="{FF2B5EF4-FFF2-40B4-BE49-F238E27FC236}">
                  <a16:creationId xmlns:a16="http://schemas.microsoft.com/office/drawing/2014/main" id="{89EE990C-FE91-43F3-986B-0DFAD338EA59}"/>
                </a:ext>
              </a:extLst>
            </p:cNvPr>
            <p:cNvSpPr/>
            <p:nvPr/>
          </p:nvSpPr>
          <p:spPr bwMode="auto">
            <a:xfrm flipV="1">
              <a:off x="3773109" y="2454168"/>
              <a:ext cx="603216" cy="581025"/>
            </a:xfrm>
            <a:prstGeom prst="triangl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sz="1200" dirty="0">
                <a:solidFill>
                  <a:schemeClr val="accent2"/>
                </a:solidFill>
              </a:endParaRPr>
            </a:p>
          </p:txBody>
        </p:sp>
        <p:sp>
          <p:nvSpPr>
            <p:cNvPr id="23587" name="TextBox 27">
              <a:extLst>
                <a:ext uri="{FF2B5EF4-FFF2-40B4-BE49-F238E27FC236}">
                  <a16:creationId xmlns:a16="http://schemas.microsoft.com/office/drawing/2014/main" id="{0CDB1F94-D36D-4C2D-BF56-DEAEC665E9A4}"/>
                </a:ext>
              </a:extLst>
            </p:cNvPr>
            <p:cNvSpPr txBox="1">
              <a:spLocks noChangeArrowheads="1"/>
            </p:cNvSpPr>
            <p:nvPr/>
          </p:nvSpPr>
          <p:spPr bwMode="auto">
            <a:xfrm>
              <a:off x="4252723" y="2648293"/>
              <a:ext cx="48588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宋体" panose="02010600030101010101" pitchFamily="2" charset="-122"/>
                </a:rPr>
                <a:t>在</a:t>
              </a:r>
              <a:r>
                <a:rPr lang="zh-CN" altLang="zh-CN" sz="1200">
                  <a:latin typeface="宋体" panose="02010600030101010101" pitchFamily="2" charset="-122"/>
                </a:rPr>
                <a:t>方法上添加单元测试的注解</a:t>
              </a:r>
              <a:r>
                <a:rPr lang="en-US" altLang="zh-CN" sz="1200">
                  <a:latin typeface="Times New Roman" panose="02020603050405020304" pitchFamily="18" charset="0"/>
                  <a:cs typeface="Times New Roman" panose="02020603050405020304" pitchFamily="18" charset="0"/>
                </a:rPr>
                <a:t>@Test</a:t>
              </a:r>
              <a:endParaRPr lang="zh-CN" altLang="en-US" sz="1200">
                <a:latin typeface="宋体" panose="02010600030101010101" pitchFamily="2" charset="-122"/>
              </a:endParaRPr>
            </a:p>
          </p:txBody>
        </p:sp>
        <p:sp>
          <p:nvSpPr>
            <p:cNvPr id="23588" name="TextBox 28">
              <a:extLst>
                <a:ext uri="{FF2B5EF4-FFF2-40B4-BE49-F238E27FC236}">
                  <a16:creationId xmlns:a16="http://schemas.microsoft.com/office/drawing/2014/main" id="{AA06EE88-1F54-4650-826C-1B3AF568FEBE}"/>
                </a:ext>
              </a:extLst>
            </p:cNvPr>
            <p:cNvSpPr txBox="1">
              <a:spLocks noChangeArrowheads="1"/>
            </p:cNvSpPr>
            <p:nvPr/>
          </p:nvSpPr>
          <p:spPr bwMode="auto">
            <a:xfrm>
              <a:off x="3867709" y="2454168"/>
              <a:ext cx="444970" cy="55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100" b="1">
                  <a:ea typeface="微软雅黑" panose="020B0503020204020204" pitchFamily="34" charset="-122"/>
                  <a:cs typeface="Arial" panose="020B0604020202020204" pitchFamily="34" charset="0"/>
                </a:rPr>
                <a:t>1</a:t>
              </a:r>
              <a:endParaRPr lang="zh-CN" altLang="en-US" sz="2100" b="1">
                <a:ea typeface="微软雅黑" panose="020B0503020204020204" pitchFamily="34" charset="-122"/>
                <a:cs typeface="Arial" panose="020B0604020202020204" pitchFamily="34" charset="0"/>
              </a:endParaRPr>
            </a:p>
          </p:txBody>
        </p:sp>
      </p:grpSp>
      <p:grpSp>
        <p:nvGrpSpPr>
          <p:cNvPr id="61" name="组合 60">
            <a:extLst>
              <a:ext uri="{FF2B5EF4-FFF2-40B4-BE49-F238E27FC236}">
                <a16:creationId xmlns:a16="http://schemas.microsoft.com/office/drawing/2014/main" id="{31A41274-14C9-4A4E-9B58-11D6CD2EF194}"/>
              </a:ext>
            </a:extLst>
          </p:cNvPr>
          <p:cNvGrpSpPr>
            <a:grpSpLocks/>
          </p:cNvGrpSpPr>
          <p:nvPr/>
        </p:nvGrpSpPr>
        <p:grpSpPr bwMode="auto">
          <a:xfrm>
            <a:off x="3125392" y="2146698"/>
            <a:ext cx="3839765" cy="488156"/>
            <a:chOff x="3786217" y="3214667"/>
            <a:chExt cx="4187461" cy="651088"/>
          </a:xfrm>
        </p:grpSpPr>
        <p:sp>
          <p:nvSpPr>
            <p:cNvPr id="62" name="矩形 1">
              <a:extLst>
                <a:ext uri="{FF2B5EF4-FFF2-40B4-BE49-F238E27FC236}">
                  <a16:creationId xmlns:a16="http://schemas.microsoft.com/office/drawing/2014/main" id="{E6DE840E-91E0-4F85-A1C4-86F90C98D276}"/>
                </a:ext>
              </a:extLst>
            </p:cNvPr>
            <p:cNvSpPr/>
            <p:nvPr/>
          </p:nvSpPr>
          <p:spPr bwMode="auto">
            <a:xfrm>
              <a:off x="3805693" y="3449694"/>
              <a:ext cx="4167985" cy="416061"/>
            </a:xfrm>
            <a:custGeom>
              <a:avLst/>
              <a:gdLst>
                <a:gd name="connsiteX0" fmla="*/ 0 w 6840760"/>
                <a:gd name="connsiteY0" fmla="*/ 0 h 888468"/>
                <a:gd name="connsiteX1" fmla="*/ 6840760 w 6840760"/>
                <a:gd name="connsiteY1" fmla="*/ 0 h 888468"/>
                <a:gd name="connsiteX2" fmla="*/ 6840760 w 6840760"/>
                <a:gd name="connsiteY2" fmla="*/ 888468 h 888468"/>
                <a:gd name="connsiteX3" fmla="*/ 0 w 6840760"/>
                <a:gd name="connsiteY3" fmla="*/ 888468 h 888468"/>
                <a:gd name="connsiteX4" fmla="*/ 0 w 6840760"/>
                <a:gd name="connsiteY4" fmla="*/ 0 h 888468"/>
                <a:gd name="connsiteX0" fmla="*/ 0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0 w 6840760"/>
                <a:gd name="connsiteY4" fmla="*/ 0 h 888468"/>
                <a:gd name="connsiteX0" fmla="*/ 351693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351693 w 6840760"/>
                <a:gd name="connsiteY4" fmla="*/ 0 h 888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888468">
                  <a:moveTo>
                    <a:pt x="351693" y="0"/>
                  </a:moveTo>
                  <a:lnTo>
                    <a:pt x="6465622" y="35169"/>
                  </a:lnTo>
                  <a:lnTo>
                    <a:pt x="6840760" y="888468"/>
                  </a:lnTo>
                  <a:lnTo>
                    <a:pt x="0" y="888468"/>
                  </a:lnTo>
                  <a:lnTo>
                    <a:pt x="351693" y="0"/>
                  </a:lnTo>
                  <a:close/>
                </a:path>
              </a:pathLst>
            </a:custGeom>
            <a:solidFill>
              <a:srgbClr val="70D7F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65" name="等腰三角形 64">
              <a:extLst>
                <a:ext uri="{FF2B5EF4-FFF2-40B4-BE49-F238E27FC236}">
                  <a16:creationId xmlns:a16="http://schemas.microsoft.com/office/drawing/2014/main" id="{A4167AB9-1951-4F6C-A804-2970965C8F90}"/>
                </a:ext>
              </a:extLst>
            </p:cNvPr>
            <p:cNvSpPr/>
            <p:nvPr/>
          </p:nvSpPr>
          <p:spPr bwMode="auto">
            <a:xfrm flipV="1">
              <a:off x="3786217" y="3276599"/>
              <a:ext cx="473929" cy="581215"/>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sz="1200" dirty="0">
                <a:solidFill>
                  <a:schemeClr val="accent1">
                    <a:lumMod val="40000"/>
                    <a:lumOff val="60000"/>
                  </a:schemeClr>
                </a:solidFill>
              </a:endParaRPr>
            </a:p>
          </p:txBody>
        </p:sp>
        <p:sp>
          <p:nvSpPr>
            <p:cNvPr id="23583" name="TextBox 24">
              <a:extLst>
                <a:ext uri="{FF2B5EF4-FFF2-40B4-BE49-F238E27FC236}">
                  <a16:creationId xmlns:a16="http://schemas.microsoft.com/office/drawing/2014/main" id="{9F07D9C4-6114-4659-BC6C-06CFD3822A60}"/>
                </a:ext>
              </a:extLst>
            </p:cNvPr>
            <p:cNvSpPr txBox="1">
              <a:spLocks noChangeArrowheads="1"/>
            </p:cNvSpPr>
            <p:nvPr/>
          </p:nvSpPr>
          <p:spPr bwMode="auto">
            <a:xfrm>
              <a:off x="4171359" y="3476257"/>
              <a:ext cx="2601806" cy="369453"/>
            </a:xfrm>
            <a:prstGeom prst="rect">
              <a:avLst/>
            </a:prstGeom>
            <a:solidFill>
              <a:srgbClr val="70D7F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Times New Roman" panose="02020603050405020304" pitchFamily="18" charset="0"/>
                  <a:cs typeface="Times New Roman" panose="02020603050405020304" pitchFamily="18" charset="0"/>
                </a:rPr>
                <a:t>引入支持</a:t>
              </a:r>
              <a:r>
                <a:rPr lang="en-US" altLang="zh-CN" sz="1200">
                  <a:latin typeface="Times New Roman" panose="02020603050405020304" pitchFamily="18" charset="0"/>
                  <a:cs typeface="Times New Roman" panose="02020603050405020304" pitchFamily="18" charset="0"/>
                </a:rPr>
                <a:t>JUnit</a:t>
              </a:r>
              <a:r>
                <a:rPr lang="zh-CN" altLang="en-US" sz="1200">
                  <a:latin typeface="Times New Roman" panose="02020603050405020304" pitchFamily="18" charset="0"/>
                  <a:cs typeface="Times New Roman" panose="02020603050405020304" pitchFamily="18" charset="0"/>
                </a:rPr>
                <a:t>的</a:t>
              </a:r>
              <a:r>
                <a:rPr lang="en-US" altLang="zh-CN" sz="1200">
                  <a:latin typeface="Times New Roman" panose="02020603050405020304" pitchFamily="18" charset="0"/>
                  <a:cs typeface="Times New Roman" panose="02020603050405020304" pitchFamily="18" charset="0"/>
                </a:rPr>
                <a:t>Jar</a:t>
              </a:r>
              <a:r>
                <a:rPr lang="zh-CN" altLang="en-US" sz="1200">
                  <a:latin typeface="Times New Roman" panose="02020603050405020304" pitchFamily="18" charset="0"/>
                  <a:cs typeface="Times New Roman" panose="02020603050405020304" pitchFamily="18" charset="0"/>
                </a:rPr>
                <a:t>包</a:t>
              </a:r>
            </a:p>
          </p:txBody>
        </p:sp>
        <p:sp>
          <p:nvSpPr>
            <p:cNvPr id="23584" name="TextBox 25">
              <a:extLst>
                <a:ext uri="{FF2B5EF4-FFF2-40B4-BE49-F238E27FC236}">
                  <a16:creationId xmlns:a16="http://schemas.microsoft.com/office/drawing/2014/main" id="{4497B2F8-F834-47DF-AB10-DD73A25B69CF}"/>
                </a:ext>
              </a:extLst>
            </p:cNvPr>
            <p:cNvSpPr txBox="1">
              <a:spLocks noChangeArrowheads="1"/>
            </p:cNvSpPr>
            <p:nvPr/>
          </p:nvSpPr>
          <p:spPr bwMode="auto">
            <a:xfrm>
              <a:off x="3892530" y="3214667"/>
              <a:ext cx="278828" cy="554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100" b="1">
                  <a:ea typeface="微软雅黑" panose="020B0503020204020204" pitchFamily="34" charset="-122"/>
                  <a:cs typeface="Arial" panose="020B0604020202020204" pitchFamily="34" charset="0"/>
                </a:rPr>
                <a:t>2</a:t>
              </a:r>
              <a:endParaRPr lang="zh-CN" altLang="en-US" sz="2100" b="1">
                <a:ea typeface="微软雅黑" panose="020B0503020204020204" pitchFamily="34" charset="-122"/>
                <a:cs typeface="Arial" panose="020B0604020202020204" pitchFamily="34" charset="0"/>
              </a:endParaRPr>
            </a:p>
          </p:txBody>
        </p:sp>
      </p:grpSp>
      <p:grpSp>
        <p:nvGrpSpPr>
          <p:cNvPr id="68" name="组合 67">
            <a:extLst>
              <a:ext uri="{FF2B5EF4-FFF2-40B4-BE49-F238E27FC236}">
                <a16:creationId xmlns:a16="http://schemas.microsoft.com/office/drawing/2014/main" id="{63DA7E54-DCC0-4843-A5AC-00E88DC33BBA}"/>
              </a:ext>
            </a:extLst>
          </p:cNvPr>
          <p:cNvGrpSpPr>
            <a:grpSpLocks/>
          </p:cNvGrpSpPr>
          <p:nvPr/>
        </p:nvGrpSpPr>
        <p:grpSpPr bwMode="auto">
          <a:xfrm>
            <a:off x="3143251" y="2809875"/>
            <a:ext cx="3821906" cy="447675"/>
            <a:chOff x="3806205" y="4099417"/>
            <a:chExt cx="5096102" cy="596900"/>
          </a:xfrm>
        </p:grpSpPr>
        <p:sp>
          <p:nvSpPr>
            <p:cNvPr id="69" name="矩形 1">
              <a:extLst>
                <a:ext uri="{FF2B5EF4-FFF2-40B4-BE49-F238E27FC236}">
                  <a16:creationId xmlns:a16="http://schemas.microsoft.com/office/drawing/2014/main" id="{5531D7A3-DB83-4031-9982-C38EFFF027BE}"/>
                </a:ext>
              </a:extLst>
            </p:cNvPr>
            <p:cNvSpPr/>
            <p:nvPr/>
          </p:nvSpPr>
          <p:spPr bwMode="auto">
            <a:xfrm>
              <a:off x="3806205" y="4280392"/>
              <a:ext cx="5096102" cy="415925"/>
            </a:xfrm>
            <a:custGeom>
              <a:avLst/>
              <a:gdLst>
                <a:gd name="connsiteX0" fmla="*/ 0 w 6840760"/>
                <a:gd name="connsiteY0" fmla="*/ 0 h 888468"/>
                <a:gd name="connsiteX1" fmla="*/ 6840760 w 6840760"/>
                <a:gd name="connsiteY1" fmla="*/ 0 h 888468"/>
                <a:gd name="connsiteX2" fmla="*/ 6840760 w 6840760"/>
                <a:gd name="connsiteY2" fmla="*/ 888468 h 888468"/>
                <a:gd name="connsiteX3" fmla="*/ 0 w 6840760"/>
                <a:gd name="connsiteY3" fmla="*/ 888468 h 888468"/>
                <a:gd name="connsiteX4" fmla="*/ 0 w 6840760"/>
                <a:gd name="connsiteY4" fmla="*/ 0 h 888468"/>
                <a:gd name="connsiteX0" fmla="*/ 0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0 w 6840760"/>
                <a:gd name="connsiteY4" fmla="*/ 0 h 888468"/>
                <a:gd name="connsiteX0" fmla="*/ 351693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351693 w 6840760"/>
                <a:gd name="connsiteY4" fmla="*/ 0 h 888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888468">
                  <a:moveTo>
                    <a:pt x="351693" y="0"/>
                  </a:moveTo>
                  <a:lnTo>
                    <a:pt x="6465622" y="35169"/>
                  </a:lnTo>
                  <a:lnTo>
                    <a:pt x="6840760" y="888468"/>
                  </a:lnTo>
                  <a:lnTo>
                    <a:pt x="0" y="888468"/>
                  </a:lnTo>
                  <a:lnTo>
                    <a:pt x="351693" y="0"/>
                  </a:lnTo>
                  <a:close/>
                </a:path>
              </a:pathLst>
            </a:custGeom>
            <a:solidFill>
              <a:srgbClr val="70D7F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70" name="等腰三角形 69">
              <a:extLst>
                <a:ext uri="{FF2B5EF4-FFF2-40B4-BE49-F238E27FC236}">
                  <a16:creationId xmlns:a16="http://schemas.microsoft.com/office/drawing/2014/main" id="{B51E2E7B-F623-4A6A-8AAB-78F712656168}"/>
                </a:ext>
              </a:extLst>
            </p:cNvPr>
            <p:cNvSpPr/>
            <p:nvPr/>
          </p:nvSpPr>
          <p:spPr bwMode="auto">
            <a:xfrm flipV="1">
              <a:off x="3818906" y="4107355"/>
              <a:ext cx="542949" cy="581025"/>
            </a:xfrm>
            <a:prstGeom prst="triangl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sz="1200" dirty="0"/>
            </a:p>
          </p:txBody>
        </p:sp>
        <p:sp>
          <p:nvSpPr>
            <p:cNvPr id="23579" name="TextBox 24">
              <a:extLst>
                <a:ext uri="{FF2B5EF4-FFF2-40B4-BE49-F238E27FC236}">
                  <a16:creationId xmlns:a16="http://schemas.microsoft.com/office/drawing/2014/main" id="{B2A2928C-1756-4E97-B96C-6E58DE0F7CB4}"/>
                </a:ext>
              </a:extLst>
            </p:cNvPr>
            <p:cNvSpPr txBox="1">
              <a:spLocks noChangeArrowheads="1"/>
            </p:cNvSpPr>
            <p:nvPr/>
          </p:nvSpPr>
          <p:spPr bwMode="auto">
            <a:xfrm>
              <a:off x="4313604" y="4306820"/>
              <a:ext cx="2956193" cy="369332"/>
            </a:xfrm>
            <a:prstGeom prst="rect">
              <a:avLst/>
            </a:prstGeom>
            <a:solidFill>
              <a:srgbClr val="70D7F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Times New Roman" panose="02020603050405020304" pitchFamily="18" charset="0"/>
                  <a:cs typeface="Times New Roman" panose="02020603050405020304" pitchFamily="18" charset="0"/>
                </a:rPr>
                <a:t>使用</a:t>
              </a:r>
              <a:r>
                <a:rPr lang="en-US" altLang="zh-CN" sz="1200">
                  <a:latin typeface="Times New Roman" panose="02020603050405020304" pitchFamily="18" charset="0"/>
                  <a:cs typeface="Times New Roman" panose="02020603050405020304" pitchFamily="18" charset="0"/>
                </a:rPr>
                <a:t>JUnit Test</a:t>
              </a:r>
              <a:r>
                <a:rPr lang="zh-CN" altLang="en-US" sz="1200">
                  <a:latin typeface="Times New Roman" panose="02020603050405020304" pitchFamily="18" charset="0"/>
                  <a:cs typeface="Times New Roman" panose="02020603050405020304" pitchFamily="18" charset="0"/>
                </a:rPr>
                <a:t>进行单元测试</a:t>
              </a:r>
            </a:p>
          </p:txBody>
        </p:sp>
        <p:sp>
          <p:nvSpPr>
            <p:cNvPr id="23580" name="TextBox 25">
              <a:extLst>
                <a:ext uri="{FF2B5EF4-FFF2-40B4-BE49-F238E27FC236}">
                  <a16:creationId xmlns:a16="http://schemas.microsoft.com/office/drawing/2014/main" id="{08F0C56C-A4ED-48F2-A867-83C04D4F3182}"/>
                </a:ext>
              </a:extLst>
            </p:cNvPr>
            <p:cNvSpPr txBox="1">
              <a:spLocks noChangeArrowheads="1"/>
            </p:cNvSpPr>
            <p:nvPr/>
          </p:nvSpPr>
          <p:spPr bwMode="auto">
            <a:xfrm>
              <a:off x="3890487" y="4099417"/>
              <a:ext cx="445015" cy="55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100" b="1">
                  <a:ea typeface="微软雅黑" panose="020B0503020204020204" pitchFamily="34" charset="-122"/>
                  <a:cs typeface="Arial" panose="020B0604020202020204" pitchFamily="34" charset="0"/>
                </a:rPr>
                <a:t>3</a:t>
              </a:r>
              <a:endParaRPr lang="zh-CN" altLang="en-US" sz="2100" b="1">
                <a:ea typeface="微软雅黑" panose="020B0503020204020204" pitchFamily="34" charset="-122"/>
                <a:cs typeface="Arial" panose="020B0604020202020204" pitchFamily="34" charset="0"/>
              </a:endParaRPr>
            </a:p>
          </p:txBody>
        </p:sp>
      </p:grpSp>
      <p:grpSp>
        <p:nvGrpSpPr>
          <p:cNvPr id="11266" name="组合 11265">
            <a:extLst>
              <a:ext uri="{FF2B5EF4-FFF2-40B4-BE49-F238E27FC236}">
                <a16:creationId xmlns:a16="http://schemas.microsoft.com/office/drawing/2014/main" id="{A9F0D983-75A5-41A8-B52D-E34E4C4D8352}"/>
              </a:ext>
            </a:extLst>
          </p:cNvPr>
          <p:cNvGrpSpPr>
            <a:grpSpLocks/>
          </p:cNvGrpSpPr>
          <p:nvPr/>
        </p:nvGrpSpPr>
        <p:grpSpPr bwMode="auto">
          <a:xfrm>
            <a:off x="3593307" y="2594372"/>
            <a:ext cx="3479006" cy="1466850"/>
            <a:chOff x="3333750" y="3830638"/>
            <a:chExt cx="4638382" cy="1955800"/>
          </a:xfrm>
        </p:grpSpPr>
        <p:pic>
          <p:nvPicPr>
            <p:cNvPr id="23574" name="图片 1">
              <a:extLst>
                <a:ext uri="{FF2B5EF4-FFF2-40B4-BE49-F238E27FC236}">
                  <a16:creationId xmlns:a16="http://schemas.microsoft.com/office/drawing/2014/main" id="{20C33DB4-2E11-45F0-8A96-2DF9EC4C1D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750" y="3830638"/>
              <a:ext cx="3760788"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75" name="TextBox 1">
              <a:extLst>
                <a:ext uri="{FF2B5EF4-FFF2-40B4-BE49-F238E27FC236}">
                  <a16:creationId xmlns:a16="http://schemas.microsoft.com/office/drawing/2014/main" id="{67103B13-4066-4724-93D2-9CCE67D74161}"/>
                </a:ext>
              </a:extLst>
            </p:cNvPr>
            <p:cNvSpPr txBox="1">
              <a:spLocks noChangeArrowheads="1"/>
            </p:cNvSpPr>
            <p:nvPr/>
          </p:nvSpPr>
          <p:spPr bwMode="auto">
            <a:xfrm>
              <a:off x="5914438" y="4031789"/>
              <a:ext cx="2057694"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200">
                  <a:latin typeface="宋体" panose="02010600030101010101" pitchFamily="2" charset="-122"/>
                </a:rPr>
                <a:t>点击此处加入</a:t>
              </a:r>
              <a:r>
                <a:rPr lang="en-US" altLang="zh-CN" sz="1200">
                  <a:latin typeface="宋体" panose="02010600030101010101" pitchFamily="2" charset="-122"/>
                </a:rPr>
                <a:t>Jar</a:t>
              </a:r>
              <a:r>
                <a:rPr lang="zh-CN" altLang="en-US" sz="1200">
                  <a:latin typeface="宋体" panose="02010600030101010101" pitchFamily="2" charset="-122"/>
                </a:rPr>
                <a:t>包</a:t>
              </a:r>
            </a:p>
          </p:txBody>
        </p:sp>
        <p:cxnSp>
          <p:nvCxnSpPr>
            <p:cNvPr id="4" name="直接箭头连接符 3">
              <a:extLst>
                <a:ext uri="{FF2B5EF4-FFF2-40B4-BE49-F238E27FC236}">
                  <a16:creationId xmlns:a16="http://schemas.microsoft.com/office/drawing/2014/main" id="{E39CDB62-7736-43AB-83B2-291042CDA449}"/>
                </a:ext>
              </a:extLst>
            </p:cNvPr>
            <p:cNvCxnSpPr/>
            <p:nvPr/>
          </p:nvCxnSpPr>
          <p:spPr>
            <a:xfrm flipV="1">
              <a:off x="5681515" y="4370388"/>
              <a:ext cx="823860" cy="43815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grpSp>
      <p:grpSp>
        <p:nvGrpSpPr>
          <p:cNvPr id="11269" name="组合 11268">
            <a:extLst>
              <a:ext uri="{FF2B5EF4-FFF2-40B4-BE49-F238E27FC236}">
                <a16:creationId xmlns:a16="http://schemas.microsoft.com/office/drawing/2014/main" id="{755E5C46-7394-4DA5-8DDF-F91D8D6F78A5}"/>
              </a:ext>
            </a:extLst>
          </p:cNvPr>
          <p:cNvGrpSpPr>
            <a:grpSpLocks/>
          </p:cNvGrpSpPr>
          <p:nvPr/>
        </p:nvGrpSpPr>
        <p:grpSpPr bwMode="auto">
          <a:xfrm>
            <a:off x="3755946" y="91083"/>
            <a:ext cx="3736181" cy="3218260"/>
            <a:chOff x="3333748" y="-13726"/>
            <a:chExt cx="4981575" cy="4291129"/>
          </a:xfrm>
        </p:grpSpPr>
        <p:pic>
          <p:nvPicPr>
            <p:cNvPr id="23572" name="图片 1">
              <a:extLst>
                <a:ext uri="{FF2B5EF4-FFF2-40B4-BE49-F238E27FC236}">
                  <a16:creationId xmlns:a16="http://schemas.microsoft.com/office/drawing/2014/main" id="{068EA50C-1AC5-4840-8DA6-9DBB8511FF9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33748" y="-13726"/>
              <a:ext cx="4981575" cy="4291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73" name="TextBox 11267">
              <a:extLst>
                <a:ext uri="{FF2B5EF4-FFF2-40B4-BE49-F238E27FC236}">
                  <a16:creationId xmlns:a16="http://schemas.microsoft.com/office/drawing/2014/main" id="{3F775AA3-8BA3-4267-9E2D-5E582F448552}"/>
                </a:ext>
              </a:extLst>
            </p:cNvPr>
            <p:cNvSpPr txBox="1">
              <a:spLocks noChangeArrowheads="1"/>
            </p:cNvSpPr>
            <p:nvPr/>
          </p:nvSpPr>
          <p:spPr bwMode="auto">
            <a:xfrm>
              <a:off x="5066860" y="139699"/>
              <a:ext cx="2457889" cy="86179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200">
                  <a:latin typeface="Times New Roman" panose="02020603050405020304" pitchFamily="18" charset="0"/>
                  <a:cs typeface="Times New Roman" panose="02020603050405020304" pitchFamily="18" charset="0"/>
                </a:rPr>
                <a:t>右键点击方法名，选择</a:t>
              </a:r>
              <a:r>
                <a:rPr lang="en-US" altLang="zh-CN" sz="1200">
                  <a:latin typeface="Times New Roman" panose="02020603050405020304" pitchFamily="18" charset="0"/>
                  <a:cs typeface="Times New Roman" panose="02020603050405020304" pitchFamily="18" charset="0"/>
                </a:rPr>
                <a:t>Run As</a:t>
              </a:r>
              <a:r>
                <a:rPr lang="zh-CN" altLang="en-US" sz="1200">
                  <a:latin typeface="Times New Roman" panose="02020603050405020304" pitchFamily="18" charset="0"/>
                  <a:cs typeface="Times New Roman" panose="02020603050405020304" pitchFamily="18" charset="0"/>
                </a:rPr>
                <a:t>下的</a:t>
              </a:r>
              <a:r>
                <a:rPr lang="en-US" altLang="zh-CN" sz="1200">
                  <a:latin typeface="Times New Roman" panose="02020603050405020304" pitchFamily="18" charset="0"/>
                  <a:cs typeface="Times New Roman" panose="02020603050405020304" pitchFamily="18" charset="0"/>
                </a:rPr>
                <a:t>JUnit Test</a:t>
              </a:r>
              <a:r>
                <a:rPr lang="zh-CN" altLang="en-US" sz="1200">
                  <a:latin typeface="Times New Roman" panose="02020603050405020304" pitchFamily="18" charset="0"/>
                  <a:cs typeface="Times New Roman" panose="02020603050405020304" pitchFamily="18" charset="0"/>
                </a:rPr>
                <a:t>即可</a:t>
              </a:r>
            </a:p>
          </p:txBody>
        </p:sp>
      </p:grpSp>
      <p:grpSp>
        <p:nvGrpSpPr>
          <p:cNvPr id="11280" name="组合 11279">
            <a:extLst>
              <a:ext uri="{FF2B5EF4-FFF2-40B4-BE49-F238E27FC236}">
                <a16:creationId xmlns:a16="http://schemas.microsoft.com/office/drawing/2014/main" id="{3664699A-E431-4879-9561-39557D532BFA}"/>
              </a:ext>
            </a:extLst>
          </p:cNvPr>
          <p:cNvGrpSpPr>
            <a:grpSpLocks/>
          </p:cNvGrpSpPr>
          <p:nvPr/>
        </p:nvGrpSpPr>
        <p:grpSpPr bwMode="auto">
          <a:xfrm>
            <a:off x="1601391" y="1975249"/>
            <a:ext cx="6181725" cy="2900758"/>
            <a:chOff x="611186" y="2633663"/>
            <a:chExt cx="8242300" cy="3867305"/>
          </a:xfrm>
        </p:grpSpPr>
        <p:sp>
          <p:nvSpPr>
            <p:cNvPr id="23568" name="矩形 16">
              <a:extLst>
                <a:ext uri="{FF2B5EF4-FFF2-40B4-BE49-F238E27FC236}">
                  <a16:creationId xmlns:a16="http://schemas.microsoft.com/office/drawing/2014/main" id="{69ADD29D-B91B-495C-A210-743F7EB8041B}"/>
                </a:ext>
              </a:extLst>
            </p:cNvPr>
            <p:cNvSpPr>
              <a:spLocks noChangeArrowheads="1"/>
            </p:cNvSpPr>
            <p:nvPr/>
          </p:nvSpPr>
          <p:spPr bwMode="auto">
            <a:xfrm>
              <a:off x="611186" y="2633663"/>
              <a:ext cx="8242300" cy="3867305"/>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200" dirty="0">
                  <a:latin typeface="Times New Roman" panose="02020603050405020304" pitchFamily="18" charset="0"/>
                  <a:cs typeface="Times New Roman" panose="02020603050405020304" pitchFamily="18" charset="0"/>
                </a:rPr>
                <a:t>    @Test                 </a:t>
              </a:r>
            </a:p>
            <a:p>
              <a:pPr>
                <a:lnSpc>
                  <a:spcPct val="150000"/>
                </a:lnSpc>
              </a:pPr>
              <a:r>
                <a:rPr lang="en-US" altLang="zh-CN" sz="1200" dirty="0">
                  <a:latin typeface="Times New Roman" panose="02020603050405020304" pitchFamily="18" charset="0"/>
                  <a:cs typeface="Times New Roman" panose="02020603050405020304" pitchFamily="18" charset="0"/>
                </a:rPr>
                <a:t>    public void </a:t>
              </a:r>
              <a:r>
                <a:rPr lang="en-US" altLang="zh-CN" sz="1200" dirty="0" err="1">
                  <a:latin typeface="Times New Roman" panose="02020603050405020304" pitchFamily="18" charset="0"/>
                  <a:cs typeface="Times New Roman" panose="02020603050405020304" pitchFamily="18" charset="0"/>
                </a:rPr>
                <a:t>mainTest</a:t>
              </a:r>
              <a:r>
                <a:rPr lang="en-US" altLang="zh-CN" sz="1200" dirty="0">
                  <a:latin typeface="Times New Roman" panose="02020603050405020304" pitchFamily="18" charset="0"/>
                  <a:cs typeface="Times New Roman" panose="02020603050405020304" pitchFamily="18" charset="0"/>
                </a:rPr>
                <a:t>() {</a:t>
              </a:r>
            </a:p>
            <a:p>
              <a:pPr>
                <a:lnSpc>
                  <a:spcPct val="150000"/>
                </a:lnSpc>
              </a:pP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ApplicationContext</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applicationContext</a:t>
              </a:r>
              <a:r>
                <a:rPr lang="en-US" altLang="zh-CN" sz="1200" dirty="0">
                  <a:latin typeface="Times New Roman" panose="02020603050405020304" pitchFamily="18" charset="0"/>
                  <a:cs typeface="Times New Roman" panose="02020603050405020304" pitchFamily="18" charset="0"/>
                </a:rPr>
                <a:t> = </a:t>
              </a:r>
            </a:p>
            <a:p>
              <a:pPr>
                <a:lnSpc>
                  <a:spcPct val="150000"/>
                </a:lnSpc>
              </a:pPr>
              <a:r>
                <a:rPr lang="en-US" altLang="zh-CN" sz="1200" dirty="0">
                  <a:latin typeface="Times New Roman" panose="02020603050405020304" pitchFamily="18" charset="0"/>
                  <a:cs typeface="Times New Roman" panose="02020603050405020304" pitchFamily="18" charset="0"/>
                </a:rPr>
                <a:t>                                 new </a:t>
              </a:r>
              <a:r>
                <a:rPr lang="en-US" altLang="zh-CN" sz="1200" dirty="0" err="1">
                  <a:latin typeface="Times New Roman" panose="02020603050405020304" pitchFamily="18" charset="0"/>
                  <a:cs typeface="Times New Roman" panose="02020603050405020304" pitchFamily="18" charset="0"/>
                </a:rPr>
                <a:t>ClassPathXmlApplicationContext</a:t>
              </a:r>
              <a:r>
                <a:rPr lang="en-US" altLang="zh-CN" sz="1200" dirty="0">
                  <a:latin typeface="Times New Roman" panose="02020603050405020304" pitchFamily="18" charset="0"/>
                  <a:cs typeface="Times New Roman" panose="02020603050405020304" pitchFamily="18" charset="0"/>
                </a:rPr>
                <a:t>("applicationContext.xml");</a:t>
              </a:r>
            </a:p>
            <a:p>
              <a:pPr>
                <a:lnSpc>
                  <a:spcPct val="150000"/>
                </a:lnSpc>
              </a:pP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JdbcTemplate</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jdTemplate</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JdbcTemplate</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applicationContext.getBean</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jdbcTemplate</a:t>
              </a:r>
              <a:r>
                <a:rPr lang="en-US" altLang="zh-CN" sz="1200" dirty="0">
                  <a:latin typeface="Times New Roman" panose="02020603050405020304" pitchFamily="18" charset="0"/>
                  <a:cs typeface="Times New Roman" panose="02020603050405020304" pitchFamily="18" charset="0"/>
                </a:rPr>
                <a:t>");</a:t>
              </a:r>
            </a:p>
            <a:p>
              <a:pPr>
                <a:lnSpc>
                  <a:spcPct val="150000"/>
                </a:lnSpc>
              </a:pP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jdTemplate.execute</a:t>
              </a:r>
              <a:r>
                <a:rPr lang="en-US" altLang="zh-CN" sz="1200" dirty="0">
                  <a:latin typeface="Times New Roman" panose="02020603050405020304" pitchFamily="18" charset="0"/>
                  <a:cs typeface="Times New Roman" panose="02020603050405020304" pitchFamily="18" charset="0"/>
                </a:rPr>
                <a:t>("create table account(" id int primary key </a:t>
              </a:r>
              <a:r>
                <a:rPr lang="en-US" altLang="zh-CN" sz="1200" dirty="0" err="1">
                  <a:latin typeface="Times New Roman" panose="02020603050405020304" pitchFamily="18" charset="0"/>
                  <a:cs typeface="Times New Roman" panose="02020603050405020304" pitchFamily="18" charset="0"/>
                </a:rPr>
                <a:t>auto_increment</a:t>
              </a:r>
              <a:r>
                <a:rPr lang="en-US" altLang="zh-CN" sz="1200" dirty="0">
                  <a:latin typeface="Times New Roman" panose="02020603050405020304" pitchFamily="18" charset="0"/>
                  <a:cs typeface="Times New Roman" panose="02020603050405020304" pitchFamily="18" charset="0"/>
                </a:rPr>
                <a:t>," +</a:t>
              </a:r>
            </a:p>
            <a:p>
              <a:pPr>
                <a:lnSpc>
                  <a:spcPct val="150000"/>
                </a:lnSpc>
              </a:pPr>
              <a:r>
                <a:rPr lang="en-US" altLang="zh-CN" sz="1200" dirty="0">
                  <a:latin typeface="Times New Roman" panose="02020603050405020304" pitchFamily="18" charset="0"/>
                  <a:cs typeface="Times New Roman" panose="02020603050405020304" pitchFamily="18" charset="0"/>
                </a:rPr>
                <a:t>                                                                        "username varchar(50)," + </a:t>
              </a:r>
            </a:p>
            <a:p>
              <a:pPr>
                <a:lnSpc>
                  <a:spcPct val="150000"/>
                </a:lnSpc>
              </a:pPr>
              <a:r>
                <a:rPr lang="en-US" altLang="zh-CN" sz="1200" dirty="0">
                  <a:latin typeface="Times New Roman" panose="02020603050405020304" pitchFamily="18" charset="0"/>
                  <a:cs typeface="Times New Roman" panose="02020603050405020304" pitchFamily="18" charset="0"/>
                </a:rPr>
                <a:t>                                                                        "balance double)");</a:t>
              </a:r>
            </a:p>
            <a:p>
              <a:pPr>
                <a:lnSpc>
                  <a:spcPct val="150000"/>
                </a:lnSpc>
              </a:pPr>
              <a:r>
                <a:rPr lang="en-US" altLang="zh-CN" sz="1200" dirty="0">
                  <a:latin typeface="Times New Roman" panose="02020603050405020304" pitchFamily="18" charset="0"/>
                  <a:cs typeface="Times New Roman" panose="02020603050405020304" pitchFamily="18" charset="0"/>
                </a:rPr>
                <a:t>    }</a:t>
              </a:r>
            </a:p>
          </p:txBody>
        </p:sp>
        <p:sp>
          <p:nvSpPr>
            <p:cNvPr id="11275" name="矩形 11274">
              <a:extLst>
                <a:ext uri="{FF2B5EF4-FFF2-40B4-BE49-F238E27FC236}">
                  <a16:creationId xmlns:a16="http://schemas.microsoft.com/office/drawing/2014/main" id="{730C6E22-092E-4B90-9CD2-53C7849581FE}"/>
                </a:ext>
              </a:extLst>
            </p:cNvPr>
            <p:cNvSpPr/>
            <p:nvPr/>
          </p:nvSpPr>
          <p:spPr>
            <a:xfrm>
              <a:off x="3105148" y="2735252"/>
              <a:ext cx="2719388" cy="7238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dirty="0">
                  <a:solidFill>
                    <a:schemeClr val="tx1"/>
                  </a:solidFill>
                </a:rPr>
                <a:t>在方法上添加</a:t>
              </a:r>
              <a:r>
                <a:rPr lang="en-US" altLang="zh-CN" sz="1200" dirty="0">
                  <a:solidFill>
                    <a:schemeClr val="tx1"/>
                  </a:solidFill>
                </a:rPr>
                <a:t>@Test</a:t>
              </a:r>
              <a:r>
                <a:rPr lang="zh-CN" altLang="en-US" sz="1200" dirty="0">
                  <a:solidFill>
                    <a:schemeClr val="tx1"/>
                  </a:solidFill>
                </a:rPr>
                <a:t>注解，同时修改为普通方法</a:t>
              </a:r>
            </a:p>
          </p:txBody>
        </p:sp>
        <p:cxnSp>
          <p:nvCxnSpPr>
            <p:cNvPr id="11277" name="直接箭头连接符 11276">
              <a:extLst>
                <a:ext uri="{FF2B5EF4-FFF2-40B4-BE49-F238E27FC236}">
                  <a16:creationId xmlns:a16="http://schemas.microsoft.com/office/drawing/2014/main" id="{2B2F9E65-CD9E-4716-A03A-389E1B2AEE83}"/>
                </a:ext>
              </a:extLst>
            </p:cNvPr>
            <p:cNvCxnSpPr/>
            <p:nvPr/>
          </p:nvCxnSpPr>
          <p:spPr>
            <a:xfrm>
              <a:off x="1533523" y="2943194"/>
              <a:ext cx="158115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279" name="直接箭头连接符 11278">
              <a:extLst>
                <a:ext uri="{FF2B5EF4-FFF2-40B4-BE49-F238E27FC236}">
                  <a16:creationId xmlns:a16="http://schemas.microsoft.com/office/drawing/2014/main" id="{8C28CB2A-B092-4241-8B97-1BAF17287D5B}"/>
                </a:ext>
              </a:extLst>
            </p:cNvPr>
            <p:cNvCxnSpPr/>
            <p:nvPr/>
          </p:nvCxnSpPr>
          <p:spPr>
            <a:xfrm flipV="1">
              <a:off x="2438398" y="2978116"/>
              <a:ext cx="666750" cy="29048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grpSp>
        <p:nvGrpSpPr>
          <p:cNvPr id="93" name="组合 92">
            <a:extLst>
              <a:ext uri="{FF2B5EF4-FFF2-40B4-BE49-F238E27FC236}">
                <a16:creationId xmlns:a16="http://schemas.microsoft.com/office/drawing/2014/main" id="{D9BF764A-3D9B-4833-A2FC-467DD477F757}"/>
              </a:ext>
            </a:extLst>
          </p:cNvPr>
          <p:cNvGrpSpPr>
            <a:grpSpLocks/>
          </p:cNvGrpSpPr>
          <p:nvPr/>
        </p:nvGrpSpPr>
        <p:grpSpPr bwMode="auto">
          <a:xfrm>
            <a:off x="3150394" y="3381375"/>
            <a:ext cx="3821906" cy="447675"/>
            <a:chOff x="3806205" y="4099417"/>
            <a:chExt cx="5096102" cy="596900"/>
          </a:xfrm>
        </p:grpSpPr>
        <p:sp>
          <p:nvSpPr>
            <p:cNvPr id="94" name="矩形 1">
              <a:extLst>
                <a:ext uri="{FF2B5EF4-FFF2-40B4-BE49-F238E27FC236}">
                  <a16:creationId xmlns:a16="http://schemas.microsoft.com/office/drawing/2014/main" id="{126FDA31-9E09-4F9B-9373-DB1A5197EB76}"/>
                </a:ext>
              </a:extLst>
            </p:cNvPr>
            <p:cNvSpPr/>
            <p:nvPr/>
          </p:nvSpPr>
          <p:spPr bwMode="auto">
            <a:xfrm>
              <a:off x="3806205" y="4280392"/>
              <a:ext cx="5096102" cy="415925"/>
            </a:xfrm>
            <a:custGeom>
              <a:avLst/>
              <a:gdLst>
                <a:gd name="connsiteX0" fmla="*/ 0 w 6840760"/>
                <a:gd name="connsiteY0" fmla="*/ 0 h 888468"/>
                <a:gd name="connsiteX1" fmla="*/ 6840760 w 6840760"/>
                <a:gd name="connsiteY1" fmla="*/ 0 h 888468"/>
                <a:gd name="connsiteX2" fmla="*/ 6840760 w 6840760"/>
                <a:gd name="connsiteY2" fmla="*/ 888468 h 888468"/>
                <a:gd name="connsiteX3" fmla="*/ 0 w 6840760"/>
                <a:gd name="connsiteY3" fmla="*/ 888468 h 888468"/>
                <a:gd name="connsiteX4" fmla="*/ 0 w 6840760"/>
                <a:gd name="connsiteY4" fmla="*/ 0 h 888468"/>
                <a:gd name="connsiteX0" fmla="*/ 0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0 w 6840760"/>
                <a:gd name="connsiteY4" fmla="*/ 0 h 888468"/>
                <a:gd name="connsiteX0" fmla="*/ 351693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351693 w 6840760"/>
                <a:gd name="connsiteY4" fmla="*/ 0 h 888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888468">
                  <a:moveTo>
                    <a:pt x="351693" y="0"/>
                  </a:moveTo>
                  <a:lnTo>
                    <a:pt x="6465622" y="35169"/>
                  </a:lnTo>
                  <a:lnTo>
                    <a:pt x="6840760" y="888468"/>
                  </a:lnTo>
                  <a:lnTo>
                    <a:pt x="0" y="888468"/>
                  </a:lnTo>
                  <a:lnTo>
                    <a:pt x="351693" y="0"/>
                  </a:lnTo>
                  <a:close/>
                </a:path>
              </a:pathLst>
            </a:custGeom>
            <a:solidFill>
              <a:srgbClr val="70D7F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95" name="等腰三角形 94">
              <a:extLst>
                <a:ext uri="{FF2B5EF4-FFF2-40B4-BE49-F238E27FC236}">
                  <a16:creationId xmlns:a16="http://schemas.microsoft.com/office/drawing/2014/main" id="{E98C233D-12D8-4F5E-8676-073631E51E6E}"/>
                </a:ext>
              </a:extLst>
            </p:cNvPr>
            <p:cNvSpPr/>
            <p:nvPr/>
          </p:nvSpPr>
          <p:spPr bwMode="auto">
            <a:xfrm flipV="1">
              <a:off x="3818906" y="4107355"/>
              <a:ext cx="542949" cy="581025"/>
            </a:xfrm>
            <a:prstGeom prst="triangl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sz="1200" dirty="0"/>
            </a:p>
          </p:txBody>
        </p:sp>
        <p:sp>
          <p:nvSpPr>
            <p:cNvPr id="23566" name="TextBox 24">
              <a:extLst>
                <a:ext uri="{FF2B5EF4-FFF2-40B4-BE49-F238E27FC236}">
                  <a16:creationId xmlns:a16="http://schemas.microsoft.com/office/drawing/2014/main" id="{0F391D51-5352-46A8-AADA-C5F7A2AA82F9}"/>
                </a:ext>
              </a:extLst>
            </p:cNvPr>
            <p:cNvSpPr txBox="1">
              <a:spLocks noChangeArrowheads="1"/>
            </p:cNvSpPr>
            <p:nvPr/>
          </p:nvSpPr>
          <p:spPr bwMode="auto">
            <a:xfrm>
              <a:off x="4313604" y="4306820"/>
              <a:ext cx="4341043" cy="369332"/>
            </a:xfrm>
            <a:prstGeom prst="rect">
              <a:avLst/>
            </a:prstGeom>
            <a:solidFill>
              <a:srgbClr val="70D7F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a:latin typeface="Times New Roman" panose="02020603050405020304" pitchFamily="18" charset="0"/>
                  <a:cs typeface="Times New Roman" panose="02020603050405020304" pitchFamily="18" charset="0"/>
                </a:rPr>
                <a:t>JUnit</a:t>
              </a:r>
              <a:r>
                <a:rPr lang="zh-CN" altLang="en-US" sz="1200">
                  <a:latin typeface="Times New Roman" panose="02020603050405020304" pitchFamily="18" charset="0"/>
                  <a:cs typeface="Times New Roman" panose="02020603050405020304" pitchFamily="18" charset="0"/>
                </a:rPr>
                <a:t>控制台进度条显示绿色即运行成功</a:t>
              </a:r>
            </a:p>
          </p:txBody>
        </p:sp>
        <p:sp>
          <p:nvSpPr>
            <p:cNvPr id="23567" name="TextBox 25">
              <a:extLst>
                <a:ext uri="{FF2B5EF4-FFF2-40B4-BE49-F238E27FC236}">
                  <a16:creationId xmlns:a16="http://schemas.microsoft.com/office/drawing/2014/main" id="{0CC96DD7-B398-4D21-9319-CA387D4C00C9}"/>
                </a:ext>
              </a:extLst>
            </p:cNvPr>
            <p:cNvSpPr txBox="1">
              <a:spLocks noChangeArrowheads="1"/>
            </p:cNvSpPr>
            <p:nvPr/>
          </p:nvSpPr>
          <p:spPr bwMode="auto">
            <a:xfrm>
              <a:off x="3890487" y="4099417"/>
              <a:ext cx="445015" cy="55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100" b="1">
                  <a:ea typeface="微软雅黑" panose="020B0503020204020204" pitchFamily="34" charset="-122"/>
                  <a:cs typeface="Arial" panose="020B0604020202020204" pitchFamily="34" charset="0"/>
                </a:rPr>
                <a:t>4</a:t>
              </a:r>
              <a:endParaRPr lang="zh-CN" altLang="en-US" sz="2100" b="1">
                <a:ea typeface="微软雅黑" panose="020B0503020204020204" pitchFamily="34" charset="-122"/>
                <a:cs typeface="Arial" panose="020B0604020202020204" pitchFamily="34" charset="0"/>
              </a:endParaRPr>
            </a:p>
          </p:txBody>
        </p:sp>
      </p:grpSp>
      <p:pic>
        <p:nvPicPr>
          <p:cNvPr id="62468" name="图片 1">
            <a:extLst>
              <a:ext uri="{FF2B5EF4-FFF2-40B4-BE49-F238E27FC236}">
                <a16:creationId xmlns:a16="http://schemas.microsoft.com/office/drawing/2014/main" id="{26752760-57F8-4D3F-ABBD-C6CB1EF6A6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6575" y="2383632"/>
            <a:ext cx="3954066" cy="1083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p:cTn id="7" dur="500" fill="hold"/>
                                        <p:tgtEl>
                                          <p:spTgt spid="51"/>
                                        </p:tgtEl>
                                        <p:attrNameLst>
                                          <p:attrName>ppt_w</p:attrName>
                                        </p:attrNameLst>
                                      </p:cBhvr>
                                      <p:tavLst>
                                        <p:tav tm="0">
                                          <p:val>
                                            <p:fltVal val="0"/>
                                          </p:val>
                                        </p:tav>
                                        <p:tav tm="100000">
                                          <p:val>
                                            <p:strVal val="#ppt_w"/>
                                          </p:val>
                                        </p:tav>
                                      </p:tavLst>
                                    </p:anim>
                                    <p:anim calcmode="lin" valueType="num">
                                      <p:cBhvr>
                                        <p:cTn id="8" dur="500" fill="hold"/>
                                        <p:tgtEl>
                                          <p:spTgt spid="51"/>
                                        </p:tgtEl>
                                        <p:attrNameLst>
                                          <p:attrName>ppt_h</p:attrName>
                                        </p:attrNameLst>
                                      </p:cBhvr>
                                      <p:tavLst>
                                        <p:tav tm="0">
                                          <p:val>
                                            <p:fltVal val="0"/>
                                          </p:val>
                                        </p:tav>
                                        <p:tav tm="100000">
                                          <p:val>
                                            <p:strVal val="#ppt_h"/>
                                          </p:val>
                                        </p:tav>
                                      </p:tavLst>
                                    </p:anim>
                                    <p:animEffect transition="in" filter="fade">
                                      <p:cBhvr>
                                        <p:cTn id="9" dur="500"/>
                                        <p:tgtEl>
                                          <p:spTgt spid="51"/>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56"/>
                                        </p:tgtEl>
                                        <p:attrNameLst>
                                          <p:attrName>style.visibility</p:attrName>
                                        </p:attrNameLst>
                                      </p:cBhvr>
                                      <p:to>
                                        <p:strVal val="visible"/>
                                      </p:to>
                                    </p:set>
                                    <p:anim calcmode="lin" valueType="num">
                                      <p:cBhvr>
                                        <p:cTn id="14" dur="500" fill="hold"/>
                                        <p:tgtEl>
                                          <p:spTgt spid="56"/>
                                        </p:tgtEl>
                                        <p:attrNameLst>
                                          <p:attrName>ppt_w</p:attrName>
                                        </p:attrNameLst>
                                      </p:cBhvr>
                                      <p:tavLst>
                                        <p:tav tm="0">
                                          <p:val>
                                            <p:fltVal val="0"/>
                                          </p:val>
                                        </p:tav>
                                        <p:tav tm="100000">
                                          <p:val>
                                            <p:strVal val="#ppt_w"/>
                                          </p:val>
                                        </p:tav>
                                      </p:tavLst>
                                    </p:anim>
                                    <p:anim calcmode="lin" valueType="num">
                                      <p:cBhvr>
                                        <p:cTn id="15" dur="500" fill="hold"/>
                                        <p:tgtEl>
                                          <p:spTgt spid="56"/>
                                        </p:tgtEl>
                                        <p:attrNameLst>
                                          <p:attrName>ppt_h</p:attrName>
                                        </p:attrNameLst>
                                      </p:cBhvr>
                                      <p:tavLst>
                                        <p:tav tm="0">
                                          <p:val>
                                            <p:fltVal val="0"/>
                                          </p:val>
                                        </p:tav>
                                        <p:tav tm="100000">
                                          <p:val>
                                            <p:strVal val="#ppt_h"/>
                                          </p:val>
                                        </p:tav>
                                      </p:tavLst>
                                    </p:anim>
                                    <p:animEffect transition="in" filter="fade">
                                      <p:cBhvr>
                                        <p:cTn id="16" dur="500"/>
                                        <p:tgtEl>
                                          <p:spTgt spid="56"/>
                                        </p:tgtEl>
                                      </p:cBhvr>
                                    </p:animEffect>
                                  </p:childTnLst>
                                </p:cTn>
                              </p:par>
                            </p:childTnLst>
                          </p:cTn>
                        </p:par>
                        <p:par>
                          <p:cTn id="17" fill="hold" nodeType="afterGroup">
                            <p:stCondLst>
                              <p:cond delay="500"/>
                            </p:stCondLst>
                            <p:childTnLst>
                              <p:par>
                                <p:cTn id="18" presetID="16" presetClass="entr" presetSubtype="21" fill="hold" nodeType="afterEffect">
                                  <p:stCondLst>
                                    <p:cond delay="0"/>
                                  </p:stCondLst>
                                  <p:childTnLst>
                                    <p:set>
                                      <p:cBhvr>
                                        <p:cTn id="19" dur="1" fill="hold">
                                          <p:stCondLst>
                                            <p:cond delay="0"/>
                                          </p:stCondLst>
                                        </p:cTn>
                                        <p:tgtEl>
                                          <p:spTgt spid="11280"/>
                                        </p:tgtEl>
                                        <p:attrNameLst>
                                          <p:attrName>style.visibility</p:attrName>
                                        </p:attrNameLst>
                                      </p:cBhvr>
                                      <p:to>
                                        <p:strVal val="visible"/>
                                      </p:to>
                                    </p:set>
                                    <p:animEffect transition="in" filter="barn(inVertical)">
                                      <p:cBhvr>
                                        <p:cTn id="20" dur="500"/>
                                        <p:tgtEl>
                                          <p:spTgt spid="1128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16" fill="hold" nodeType="clickEffect">
                                  <p:stCondLst>
                                    <p:cond delay="0"/>
                                  </p:stCondLst>
                                  <p:childTnLst>
                                    <p:set>
                                      <p:cBhvr>
                                        <p:cTn id="24" dur="1" fill="hold">
                                          <p:stCondLst>
                                            <p:cond delay="0"/>
                                          </p:stCondLst>
                                        </p:cTn>
                                        <p:tgtEl>
                                          <p:spTgt spid="61"/>
                                        </p:tgtEl>
                                        <p:attrNameLst>
                                          <p:attrName>style.visibility</p:attrName>
                                        </p:attrNameLst>
                                      </p:cBhvr>
                                      <p:to>
                                        <p:strVal val="visible"/>
                                      </p:to>
                                    </p:set>
                                    <p:anim calcmode="lin" valueType="num">
                                      <p:cBhvr>
                                        <p:cTn id="25" dur="500" fill="hold"/>
                                        <p:tgtEl>
                                          <p:spTgt spid="61"/>
                                        </p:tgtEl>
                                        <p:attrNameLst>
                                          <p:attrName>ppt_w</p:attrName>
                                        </p:attrNameLst>
                                      </p:cBhvr>
                                      <p:tavLst>
                                        <p:tav tm="0">
                                          <p:val>
                                            <p:fltVal val="0"/>
                                          </p:val>
                                        </p:tav>
                                        <p:tav tm="100000">
                                          <p:val>
                                            <p:strVal val="#ppt_w"/>
                                          </p:val>
                                        </p:tav>
                                      </p:tavLst>
                                    </p:anim>
                                    <p:anim calcmode="lin" valueType="num">
                                      <p:cBhvr>
                                        <p:cTn id="26" dur="500" fill="hold"/>
                                        <p:tgtEl>
                                          <p:spTgt spid="61"/>
                                        </p:tgtEl>
                                        <p:attrNameLst>
                                          <p:attrName>ppt_h</p:attrName>
                                        </p:attrNameLst>
                                      </p:cBhvr>
                                      <p:tavLst>
                                        <p:tav tm="0">
                                          <p:val>
                                            <p:fltVal val="0"/>
                                          </p:val>
                                        </p:tav>
                                        <p:tav tm="100000">
                                          <p:val>
                                            <p:strVal val="#ppt_h"/>
                                          </p:val>
                                        </p:tav>
                                      </p:tavLst>
                                    </p:anim>
                                    <p:animEffect transition="in" filter="fade">
                                      <p:cBhvr>
                                        <p:cTn id="27" dur="500"/>
                                        <p:tgtEl>
                                          <p:spTgt spid="61"/>
                                        </p:tgtEl>
                                      </p:cBhvr>
                                    </p:animEffect>
                                  </p:childTnLst>
                                </p:cTn>
                              </p:par>
                            </p:childTnLst>
                          </p:cTn>
                        </p:par>
                        <p:par>
                          <p:cTn id="28" fill="hold" nodeType="afterGroup">
                            <p:stCondLst>
                              <p:cond delay="500"/>
                            </p:stCondLst>
                            <p:childTnLst>
                              <p:par>
                                <p:cTn id="29" presetID="16" presetClass="entr" presetSubtype="21" fill="hold" nodeType="afterEffect">
                                  <p:stCondLst>
                                    <p:cond delay="0"/>
                                  </p:stCondLst>
                                  <p:childTnLst>
                                    <p:set>
                                      <p:cBhvr>
                                        <p:cTn id="30" dur="1" fill="hold">
                                          <p:stCondLst>
                                            <p:cond delay="0"/>
                                          </p:stCondLst>
                                        </p:cTn>
                                        <p:tgtEl>
                                          <p:spTgt spid="11266"/>
                                        </p:tgtEl>
                                        <p:attrNameLst>
                                          <p:attrName>style.visibility</p:attrName>
                                        </p:attrNameLst>
                                      </p:cBhvr>
                                      <p:to>
                                        <p:strVal val="visible"/>
                                      </p:to>
                                    </p:set>
                                    <p:animEffect transition="in" filter="barn(inVertical)">
                                      <p:cBhvr>
                                        <p:cTn id="31" dur="500"/>
                                        <p:tgtEl>
                                          <p:spTgt spid="11266"/>
                                        </p:tgtEl>
                                      </p:cBhvr>
                                    </p:animEffect>
                                  </p:childTnLst>
                                </p:cTn>
                              </p:par>
                              <p:par>
                                <p:cTn id="32" presetID="10" presetClass="exit" presetSubtype="0" fill="hold" nodeType="withEffect">
                                  <p:stCondLst>
                                    <p:cond delay="0"/>
                                  </p:stCondLst>
                                  <p:childTnLst>
                                    <p:animEffect transition="out" filter="fade">
                                      <p:cBhvr>
                                        <p:cTn id="33" dur="500"/>
                                        <p:tgtEl>
                                          <p:spTgt spid="11280"/>
                                        </p:tgtEl>
                                      </p:cBhvr>
                                    </p:animEffect>
                                    <p:set>
                                      <p:cBhvr>
                                        <p:cTn id="34" dur="1" fill="hold">
                                          <p:stCondLst>
                                            <p:cond delay="499"/>
                                          </p:stCondLst>
                                        </p:cTn>
                                        <p:tgtEl>
                                          <p:spTgt spid="11280"/>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53" presetClass="entr" presetSubtype="16" fill="hold" nodeType="clickEffect">
                                  <p:stCondLst>
                                    <p:cond delay="0"/>
                                  </p:stCondLst>
                                  <p:childTnLst>
                                    <p:set>
                                      <p:cBhvr>
                                        <p:cTn id="38" dur="1" fill="hold">
                                          <p:stCondLst>
                                            <p:cond delay="0"/>
                                          </p:stCondLst>
                                        </p:cTn>
                                        <p:tgtEl>
                                          <p:spTgt spid="68"/>
                                        </p:tgtEl>
                                        <p:attrNameLst>
                                          <p:attrName>style.visibility</p:attrName>
                                        </p:attrNameLst>
                                      </p:cBhvr>
                                      <p:to>
                                        <p:strVal val="visible"/>
                                      </p:to>
                                    </p:set>
                                    <p:anim calcmode="lin" valueType="num">
                                      <p:cBhvr>
                                        <p:cTn id="39" dur="500" fill="hold"/>
                                        <p:tgtEl>
                                          <p:spTgt spid="68"/>
                                        </p:tgtEl>
                                        <p:attrNameLst>
                                          <p:attrName>ppt_w</p:attrName>
                                        </p:attrNameLst>
                                      </p:cBhvr>
                                      <p:tavLst>
                                        <p:tav tm="0">
                                          <p:val>
                                            <p:fltVal val="0"/>
                                          </p:val>
                                        </p:tav>
                                        <p:tav tm="100000">
                                          <p:val>
                                            <p:strVal val="#ppt_w"/>
                                          </p:val>
                                        </p:tav>
                                      </p:tavLst>
                                    </p:anim>
                                    <p:anim calcmode="lin" valueType="num">
                                      <p:cBhvr>
                                        <p:cTn id="40" dur="500" fill="hold"/>
                                        <p:tgtEl>
                                          <p:spTgt spid="68"/>
                                        </p:tgtEl>
                                        <p:attrNameLst>
                                          <p:attrName>ppt_h</p:attrName>
                                        </p:attrNameLst>
                                      </p:cBhvr>
                                      <p:tavLst>
                                        <p:tav tm="0">
                                          <p:val>
                                            <p:fltVal val="0"/>
                                          </p:val>
                                        </p:tav>
                                        <p:tav tm="100000">
                                          <p:val>
                                            <p:strVal val="#ppt_h"/>
                                          </p:val>
                                        </p:tav>
                                      </p:tavLst>
                                    </p:anim>
                                    <p:animEffect transition="in" filter="fade">
                                      <p:cBhvr>
                                        <p:cTn id="41" dur="500"/>
                                        <p:tgtEl>
                                          <p:spTgt spid="68"/>
                                        </p:tgtEl>
                                      </p:cBhvr>
                                    </p:animEffect>
                                  </p:childTnLst>
                                </p:cTn>
                              </p:par>
                              <p:par>
                                <p:cTn id="42" presetID="10" presetClass="exit" presetSubtype="0" fill="hold" nodeType="withEffect">
                                  <p:stCondLst>
                                    <p:cond delay="0"/>
                                  </p:stCondLst>
                                  <p:childTnLst>
                                    <p:animEffect transition="out" filter="fade">
                                      <p:cBhvr>
                                        <p:cTn id="43" dur="500"/>
                                        <p:tgtEl>
                                          <p:spTgt spid="11266"/>
                                        </p:tgtEl>
                                      </p:cBhvr>
                                    </p:animEffect>
                                    <p:set>
                                      <p:cBhvr>
                                        <p:cTn id="44" dur="1" fill="hold">
                                          <p:stCondLst>
                                            <p:cond delay="499"/>
                                          </p:stCondLst>
                                        </p:cTn>
                                        <p:tgtEl>
                                          <p:spTgt spid="11266"/>
                                        </p:tgtEl>
                                        <p:attrNameLst>
                                          <p:attrName>style.visibility</p:attrName>
                                        </p:attrNameLst>
                                      </p:cBhvr>
                                      <p:to>
                                        <p:strVal val="hidden"/>
                                      </p:to>
                                    </p:set>
                                  </p:childTnLst>
                                </p:cTn>
                              </p:par>
                            </p:childTnLst>
                          </p:cTn>
                        </p:par>
                        <p:par>
                          <p:cTn id="45" fill="hold" nodeType="afterGroup">
                            <p:stCondLst>
                              <p:cond delay="500"/>
                            </p:stCondLst>
                            <p:childTnLst>
                              <p:par>
                                <p:cTn id="46" presetID="16" presetClass="entr" presetSubtype="21" fill="hold" nodeType="afterEffect">
                                  <p:stCondLst>
                                    <p:cond delay="0"/>
                                  </p:stCondLst>
                                  <p:childTnLst>
                                    <p:set>
                                      <p:cBhvr>
                                        <p:cTn id="47" dur="1" fill="hold">
                                          <p:stCondLst>
                                            <p:cond delay="0"/>
                                          </p:stCondLst>
                                        </p:cTn>
                                        <p:tgtEl>
                                          <p:spTgt spid="11269"/>
                                        </p:tgtEl>
                                        <p:attrNameLst>
                                          <p:attrName>style.visibility</p:attrName>
                                        </p:attrNameLst>
                                      </p:cBhvr>
                                      <p:to>
                                        <p:strVal val="visible"/>
                                      </p:to>
                                    </p:set>
                                    <p:animEffect transition="in" filter="barn(inVertical)">
                                      <p:cBhvr>
                                        <p:cTn id="48" dur="500"/>
                                        <p:tgtEl>
                                          <p:spTgt spid="1126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53" presetClass="entr" presetSubtype="16" fill="hold" nodeType="clickEffect">
                                  <p:stCondLst>
                                    <p:cond delay="0"/>
                                  </p:stCondLst>
                                  <p:childTnLst>
                                    <p:set>
                                      <p:cBhvr>
                                        <p:cTn id="52" dur="1" fill="hold">
                                          <p:stCondLst>
                                            <p:cond delay="0"/>
                                          </p:stCondLst>
                                        </p:cTn>
                                        <p:tgtEl>
                                          <p:spTgt spid="93"/>
                                        </p:tgtEl>
                                        <p:attrNameLst>
                                          <p:attrName>style.visibility</p:attrName>
                                        </p:attrNameLst>
                                      </p:cBhvr>
                                      <p:to>
                                        <p:strVal val="visible"/>
                                      </p:to>
                                    </p:set>
                                    <p:anim calcmode="lin" valueType="num">
                                      <p:cBhvr>
                                        <p:cTn id="53" dur="500" fill="hold"/>
                                        <p:tgtEl>
                                          <p:spTgt spid="93"/>
                                        </p:tgtEl>
                                        <p:attrNameLst>
                                          <p:attrName>ppt_w</p:attrName>
                                        </p:attrNameLst>
                                      </p:cBhvr>
                                      <p:tavLst>
                                        <p:tav tm="0">
                                          <p:val>
                                            <p:fltVal val="0"/>
                                          </p:val>
                                        </p:tav>
                                        <p:tav tm="100000">
                                          <p:val>
                                            <p:strVal val="#ppt_w"/>
                                          </p:val>
                                        </p:tav>
                                      </p:tavLst>
                                    </p:anim>
                                    <p:anim calcmode="lin" valueType="num">
                                      <p:cBhvr>
                                        <p:cTn id="54" dur="500" fill="hold"/>
                                        <p:tgtEl>
                                          <p:spTgt spid="93"/>
                                        </p:tgtEl>
                                        <p:attrNameLst>
                                          <p:attrName>ppt_h</p:attrName>
                                        </p:attrNameLst>
                                      </p:cBhvr>
                                      <p:tavLst>
                                        <p:tav tm="0">
                                          <p:val>
                                            <p:fltVal val="0"/>
                                          </p:val>
                                        </p:tav>
                                        <p:tav tm="100000">
                                          <p:val>
                                            <p:strVal val="#ppt_h"/>
                                          </p:val>
                                        </p:tav>
                                      </p:tavLst>
                                    </p:anim>
                                    <p:animEffect transition="in" filter="fade">
                                      <p:cBhvr>
                                        <p:cTn id="55" dur="500"/>
                                        <p:tgtEl>
                                          <p:spTgt spid="93"/>
                                        </p:tgtEl>
                                      </p:cBhvr>
                                    </p:animEffect>
                                  </p:childTnLst>
                                </p:cTn>
                              </p:par>
                              <p:par>
                                <p:cTn id="56" presetID="10" presetClass="exit" presetSubtype="0" fill="hold" nodeType="withEffect">
                                  <p:stCondLst>
                                    <p:cond delay="0"/>
                                  </p:stCondLst>
                                  <p:childTnLst>
                                    <p:animEffect transition="out" filter="fade">
                                      <p:cBhvr>
                                        <p:cTn id="57" dur="500"/>
                                        <p:tgtEl>
                                          <p:spTgt spid="11269"/>
                                        </p:tgtEl>
                                      </p:cBhvr>
                                    </p:animEffect>
                                    <p:set>
                                      <p:cBhvr>
                                        <p:cTn id="58" dur="1" fill="hold">
                                          <p:stCondLst>
                                            <p:cond delay="499"/>
                                          </p:stCondLst>
                                        </p:cTn>
                                        <p:tgtEl>
                                          <p:spTgt spid="11269"/>
                                        </p:tgtEl>
                                        <p:attrNameLst>
                                          <p:attrName>style.visibility</p:attrName>
                                        </p:attrNameLst>
                                      </p:cBhvr>
                                      <p:to>
                                        <p:strVal val="hidden"/>
                                      </p:to>
                                    </p:set>
                                  </p:childTnLst>
                                </p:cTn>
                              </p:par>
                            </p:childTnLst>
                          </p:cTn>
                        </p:par>
                        <p:par>
                          <p:cTn id="59" fill="hold" nodeType="afterGroup">
                            <p:stCondLst>
                              <p:cond delay="500"/>
                            </p:stCondLst>
                            <p:childTnLst>
                              <p:par>
                                <p:cTn id="60" presetID="16" presetClass="entr" presetSubtype="21" fill="hold" nodeType="afterEffect">
                                  <p:stCondLst>
                                    <p:cond delay="0"/>
                                  </p:stCondLst>
                                  <p:childTnLst>
                                    <p:set>
                                      <p:cBhvr>
                                        <p:cTn id="61" dur="1" fill="hold">
                                          <p:stCondLst>
                                            <p:cond delay="0"/>
                                          </p:stCondLst>
                                        </p:cTn>
                                        <p:tgtEl>
                                          <p:spTgt spid="62468"/>
                                        </p:tgtEl>
                                        <p:attrNameLst>
                                          <p:attrName>style.visibility</p:attrName>
                                        </p:attrNameLst>
                                      </p:cBhvr>
                                      <p:to>
                                        <p:strVal val="visible"/>
                                      </p:to>
                                    </p:set>
                                    <p:animEffect transition="in" filter="barn(inVertical)">
                                      <p:cBhvr>
                                        <p:cTn id="62" dur="500"/>
                                        <p:tgtEl>
                                          <p:spTgt spid="6246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0" presetClass="exit" presetSubtype="0" fill="hold" nodeType="clickEffect">
                                  <p:stCondLst>
                                    <p:cond delay="0"/>
                                  </p:stCondLst>
                                  <p:childTnLst>
                                    <p:animEffect transition="out" filter="fade">
                                      <p:cBhvr>
                                        <p:cTn id="66" dur="500"/>
                                        <p:tgtEl>
                                          <p:spTgt spid="62468"/>
                                        </p:tgtEl>
                                      </p:cBhvr>
                                    </p:animEffect>
                                    <p:set>
                                      <p:cBhvr>
                                        <p:cTn id="67" dur="1" fill="hold">
                                          <p:stCondLst>
                                            <p:cond delay="499"/>
                                          </p:stCondLst>
                                        </p:cTn>
                                        <p:tgtEl>
                                          <p:spTgt spid="624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B752A471-9B36-4CB1-8B3B-43209FF4B426}"/>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noAutofit/>
          </a:bodyPr>
          <a:lstStyle/>
          <a:p>
            <a:r>
              <a:rPr lang="en-US" altLang="zh-CN" sz="2100" dirty="0"/>
              <a:t>update()</a:t>
            </a:r>
            <a:endParaRPr lang="zh-CN" altLang="en-US" sz="2100" dirty="0"/>
          </a:p>
        </p:txBody>
      </p:sp>
      <p:sp>
        <p:nvSpPr>
          <p:cNvPr id="2" name="灯片编号占位符 1">
            <a:extLst>
              <a:ext uri="{FF2B5EF4-FFF2-40B4-BE49-F238E27FC236}">
                <a16:creationId xmlns:a16="http://schemas.microsoft.com/office/drawing/2014/main" id="{09E029AB-7B16-45D1-8D3E-2F910B6C3202}"/>
              </a:ext>
            </a:extLst>
          </p:cNvPr>
          <p:cNvSpPr>
            <a:spLocks noGrp="1"/>
          </p:cNvSpPr>
          <p:nvPr>
            <p:ph type="sldNum" sz="quarter" idx="4"/>
          </p:nvPr>
        </p:nvSpPr>
        <p:spPr/>
        <p:txBody>
          <a:bodyPr/>
          <a:lstStyle/>
          <a:p>
            <a:fld id="{DA0ED377-44CE-4E24-82F1-26D6B058DDB5}" type="slidenum">
              <a:rPr lang="zh-CN" altLang="en-US" smtClean="0"/>
              <a:pPr/>
              <a:t>15</a:t>
            </a:fld>
            <a:endParaRPr lang="zh-CN" altLang="en-US"/>
          </a:p>
        </p:txBody>
      </p:sp>
      <p:sp>
        <p:nvSpPr>
          <p:cNvPr id="6" name="矩形 5">
            <a:extLst>
              <a:ext uri="{FF2B5EF4-FFF2-40B4-BE49-F238E27FC236}">
                <a16:creationId xmlns:a16="http://schemas.microsoft.com/office/drawing/2014/main" id="{697CC74B-083E-4AF4-8119-AF212B82CE00}"/>
              </a:ext>
            </a:extLst>
          </p:cNvPr>
          <p:cNvSpPr/>
          <p:nvPr/>
        </p:nvSpPr>
        <p:spPr bwMode="auto">
          <a:xfrm>
            <a:off x="1526381" y="815579"/>
            <a:ext cx="6110288" cy="684609"/>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defRPr/>
            </a:pPr>
            <a:endParaRPr lang="en-US" altLang="zh-CN"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p:txBody>
      </p:sp>
      <p:sp>
        <p:nvSpPr>
          <p:cNvPr id="7" name="矩形 6">
            <a:extLst>
              <a:ext uri="{FF2B5EF4-FFF2-40B4-BE49-F238E27FC236}">
                <a16:creationId xmlns:a16="http://schemas.microsoft.com/office/drawing/2014/main" id="{2B09E01F-11DB-4447-80E0-F64188F48654}"/>
              </a:ext>
            </a:extLst>
          </p:cNvPr>
          <p:cNvSpPr>
            <a:spLocks noChangeArrowheads="1"/>
          </p:cNvSpPr>
          <p:nvPr/>
        </p:nvSpPr>
        <p:spPr bwMode="auto">
          <a:xfrm>
            <a:off x="1526381" y="816769"/>
            <a:ext cx="6110288" cy="61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1200">
                <a:latin typeface="Times New Roman" panose="02020603050405020304" pitchFamily="18" charset="0"/>
                <a:cs typeface="Times New Roman" panose="02020603050405020304" pitchFamily="18" charset="0"/>
              </a:rPr>
              <a:t>        </a:t>
            </a:r>
            <a:r>
              <a:rPr lang="en-US" altLang="zh-CN" sz="1200"/>
              <a:t>update()</a:t>
            </a:r>
            <a:r>
              <a:rPr lang="zh-CN" altLang="zh-CN" sz="1200"/>
              <a:t>方法可以完成插入、更新和删除数据的操作。在</a:t>
            </a:r>
            <a:r>
              <a:rPr lang="en-US" altLang="zh-CN" sz="1200"/>
              <a:t>JdbcTemplate</a:t>
            </a:r>
            <a:r>
              <a:rPr lang="zh-CN" altLang="zh-CN" sz="1200"/>
              <a:t>类中，提供了一系列的</a:t>
            </a:r>
            <a:r>
              <a:rPr lang="en-US" altLang="zh-CN" sz="1200"/>
              <a:t>update()</a:t>
            </a:r>
            <a:r>
              <a:rPr lang="zh-CN" altLang="zh-CN" sz="1200"/>
              <a:t>方法，其常用方法</a:t>
            </a:r>
            <a:r>
              <a:rPr lang="zh-CN" altLang="en-US" sz="1200"/>
              <a:t>下表</a:t>
            </a:r>
            <a:r>
              <a:rPr lang="zh-CN" altLang="zh-CN" sz="1200"/>
              <a:t>所示</a:t>
            </a:r>
            <a:r>
              <a:rPr lang="zh-CN" altLang="en-US" sz="1200">
                <a:latin typeface="Times New Roman" panose="02020603050405020304" pitchFamily="18" charset="0"/>
                <a:cs typeface="Times New Roman" panose="02020603050405020304" pitchFamily="18" charset="0"/>
              </a:rPr>
              <a:t>：</a:t>
            </a:r>
            <a:endParaRPr lang="en-US" altLang="zh-CN" sz="1200">
              <a:latin typeface="Times New Roman" panose="02020603050405020304" pitchFamily="18" charset="0"/>
              <a:cs typeface="Times New Roman" panose="02020603050405020304" pitchFamily="18" charset="0"/>
            </a:endParaRPr>
          </a:p>
        </p:txBody>
      </p:sp>
      <p:pic>
        <p:nvPicPr>
          <p:cNvPr id="22553" name="Picture 25">
            <a:extLst>
              <a:ext uri="{FF2B5EF4-FFF2-40B4-BE49-F238E27FC236}">
                <a16:creationId xmlns:a16="http://schemas.microsoft.com/office/drawing/2014/main" id="{897F06C7-3132-417A-9990-B34B894789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0941" y="1785938"/>
            <a:ext cx="5541169" cy="2064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par>
                          <p:cTn id="11" fill="hold" nodeType="afterGroup">
                            <p:stCondLst>
                              <p:cond delay="500"/>
                            </p:stCondLst>
                            <p:childTnLst>
                              <p:par>
                                <p:cTn id="12" presetID="22" presetClass="entr" presetSubtype="1" fill="hold" nodeType="afterEffect">
                                  <p:stCondLst>
                                    <p:cond delay="0"/>
                                  </p:stCondLst>
                                  <p:childTnLst>
                                    <p:set>
                                      <p:cBhvr>
                                        <p:cTn id="13" dur="1" fill="hold">
                                          <p:stCondLst>
                                            <p:cond delay="0"/>
                                          </p:stCondLst>
                                        </p:cTn>
                                        <p:tgtEl>
                                          <p:spTgt spid="22553"/>
                                        </p:tgtEl>
                                        <p:attrNameLst>
                                          <p:attrName>style.visibility</p:attrName>
                                        </p:attrNameLst>
                                      </p:cBhvr>
                                      <p:to>
                                        <p:strVal val="visible"/>
                                      </p:to>
                                    </p:set>
                                    <p:animEffect transition="in" filter="wipe(up)">
                                      <p:cBhvr>
                                        <p:cTn id="14" dur="500"/>
                                        <p:tgtEl>
                                          <p:spTgt spid="22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BAF5FCCC-037E-4D95-9D04-477F516737A6}"/>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noAutofit/>
          </a:bodyPr>
          <a:lstStyle/>
          <a:p>
            <a:r>
              <a:rPr lang="en-US" altLang="zh-CN" sz="2100" dirty="0"/>
              <a:t>query()</a:t>
            </a:r>
            <a:endParaRPr lang="zh-CN" altLang="en-US" sz="2100" dirty="0"/>
          </a:p>
        </p:txBody>
      </p:sp>
      <p:sp>
        <p:nvSpPr>
          <p:cNvPr id="2" name="灯片编号占位符 1">
            <a:extLst>
              <a:ext uri="{FF2B5EF4-FFF2-40B4-BE49-F238E27FC236}">
                <a16:creationId xmlns:a16="http://schemas.microsoft.com/office/drawing/2014/main" id="{4149F173-3D83-47DC-AE70-DD981393124E}"/>
              </a:ext>
            </a:extLst>
          </p:cNvPr>
          <p:cNvSpPr>
            <a:spLocks noGrp="1"/>
          </p:cNvSpPr>
          <p:nvPr>
            <p:ph type="sldNum" sz="quarter" idx="4"/>
          </p:nvPr>
        </p:nvSpPr>
        <p:spPr/>
        <p:txBody>
          <a:bodyPr/>
          <a:lstStyle/>
          <a:p>
            <a:fld id="{DA0ED377-44CE-4E24-82F1-26D6B058DDB5}" type="slidenum">
              <a:rPr lang="zh-CN" altLang="en-US" smtClean="0"/>
              <a:pPr/>
              <a:t>16</a:t>
            </a:fld>
            <a:endParaRPr lang="zh-CN" altLang="en-US"/>
          </a:p>
        </p:txBody>
      </p:sp>
      <p:sp>
        <p:nvSpPr>
          <p:cNvPr id="6" name="矩形 5">
            <a:extLst>
              <a:ext uri="{FF2B5EF4-FFF2-40B4-BE49-F238E27FC236}">
                <a16:creationId xmlns:a16="http://schemas.microsoft.com/office/drawing/2014/main" id="{2F7D0CE5-E62B-48BD-AB25-7C9154331687}"/>
              </a:ext>
            </a:extLst>
          </p:cNvPr>
          <p:cNvSpPr/>
          <p:nvPr/>
        </p:nvSpPr>
        <p:spPr bwMode="auto">
          <a:xfrm>
            <a:off x="1526381" y="779860"/>
            <a:ext cx="6110288" cy="684609"/>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defRPr/>
            </a:pPr>
            <a:endParaRPr lang="en-US" altLang="zh-CN"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p:txBody>
      </p:sp>
      <p:sp>
        <p:nvSpPr>
          <p:cNvPr id="7" name="矩形 6">
            <a:extLst>
              <a:ext uri="{FF2B5EF4-FFF2-40B4-BE49-F238E27FC236}">
                <a16:creationId xmlns:a16="http://schemas.microsoft.com/office/drawing/2014/main" id="{62D3DC05-4273-488D-895E-3A51578043E1}"/>
              </a:ext>
            </a:extLst>
          </p:cNvPr>
          <p:cNvSpPr>
            <a:spLocks noChangeArrowheads="1"/>
          </p:cNvSpPr>
          <p:nvPr/>
        </p:nvSpPr>
        <p:spPr bwMode="auto">
          <a:xfrm>
            <a:off x="1526381" y="759619"/>
            <a:ext cx="6110288" cy="61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1200">
                <a:latin typeface="Times New Roman" panose="02020603050405020304" pitchFamily="18" charset="0"/>
                <a:cs typeface="Times New Roman" panose="02020603050405020304" pitchFamily="18" charset="0"/>
              </a:rPr>
              <a:t>        </a:t>
            </a:r>
            <a:r>
              <a:rPr lang="en-US" altLang="zh-CN" sz="1200"/>
              <a:t>JdbcTemplate</a:t>
            </a:r>
            <a:r>
              <a:rPr lang="zh-CN" altLang="zh-CN" sz="1200"/>
              <a:t>类中还提供了大量的</a:t>
            </a:r>
            <a:r>
              <a:rPr lang="en-US" altLang="zh-CN" sz="1200"/>
              <a:t>query()</a:t>
            </a:r>
            <a:r>
              <a:rPr lang="zh-CN" altLang="zh-CN" sz="1200"/>
              <a:t>方法来处理各种对数据库表的查询操作。其中，常用的几个</a:t>
            </a:r>
            <a:r>
              <a:rPr lang="en-US" altLang="zh-CN" sz="1200"/>
              <a:t>query()</a:t>
            </a:r>
            <a:r>
              <a:rPr lang="zh-CN" altLang="zh-CN" sz="1200"/>
              <a:t>方法如</a:t>
            </a:r>
            <a:r>
              <a:rPr lang="zh-CN" altLang="en-US" sz="1200"/>
              <a:t>下表</a:t>
            </a:r>
            <a:r>
              <a:rPr lang="zh-CN" altLang="zh-CN" sz="1200"/>
              <a:t>所示</a:t>
            </a:r>
            <a:r>
              <a:rPr lang="zh-CN" altLang="en-US" sz="1200">
                <a:latin typeface="Times New Roman" panose="02020603050405020304" pitchFamily="18" charset="0"/>
                <a:cs typeface="Times New Roman" panose="02020603050405020304" pitchFamily="18" charset="0"/>
              </a:rPr>
              <a:t>：</a:t>
            </a:r>
            <a:endParaRPr lang="en-US" altLang="zh-CN" sz="1200">
              <a:latin typeface="Times New Roman" panose="02020603050405020304" pitchFamily="18" charset="0"/>
              <a:cs typeface="Times New Roman" panose="02020603050405020304" pitchFamily="18" charset="0"/>
            </a:endParaRPr>
          </a:p>
        </p:txBody>
      </p:sp>
      <p:pic>
        <p:nvPicPr>
          <p:cNvPr id="24604" name="Picture 28">
            <a:extLst>
              <a:ext uri="{FF2B5EF4-FFF2-40B4-BE49-F238E27FC236}">
                <a16:creationId xmlns:a16="http://schemas.microsoft.com/office/drawing/2014/main" id="{BF55FEEE-1130-4127-B642-C7F504C37D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5247" y="1546623"/>
            <a:ext cx="5147072" cy="2953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par>
                          <p:cTn id="11" fill="hold" nodeType="afterGroup">
                            <p:stCondLst>
                              <p:cond delay="500"/>
                            </p:stCondLst>
                            <p:childTnLst>
                              <p:par>
                                <p:cTn id="12" presetID="22" presetClass="entr" presetSubtype="1" fill="hold" nodeType="afterEffect">
                                  <p:stCondLst>
                                    <p:cond delay="0"/>
                                  </p:stCondLst>
                                  <p:childTnLst>
                                    <p:set>
                                      <p:cBhvr>
                                        <p:cTn id="13" dur="1" fill="hold">
                                          <p:stCondLst>
                                            <p:cond delay="0"/>
                                          </p:stCondLst>
                                        </p:cTn>
                                        <p:tgtEl>
                                          <p:spTgt spid="24604"/>
                                        </p:tgtEl>
                                        <p:attrNameLst>
                                          <p:attrName>style.visibility</p:attrName>
                                        </p:attrNameLst>
                                      </p:cBhvr>
                                      <p:to>
                                        <p:strVal val="visible"/>
                                      </p:to>
                                    </p:set>
                                    <p:animEffect transition="in" filter="wipe(up)">
                                      <p:cBhvr>
                                        <p:cTn id="14" dur="500"/>
                                        <p:tgtEl>
                                          <p:spTgt spid="24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4B444F65-8710-4427-A895-4014CF77D196}"/>
              </a:ext>
            </a:extLst>
          </p:cNvPr>
          <p:cNvSpPr>
            <a:spLocks noGrp="1"/>
          </p:cNvSpPr>
          <p:nvPr>
            <p:ph type="ctrTitle"/>
          </p:nvPr>
        </p:nvSpPr>
        <p:spPr>
          <a:xfrm>
            <a:off x="4794097" y="279186"/>
            <a:ext cx="4104460" cy="576262"/>
          </a:xfrm>
        </p:spPr>
        <p:txBody>
          <a:bodyPr/>
          <a:lstStyle/>
          <a:p>
            <a:r>
              <a:rPr lang="zh-CN" altLang="en-US" sz="2400" dirty="0"/>
              <a:t>第</a:t>
            </a:r>
            <a:r>
              <a:rPr lang="en-US" altLang="zh-CN" sz="2400" dirty="0"/>
              <a:t>9</a:t>
            </a:r>
            <a:r>
              <a:rPr lang="zh-CN" altLang="en-US" sz="2400" dirty="0"/>
              <a:t>章 </a:t>
            </a:r>
            <a:r>
              <a:rPr lang="en-US" altLang="zh-CN" sz="2400" dirty="0"/>
              <a:t>Spring</a:t>
            </a:r>
            <a:r>
              <a:rPr lang="zh-CN" altLang="en-US" sz="2400" dirty="0"/>
              <a:t>的数据库开发及事务管理</a:t>
            </a:r>
          </a:p>
        </p:txBody>
      </p:sp>
      <p:sp>
        <p:nvSpPr>
          <p:cNvPr id="22" name="对角圆角矩形 10">
            <a:extLst>
              <a:ext uri="{FF2B5EF4-FFF2-40B4-BE49-F238E27FC236}">
                <a16:creationId xmlns:a16="http://schemas.microsoft.com/office/drawing/2014/main" id="{D2601321-ACD6-4E08-8094-CAFCD9C6AF43}"/>
              </a:ext>
            </a:extLst>
          </p:cNvPr>
          <p:cNvSpPr/>
          <p:nvPr/>
        </p:nvSpPr>
        <p:spPr bwMode="auto">
          <a:xfrm>
            <a:off x="3430452" y="3062521"/>
            <a:ext cx="5468105" cy="512488"/>
          </a:xfrm>
          <a:prstGeom prst="round2DiagRect">
            <a:avLst>
              <a:gd name="adj1" fmla="val 20943"/>
              <a:gd name="adj2"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solidFill>
                <a:srgbClr val="0070C0"/>
              </a:solidFill>
            </a:endParaRPr>
          </a:p>
        </p:txBody>
      </p:sp>
      <p:grpSp>
        <p:nvGrpSpPr>
          <p:cNvPr id="23" name="组合 2">
            <a:extLst>
              <a:ext uri="{FF2B5EF4-FFF2-40B4-BE49-F238E27FC236}">
                <a16:creationId xmlns:a16="http://schemas.microsoft.com/office/drawing/2014/main" id="{F6798595-A245-42C0-B843-33DF5E7FD377}"/>
              </a:ext>
            </a:extLst>
          </p:cNvPr>
          <p:cNvGrpSpPr>
            <a:grpSpLocks/>
          </p:cNvGrpSpPr>
          <p:nvPr/>
        </p:nvGrpSpPr>
        <p:grpSpPr bwMode="auto">
          <a:xfrm>
            <a:off x="1903202" y="1662671"/>
            <a:ext cx="2808312" cy="2602716"/>
            <a:chOff x="4874689" y="1756903"/>
            <a:chExt cx="3566358" cy="3444382"/>
          </a:xfrm>
        </p:grpSpPr>
        <p:sp>
          <p:nvSpPr>
            <p:cNvPr id="29" name="椭圆 28">
              <a:extLst>
                <a:ext uri="{FF2B5EF4-FFF2-40B4-BE49-F238E27FC236}">
                  <a16:creationId xmlns:a16="http://schemas.microsoft.com/office/drawing/2014/main" id="{8E44B67B-E941-42A6-8D2C-4F22E25D9525}"/>
                </a:ext>
              </a:extLst>
            </p:cNvPr>
            <p:cNvSpPr/>
            <p:nvPr/>
          </p:nvSpPr>
          <p:spPr>
            <a:xfrm>
              <a:off x="4897636" y="1756903"/>
              <a:ext cx="3444623" cy="3444382"/>
            </a:xfrm>
            <a:prstGeom prst="ellipse">
              <a:avLst/>
            </a:prstGeom>
            <a:solidFill>
              <a:schemeClr val="accent1">
                <a:lumMod val="40000"/>
                <a:lumOff val="60000"/>
              </a:schemeClr>
            </a:solidFill>
            <a:ln w="381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prstClr val="white"/>
                </a:solidFill>
                <a:effectLst>
                  <a:outerShdw blurRad="38100" dist="38100" dir="2700000" algn="tl">
                    <a:srgbClr val="000000">
                      <a:alpha val="43137"/>
                    </a:srgbClr>
                  </a:outerShdw>
                </a:effectLst>
              </a:endParaRPr>
            </a:p>
          </p:txBody>
        </p:sp>
        <p:sp>
          <p:nvSpPr>
            <p:cNvPr id="30" name="TextBox 1">
              <a:extLst>
                <a:ext uri="{FF2B5EF4-FFF2-40B4-BE49-F238E27FC236}">
                  <a16:creationId xmlns:a16="http://schemas.microsoft.com/office/drawing/2014/main" id="{533E5829-442C-4A1A-A0DE-01BE06C64173}"/>
                </a:ext>
              </a:extLst>
            </p:cNvPr>
            <p:cNvSpPr txBox="1">
              <a:spLocks noChangeArrowheads="1"/>
            </p:cNvSpPr>
            <p:nvPr/>
          </p:nvSpPr>
          <p:spPr bwMode="auto">
            <a:xfrm>
              <a:off x="4874689" y="2507836"/>
              <a:ext cx="3566358" cy="1750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zh-CN" altLang="en-US" sz="40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主讲内容</a:t>
              </a:r>
              <a:endParaRPr lang="en-US" altLang="zh-CN" sz="40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gn="ctr"/>
              <a:r>
                <a:rPr lang="en-US" altLang="zh-CN" sz="2400" dirty="0">
                  <a:solidFill>
                    <a:srgbClr val="FFFFFF"/>
                  </a:solidFill>
                  <a:effectLst>
                    <a:outerShdw blurRad="38100" dist="38100" dir="2700000" algn="tl">
                      <a:srgbClr val="000000">
                        <a:alpha val="43137"/>
                      </a:srgbClr>
                    </a:outerShdw>
                  </a:effectLst>
                  <a:latin typeface="Times New Roman" panose="02020603050405020304" pitchFamily="18" charset="0"/>
                  <a:ea typeface="Adobe 宋体 Std L" panose="02020300000000000000" pitchFamily="18" charset="-122"/>
                  <a:cs typeface="Times New Roman" panose="02020603050405020304" pitchFamily="18" charset="0"/>
                </a:rPr>
                <a:t>Speech content</a:t>
              </a:r>
            </a:p>
          </p:txBody>
        </p:sp>
      </p:grpSp>
      <p:sp>
        <p:nvSpPr>
          <p:cNvPr id="24" name="TextBox 10">
            <a:extLst>
              <a:ext uri="{FF2B5EF4-FFF2-40B4-BE49-F238E27FC236}">
                <a16:creationId xmlns:a16="http://schemas.microsoft.com/office/drawing/2014/main" id="{30993553-161D-4E59-9758-4C03F6C35DEC}"/>
              </a:ext>
            </a:extLst>
          </p:cNvPr>
          <p:cNvSpPr txBox="1">
            <a:spLocks noChangeArrowheads="1"/>
          </p:cNvSpPr>
          <p:nvPr/>
        </p:nvSpPr>
        <p:spPr bwMode="auto">
          <a:xfrm>
            <a:off x="5150695" y="3169616"/>
            <a:ext cx="33166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solidFill>
                  <a:schemeClr val="bg1"/>
                </a:solidFill>
                <a:latin typeface="微软雅黑" panose="020B0503020204020204" pitchFamily="34" charset="-122"/>
                <a:ea typeface="微软雅黑" panose="020B0503020204020204" pitchFamily="34" charset="-122"/>
              </a:rPr>
              <a:t>Spring</a:t>
            </a:r>
            <a:r>
              <a:rPr lang="zh-CN" altLang="en-US" sz="2000" dirty="0">
                <a:solidFill>
                  <a:schemeClr val="bg1"/>
                </a:solidFill>
                <a:latin typeface="微软雅黑" panose="020B0503020204020204" pitchFamily="34" charset="-122"/>
                <a:ea typeface="微软雅黑" panose="020B0503020204020204" pitchFamily="34" charset="-122"/>
              </a:rPr>
              <a:t>框架事务管理概述</a:t>
            </a:r>
          </a:p>
        </p:txBody>
      </p:sp>
      <p:sp>
        <p:nvSpPr>
          <p:cNvPr id="26" name="TextBox 6">
            <a:extLst>
              <a:ext uri="{FF2B5EF4-FFF2-40B4-BE49-F238E27FC236}">
                <a16:creationId xmlns:a16="http://schemas.microsoft.com/office/drawing/2014/main" id="{08F69DBB-AC1E-44E0-8B52-F51929DAA267}"/>
              </a:ext>
            </a:extLst>
          </p:cNvPr>
          <p:cNvSpPr txBox="1">
            <a:spLocks noChangeArrowheads="1"/>
          </p:cNvSpPr>
          <p:nvPr/>
        </p:nvSpPr>
        <p:spPr bwMode="auto">
          <a:xfrm>
            <a:off x="5292080" y="1563764"/>
            <a:ext cx="33166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solidFill>
                  <a:srgbClr val="7F7F7F"/>
                </a:solidFill>
                <a:latin typeface="微软雅黑" panose="020B0503020204020204" pitchFamily="34" charset="-122"/>
                <a:ea typeface="微软雅黑" panose="020B0503020204020204" pitchFamily="34" charset="-122"/>
              </a:rPr>
              <a:t>Spring JDBC</a:t>
            </a:r>
            <a:endParaRPr lang="zh-CN" altLang="en-US" sz="2000" dirty="0">
              <a:solidFill>
                <a:srgbClr val="7F7F7F"/>
              </a:solidFill>
              <a:latin typeface="微软雅黑" panose="020B0503020204020204" pitchFamily="34" charset="-122"/>
              <a:ea typeface="微软雅黑" panose="020B0503020204020204" pitchFamily="34" charset="-122"/>
            </a:endParaRPr>
          </a:p>
        </p:txBody>
      </p:sp>
      <p:sp>
        <p:nvSpPr>
          <p:cNvPr id="10" name="TextBox 10">
            <a:extLst>
              <a:ext uri="{FF2B5EF4-FFF2-40B4-BE49-F238E27FC236}">
                <a16:creationId xmlns:a16="http://schemas.microsoft.com/office/drawing/2014/main" id="{63561E90-29C6-4386-BF61-D1A99523B795}"/>
              </a:ext>
            </a:extLst>
          </p:cNvPr>
          <p:cNvSpPr txBox="1">
            <a:spLocks noChangeArrowheads="1"/>
          </p:cNvSpPr>
          <p:nvPr/>
        </p:nvSpPr>
        <p:spPr bwMode="auto">
          <a:xfrm>
            <a:off x="5150695" y="2425969"/>
            <a:ext cx="38519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solidFill>
                  <a:srgbClr val="7F7F7F"/>
                </a:solidFill>
                <a:latin typeface="微软雅黑" panose="020B0503020204020204" pitchFamily="34" charset="-122"/>
                <a:ea typeface="微软雅黑" panose="020B0503020204020204" pitchFamily="34" charset="-122"/>
              </a:rPr>
              <a:t>Spring </a:t>
            </a:r>
            <a:r>
              <a:rPr lang="en-US" altLang="zh-CN" sz="2000" dirty="0" err="1">
                <a:solidFill>
                  <a:srgbClr val="7F7F7F"/>
                </a:solidFill>
                <a:latin typeface="微软雅黑" panose="020B0503020204020204" pitchFamily="34" charset="-122"/>
                <a:ea typeface="微软雅黑" panose="020B0503020204020204" pitchFamily="34" charset="-122"/>
              </a:rPr>
              <a:t>JdbcTemplate</a:t>
            </a:r>
            <a:r>
              <a:rPr lang="zh-CN" altLang="en-US" sz="2000" dirty="0">
                <a:solidFill>
                  <a:srgbClr val="7F7F7F"/>
                </a:solidFill>
                <a:latin typeface="微软雅黑" panose="020B0503020204020204" pitchFamily="34" charset="-122"/>
                <a:ea typeface="微软雅黑" panose="020B0503020204020204" pitchFamily="34" charset="-122"/>
              </a:rPr>
              <a:t>的常用方法</a:t>
            </a:r>
          </a:p>
        </p:txBody>
      </p:sp>
      <p:sp>
        <p:nvSpPr>
          <p:cNvPr id="11" name="TextBox 10">
            <a:extLst>
              <a:ext uri="{FF2B5EF4-FFF2-40B4-BE49-F238E27FC236}">
                <a16:creationId xmlns:a16="http://schemas.microsoft.com/office/drawing/2014/main" id="{54DD6C6E-FE4C-49BB-A9E8-55569D7EE535}"/>
              </a:ext>
            </a:extLst>
          </p:cNvPr>
          <p:cNvSpPr txBox="1">
            <a:spLocks noChangeArrowheads="1"/>
          </p:cNvSpPr>
          <p:nvPr/>
        </p:nvSpPr>
        <p:spPr bwMode="auto">
          <a:xfrm>
            <a:off x="5137199" y="3903784"/>
            <a:ext cx="34182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dirty="0">
                <a:solidFill>
                  <a:srgbClr val="7F7F7F"/>
                </a:solidFill>
                <a:latin typeface="微软雅黑" panose="020B0503020204020204" pitchFamily="34" charset="-122"/>
                <a:ea typeface="微软雅黑" panose="020B0503020204020204" pitchFamily="34" charset="-122"/>
              </a:rPr>
              <a:t>声明式事务管理</a:t>
            </a:r>
          </a:p>
        </p:txBody>
      </p:sp>
    </p:spTree>
    <p:extLst>
      <p:ext uri="{BB962C8B-B14F-4D97-AF65-F5344CB8AC3E}">
        <p14:creationId xmlns:p14="http://schemas.microsoft.com/office/powerpoint/2010/main" val="1959016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600899E5-0288-446C-8B49-D4909FCEEB9E}"/>
              </a:ext>
            </a:extLst>
          </p:cNvPr>
          <p:cNvGrpSpPr>
            <a:grpSpLocks/>
          </p:cNvGrpSpPr>
          <p:nvPr/>
        </p:nvGrpSpPr>
        <p:grpSpPr bwMode="auto">
          <a:xfrm>
            <a:off x="1145381" y="1231107"/>
            <a:ext cx="6858000" cy="669131"/>
            <a:chOff x="3628" y="1641617"/>
            <a:chExt cx="9144000" cy="891956"/>
          </a:xfrm>
        </p:grpSpPr>
        <p:sp>
          <p:nvSpPr>
            <p:cNvPr id="3" name="矩形 2">
              <a:extLst>
                <a:ext uri="{FF2B5EF4-FFF2-40B4-BE49-F238E27FC236}">
                  <a16:creationId xmlns:a16="http://schemas.microsoft.com/office/drawing/2014/main" id="{A2E35F5F-3F6D-4B69-9843-D002B48BB62A}"/>
                </a:ext>
              </a:extLst>
            </p:cNvPr>
            <p:cNvSpPr/>
            <p:nvPr/>
          </p:nvSpPr>
          <p:spPr bwMode="auto">
            <a:xfrm>
              <a:off x="3628" y="1641617"/>
              <a:ext cx="9144000" cy="891956"/>
            </a:xfrm>
            <a:prstGeom prst="rect">
              <a:avLst/>
            </a:prstGeom>
            <a:gradFill>
              <a:gsLst>
                <a:gs pos="100000">
                  <a:srgbClr val="00B0F0">
                    <a:alpha val="0"/>
                  </a:srgbClr>
                </a:gs>
                <a:gs pos="0">
                  <a:srgbClr val="D1ECFF">
                    <a:alpha val="0"/>
                  </a:srgbClr>
                </a:gs>
                <a:gs pos="49000">
                  <a:srgbClr val="D1ECFF"/>
                </a:gs>
              </a:gsLst>
              <a:lin ang="0" scaled="0"/>
            </a:gradFill>
            <a:ln w="28575" cap="flat" cmpd="sng" algn="ctr">
              <a:noFill/>
              <a:prstDash val="solid"/>
              <a:round/>
              <a:headEnd type="none" w="med" len="med"/>
              <a:tailEnd type="none" w="med" len="med"/>
            </a:ln>
            <a:effectLst/>
          </p:spPr>
          <p:txBody>
            <a:bodyPr/>
            <a:lstStyle/>
            <a:p>
              <a:pPr>
                <a:buFont typeface="Arial" pitchFamily="34" charset="0"/>
                <a:buNone/>
                <a:defRPr/>
              </a:pPr>
              <a:endParaRPr lang="zh-CN" altLang="en-US" sz="1200" dirty="0">
                <a:latin typeface="Arial" charset="0"/>
              </a:endParaRPr>
            </a:p>
          </p:txBody>
        </p:sp>
        <p:sp>
          <p:nvSpPr>
            <p:cNvPr id="11274" name="矩形 1">
              <a:extLst>
                <a:ext uri="{FF2B5EF4-FFF2-40B4-BE49-F238E27FC236}">
                  <a16:creationId xmlns:a16="http://schemas.microsoft.com/office/drawing/2014/main" id="{495E4352-90B5-4325-946E-8ADA3AF66D66}"/>
                </a:ext>
              </a:extLst>
            </p:cNvPr>
            <p:cNvSpPr>
              <a:spLocks noChangeArrowheads="1"/>
            </p:cNvSpPr>
            <p:nvPr/>
          </p:nvSpPr>
          <p:spPr bwMode="auto">
            <a:xfrm>
              <a:off x="2378075" y="1735138"/>
              <a:ext cx="4959351" cy="644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5000"/>
                </a:lnSpc>
              </a:pPr>
              <a:r>
                <a:rPr lang="zh-CN" altLang="en-US" sz="2100">
                  <a:latin typeface="微软雅黑" panose="020B0503020204020204" pitchFamily="34" charset="-122"/>
                  <a:ea typeface="微软雅黑" panose="020B0503020204020204" pitchFamily="34" charset="-122"/>
                </a:rPr>
                <a:t>什么是</a:t>
              </a:r>
              <a:r>
                <a:rPr lang="en-US" altLang="zh-CN" sz="210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Spring</a:t>
              </a:r>
              <a:r>
                <a:rPr lang="zh-CN" altLang="en-US" sz="210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的事务管理</a:t>
              </a:r>
              <a:r>
                <a:rPr lang="zh-CN" altLang="zh-CN" sz="2100">
                  <a:latin typeface="微软雅黑" panose="020B0503020204020204" pitchFamily="34" charset="-122"/>
                  <a:ea typeface="微软雅黑" panose="020B0503020204020204" pitchFamily="34" charset="-122"/>
                </a:rPr>
                <a:t>？</a:t>
              </a:r>
              <a:endParaRPr lang="zh-CN" altLang="en-US" sz="2100">
                <a:latin typeface="微软雅黑" panose="020B0503020204020204" pitchFamily="34" charset="-122"/>
                <a:ea typeface="微软雅黑" panose="020B0503020204020204" pitchFamily="34" charset="-122"/>
              </a:endParaRPr>
            </a:p>
          </p:txBody>
        </p:sp>
      </p:grpSp>
      <p:sp>
        <p:nvSpPr>
          <p:cNvPr id="11267" name="标题 1">
            <a:extLst>
              <a:ext uri="{FF2B5EF4-FFF2-40B4-BE49-F238E27FC236}">
                <a16:creationId xmlns:a16="http://schemas.microsoft.com/office/drawing/2014/main" id="{B3680CEC-F7A3-4692-AC98-0B7B5C04DB9A}"/>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noAutofit/>
          </a:bodyPr>
          <a:lstStyle/>
          <a:p>
            <a:r>
              <a:rPr lang="en-US" altLang="zh-CN" dirty="0"/>
              <a:t>Spring</a:t>
            </a:r>
            <a:r>
              <a:rPr lang="zh-CN" altLang="en-US" dirty="0"/>
              <a:t>事务管理概述</a:t>
            </a:r>
          </a:p>
        </p:txBody>
      </p:sp>
      <p:sp>
        <p:nvSpPr>
          <p:cNvPr id="2" name="灯片编号占位符 1">
            <a:extLst>
              <a:ext uri="{FF2B5EF4-FFF2-40B4-BE49-F238E27FC236}">
                <a16:creationId xmlns:a16="http://schemas.microsoft.com/office/drawing/2014/main" id="{E428A912-1C31-4277-BE5A-D8ED50F94FE2}"/>
              </a:ext>
            </a:extLst>
          </p:cNvPr>
          <p:cNvSpPr>
            <a:spLocks noGrp="1"/>
          </p:cNvSpPr>
          <p:nvPr>
            <p:ph type="sldNum" sz="quarter" idx="4"/>
          </p:nvPr>
        </p:nvSpPr>
        <p:spPr/>
        <p:txBody>
          <a:bodyPr/>
          <a:lstStyle/>
          <a:p>
            <a:fld id="{52942C04-D57B-438A-A227-9D269B8E2625}" type="slidenum">
              <a:rPr lang="zh-CN" altLang="en-US" smtClean="0"/>
              <a:pPr/>
              <a:t>18</a:t>
            </a:fld>
            <a:endParaRPr lang="zh-CN" altLang="en-US"/>
          </a:p>
        </p:txBody>
      </p:sp>
      <p:pic>
        <p:nvPicPr>
          <p:cNvPr id="4" name="Picture 8" descr="问小人">
            <a:extLst>
              <a:ext uri="{FF2B5EF4-FFF2-40B4-BE49-F238E27FC236}">
                <a16:creationId xmlns:a16="http://schemas.microsoft.com/office/drawing/2014/main" id="{7A210FE3-D7DF-4A56-832B-A6A60165B9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5148" y="767953"/>
            <a:ext cx="1697831" cy="1756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4C8A0C04-7F0E-4739-90B2-107E26A71B24}"/>
              </a:ext>
            </a:extLst>
          </p:cNvPr>
          <p:cNvSpPr/>
          <p:nvPr/>
        </p:nvSpPr>
        <p:spPr bwMode="auto">
          <a:xfrm>
            <a:off x="1547813" y="2543175"/>
            <a:ext cx="6048375" cy="1628775"/>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defRPr/>
            </a:pPr>
            <a:endParaRPr lang="en-US" altLang="zh-CN"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p:txBody>
      </p:sp>
      <p:sp>
        <p:nvSpPr>
          <p:cNvPr id="7" name="矩形 6">
            <a:extLst>
              <a:ext uri="{FF2B5EF4-FFF2-40B4-BE49-F238E27FC236}">
                <a16:creationId xmlns:a16="http://schemas.microsoft.com/office/drawing/2014/main" id="{F9E861F6-20F4-49CC-9845-FB061987124E}"/>
              </a:ext>
            </a:extLst>
          </p:cNvPr>
          <p:cNvSpPr>
            <a:spLocks noChangeArrowheads="1"/>
          </p:cNvSpPr>
          <p:nvPr/>
        </p:nvSpPr>
        <p:spPr bwMode="auto">
          <a:xfrm>
            <a:off x="1547813" y="2602706"/>
            <a:ext cx="6048375" cy="1404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200000"/>
              </a:lnSpc>
            </a:pPr>
            <a:r>
              <a:rPr lang="en-US" altLang="zh-CN" sz="1500">
                <a:solidFill>
                  <a:srgbClr val="0070C0"/>
                </a:solidFill>
                <a:latin typeface="Times New Roman" panose="02020603050405020304" pitchFamily="18" charset="0"/>
                <a:cs typeface="Times New Roman" panose="02020603050405020304" pitchFamily="18" charset="0"/>
              </a:rPr>
              <a:t>        </a:t>
            </a:r>
            <a:r>
              <a:rPr lang="zh-CN" altLang="en-US" sz="1500">
                <a:latin typeface="Times New Roman" panose="02020603050405020304" pitchFamily="18" charset="0"/>
                <a:cs typeface="Times New Roman" panose="02020603050405020304" pitchFamily="18" charset="0"/>
              </a:rPr>
              <a:t>在</a:t>
            </a:r>
            <a:r>
              <a:rPr lang="zh-CN" altLang="zh-CN" sz="1500">
                <a:latin typeface="Times New Roman" panose="02020603050405020304" pitchFamily="18" charset="0"/>
                <a:cs typeface="Times New Roman" panose="02020603050405020304" pitchFamily="18" charset="0"/>
              </a:rPr>
              <a:t>实际开发中，</a:t>
            </a:r>
            <a:r>
              <a:rPr lang="zh-CN" altLang="zh-CN" sz="1500">
                <a:solidFill>
                  <a:srgbClr val="0070C0"/>
                </a:solidFill>
                <a:latin typeface="Times New Roman" panose="02020603050405020304" pitchFamily="18" charset="0"/>
                <a:cs typeface="Times New Roman" panose="02020603050405020304" pitchFamily="18" charset="0"/>
              </a:rPr>
              <a:t>操作数据库时</a:t>
            </a:r>
            <a:r>
              <a:rPr lang="zh-CN" altLang="en-US" sz="1500">
                <a:solidFill>
                  <a:srgbClr val="0070C0"/>
                </a:solidFill>
                <a:latin typeface="Times New Roman" panose="02020603050405020304" pitchFamily="18" charset="0"/>
                <a:cs typeface="Times New Roman" panose="02020603050405020304" pitchFamily="18" charset="0"/>
              </a:rPr>
              <a:t>都</a:t>
            </a:r>
            <a:r>
              <a:rPr lang="zh-CN" altLang="zh-CN" sz="1500">
                <a:solidFill>
                  <a:srgbClr val="0070C0"/>
                </a:solidFill>
                <a:latin typeface="Times New Roman" panose="02020603050405020304" pitchFamily="18" charset="0"/>
                <a:cs typeface="Times New Roman" panose="02020603050405020304" pitchFamily="18" charset="0"/>
              </a:rPr>
              <a:t>会涉及到事务管理问题</a:t>
            </a:r>
            <a:r>
              <a:rPr lang="zh-CN" altLang="zh-CN" sz="1500">
                <a:latin typeface="Times New Roman" panose="02020603050405020304" pitchFamily="18" charset="0"/>
                <a:cs typeface="Times New Roman" panose="02020603050405020304" pitchFamily="18" charset="0"/>
              </a:rPr>
              <a:t>，为此</a:t>
            </a:r>
            <a:r>
              <a:rPr lang="en-US" altLang="zh-CN" sz="1500">
                <a:latin typeface="Times New Roman" panose="02020603050405020304" pitchFamily="18" charset="0"/>
                <a:cs typeface="Times New Roman" panose="02020603050405020304" pitchFamily="18" charset="0"/>
              </a:rPr>
              <a:t>Spring</a:t>
            </a:r>
            <a:r>
              <a:rPr lang="zh-CN" altLang="zh-CN" sz="1500">
                <a:latin typeface="Times New Roman" panose="02020603050405020304" pitchFamily="18" charset="0"/>
                <a:cs typeface="Times New Roman" panose="02020603050405020304" pitchFamily="18" charset="0"/>
              </a:rPr>
              <a:t>提供了专门用于事务处理的</a:t>
            </a:r>
            <a:r>
              <a:rPr lang="en-US" altLang="zh-CN" sz="1500">
                <a:latin typeface="Times New Roman" panose="02020603050405020304" pitchFamily="18" charset="0"/>
                <a:cs typeface="Times New Roman" panose="02020603050405020304" pitchFamily="18" charset="0"/>
              </a:rPr>
              <a:t>API</a:t>
            </a:r>
            <a:r>
              <a:rPr lang="zh-CN" altLang="zh-CN" sz="1500">
                <a:latin typeface="Times New Roman" panose="02020603050405020304" pitchFamily="18" charset="0"/>
                <a:cs typeface="Times New Roman" panose="02020603050405020304" pitchFamily="18" charset="0"/>
              </a:rPr>
              <a:t>。</a:t>
            </a:r>
            <a:r>
              <a:rPr lang="en-US" altLang="zh-CN" sz="1500">
                <a:solidFill>
                  <a:srgbClr val="0070C0"/>
                </a:solidFill>
                <a:latin typeface="Times New Roman" panose="02020603050405020304" pitchFamily="18" charset="0"/>
                <a:cs typeface="Times New Roman" panose="02020603050405020304" pitchFamily="18" charset="0"/>
              </a:rPr>
              <a:t>Spring</a:t>
            </a:r>
            <a:r>
              <a:rPr lang="zh-CN" altLang="zh-CN" sz="1500">
                <a:solidFill>
                  <a:srgbClr val="0070C0"/>
                </a:solidFill>
                <a:latin typeface="Times New Roman" panose="02020603050405020304" pitchFamily="18" charset="0"/>
                <a:cs typeface="Times New Roman" panose="02020603050405020304" pitchFamily="18" charset="0"/>
              </a:rPr>
              <a:t>的事务管理简化了传统的事务管理流程</a:t>
            </a:r>
            <a:r>
              <a:rPr lang="zh-CN" altLang="zh-CN" sz="1500">
                <a:latin typeface="Times New Roman" panose="02020603050405020304" pitchFamily="18" charset="0"/>
                <a:cs typeface="Times New Roman" panose="02020603050405020304" pitchFamily="18" charset="0"/>
              </a:rPr>
              <a:t>，并且在一定程度上减少了开发者的工作量。</a:t>
            </a:r>
            <a:endParaRPr lang="en-US" altLang="zh-CN" sz="15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nodeType="afterGroup">
                            <p:stCondLst>
                              <p:cond delay="500"/>
                            </p:stCondLst>
                            <p:childTnLst>
                              <p:par>
                                <p:cTn id="11" presetID="22" presetClass="entr" presetSubtype="8"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inVertical)">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064E730B-A536-449D-B7A7-5BA9E20EB015}"/>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noAutofit/>
          </a:bodyPr>
          <a:lstStyle/>
          <a:p>
            <a:r>
              <a:rPr lang="zh-CN" altLang="en-US" dirty="0"/>
              <a:t>事务管理的核心接口</a:t>
            </a:r>
          </a:p>
        </p:txBody>
      </p:sp>
      <p:sp>
        <p:nvSpPr>
          <p:cNvPr id="2" name="灯片编号占位符 1">
            <a:extLst>
              <a:ext uri="{FF2B5EF4-FFF2-40B4-BE49-F238E27FC236}">
                <a16:creationId xmlns:a16="http://schemas.microsoft.com/office/drawing/2014/main" id="{892181F6-CACA-4AFF-91BC-DC25F9A888B7}"/>
              </a:ext>
            </a:extLst>
          </p:cNvPr>
          <p:cNvSpPr>
            <a:spLocks noGrp="1"/>
          </p:cNvSpPr>
          <p:nvPr>
            <p:ph type="sldNum" sz="quarter" idx="4"/>
          </p:nvPr>
        </p:nvSpPr>
        <p:spPr/>
        <p:txBody>
          <a:bodyPr/>
          <a:lstStyle/>
          <a:p>
            <a:fld id="{52942C04-D57B-438A-A227-9D269B8E2625}" type="slidenum">
              <a:rPr lang="zh-CN" altLang="en-US" smtClean="0"/>
              <a:pPr/>
              <a:t>19</a:t>
            </a:fld>
            <a:endParaRPr lang="zh-CN" altLang="en-US"/>
          </a:p>
        </p:txBody>
      </p:sp>
      <p:sp>
        <p:nvSpPr>
          <p:cNvPr id="10" name="矩形 9">
            <a:extLst>
              <a:ext uri="{FF2B5EF4-FFF2-40B4-BE49-F238E27FC236}">
                <a16:creationId xmlns:a16="http://schemas.microsoft.com/office/drawing/2014/main" id="{FFB470CF-ED31-4B4C-9205-B754FA15815A}"/>
              </a:ext>
            </a:extLst>
          </p:cNvPr>
          <p:cNvSpPr/>
          <p:nvPr/>
        </p:nvSpPr>
        <p:spPr bwMode="auto">
          <a:xfrm>
            <a:off x="1500188" y="757238"/>
            <a:ext cx="6132910" cy="1235869"/>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defRPr/>
            </a:pPr>
            <a:endParaRPr lang="zh-CN" altLang="en-US" sz="1200"/>
          </a:p>
        </p:txBody>
      </p:sp>
      <p:sp>
        <p:nvSpPr>
          <p:cNvPr id="11" name="矩形 8">
            <a:extLst>
              <a:ext uri="{FF2B5EF4-FFF2-40B4-BE49-F238E27FC236}">
                <a16:creationId xmlns:a16="http://schemas.microsoft.com/office/drawing/2014/main" id="{2C189B53-3CFF-42EC-B01A-B9CD054002B3}"/>
              </a:ext>
            </a:extLst>
          </p:cNvPr>
          <p:cNvSpPr>
            <a:spLocks noChangeArrowheads="1"/>
          </p:cNvSpPr>
          <p:nvPr/>
        </p:nvSpPr>
        <p:spPr bwMode="auto">
          <a:xfrm>
            <a:off x="1521619" y="729854"/>
            <a:ext cx="6132910" cy="1165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200" dirty="0">
                <a:latin typeface="Times New Roman" panose="02020603050405020304" pitchFamily="18" charset="0"/>
                <a:cs typeface="Times New Roman" panose="02020603050405020304" pitchFamily="18" charset="0"/>
              </a:rPr>
              <a:t>         </a:t>
            </a:r>
            <a:r>
              <a:rPr lang="zh-CN" altLang="zh-CN" sz="1200" dirty="0">
                <a:latin typeface="Times New Roman" panose="02020603050405020304" pitchFamily="18" charset="0"/>
                <a:cs typeface="Times New Roman" panose="02020603050405020304" pitchFamily="18" charset="0"/>
              </a:rPr>
              <a:t>在</a:t>
            </a:r>
            <a:r>
              <a:rPr lang="en-US" altLang="zh-CN" sz="1200" dirty="0">
                <a:latin typeface="Times New Roman" panose="02020603050405020304" pitchFamily="18" charset="0"/>
                <a:cs typeface="Times New Roman" panose="02020603050405020304" pitchFamily="18" charset="0"/>
              </a:rPr>
              <a:t>Spring</a:t>
            </a:r>
            <a:r>
              <a:rPr lang="zh-CN" altLang="zh-CN" sz="1200" dirty="0">
                <a:latin typeface="Times New Roman" panose="02020603050405020304" pitchFamily="18" charset="0"/>
                <a:cs typeface="Times New Roman" panose="02020603050405020304" pitchFamily="18" charset="0"/>
              </a:rPr>
              <a:t>的所有</a:t>
            </a:r>
            <a:r>
              <a:rPr lang="en-US" altLang="zh-CN" sz="1200" dirty="0">
                <a:latin typeface="Times New Roman" panose="02020603050405020304" pitchFamily="18" charset="0"/>
                <a:cs typeface="Times New Roman" panose="02020603050405020304" pitchFamily="18" charset="0"/>
              </a:rPr>
              <a:t>JAR</a:t>
            </a:r>
            <a:r>
              <a:rPr lang="zh-CN" altLang="zh-CN" sz="1200" dirty="0">
                <a:latin typeface="Times New Roman" panose="02020603050405020304" pitchFamily="18" charset="0"/>
                <a:cs typeface="Times New Roman" panose="02020603050405020304" pitchFamily="18" charset="0"/>
              </a:rPr>
              <a:t>包中，包含一个名为</a:t>
            </a:r>
            <a:r>
              <a:rPr lang="en-US" altLang="zh-CN" sz="1200" dirty="0">
                <a:solidFill>
                  <a:srgbClr val="0070C0"/>
                </a:solidFill>
                <a:latin typeface="Times New Roman" panose="02020603050405020304" pitchFamily="18" charset="0"/>
                <a:cs typeface="Times New Roman" panose="02020603050405020304" pitchFamily="18" charset="0"/>
              </a:rPr>
              <a:t>spring-</a:t>
            </a:r>
            <a:r>
              <a:rPr lang="en-US" altLang="zh-CN" sz="1200" dirty="0" err="1">
                <a:solidFill>
                  <a:srgbClr val="0070C0"/>
                </a:solidFill>
                <a:latin typeface="Times New Roman" panose="02020603050405020304" pitchFamily="18" charset="0"/>
                <a:cs typeface="Times New Roman" panose="02020603050405020304" pitchFamily="18" charset="0"/>
              </a:rPr>
              <a:t>tx.RELEASE</a:t>
            </a:r>
            <a:r>
              <a:rPr lang="zh-CN" altLang="zh-CN" sz="1200" dirty="0">
                <a:latin typeface="Times New Roman" panose="02020603050405020304" pitchFamily="18" charset="0"/>
                <a:cs typeface="Times New Roman" panose="02020603050405020304" pitchFamily="18" charset="0"/>
              </a:rPr>
              <a:t>的</a:t>
            </a:r>
            <a:r>
              <a:rPr lang="en-US" altLang="zh-CN" sz="1200" dirty="0">
                <a:latin typeface="Times New Roman" panose="02020603050405020304" pitchFamily="18" charset="0"/>
                <a:cs typeface="Times New Roman" panose="02020603050405020304" pitchFamily="18" charset="0"/>
              </a:rPr>
              <a:t>JAR</a:t>
            </a:r>
            <a:r>
              <a:rPr lang="zh-CN" altLang="zh-CN" sz="1200" dirty="0">
                <a:latin typeface="Times New Roman" panose="02020603050405020304" pitchFamily="18" charset="0"/>
                <a:cs typeface="Times New Roman" panose="02020603050405020304" pitchFamily="18" charset="0"/>
              </a:rPr>
              <a:t>包，</a:t>
            </a:r>
            <a:r>
              <a:rPr lang="zh-CN" altLang="zh-CN" sz="1200" dirty="0">
                <a:solidFill>
                  <a:srgbClr val="0070C0"/>
                </a:solidFill>
                <a:latin typeface="Times New Roman" panose="02020603050405020304" pitchFamily="18" charset="0"/>
                <a:cs typeface="Times New Roman" panose="02020603050405020304" pitchFamily="18" charset="0"/>
              </a:rPr>
              <a:t>该包就是</a:t>
            </a:r>
            <a:r>
              <a:rPr lang="en-US" altLang="zh-CN" sz="1200" dirty="0">
                <a:solidFill>
                  <a:srgbClr val="0070C0"/>
                </a:solidFill>
                <a:latin typeface="Times New Roman" panose="02020603050405020304" pitchFamily="18" charset="0"/>
                <a:cs typeface="Times New Roman" panose="02020603050405020304" pitchFamily="18" charset="0"/>
              </a:rPr>
              <a:t>Spring</a:t>
            </a:r>
            <a:r>
              <a:rPr lang="zh-CN" altLang="zh-CN" sz="1200" dirty="0">
                <a:solidFill>
                  <a:srgbClr val="0070C0"/>
                </a:solidFill>
                <a:latin typeface="Times New Roman" panose="02020603050405020304" pitchFamily="18" charset="0"/>
                <a:cs typeface="Times New Roman" panose="02020603050405020304" pitchFamily="18" charset="0"/>
              </a:rPr>
              <a:t>提供的用于事务管理的依赖包</a:t>
            </a:r>
            <a:r>
              <a:rPr lang="zh-CN" altLang="zh-CN" sz="1200" dirty="0">
                <a:latin typeface="Times New Roman" panose="02020603050405020304" pitchFamily="18" charset="0"/>
                <a:cs typeface="Times New Roman" panose="02020603050405020304" pitchFamily="18" charset="0"/>
              </a:rPr>
              <a:t>。在该</a:t>
            </a:r>
            <a:r>
              <a:rPr lang="en-US" altLang="zh-CN" sz="1200" dirty="0">
                <a:latin typeface="Times New Roman" panose="02020603050405020304" pitchFamily="18" charset="0"/>
                <a:cs typeface="Times New Roman" panose="02020603050405020304" pitchFamily="18" charset="0"/>
              </a:rPr>
              <a:t>JAR</a:t>
            </a:r>
            <a:r>
              <a:rPr lang="zh-CN" altLang="zh-CN" sz="1200" dirty="0">
                <a:latin typeface="Times New Roman" panose="02020603050405020304" pitchFamily="18" charset="0"/>
                <a:cs typeface="Times New Roman" panose="02020603050405020304" pitchFamily="18" charset="0"/>
              </a:rPr>
              <a:t>包的</a:t>
            </a:r>
            <a:r>
              <a:rPr lang="en-US" altLang="zh-CN" sz="1200" dirty="0" err="1">
                <a:latin typeface="Times New Roman" panose="02020603050405020304" pitchFamily="18" charset="0"/>
                <a:cs typeface="Times New Roman" panose="02020603050405020304" pitchFamily="18" charset="0"/>
              </a:rPr>
              <a:t>org.springframework.transaction</a:t>
            </a:r>
            <a:r>
              <a:rPr lang="zh-CN" altLang="zh-CN" sz="1200" dirty="0">
                <a:latin typeface="Times New Roman" panose="02020603050405020304" pitchFamily="18" charset="0"/>
                <a:cs typeface="Times New Roman" panose="02020603050405020304" pitchFamily="18" charset="0"/>
              </a:rPr>
              <a:t>包中，</a:t>
            </a:r>
            <a:r>
              <a:rPr lang="zh-CN" altLang="en-US" sz="1200" dirty="0">
                <a:latin typeface="Times New Roman" panose="02020603050405020304" pitchFamily="18" charset="0"/>
                <a:cs typeface="Times New Roman" panose="02020603050405020304" pitchFamily="18" charset="0"/>
              </a:rPr>
              <a:t>有</a:t>
            </a:r>
            <a:r>
              <a:rPr lang="en-US" altLang="zh-CN" sz="1200" dirty="0">
                <a:latin typeface="Times New Roman" panose="02020603050405020304" pitchFamily="18" charset="0"/>
                <a:cs typeface="Times New Roman" panose="02020603050405020304" pitchFamily="18" charset="0"/>
              </a:rPr>
              <a:t>3</a:t>
            </a:r>
            <a:r>
              <a:rPr lang="zh-CN" altLang="zh-CN" sz="1200" dirty="0">
                <a:latin typeface="Times New Roman" panose="02020603050405020304" pitchFamily="18" charset="0"/>
                <a:cs typeface="Times New Roman" panose="02020603050405020304" pitchFamily="18" charset="0"/>
              </a:rPr>
              <a:t>个接口文件</a:t>
            </a:r>
            <a:r>
              <a:rPr lang="en-US" altLang="zh-CN" sz="1200" dirty="0" err="1">
                <a:solidFill>
                  <a:srgbClr val="0070C0"/>
                </a:solidFill>
                <a:latin typeface="Times New Roman" panose="02020603050405020304" pitchFamily="18" charset="0"/>
                <a:cs typeface="Times New Roman" panose="02020603050405020304" pitchFamily="18" charset="0"/>
              </a:rPr>
              <a:t>PlatformTransactionManager</a:t>
            </a:r>
            <a:r>
              <a:rPr lang="zh-CN" altLang="zh-CN" sz="1200" dirty="0">
                <a:solidFill>
                  <a:srgbClr val="0070C0"/>
                </a:solidFill>
                <a:latin typeface="Times New Roman" panose="02020603050405020304" pitchFamily="18" charset="0"/>
                <a:cs typeface="Times New Roman" panose="02020603050405020304" pitchFamily="18" charset="0"/>
              </a:rPr>
              <a:t>、</a:t>
            </a:r>
            <a:r>
              <a:rPr lang="en-US" altLang="zh-CN" sz="1200" dirty="0" err="1">
                <a:solidFill>
                  <a:srgbClr val="0070C0"/>
                </a:solidFill>
                <a:latin typeface="Times New Roman" panose="02020603050405020304" pitchFamily="18" charset="0"/>
                <a:cs typeface="Times New Roman" panose="02020603050405020304" pitchFamily="18" charset="0"/>
              </a:rPr>
              <a:t>TransactionDefinition</a:t>
            </a:r>
            <a:r>
              <a:rPr lang="zh-CN" altLang="zh-CN" sz="1200" dirty="0">
                <a:latin typeface="Times New Roman" panose="02020603050405020304" pitchFamily="18" charset="0"/>
                <a:cs typeface="Times New Roman" panose="02020603050405020304" pitchFamily="18" charset="0"/>
              </a:rPr>
              <a:t>和</a:t>
            </a:r>
            <a:r>
              <a:rPr lang="en-US" altLang="zh-CN" sz="1200" dirty="0" err="1">
                <a:solidFill>
                  <a:srgbClr val="0070C0"/>
                </a:solidFill>
                <a:latin typeface="Times New Roman" panose="02020603050405020304" pitchFamily="18" charset="0"/>
                <a:cs typeface="Times New Roman" panose="02020603050405020304" pitchFamily="18" charset="0"/>
              </a:rPr>
              <a:t>TransactionStatus</a:t>
            </a:r>
            <a:r>
              <a:rPr lang="zh-CN" altLang="zh-CN" sz="1200" dirty="0">
                <a:latin typeface="Times New Roman" panose="02020603050405020304" pitchFamily="18" charset="0"/>
                <a:cs typeface="Times New Roman" panose="02020603050405020304" pitchFamily="18" charset="0"/>
              </a:rPr>
              <a:t>，如</a:t>
            </a:r>
            <a:r>
              <a:rPr lang="zh-CN" altLang="en-US" sz="1200" dirty="0">
                <a:latin typeface="Times New Roman" panose="02020603050405020304" pitchFamily="18" charset="0"/>
                <a:cs typeface="Times New Roman" panose="02020603050405020304" pitchFamily="18" charset="0"/>
              </a:rPr>
              <a:t>下图所示：</a:t>
            </a:r>
            <a:endParaRPr lang="zh-CN" altLang="zh-CN" sz="1200" dirty="0">
              <a:latin typeface="Times New Roman" panose="02020603050405020304" pitchFamily="18" charset="0"/>
              <a:cs typeface="Times New Roman" panose="02020603050405020304" pitchFamily="18" charset="0"/>
            </a:endParaRPr>
          </a:p>
        </p:txBody>
      </p:sp>
      <p:pic>
        <p:nvPicPr>
          <p:cNvPr id="12308" name="Picture 20">
            <a:extLst>
              <a:ext uri="{FF2B5EF4-FFF2-40B4-BE49-F238E27FC236}">
                <a16:creationId xmlns:a16="http://schemas.microsoft.com/office/drawing/2014/main" id="{F11852EC-0398-4C49-BFF4-BB986D32ED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257" y="2078831"/>
            <a:ext cx="2689622"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E0D0EBC7-4CB6-436E-9ECC-31FE3CA76940}"/>
              </a:ext>
            </a:extLst>
          </p:cNvPr>
          <p:cNvSpPr txBox="1">
            <a:spLocks noChangeArrowheads="1"/>
          </p:cNvSpPr>
          <p:nvPr/>
        </p:nvSpPr>
        <p:spPr bwMode="auto">
          <a:xfrm>
            <a:off x="1778794" y="2957513"/>
            <a:ext cx="1400175" cy="4616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a:latin typeface="Times New Roman" panose="02020603050405020304" pitchFamily="18" charset="0"/>
                <a:cs typeface="Times New Roman" panose="02020603050405020304" pitchFamily="18" charset="0"/>
              </a:rPr>
              <a:t>Spring</a:t>
            </a:r>
            <a:r>
              <a:rPr lang="zh-CN" altLang="en-US" sz="1200">
                <a:latin typeface="Times New Roman" panose="02020603050405020304" pitchFamily="18" charset="0"/>
                <a:cs typeface="Times New Roman" panose="02020603050405020304" pitchFamily="18" charset="0"/>
              </a:rPr>
              <a:t>事务管理的三个核心接口</a:t>
            </a:r>
          </a:p>
        </p:txBody>
      </p:sp>
      <p:cxnSp>
        <p:nvCxnSpPr>
          <p:cNvPr id="3" name="直接箭头连接符 2">
            <a:extLst>
              <a:ext uri="{FF2B5EF4-FFF2-40B4-BE49-F238E27FC236}">
                <a16:creationId xmlns:a16="http://schemas.microsoft.com/office/drawing/2014/main" id="{FE9EBBF2-7034-4238-BAA5-B0886E83B0AB}"/>
              </a:ext>
            </a:extLst>
          </p:cNvPr>
          <p:cNvCxnSpPr>
            <a:endCxn id="4" idx="3"/>
          </p:cNvCxnSpPr>
          <p:nvPr/>
        </p:nvCxnSpPr>
        <p:spPr>
          <a:xfrm flipH="1" flipV="1">
            <a:off x="3178969" y="3188346"/>
            <a:ext cx="942976" cy="12635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BAEB2F1C-F174-4860-845E-188B07228067}"/>
              </a:ext>
            </a:extLst>
          </p:cNvPr>
          <p:cNvCxnSpPr>
            <a:endCxn id="4" idx="3"/>
          </p:cNvCxnSpPr>
          <p:nvPr/>
        </p:nvCxnSpPr>
        <p:spPr>
          <a:xfrm flipH="1" flipV="1">
            <a:off x="3178969" y="3188346"/>
            <a:ext cx="942976" cy="44068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CBC65317-D96A-46FF-B966-11B085F2DBDA}"/>
              </a:ext>
            </a:extLst>
          </p:cNvPr>
          <p:cNvCxnSpPr>
            <a:endCxn id="4" idx="3"/>
          </p:cNvCxnSpPr>
          <p:nvPr/>
        </p:nvCxnSpPr>
        <p:spPr>
          <a:xfrm flipH="1" flipV="1">
            <a:off x="3178969" y="3188346"/>
            <a:ext cx="942976" cy="7192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12308"/>
                                        </p:tgtEl>
                                        <p:attrNameLst>
                                          <p:attrName>style.visibility</p:attrName>
                                        </p:attrNameLst>
                                      </p:cBhvr>
                                      <p:to>
                                        <p:strVal val="visible"/>
                                      </p:to>
                                    </p:set>
                                    <p:animEffect transition="in" filter="barn(inVertical)">
                                      <p:cBhvr>
                                        <p:cTn id="15" dur="500"/>
                                        <p:tgtEl>
                                          <p:spTgt spid="12308"/>
                                        </p:tgtEl>
                                      </p:cBhvr>
                                    </p:animEffect>
                                  </p:childTnLst>
                                </p:cTn>
                              </p:par>
                            </p:childTnLst>
                          </p:cTn>
                        </p:par>
                        <p:par>
                          <p:cTn id="16" fill="hold" nodeType="afterGroup">
                            <p:stCondLst>
                              <p:cond delay="500"/>
                            </p:stCondLst>
                            <p:childTnLst>
                              <p:par>
                                <p:cTn id="17" presetID="22" presetClass="entr" presetSubtype="4"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par>
                                <p:cTn id="20" presetID="22" presetClass="entr" presetSubtype="4"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par>
                                <p:cTn id="23" presetID="2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childTnLst>
                          </p:cTn>
                        </p:par>
                        <p:par>
                          <p:cTn id="26" fill="hold" nodeType="afterGroup">
                            <p:stCondLst>
                              <p:cond delay="1000"/>
                            </p:stCondLst>
                            <p:childTnLst>
                              <p:par>
                                <p:cTn id="27" presetID="16" presetClass="entr" presetSubtype="21" fill="hold" grpId="0"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arn(inVertical)">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本章目标</a:t>
            </a:r>
          </a:p>
        </p:txBody>
      </p:sp>
      <p:sp>
        <p:nvSpPr>
          <p:cNvPr id="2" name="内容占位符 1"/>
          <p:cNvSpPr>
            <a:spLocks noGrp="1"/>
          </p:cNvSpPr>
          <p:nvPr>
            <p:ph idx="1"/>
          </p:nvPr>
        </p:nvSpPr>
        <p:spPr/>
        <p:txBody>
          <a:bodyPr/>
          <a:lstStyle/>
          <a:p>
            <a:pPr lvl="0"/>
            <a:r>
              <a:rPr lang="zh-CN" altLang="zh-CN" dirty="0"/>
              <a:t>了解</a:t>
            </a:r>
            <a:r>
              <a:rPr lang="en-US" altLang="zh-CN" dirty="0"/>
              <a:t>Spring</a:t>
            </a:r>
            <a:r>
              <a:rPr lang="zh-CN" altLang="zh-CN" dirty="0"/>
              <a:t>框架中</a:t>
            </a:r>
            <a:r>
              <a:rPr lang="en-US" altLang="zh-CN" dirty="0"/>
              <a:t>JDBC</a:t>
            </a:r>
            <a:r>
              <a:rPr lang="zh-CN" altLang="zh-CN" dirty="0"/>
              <a:t>模块的作用</a:t>
            </a:r>
            <a:r>
              <a:rPr lang="en-US" altLang="zh-CN" dirty="0"/>
              <a:t> </a:t>
            </a:r>
            <a:endParaRPr lang="zh-CN" altLang="zh-CN" dirty="0"/>
          </a:p>
          <a:p>
            <a:pPr lvl="0"/>
            <a:r>
              <a:rPr lang="zh-CN" altLang="zh-CN" dirty="0"/>
              <a:t>熟悉</a:t>
            </a:r>
            <a:r>
              <a:rPr lang="en-US" altLang="zh-CN" dirty="0"/>
              <a:t>Spring JDBC</a:t>
            </a:r>
            <a:r>
              <a:rPr lang="zh-CN" altLang="zh-CN" dirty="0"/>
              <a:t>的配置</a:t>
            </a:r>
          </a:p>
          <a:p>
            <a:pPr lvl="0"/>
            <a:r>
              <a:rPr lang="zh-CN" altLang="zh-CN" dirty="0"/>
              <a:t>掌握</a:t>
            </a:r>
            <a:r>
              <a:rPr lang="en-US" altLang="zh-CN" dirty="0" err="1"/>
              <a:t>JdbcTemplate</a:t>
            </a:r>
            <a:r>
              <a:rPr lang="zh-CN" altLang="zh-CN" dirty="0"/>
              <a:t>类常用方法的使用</a:t>
            </a:r>
          </a:p>
          <a:p>
            <a:pPr lvl="0"/>
            <a:r>
              <a:rPr lang="zh-CN" altLang="zh-CN" dirty="0"/>
              <a:t>熟悉</a:t>
            </a:r>
            <a:r>
              <a:rPr lang="en-US" altLang="zh-CN" dirty="0"/>
              <a:t>Spring</a:t>
            </a:r>
            <a:r>
              <a:rPr lang="zh-CN" altLang="zh-CN" dirty="0"/>
              <a:t>框架事务管理的</a:t>
            </a:r>
            <a:r>
              <a:rPr lang="en-US" altLang="zh-CN" dirty="0"/>
              <a:t>3</a:t>
            </a:r>
            <a:r>
              <a:rPr lang="zh-CN" altLang="zh-CN" dirty="0"/>
              <a:t>个核心接口</a:t>
            </a:r>
          </a:p>
          <a:p>
            <a:pPr lvl="0"/>
            <a:r>
              <a:rPr lang="zh-CN" altLang="zh-CN" dirty="0"/>
              <a:t>了解</a:t>
            </a:r>
            <a:r>
              <a:rPr lang="en-US" altLang="zh-CN" dirty="0"/>
              <a:t>Spring</a:t>
            </a:r>
            <a:r>
              <a:rPr lang="zh-CN" altLang="zh-CN" dirty="0"/>
              <a:t>框架事务管理的两种方式</a:t>
            </a:r>
          </a:p>
          <a:p>
            <a:r>
              <a:rPr lang="zh-CN" altLang="zh-CN" dirty="0"/>
              <a:t>掌握基于</a:t>
            </a:r>
            <a:r>
              <a:rPr lang="en-US" altLang="zh-CN" dirty="0"/>
              <a:t>XML</a:t>
            </a:r>
            <a:r>
              <a:rPr lang="zh-CN" altLang="zh-CN" dirty="0"/>
              <a:t>和</a:t>
            </a:r>
            <a:r>
              <a:rPr lang="en-US" altLang="zh-CN" dirty="0"/>
              <a:t>Annotation</a:t>
            </a:r>
            <a:r>
              <a:rPr lang="zh-CN" altLang="zh-CN" dirty="0"/>
              <a:t>的声明式事务的使用</a:t>
            </a:r>
            <a:endParaRPr lang="zh-CN" altLang="en-US" dirty="0"/>
          </a:p>
        </p:txBody>
      </p:sp>
      <p:pic>
        <p:nvPicPr>
          <p:cNvPr id="19" name="Picture 2" descr="C:\Users\meng.zhang\Desktop\ACCP7.0模版图标规范\啊-1.png">
            <a:extLst>
              <a:ext uri="{FF2B5EF4-FFF2-40B4-BE49-F238E27FC236}">
                <a16:creationId xmlns:a16="http://schemas.microsoft.com/office/drawing/2014/main" id="{CA952C4E-E535-4AD2-8E29-8FC37BAECA0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5041" y="1901940"/>
            <a:ext cx="480632" cy="484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descr="C:\Users\meng.zhang\Desktop\ACCP7.0模版图标规范\是.png">
            <a:extLst>
              <a:ext uri="{FF2B5EF4-FFF2-40B4-BE49-F238E27FC236}">
                <a16:creationId xmlns:a16="http://schemas.microsoft.com/office/drawing/2014/main" id="{98B9A656-34F0-4268-ACA2-F52D1A80F6A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0328" y="2339583"/>
            <a:ext cx="461259" cy="464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3" descr="C:\Users\meng.zhang\Desktop\ACCP7.0模版图标规范\是.png">
            <a:extLst>
              <a:ext uri="{FF2B5EF4-FFF2-40B4-BE49-F238E27FC236}">
                <a16:creationId xmlns:a16="http://schemas.microsoft.com/office/drawing/2014/main" id="{52F22D17-445B-4BEF-8558-2390555EAB2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80576" y="1205212"/>
            <a:ext cx="461259" cy="464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 descr="C:\Users\meng.zhang\Desktop\ACCP7.0模版图标规范\啊-1.png">
            <a:extLst>
              <a:ext uri="{FF2B5EF4-FFF2-40B4-BE49-F238E27FC236}">
                <a16:creationId xmlns:a16="http://schemas.microsoft.com/office/drawing/2014/main" id="{E2D35677-3983-4CD7-B001-D6201934F99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60232" y="2787774"/>
            <a:ext cx="480632" cy="484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descr="C:\Users\meng.zhang\Desktop\ACCP7.0模版图标规范\是.png">
            <a:extLst>
              <a:ext uri="{FF2B5EF4-FFF2-40B4-BE49-F238E27FC236}">
                <a16:creationId xmlns:a16="http://schemas.microsoft.com/office/drawing/2014/main" id="{1C039EF1-1361-4E24-8112-09D49AA6E50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0483" y="2782579"/>
            <a:ext cx="461259" cy="464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3" descr="C:\Users\meng.zhang\Desktop\ACCP7.0模版图标规范\是.png">
            <a:extLst>
              <a:ext uri="{FF2B5EF4-FFF2-40B4-BE49-F238E27FC236}">
                <a16:creationId xmlns:a16="http://schemas.microsoft.com/office/drawing/2014/main" id="{CE4BAE2D-CB0D-46E2-90F2-4F03AD9B1D6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53782" y="1911071"/>
            <a:ext cx="461259" cy="464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 descr="C:\Users\meng.zhang\Desktop\ACCP7.0模版图标规范\是.png">
            <a:extLst>
              <a:ext uri="{FF2B5EF4-FFF2-40B4-BE49-F238E27FC236}">
                <a16:creationId xmlns:a16="http://schemas.microsoft.com/office/drawing/2014/main" id="{5263B749-0403-4885-A98B-295694FF7BE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65163" y="1530400"/>
            <a:ext cx="461259" cy="464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par>
                                <p:cTn id="11" presetID="22" presetClass="entr" presetSubtype="8"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left)">
                                      <p:cBhvr>
                                        <p:cTn id="13" dur="500"/>
                                        <p:tgtEl>
                                          <p:spTgt spid="24"/>
                                        </p:tgtEl>
                                      </p:cBhvr>
                                    </p:animEffect>
                                  </p:childTnLst>
                                </p:cTn>
                              </p:par>
                              <p:par>
                                <p:cTn id="14" presetID="22" presetClass="entr" presetSubtype="8"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left)">
                                      <p:cBhvr>
                                        <p:cTn id="16" dur="500"/>
                                        <p:tgtEl>
                                          <p:spTgt spid="25"/>
                                        </p:tgtEl>
                                      </p:cBhvr>
                                    </p:animEffect>
                                  </p:childTnLst>
                                </p:cTn>
                              </p:par>
                              <p:par>
                                <p:cTn id="17" presetID="22" presetClass="entr" presetSubtype="8"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par>
                                <p:cTn id="20" presetID="22" presetClass="entr" presetSubtype="8"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par>
                                <p:cTn id="23" presetID="22" presetClass="entr" presetSubtype="8"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AA796427-BDF9-4582-BDC7-DBAC348DBDB3}"/>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noAutofit/>
          </a:bodyPr>
          <a:lstStyle/>
          <a:p>
            <a:r>
              <a:rPr lang="zh-CN" altLang="en-US" dirty="0"/>
              <a:t>事务管理的核心接口</a:t>
            </a:r>
          </a:p>
        </p:txBody>
      </p:sp>
      <p:sp>
        <p:nvSpPr>
          <p:cNvPr id="2" name="灯片编号占位符 1">
            <a:extLst>
              <a:ext uri="{FF2B5EF4-FFF2-40B4-BE49-F238E27FC236}">
                <a16:creationId xmlns:a16="http://schemas.microsoft.com/office/drawing/2014/main" id="{BB4850E5-9EE8-4C4A-8719-978C671D9225}"/>
              </a:ext>
            </a:extLst>
          </p:cNvPr>
          <p:cNvSpPr>
            <a:spLocks noGrp="1"/>
          </p:cNvSpPr>
          <p:nvPr>
            <p:ph type="sldNum" sz="quarter" idx="4"/>
          </p:nvPr>
        </p:nvSpPr>
        <p:spPr/>
        <p:txBody>
          <a:bodyPr/>
          <a:lstStyle/>
          <a:p>
            <a:fld id="{52942C04-D57B-438A-A227-9D269B8E2625}" type="slidenum">
              <a:rPr lang="zh-CN" altLang="en-US" smtClean="0"/>
              <a:pPr/>
              <a:t>20</a:t>
            </a:fld>
            <a:endParaRPr lang="zh-CN" altLang="en-US"/>
          </a:p>
        </p:txBody>
      </p:sp>
      <p:grpSp>
        <p:nvGrpSpPr>
          <p:cNvPr id="12" name="组合 11">
            <a:extLst>
              <a:ext uri="{FF2B5EF4-FFF2-40B4-BE49-F238E27FC236}">
                <a16:creationId xmlns:a16="http://schemas.microsoft.com/office/drawing/2014/main" id="{1B4C94F5-2AC4-4B71-B59D-51BE7F16CCF5}"/>
              </a:ext>
            </a:extLst>
          </p:cNvPr>
          <p:cNvGrpSpPr>
            <a:grpSpLocks/>
          </p:cNvGrpSpPr>
          <p:nvPr/>
        </p:nvGrpSpPr>
        <p:grpSpPr bwMode="auto">
          <a:xfrm>
            <a:off x="1146573" y="754988"/>
            <a:ext cx="2953940" cy="504562"/>
            <a:chOff x="0" y="1244861"/>
            <a:chExt cx="3571875" cy="673010"/>
          </a:xfrm>
        </p:grpSpPr>
        <p:sp>
          <p:nvSpPr>
            <p:cNvPr id="13" name="五边形 12">
              <a:extLst>
                <a:ext uri="{FF2B5EF4-FFF2-40B4-BE49-F238E27FC236}">
                  <a16:creationId xmlns:a16="http://schemas.microsoft.com/office/drawing/2014/main" id="{C65502BD-AE14-4E95-85E9-A9310B9EDBE4}"/>
                </a:ext>
              </a:extLst>
            </p:cNvPr>
            <p:cNvSpPr/>
            <p:nvPr/>
          </p:nvSpPr>
          <p:spPr>
            <a:xfrm>
              <a:off x="0" y="1244861"/>
              <a:ext cx="3180279" cy="673010"/>
            </a:xfrm>
            <a:prstGeom prst="homePlat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4200000" scaled="0"/>
            </a:gradFill>
            <a:ln>
              <a:noFill/>
            </a:ln>
          </p:spPr>
          <p:txBody>
            <a:bodyPr anchor="ctr">
              <a:spAutoFit/>
            </a:bodyPr>
            <a:lstStyle/>
            <a:p>
              <a:pPr>
                <a:lnSpc>
                  <a:spcPct val="150000"/>
                </a:lnSpc>
                <a:defRPr/>
              </a:pPr>
              <a:endParaRPr lang="en-US" altLang="zh-CN" sz="900">
                <a:solidFill>
                  <a:srgbClr val="000000"/>
                </a:solidFill>
                <a:latin typeface="宋体" pitchFamily="2" charset="-122"/>
                <a:ea typeface="楷体_GB2312"/>
                <a:cs typeface="楷体_GB2312"/>
              </a:endParaRPr>
            </a:p>
            <a:p>
              <a:pPr>
                <a:lnSpc>
                  <a:spcPct val="150000"/>
                </a:lnSpc>
                <a:defRPr/>
              </a:pPr>
              <a:endParaRPr lang="zh-CN" altLang="en-US" sz="1050">
                <a:solidFill>
                  <a:srgbClr val="000000"/>
                </a:solidFill>
                <a:latin typeface="宋体" pitchFamily="2" charset="-122"/>
                <a:ea typeface="楷体_GB2312"/>
                <a:cs typeface="楷体_GB2312"/>
              </a:endParaRPr>
            </a:p>
          </p:txBody>
        </p:sp>
        <p:sp>
          <p:nvSpPr>
            <p:cNvPr id="13335" name="矩形 7">
              <a:extLst>
                <a:ext uri="{FF2B5EF4-FFF2-40B4-BE49-F238E27FC236}">
                  <a16:creationId xmlns:a16="http://schemas.microsoft.com/office/drawing/2014/main" id="{EE545A2C-710B-46A4-B68D-00BC84BD8C94}"/>
                </a:ext>
              </a:extLst>
            </p:cNvPr>
            <p:cNvSpPr>
              <a:spLocks noChangeArrowheads="1"/>
            </p:cNvSpPr>
            <p:nvPr/>
          </p:nvSpPr>
          <p:spPr bwMode="auto">
            <a:xfrm>
              <a:off x="125493" y="1396482"/>
              <a:ext cx="2979657" cy="36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cs typeface="Times New Roman" panose="02020603050405020304" pitchFamily="18" charset="0"/>
                </a:rPr>
                <a:t> 1.Platform TransactionManager</a:t>
              </a:r>
              <a:endParaRPr lang="zh-CN" altLang="en-US" sz="1200">
                <a:latin typeface="Times New Roman" panose="02020603050405020304" pitchFamily="18" charset="0"/>
                <a:cs typeface="Times New Roman" panose="02020603050405020304" pitchFamily="18" charset="0"/>
              </a:endParaRPr>
            </a:p>
          </p:txBody>
        </p:sp>
        <p:sp>
          <p:nvSpPr>
            <p:cNvPr id="15" name="燕尾形 14">
              <a:extLst>
                <a:ext uri="{FF2B5EF4-FFF2-40B4-BE49-F238E27FC236}">
                  <a16:creationId xmlns:a16="http://schemas.microsoft.com/office/drawing/2014/main" id="{89E12D28-74A0-44B5-8741-C4D5903DF062}"/>
                </a:ext>
              </a:extLst>
            </p:cNvPr>
            <p:cNvSpPr/>
            <p:nvPr/>
          </p:nvSpPr>
          <p:spPr>
            <a:xfrm>
              <a:off x="2924014" y="1261937"/>
              <a:ext cx="466460" cy="634095"/>
            </a:xfrm>
            <a:prstGeom prst="chevron">
              <a:avLst>
                <a:gd name="adj" fmla="val 67984"/>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4200000" scaled="0"/>
            </a:gradFill>
            <a:ln>
              <a:noFill/>
            </a:ln>
          </p:spPr>
          <p:txBody>
            <a:bodyPr anchor="ctr">
              <a:spAutoFit/>
            </a:bodyPr>
            <a:lstStyle/>
            <a:p>
              <a:pPr>
                <a:lnSpc>
                  <a:spcPct val="150000"/>
                </a:lnSpc>
                <a:defRPr/>
              </a:pPr>
              <a:endParaRPr lang="en-US" altLang="zh-CN" sz="900">
                <a:solidFill>
                  <a:srgbClr val="000000"/>
                </a:solidFill>
                <a:latin typeface="宋体" pitchFamily="2" charset="-122"/>
                <a:ea typeface="楷体_GB2312"/>
                <a:cs typeface="楷体_GB2312"/>
              </a:endParaRPr>
            </a:p>
            <a:p>
              <a:pPr>
                <a:lnSpc>
                  <a:spcPct val="150000"/>
                </a:lnSpc>
                <a:defRPr/>
              </a:pPr>
              <a:endParaRPr lang="zh-CN" altLang="en-US" sz="900">
                <a:solidFill>
                  <a:srgbClr val="000000"/>
                </a:solidFill>
                <a:latin typeface="宋体" pitchFamily="2" charset="-122"/>
                <a:ea typeface="楷体_GB2312"/>
                <a:cs typeface="楷体_GB2312"/>
              </a:endParaRPr>
            </a:p>
          </p:txBody>
        </p:sp>
        <p:sp>
          <p:nvSpPr>
            <p:cNvPr id="16" name="燕尾形 15">
              <a:extLst>
                <a:ext uri="{FF2B5EF4-FFF2-40B4-BE49-F238E27FC236}">
                  <a16:creationId xmlns:a16="http://schemas.microsoft.com/office/drawing/2014/main" id="{572333ED-E2FE-44E6-99A4-8AC17CAB8133}"/>
                </a:ext>
              </a:extLst>
            </p:cNvPr>
            <p:cNvSpPr/>
            <p:nvPr/>
          </p:nvSpPr>
          <p:spPr>
            <a:xfrm>
              <a:off x="3105415" y="1261937"/>
              <a:ext cx="466460" cy="634095"/>
            </a:xfrm>
            <a:prstGeom prst="chevron">
              <a:avLst>
                <a:gd name="adj" fmla="val 67984"/>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4200000" scaled="0"/>
            </a:gradFill>
            <a:ln>
              <a:noFill/>
            </a:ln>
          </p:spPr>
          <p:txBody>
            <a:bodyPr anchor="ctr">
              <a:spAutoFit/>
            </a:bodyPr>
            <a:lstStyle/>
            <a:p>
              <a:pPr>
                <a:lnSpc>
                  <a:spcPct val="150000"/>
                </a:lnSpc>
                <a:defRPr/>
              </a:pPr>
              <a:endParaRPr lang="en-US" altLang="zh-CN" sz="900">
                <a:solidFill>
                  <a:srgbClr val="000000"/>
                </a:solidFill>
                <a:latin typeface="宋体" pitchFamily="2" charset="-122"/>
                <a:ea typeface="楷体_GB2312"/>
                <a:cs typeface="楷体_GB2312"/>
              </a:endParaRPr>
            </a:p>
            <a:p>
              <a:pPr>
                <a:lnSpc>
                  <a:spcPct val="150000"/>
                </a:lnSpc>
                <a:defRPr/>
              </a:pPr>
              <a:endParaRPr lang="zh-CN" altLang="en-US" sz="900">
                <a:solidFill>
                  <a:srgbClr val="000000"/>
                </a:solidFill>
                <a:latin typeface="宋体" pitchFamily="2" charset="-122"/>
                <a:ea typeface="楷体_GB2312"/>
                <a:cs typeface="楷体_GB2312"/>
              </a:endParaRPr>
            </a:p>
          </p:txBody>
        </p:sp>
      </p:grpSp>
      <p:sp>
        <p:nvSpPr>
          <p:cNvPr id="17" name="矩形 16">
            <a:extLst>
              <a:ext uri="{FF2B5EF4-FFF2-40B4-BE49-F238E27FC236}">
                <a16:creationId xmlns:a16="http://schemas.microsoft.com/office/drawing/2014/main" id="{3018CF5C-1D3B-409C-A7D6-F27442C3A41E}"/>
              </a:ext>
            </a:extLst>
          </p:cNvPr>
          <p:cNvSpPr/>
          <p:nvPr/>
        </p:nvSpPr>
        <p:spPr bwMode="auto">
          <a:xfrm>
            <a:off x="1478757" y="1328738"/>
            <a:ext cx="6132910" cy="665560"/>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defRPr/>
            </a:pPr>
            <a:endParaRPr lang="zh-CN" altLang="en-US" sz="1200"/>
          </a:p>
        </p:txBody>
      </p:sp>
      <p:sp>
        <p:nvSpPr>
          <p:cNvPr id="18" name="矩形 8">
            <a:extLst>
              <a:ext uri="{FF2B5EF4-FFF2-40B4-BE49-F238E27FC236}">
                <a16:creationId xmlns:a16="http://schemas.microsoft.com/office/drawing/2014/main" id="{BC54C0AE-C0BB-459F-99CE-44800083FF9D}"/>
              </a:ext>
            </a:extLst>
          </p:cNvPr>
          <p:cNvSpPr>
            <a:spLocks noChangeArrowheads="1"/>
          </p:cNvSpPr>
          <p:nvPr/>
        </p:nvSpPr>
        <p:spPr bwMode="auto">
          <a:xfrm>
            <a:off x="1478757" y="1301353"/>
            <a:ext cx="6132910" cy="61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200">
                <a:latin typeface="Times New Roman" panose="02020603050405020304" pitchFamily="18" charset="0"/>
                <a:cs typeface="Times New Roman" panose="02020603050405020304" pitchFamily="18" charset="0"/>
              </a:rPr>
              <a:t>         </a:t>
            </a:r>
            <a:r>
              <a:rPr lang="en-US" altLang="zh-CN" sz="1200"/>
              <a:t>PlatformTransactionManager</a:t>
            </a:r>
            <a:r>
              <a:rPr lang="zh-CN" altLang="zh-CN" sz="1200"/>
              <a:t>接口是</a:t>
            </a:r>
            <a:r>
              <a:rPr lang="en-US" altLang="zh-CN" sz="1200"/>
              <a:t>Spring</a:t>
            </a:r>
            <a:r>
              <a:rPr lang="zh-CN" altLang="zh-CN" sz="1200"/>
              <a:t>提供的平台事务管理器，主要用于管理事务。该接口中提供了三个事务操作的方法，具体如下</a:t>
            </a:r>
            <a:r>
              <a:rPr lang="zh-CN" altLang="en-US" sz="1200">
                <a:latin typeface="Times New Roman" panose="02020603050405020304" pitchFamily="18" charset="0"/>
                <a:cs typeface="Times New Roman" panose="02020603050405020304" pitchFamily="18" charset="0"/>
              </a:rPr>
              <a:t>：</a:t>
            </a:r>
            <a:endParaRPr lang="zh-CN" altLang="zh-CN" sz="1200">
              <a:latin typeface="Times New Roman" panose="02020603050405020304" pitchFamily="18" charset="0"/>
              <a:cs typeface="Times New Roman" panose="02020603050405020304" pitchFamily="18" charset="0"/>
            </a:endParaRPr>
          </a:p>
        </p:txBody>
      </p:sp>
      <p:sp>
        <p:nvSpPr>
          <p:cNvPr id="19" name="AutoShape 2">
            <a:extLst>
              <a:ext uri="{FF2B5EF4-FFF2-40B4-BE49-F238E27FC236}">
                <a16:creationId xmlns:a16="http://schemas.microsoft.com/office/drawing/2014/main" id="{02F679DB-630B-4F7E-B7B6-3D933ED48A71}"/>
              </a:ext>
            </a:extLst>
          </p:cNvPr>
          <p:cNvSpPr>
            <a:spLocks noChangeArrowheads="1"/>
          </p:cNvSpPr>
          <p:nvPr/>
        </p:nvSpPr>
        <p:spPr bwMode="grayWhite">
          <a:xfrm>
            <a:off x="1487091" y="2058591"/>
            <a:ext cx="6119813" cy="2377678"/>
          </a:xfrm>
          <a:prstGeom prst="roundRect">
            <a:avLst>
              <a:gd name="adj" fmla="val 9583"/>
            </a:avLst>
          </a:prstGeom>
          <a:gradFill rotWithShape="1">
            <a:gsLst>
              <a:gs pos="0">
                <a:srgbClr val="5E9EFF"/>
              </a:gs>
              <a:gs pos="39999">
                <a:srgbClr val="85C2FF"/>
              </a:gs>
              <a:gs pos="0">
                <a:srgbClr val="C4D6EB"/>
              </a:gs>
              <a:gs pos="100000">
                <a:schemeClr val="accent1">
                  <a:lumMod val="75000"/>
                </a:schemeClr>
              </a:gs>
            </a:gsLst>
            <a:lin ang="2700000" scaled="0"/>
          </a:gradFill>
          <a:ln w="19050">
            <a:solidFill>
              <a:srgbClr val="FFFFFF"/>
            </a:solidFill>
            <a:round/>
            <a:headEnd/>
            <a:tailEnd/>
          </a:ln>
          <a:effectLst>
            <a:outerShdw dist="107763" dir="2700000" algn="ctr" rotWithShape="0">
              <a:srgbClr val="C0C0C0">
                <a:alpha val="50000"/>
              </a:srgbClr>
            </a:outerShdw>
          </a:effectLst>
        </p:spPr>
        <p:txBody>
          <a:bodyPr wrap="none" anchor="ctr"/>
          <a:lstStyle/>
          <a:p>
            <a:pPr>
              <a:defRPr/>
            </a:pPr>
            <a:endParaRPr lang="zh-CN" altLang="en-US" sz="1200">
              <a:solidFill>
                <a:schemeClr val="bg1"/>
              </a:solidFill>
              <a:latin typeface="Times New Roman" pitchFamily="18" charset="0"/>
              <a:cs typeface="Times New Roman" pitchFamily="18" charset="0"/>
            </a:endParaRPr>
          </a:p>
        </p:txBody>
      </p:sp>
      <p:grpSp>
        <p:nvGrpSpPr>
          <p:cNvPr id="20" name="组合 19">
            <a:extLst>
              <a:ext uri="{FF2B5EF4-FFF2-40B4-BE49-F238E27FC236}">
                <a16:creationId xmlns:a16="http://schemas.microsoft.com/office/drawing/2014/main" id="{3A5CBF0B-4667-4D76-935F-D11EE223DB71}"/>
              </a:ext>
            </a:extLst>
          </p:cNvPr>
          <p:cNvGrpSpPr>
            <a:grpSpLocks/>
          </p:cNvGrpSpPr>
          <p:nvPr/>
        </p:nvGrpSpPr>
        <p:grpSpPr bwMode="auto">
          <a:xfrm>
            <a:off x="1871663" y="2064546"/>
            <a:ext cx="5279231" cy="611258"/>
            <a:chOff x="1114425" y="2962276"/>
            <a:chExt cx="7038975" cy="814828"/>
          </a:xfrm>
        </p:grpSpPr>
        <p:grpSp>
          <p:nvGrpSpPr>
            <p:cNvPr id="13330" name="Group 3">
              <a:extLst>
                <a:ext uri="{FF2B5EF4-FFF2-40B4-BE49-F238E27FC236}">
                  <a16:creationId xmlns:a16="http://schemas.microsoft.com/office/drawing/2014/main" id="{3F9E2908-E495-4083-B77A-4A8B40B0AE07}"/>
                </a:ext>
              </a:extLst>
            </p:cNvPr>
            <p:cNvGrpSpPr>
              <a:grpSpLocks/>
            </p:cNvGrpSpPr>
            <p:nvPr/>
          </p:nvGrpSpPr>
          <p:grpSpPr bwMode="auto">
            <a:xfrm>
              <a:off x="1114425" y="3302000"/>
              <a:ext cx="7014486" cy="252413"/>
              <a:chOff x="1392" y="1536"/>
              <a:chExt cx="3652" cy="144"/>
            </a:xfrm>
          </p:grpSpPr>
          <p:sp>
            <p:nvSpPr>
              <p:cNvPr id="13332" name="Line 4">
                <a:extLst>
                  <a:ext uri="{FF2B5EF4-FFF2-40B4-BE49-F238E27FC236}">
                    <a16:creationId xmlns:a16="http://schemas.microsoft.com/office/drawing/2014/main" id="{8ED18265-474D-47F7-91A4-A84A995D88E4}"/>
                  </a:ext>
                </a:extLst>
              </p:cNvPr>
              <p:cNvSpPr>
                <a:spLocks noChangeShapeType="1"/>
              </p:cNvSpPr>
              <p:nvPr/>
            </p:nvSpPr>
            <p:spPr bwMode="auto">
              <a:xfrm>
                <a:off x="1531" y="1608"/>
                <a:ext cx="3513"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13333" name="Oval 5">
                <a:extLst>
                  <a:ext uri="{FF2B5EF4-FFF2-40B4-BE49-F238E27FC236}">
                    <a16:creationId xmlns:a16="http://schemas.microsoft.com/office/drawing/2014/main" id="{FAEAC035-00D7-4538-A50F-B4A3B232A630}"/>
                  </a:ext>
                </a:extLst>
              </p:cNvPr>
              <p:cNvSpPr>
                <a:spLocks noChangeArrowheads="1"/>
              </p:cNvSpPr>
              <p:nvPr/>
            </p:nvSpPr>
            <p:spPr bwMode="gray">
              <a:xfrm>
                <a:off x="1392" y="1536"/>
                <a:ext cx="144" cy="144"/>
              </a:xfrm>
              <a:prstGeom prst="ellipse">
                <a:avLst/>
              </a:prstGeom>
              <a:gradFill rotWithShape="1">
                <a:gsLst>
                  <a:gs pos="0">
                    <a:srgbClr val="E96E29"/>
                  </a:gs>
                  <a:gs pos="100000">
                    <a:srgbClr val="9B491B"/>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latin typeface="Times New Roman" panose="02020603050405020304" pitchFamily="18" charset="0"/>
                  <a:cs typeface="Times New Roman" panose="02020603050405020304" pitchFamily="18" charset="0"/>
                </a:endParaRPr>
              </a:p>
            </p:txBody>
          </p:sp>
        </p:grpSp>
        <p:sp>
          <p:nvSpPr>
            <p:cNvPr id="13331" name="矩形 6">
              <a:extLst>
                <a:ext uri="{FF2B5EF4-FFF2-40B4-BE49-F238E27FC236}">
                  <a16:creationId xmlns:a16="http://schemas.microsoft.com/office/drawing/2014/main" id="{FDCC8D40-0EF2-4D03-80EE-F2A48E17EA66}"/>
                </a:ext>
              </a:extLst>
            </p:cNvPr>
            <p:cNvSpPr>
              <a:spLocks noChangeArrowheads="1"/>
            </p:cNvSpPr>
            <p:nvPr/>
          </p:nvSpPr>
          <p:spPr bwMode="auto">
            <a:xfrm>
              <a:off x="1473200" y="2962276"/>
              <a:ext cx="6680200" cy="814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200">
                  <a:latin typeface="Times New Roman" panose="02020603050405020304" pitchFamily="18" charset="0"/>
                  <a:cs typeface="Times New Roman" panose="02020603050405020304" pitchFamily="18" charset="0"/>
                </a:rPr>
                <a:t>TransactionStatus getTransaction(TransactionDefinition definition);</a:t>
              </a:r>
            </a:p>
            <a:p>
              <a:pPr>
                <a:lnSpc>
                  <a:spcPct val="150000"/>
                </a:lnSpc>
              </a:pPr>
              <a:r>
                <a:rPr lang="zh-CN" altLang="en-US" sz="1200">
                  <a:latin typeface="Times New Roman" panose="02020603050405020304" pitchFamily="18" charset="0"/>
                  <a:cs typeface="Times New Roman" panose="02020603050405020304" pitchFamily="18" charset="0"/>
                </a:rPr>
                <a:t>用于获取事务状态信息</a:t>
              </a:r>
            </a:p>
          </p:txBody>
        </p:sp>
      </p:grpSp>
      <p:grpSp>
        <p:nvGrpSpPr>
          <p:cNvPr id="25" name="组合 24">
            <a:extLst>
              <a:ext uri="{FF2B5EF4-FFF2-40B4-BE49-F238E27FC236}">
                <a16:creationId xmlns:a16="http://schemas.microsoft.com/office/drawing/2014/main" id="{69B0DEC6-068B-451F-B82B-BACD8E1B51CD}"/>
              </a:ext>
            </a:extLst>
          </p:cNvPr>
          <p:cNvGrpSpPr>
            <a:grpSpLocks/>
          </p:cNvGrpSpPr>
          <p:nvPr/>
        </p:nvGrpSpPr>
        <p:grpSpPr bwMode="auto">
          <a:xfrm>
            <a:off x="1871662" y="2787252"/>
            <a:ext cx="5272088" cy="611258"/>
            <a:chOff x="1114425" y="4026571"/>
            <a:chExt cx="7029685" cy="814830"/>
          </a:xfrm>
        </p:grpSpPr>
        <p:grpSp>
          <p:nvGrpSpPr>
            <p:cNvPr id="13326" name="Group 7">
              <a:extLst>
                <a:ext uri="{FF2B5EF4-FFF2-40B4-BE49-F238E27FC236}">
                  <a16:creationId xmlns:a16="http://schemas.microsoft.com/office/drawing/2014/main" id="{A17B19A0-99FF-4E3F-88F0-EF9921874C16}"/>
                </a:ext>
              </a:extLst>
            </p:cNvPr>
            <p:cNvGrpSpPr>
              <a:grpSpLocks/>
            </p:cNvGrpSpPr>
            <p:nvPr/>
          </p:nvGrpSpPr>
          <p:grpSpPr bwMode="auto">
            <a:xfrm>
              <a:off x="1114425" y="4352535"/>
              <a:ext cx="7014489" cy="252413"/>
              <a:chOff x="1392" y="1692"/>
              <a:chExt cx="3652" cy="144"/>
            </a:xfrm>
          </p:grpSpPr>
          <p:sp>
            <p:nvSpPr>
              <p:cNvPr id="13328" name="Line 8">
                <a:extLst>
                  <a:ext uri="{FF2B5EF4-FFF2-40B4-BE49-F238E27FC236}">
                    <a16:creationId xmlns:a16="http://schemas.microsoft.com/office/drawing/2014/main" id="{274EFF16-1D7A-4D88-BD9B-D20FE8982901}"/>
                  </a:ext>
                </a:extLst>
              </p:cNvPr>
              <p:cNvSpPr>
                <a:spLocks noChangeShapeType="1"/>
              </p:cNvSpPr>
              <p:nvPr/>
            </p:nvSpPr>
            <p:spPr bwMode="auto">
              <a:xfrm flipV="1">
                <a:off x="1536" y="1766"/>
                <a:ext cx="3508"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13329" name="Oval 9">
                <a:extLst>
                  <a:ext uri="{FF2B5EF4-FFF2-40B4-BE49-F238E27FC236}">
                    <a16:creationId xmlns:a16="http://schemas.microsoft.com/office/drawing/2014/main" id="{A25918CB-BD2D-42FA-98A3-B92204308DA8}"/>
                  </a:ext>
                </a:extLst>
              </p:cNvPr>
              <p:cNvSpPr>
                <a:spLocks noChangeArrowheads="1"/>
              </p:cNvSpPr>
              <p:nvPr/>
            </p:nvSpPr>
            <p:spPr bwMode="gray">
              <a:xfrm>
                <a:off x="1392" y="1692"/>
                <a:ext cx="144" cy="144"/>
              </a:xfrm>
              <a:prstGeom prst="ellipse">
                <a:avLst/>
              </a:prstGeom>
              <a:gradFill rotWithShape="1">
                <a:gsLst>
                  <a:gs pos="0">
                    <a:srgbClr val="DCDC48"/>
                  </a:gs>
                  <a:gs pos="100000">
                    <a:srgbClr val="939330"/>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solidFill>
                    <a:schemeClr val="bg1"/>
                  </a:solidFill>
                  <a:latin typeface="Times New Roman" panose="02020603050405020304" pitchFamily="18" charset="0"/>
                  <a:cs typeface="Times New Roman" panose="02020603050405020304" pitchFamily="18" charset="0"/>
                </a:endParaRPr>
              </a:p>
            </p:txBody>
          </p:sp>
        </p:grpSp>
        <p:sp>
          <p:nvSpPr>
            <p:cNvPr id="13327" name="矩形 11">
              <a:extLst>
                <a:ext uri="{FF2B5EF4-FFF2-40B4-BE49-F238E27FC236}">
                  <a16:creationId xmlns:a16="http://schemas.microsoft.com/office/drawing/2014/main" id="{47F5A3EB-C3D8-4F05-9C57-68AB94044A98}"/>
                </a:ext>
              </a:extLst>
            </p:cNvPr>
            <p:cNvSpPr>
              <a:spLocks noChangeArrowheads="1"/>
            </p:cNvSpPr>
            <p:nvPr/>
          </p:nvSpPr>
          <p:spPr bwMode="auto">
            <a:xfrm>
              <a:off x="1473200" y="4026571"/>
              <a:ext cx="6670910" cy="81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200">
                  <a:latin typeface="Times New Roman" panose="02020603050405020304" pitchFamily="18" charset="0"/>
                  <a:cs typeface="Times New Roman" panose="02020603050405020304" pitchFamily="18" charset="0"/>
                </a:rPr>
                <a:t>void commit(TransactionStatus status);</a:t>
              </a:r>
            </a:p>
            <a:p>
              <a:pPr>
                <a:lnSpc>
                  <a:spcPct val="150000"/>
                </a:lnSpc>
              </a:pPr>
              <a:r>
                <a:rPr lang="zh-CN" altLang="en-US" sz="1200">
                  <a:latin typeface="Times New Roman" panose="02020603050405020304" pitchFamily="18" charset="0"/>
                  <a:cs typeface="Times New Roman" panose="02020603050405020304" pitchFamily="18" charset="0"/>
                </a:rPr>
                <a:t>用于提交事务</a:t>
              </a:r>
            </a:p>
          </p:txBody>
        </p:sp>
      </p:grpSp>
      <p:grpSp>
        <p:nvGrpSpPr>
          <p:cNvPr id="31" name="组合 30">
            <a:extLst>
              <a:ext uri="{FF2B5EF4-FFF2-40B4-BE49-F238E27FC236}">
                <a16:creationId xmlns:a16="http://schemas.microsoft.com/office/drawing/2014/main" id="{F4E82024-91AC-40A7-BA52-4518A939FCC5}"/>
              </a:ext>
            </a:extLst>
          </p:cNvPr>
          <p:cNvGrpSpPr>
            <a:grpSpLocks/>
          </p:cNvGrpSpPr>
          <p:nvPr/>
        </p:nvGrpSpPr>
        <p:grpSpPr bwMode="auto">
          <a:xfrm>
            <a:off x="1871662" y="3530202"/>
            <a:ext cx="5272088" cy="611258"/>
            <a:chOff x="1114425" y="4026571"/>
            <a:chExt cx="7029685" cy="814830"/>
          </a:xfrm>
        </p:grpSpPr>
        <p:grpSp>
          <p:nvGrpSpPr>
            <p:cNvPr id="13322" name="Group 7">
              <a:extLst>
                <a:ext uri="{FF2B5EF4-FFF2-40B4-BE49-F238E27FC236}">
                  <a16:creationId xmlns:a16="http://schemas.microsoft.com/office/drawing/2014/main" id="{EA42C188-710E-40A5-B275-B90185FF2661}"/>
                </a:ext>
              </a:extLst>
            </p:cNvPr>
            <p:cNvGrpSpPr>
              <a:grpSpLocks/>
            </p:cNvGrpSpPr>
            <p:nvPr/>
          </p:nvGrpSpPr>
          <p:grpSpPr bwMode="auto">
            <a:xfrm>
              <a:off x="1114425" y="4352535"/>
              <a:ext cx="7014489" cy="252413"/>
              <a:chOff x="1392" y="1692"/>
              <a:chExt cx="3652" cy="144"/>
            </a:xfrm>
          </p:grpSpPr>
          <p:sp>
            <p:nvSpPr>
              <p:cNvPr id="13324" name="Line 8">
                <a:extLst>
                  <a:ext uri="{FF2B5EF4-FFF2-40B4-BE49-F238E27FC236}">
                    <a16:creationId xmlns:a16="http://schemas.microsoft.com/office/drawing/2014/main" id="{841FA78B-B188-44A7-8A51-9BF3A5A55C2E}"/>
                  </a:ext>
                </a:extLst>
              </p:cNvPr>
              <p:cNvSpPr>
                <a:spLocks noChangeShapeType="1"/>
              </p:cNvSpPr>
              <p:nvPr/>
            </p:nvSpPr>
            <p:spPr bwMode="auto">
              <a:xfrm flipV="1">
                <a:off x="1536" y="1766"/>
                <a:ext cx="3508"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13325" name="Oval 9">
                <a:extLst>
                  <a:ext uri="{FF2B5EF4-FFF2-40B4-BE49-F238E27FC236}">
                    <a16:creationId xmlns:a16="http://schemas.microsoft.com/office/drawing/2014/main" id="{7AF8B288-9056-4E2F-8244-F8D0C3795B11}"/>
                  </a:ext>
                </a:extLst>
              </p:cNvPr>
              <p:cNvSpPr>
                <a:spLocks noChangeArrowheads="1"/>
              </p:cNvSpPr>
              <p:nvPr/>
            </p:nvSpPr>
            <p:spPr bwMode="gray">
              <a:xfrm>
                <a:off x="1392" y="1692"/>
                <a:ext cx="144" cy="144"/>
              </a:xfrm>
              <a:prstGeom prst="ellipse">
                <a:avLst/>
              </a:prstGeom>
              <a:solidFill>
                <a:srgbClr val="00B0F0"/>
              </a:soli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solidFill>
                    <a:schemeClr val="bg1"/>
                  </a:solidFill>
                  <a:latin typeface="Times New Roman" panose="02020603050405020304" pitchFamily="18" charset="0"/>
                  <a:cs typeface="Times New Roman" panose="02020603050405020304" pitchFamily="18" charset="0"/>
                </a:endParaRPr>
              </a:p>
            </p:txBody>
          </p:sp>
        </p:grpSp>
        <p:sp>
          <p:nvSpPr>
            <p:cNvPr id="13323" name="矩形 11">
              <a:extLst>
                <a:ext uri="{FF2B5EF4-FFF2-40B4-BE49-F238E27FC236}">
                  <a16:creationId xmlns:a16="http://schemas.microsoft.com/office/drawing/2014/main" id="{69507998-346D-4706-B1BB-15829B9E7089}"/>
                </a:ext>
              </a:extLst>
            </p:cNvPr>
            <p:cNvSpPr>
              <a:spLocks noChangeArrowheads="1"/>
            </p:cNvSpPr>
            <p:nvPr/>
          </p:nvSpPr>
          <p:spPr bwMode="auto">
            <a:xfrm>
              <a:off x="1473200" y="4026571"/>
              <a:ext cx="6670910" cy="81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200">
                  <a:latin typeface="Times New Roman" panose="02020603050405020304" pitchFamily="18" charset="0"/>
                  <a:cs typeface="Times New Roman" panose="02020603050405020304" pitchFamily="18" charset="0"/>
                </a:rPr>
                <a:t>void rollback(TransactionStatus status);</a:t>
              </a:r>
            </a:p>
            <a:p>
              <a:pPr>
                <a:lnSpc>
                  <a:spcPct val="150000"/>
                </a:lnSpc>
              </a:pPr>
              <a:r>
                <a:rPr lang="zh-CN" altLang="en-US" sz="1200">
                  <a:latin typeface="Times New Roman" panose="02020603050405020304" pitchFamily="18" charset="0"/>
                  <a:cs typeface="Times New Roman" panose="02020603050405020304" pitchFamily="18" charset="0"/>
                </a:rPr>
                <a:t>用于回滚事务</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nodeType="afterGroup">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par>
                                <p:cTn id="12" presetID="16" presetClass="entr" presetSubtype="21"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barn(inVertical)">
                                      <p:cBhvr>
                                        <p:cTn id="14" dur="500"/>
                                        <p:tgtEl>
                                          <p:spTgt spid="1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nodeType="afterGroup">
                            <p:stCondLst>
                              <p:cond delay="500"/>
                            </p:stCondLst>
                            <p:childTnLst>
                              <p:par>
                                <p:cTn id="21" presetID="22" presetClass="entr" presetSubtype="8"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500"/>
                                        <p:tgtEl>
                                          <p:spTgt spid="2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left)">
                                      <p:cBhvr>
                                        <p:cTn id="3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B0C5A2A5-EB20-442D-8769-85DCB706A4B1}"/>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noAutofit/>
          </a:bodyPr>
          <a:lstStyle/>
          <a:p>
            <a:r>
              <a:rPr lang="zh-CN" altLang="en-US" dirty="0"/>
              <a:t>事务管理的核心接口</a:t>
            </a:r>
          </a:p>
        </p:txBody>
      </p:sp>
      <p:sp>
        <p:nvSpPr>
          <p:cNvPr id="2" name="灯片编号占位符 1">
            <a:extLst>
              <a:ext uri="{FF2B5EF4-FFF2-40B4-BE49-F238E27FC236}">
                <a16:creationId xmlns:a16="http://schemas.microsoft.com/office/drawing/2014/main" id="{9C352787-8802-4044-B11F-3F95AE9A7140}"/>
              </a:ext>
            </a:extLst>
          </p:cNvPr>
          <p:cNvSpPr>
            <a:spLocks noGrp="1"/>
          </p:cNvSpPr>
          <p:nvPr>
            <p:ph type="sldNum" sz="quarter" idx="4"/>
          </p:nvPr>
        </p:nvSpPr>
        <p:spPr/>
        <p:txBody>
          <a:bodyPr/>
          <a:lstStyle/>
          <a:p>
            <a:fld id="{52942C04-D57B-438A-A227-9D269B8E2625}" type="slidenum">
              <a:rPr lang="zh-CN" altLang="en-US" smtClean="0"/>
              <a:pPr/>
              <a:t>21</a:t>
            </a:fld>
            <a:endParaRPr lang="zh-CN" altLang="en-US"/>
          </a:p>
        </p:txBody>
      </p:sp>
      <p:sp>
        <p:nvSpPr>
          <p:cNvPr id="17" name="矩形 16">
            <a:extLst>
              <a:ext uri="{FF2B5EF4-FFF2-40B4-BE49-F238E27FC236}">
                <a16:creationId xmlns:a16="http://schemas.microsoft.com/office/drawing/2014/main" id="{E1387868-BB51-40B1-B796-DB78F2495D68}"/>
              </a:ext>
            </a:extLst>
          </p:cNvPr>
          <p:cNvSpPr/>
          <p:nvPr/>
        </p:nvSpPr>
        <p:spPr bwMode="auto">
          <a:xfrm>
            <a:off x="1478757" y="821531"/>
            <a:ext cx="6132910" cy="914400"/>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defRPr/>
            </a:pPr>
            <a:endParaRPr lang="zh-CN" altLang="en-US" sz="1200"/>
          </a:p>
        </p:txBody>
      </p:sp>
      <p:sp>
        <p:nvSpPr>
          <p:cNvPr id="18" name="矩形 8">
            <a:extLst>
              <a:ext uri="{FF2B5EF4-FFF2-40B4-BE49-F238E27FC236}">
                <a16:creationId xmlns:a16="http://schemas.microsoft.com/office/drawing/2014/main" id="{58268D09-D943-44A4-ABC6-6E8963827A02}"/>
              </a:ext>
            </a:extLst>
          </p:cNvPr>
          <p:cNvSpPr>
            <a:spLocks noChangeArrowheads="1"/>
          </p:cNvSpPr>
          <p:nvPr/>
        </p:nvSpPr>
        <p:spPr bwMode="auto">
          <a:xfrm>
            <a:off x="1478757" y="794147"/>
            <a:ext cx="6132910" cy="61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200">
                <a:latin typeface="Times New Roman" panose="02020603050405020304" pitchFamily="18" charset="0"/>
                <a:cs typeface="Times New Roman" panose="02020603050405020304" pitchFamily="18" charset="0"/>
              </a:rPr>
              <a:t>         PlatformTransactionManager</a:t>
            </a:r>
            <a:r>
              <a:rPr lang="zh-CN" altLang="zh-CN" sz="1200">
                <a:latin typeface="Times New Roman" panose="02020603050405020304" pitchFamily="18" charset="0"/>
                <a:cs typeface="Times New Roman" panose="02020603050405020304" pitchFamily="18" charset="0"/>
              </a:rPr>
              <a:t>接口只是代表事务管理的接口，并不知道底层是如何管理事务的，具体如何管理事务则由它的实现类来完成。</a:t>
            </a:r>
            <a:r>
              <a:rPr lang="zh-CN" altLang="en-US" sz="1200">
                <a:latin typeface="Times New Roman" panose="02020603050405020304" pitchFamily="18" charset="0"/>
                <a:cs typeface="Times New Roman" panose="02020603050405020304" pitchFamily="18" charset="0"/>
              </a:rPr>
              <a:t>该接口</a:t>
            </a:r>
            <a:r>
              <a:rPr lang="zh-CN" altLang="zh-CN" sz="1200">
                <a:latin typeface="Times New Roman" panose="02020603050405020304" pitchFamily="18" charset="0"/>
                <a:cs typeface="Times New Roman" panose="02020603050405020304" pitchFamily="18" charset="0"/>
              </a:rPr>
              <a:t>常见的几个实现类如下</a:t>
            </a:r>
            <a:r>
              <a:rPr lang="zh-CN" altLang="en-US" sz="1200">
                <a:latin typeface="Times New Roman" panose="02020603050405020304" pitchFamily="18" charset="0"/>
                <a:cs typeface="Times New Roman" panose="02020603050405020304" pitchFamily="18" charset="0"/>
              </a:rPr>
              <a:t>：</a:t>
            </a:r>
            <a:endParaRPr lang="zh-CN" altLang="zh-CN" sz="1200">
              <a:latin typeface="Times New Roman" panose="02020603050405020304" pitchFamily="18" charset="0"/>
              <a:cs typeface="Times New Roman" panose="02020603050405020304" pitchFamily="18" charset="0"/>
            </a:endParaRPr>
          </a:p>
        </p:txBody>
      </p:sp>
      <p:grpSp>
        <p:nvGrpSpPr>
          <p:cNvPr id="77" name="组合 76">
            <a:extLst>
              <a:ext uri="{FF2B5EF4-FFF2-40B4-BE49-F238E27FC236}">
                <a16:creationId xmlns:a16="http://schemas.microsoft.com/office/drawing/2014/main" id="{DDF706DA-8056-4698-8FA9-A940F76D2756}"/>
              </a:ext>
            </a:extLst>
          </p:cNvPr>
          <p:cNvGrpSpPr>
            <a:grpSpLocks/>
          </p:cNvGrpSpPr>
          <p:nvPr/>
        </p:nvGrpSpPr>
        <p:grpSpPr bwMode="auto">
          <a:xfrm>
            <a:off x="2350294" y="1878807"/>
            <a:ext cx="5264944" cy="335756"/>
            <a:chOff x="1609725" y="2505074"/>
            <a:chExt cx="7019925" cy="447675"/>
          </a:xfrm>
        </p:grpSpPr>
        <p:sp>
          <p:nvSpPr>
            <p:cNvPr id="4" name="单圆角矩形 3">
              <a:extLst>
                <a:ext uri="{FF2B5EF4-FFF2-40B4-BE49-F238E27FC236}">
                  <a16:creationId xmlns:a16="http://schemas.microsoft.com/office/drawing/2014/main" id="{9A7BD28E-43CE-4F0B-A0B4-6F3CFB52C29D}"/>
                </a:ext>
              </a:extLst>
            </p:cNvPr>
            <p:cNvSpPr/>
            <p:nvPr/>
          </p:nvSpPr>
          <p:spPr>
            <a:xfrm>
              <a:off x="1609725" y="2505074"/>
              <a:ext cx="333375" cy="4476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t>1</a:t>
              </a:r>
              <a:endParaRPr lang="zh-CN" altLang="en-US" sz="1200" dirty="0"/>
            </a:p>
          </p:txBody>
        </p:sp>
        <p:sp>
          <p:nvSpPr>
            <p:cNvPr id="14359" name="矩形 4">
              <a:extLst>
                <a:ext uri="{FF2B5EF4-FFF2-40B4-BE49-F238E27FC236}">
                  <a16:creationId xmlns:a16="http://schemas.microsoft.com/office/drawing/2014/main" id="{C62F7435-7581-4790-972E-D07586EB9320}"/>
                </a:ext>
              </a:extLst>
            </p:cNvPr>
            <p:cNvSpPr>
              <a:spLocks noChangeArrowheads="1"/>
            </p:cNvSpPr>
            <p:nvPr/>
          </p:nvSpPr>
          <p:spPr bwMode="auto">
            <a:xfrm>
              <a:off x="1943100" y="2552699"/>
              <a:ext cx="6686550" cy="369332"/>
            </a:xfrm>
            <a:prstGeom prst="rect">
              <a:avLst/>
            </a:prstGeom>
            <a:noFill/>
            <a:ln w="9525">
              <a:solidFill>
                <a:schemeClr val="accent1"/>
              </a:solidFill>
              <a:prstDash val="sys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a:latin typeface="Times New Roman" panose="02020603050405020304" pitchFamily="18" charset="0"/>
                  <a:cs typeface="Times New Roman" panose="02020603050405020304" pitchFamily="18" charset="0"/>
                </a:rPr>
                <a:t>org.springframework.jdbc.datasource.DataSourceTransactionManager</a:t>
              </a:r>
              <a:endParaRPr lang="zh-CN" altLang="en-US" sz="1200">
                <a:latin typeface="Times New Roman" panose="02020603050405020304" pitchFamily="18" charset="0"/>
                <a:cs typeface="Times New Roman" panose="02020603050405020304" pitchFamily="18" charset="0"/>
              </a:endParaRPr>
            </a:p>
          </p:txBody>
        </p:sp>
      </p:grpSp>
      <p:sp>
        <p:nvSpPr>
          <p:cNvPr id="6" name="矩形 5">
            <a:extLst>
              <a:ext uri="{FF2B5EF4-FFF2-40B4-BE49-F238E27FC236}">
                <a16:creationId xmlns:a16="http://schemas.microsoft.com/office/drawing/2014/main" id="{4918E108-D7FA-4A8F-A603-B8EDC6974E25}"/>
              </a:ext>
            </a:extLst>
          </p:cNvPr>
          <p:cNvSpPr>
            <a:spLocks noChangeArrowheads="1"/>
          </p:cNvSpPr>
          <p:nvPr/>
        </p:nvSpPr>
        <p:spPr bwMode="auto">
          <a:xfrm>
            <a:off x="2600325" y="2237185"/>
            <a:ext cx="258596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1200"/>
              <a:t>用于配置</a:t>
            </a:r>
            <a:r>
              <a:rPr lang="en-US" altLang="zh-CN" sz="1200"/>
              <a:t>JDBC</a:t>
            </a:r>
            <a:r>
              <a:rPr lang="zh-CN" altLang="zh-CN" sz="1200"/>
              <a:t>数据源的事务管理器</a:t>
            </a:r>
            <a:endParaRPr lang="zh-CN" altLang="en-US" sz="1200"/>
          </a:p>
        </p:txBody>
      </p:sp>
      <p:grpSp>
        <p:nvGrpSpPr>
          <p:cNvPr id="78" name="组合 77">
            <a:extLst>
              <a:ext uri="{FF2B5EF4-FFF2-40B4-BE49-F238E27FC236}">
                <a16:creationId xmlns:a16="http://schemas.microsoft.com/office/drawing/2014/main" id="{44702193-956A-4505-8819-176489BEEDDF}"/>
              </a:ext>
            </a:extLst>
          </p:cNvPr>
          <p:cNvGrpSpPr>
            <a:grpSpLocks/>
          </p:cNvGrpSpPr>
          <p:nvPr/>
        </p:nvGrpSpPr>
        <p:grpSpPr bwMode="auto">
          <a:xfrm>
            <a:off x="2350294" y="2500313"/>
            <a:ext cx="5264944" cy="335756"/>
            <a:chOff x="1609725" y="3333749"/>
            <a:chExt cx="7019925" cy="447675"/>
          </a:xfrm>
        </p:grpSpPr>
        <p:sp>
          <p:nvSpPr>
            <p:cNvPr id="63" name="单圆角矩形 62">
              <a:extLst>
                <a:ext uri="{FF2B5EF4-FFF2-40B4-BE49-F238E27FC236}">
                  <a16:creationId xmlns:a16="http://schemas.microsoft.com/office/drawing/2014/main" id="{81C8D606-09DE-46D5-9CFB-6CBE80C74ADC}"/>
                </a:ext>
              </a:extLst>
            </p:cNvPr>
            <p:cNvSpPr/>
            <p:nvPr/>
          </p:nvSpPr>
          <p:spPr>
            <a:xfrm>
              <a:off x="1609725" y="3333749"/>
              <a:ext cx="333375" cy="4476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a:t>2</a:t>
              </a:r>
              <a:endParaRPr lang="zh-CN" altLang="en-US" sz="1200" dirty="0"/>
            </a:p>
          </p:txBody>
        </p:sp>
        <p:sp>
          <p:nvSpPr>
            <p:cNvPr id="14357" name="矩形 63">
              <a:extLst>
                <a:ext uri="{FF2B5EF4-FFF2-40B4-BE49-F238E27FC236}">
                  <a16:creationId xmlns:a16="http://schemas.microsoft.com/office/drawing/2014/main" id="{9875D26A-7FB7-4CE8-BE46-2478DC85291E}"/>
                </a:ext>
              </a:extLst>
            </p:cNvPr>
            <p:cNvSpPr>
              <a:spLocks noChangeArrowheads="1"/>
            </p:cNvSpPr>
            <p:nvPr/>
          </p:nvSpPr>
          <p:spPr bwMode="auto">
            <a:xfrm>
              <a:off x="1943100" y="3381374"/>
              <a:ext cx="6686550" cy="369332"/>
            </a:xfrm>
            <a:prstGeom prst="rect">
              <a:avLst/>
            </a:prstGeom>
            <a:noFill/>
            <a:ln w="9525">
              <a:solidFill>
                <a:schemeClr val="accent1"/>
              </a:solidFill>
              <a:prstDash val="sys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a:latin typeface="Times New Roman" panose="02020603050405020304" pitchFamily="18" charset="0"/>
                  <a:cs typeface="Times New Roman" panose="02020603050405020304" pitchFamily="18" charset="0"/>
                </a:rPr>
                <a:t>org.springframework.orm.hibernate4.HibernateTransactionManager</a:t>
              </a:r>
              <a:endParaRPr lang="zh-CN" altLang="en-US" sz="1200">
                <a:latin typeface="Times New Roman" panose="02020603050405020304" pitchFamily="18" charset="0"/>
                <a:cs typeface="Times New Roman" panose="02020603050405020304" pitchFamily="18" charset="0"/>
              </a:endParaRPr>
            </a:p>
          </p:txBody>
        </p:sp>
      </p:grpSp>
      <p:sp>
        <p:nvSpPr>
          <p:cNvPr id="65" name="矩形 64">
            <a:extLst>
              <a:ext uri="{FF2B5EF4-FFF2-40B4-BE49-F238E27FC236}">
                <a16:creationId xmlns:a16="http://schemas.microsoft.com/office/drawing/2014/main" id="{C4D3AA40-D1A3-4930-B998-BEFE14946072}"/>
              </a:ext>
            </a:extLst>
          </p:cNvPr>
          <p:cNvSpPr>
            <a:spLocks noChangeArrowheads="1"/>
          </p:cNvSpPr>
          <p:nvPr/>
        </p:nvSpPr>
        <p:spPr bwMode="auto">
          <a:xfrm>
            <a:off x="2600325" y="2858692"/>
            <a:ext cx="23871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1200"/>
              <a:t>用于配置</a:t>
            </a:r>
            <a:r>
              <a:rPr lang="en-US" altLang="zh-CN" sz="1200"/>
              <a:t>Hibernate</a:t>
            </a:r>
            <a:r>
              <a:rPr lang="zh-CN" altLang="zh-CN" sz="1200"/>
              <a:t>的事务管理器</a:t>
            </a:r>
            <a:endParaRPr lang="zh-CN" altLang="en-US" sz="1200"/>
          </a:p>
        </p:txBody>
      </p:sp>
      <p:grpSp>
        <p:nvGrpSpPr>
          <p:cNvPr id="79" name="组合 78">
            <a:extLst>
              <a:ext uri="{FF2B5EF4-FFF2-40B4-BE49-F238E27FC236}">
                <a16:creationId xmlns:a16="http://schemas.microsoft.com/office/drawing/2014/main" id="{B0BE6708-F0AD-4513-BCD9-FEA2DB7908D5}"/>
              </a:ext>
            </a:extLst>
          </p:cNvPr>
          <p:cNvGrpSpPr>
            <a:grpSpLocks/>
          </p:cNvGrpSpPr>
          <p:nvPr/>
        </p:nvGrpSpPr>
        <p:grpSpPr bwMode="auto">
          <a:xfrm>
            <a:off x="2350294" y="3164682"/>
            <a:ext cx="5264944" cy="335756"/>
            <a:chOff x="1609725" y="4219574"/>
            <a:chExt cx="7019925" cy="447675"/>
          </a:xfrm>
        </p:grpSpPr>
        <p:sp>
          <p:nvSpPr>
            <p:cNvPr id="66" name="单圆角矩形 65">
              <a:extLst>
                <a:ext uri="{FF2B5EF4-FFF2-40B4-BE49-F238E27FC236}">
                  <a16:creationId xmlns:a16="http://schemas.microsoft.com/office/drawing/2014/main" id="{AD464F34-F046-42AF-92DF-C8D1C40B6B54}"/>
                </a:ext>
              </a:extLst>
            </p:cNvPr>
            <p:cNvSpPr/>
            <p:nvPr/>
          </p:nvSpPr>
          <p:spPr>
            <a:xfrm>
              <a:off x="1609725" y="4219574"/>
              <a:ext cx="333375" cy="44767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t>3</a:t>
              </a:r>
              <a:endParaRPr lang="zh-CN" altLang="en-US" sz="1200" dirty="0"/>
            </a:p>
          </p:txBody>
        </p:sp>
        <p:sp>
          <p:nvSpPr>
            <p:cNvPr id="14355" name="矩形 66">
              <a:extLst>
                <a:ext uri="{FF2B5EF4-FFF2-40B4-BE49-F238E27FC236}">
                  <a16:creationId xmlns:a16="http://schemas.microsoft.com/office/drawing/2014/main" id="{D328BA77-2728-4D0B-84B1-BEB59B72E534}"/>
                </a:ext>
              </a:extLst>
            </p:cNvPr>
            <p:cNvSpPr>
              <a:spLocks noChangeArrowheads="1"/>
            </p:cNvSpPr>
            <p:nvPr/>
          </p:nvSpPr>
          <p:spPr bwMode="auto">
            <a:xfrm>
              <a:off x="1943100" y="4267199"/>
              <a:ext cx="6686550" cy="369332"/>
            </a:xfrm>
            <a:prstGeom prst="rect">
              <a:avLst/>
            </a:prstGeom>
            <a:noFill/>
            <a:ln w="9525">
              <a:solidFill>
                <a:schemeClr val="accent1"/>
              </a:solidFill>
              <a:prstDash val="sys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a:latin typeface="Times New Roman" panose="02020603050405020304" pitchFamily="18" charset="0"/>
                  <a:cs typeface="Times New Roman" panose="02020603050405020304" pitchFamily="18" charset="0"/>
                </a:rPr>
                <a:t>org.springframework.transaction.jta.JtaTransactionManager</a:t>
              </a:r>
              <a:endParaRPr lang="zh-CN" altLang="en-US" sz="1200">
                <a:latin typeface="Times New Roman" panose="02020603050405020304" pitchFamily="18" charset="0"/>
                <a:cs typeface="Times New Roman" panose="02020603050405020304" pitchFamily="18" charset="0"/>
              </a:endParaRPr>
            </a:p>
          </p:txBody>
        </p:sp>
      </p:grpSp>
      <p:sp>
        <p:nvSpPr>
          <p:cNvPr id="68" name="矩形 67">
            <a:extLst>
              <a:ext uri="{FF2B5EF4-FFF2-40B4-BE49-F238E27FC236}">
                <a16:creationId xmlns:a16="http://schemas.microsoft.com/office/drawing/2014/main" id="{B0517429-F818-40CD-89E8-D148FA8616B8}"/>
              </a:ext>
            </a:extLst>
          </p:cNvPr>
          <p:cNvSpPr>
            <a:spLocks noChangeArrowheads="1"/>
          </p:cNvSpPr>
          <p:nvPr/>
        </p:nvSpPr>
        <p:spPr bwMode="auto">
          <a:xfrm>
            <a:off x="2600325" y="3523060"/>
            <a:ext cx="18774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1200"/>
              <a:t>用于配置全局事务管理器</a:t>
            </a:r>
            <a:endParaRPr lang="zh-CN" altLang="en-US" sz="1200"/>
          </a:p>
        </p:txBody>
      </p:sp>
      <p:grpSp>
        <p:nvGrpSpPr>
          <p:cNvPr id="69" name="组合 68">
            <a:extLst>
              <a:ext uri="{FF2B5EF4-FFF2-40B4-BE49-F238E27FC236}">
                <a16:creationId xmlns:a16="http://schemas.microsoft.com/office/drawing/2014/main" id="{33EECC2B-4B27-4DEB-B989-03EE167F3C81}"/>
              </a:ext>
            </a:extLst>
          </p:cNvPr>
          <p:cNvGrpSpPr>
            <a:grpSpLocks/>
          </p:cNvGrpSpPr>
          <p:nvPr/>
        </p:nvGrpSpPr>
        <p:grpSpPr bwMode="auto">
          <a:xfrm>
            <a:off x="1293019" y="4106466"/>
            <a:ext cx="6318647" cy="654844"/>
            <a:chOff x="437357" y="4818063"/>
            <a:chExt cx="8424862" cy="873125"/>
          </a:xfrm>
        </p:grpSpPr>
        <p:sp>
          <p:nvSpPr>
            <p:cNvPr id="70" name="矩形 69">
              <a:extLst>
                <a:ext uri="{FF2B5EF4-FFF2-40B4-BE49-F238E27FC236}">
                  <a16:creationId xmlns:a16="http://schemas.microsoft.com/office/drawing/2014/main" id="{768ADD2A-E074-4542-95CC-0136BED251B2}"/>
                </a:ext>
              </a:extLst>
            </p:cNvPr>
            <p:cNvSpPr/>
            <p:nvPr/>
          </p:nvSpPr>
          <p:spPr>
            <a:xfrm>
              <a:off x="916782" y="4951413"/>
              <a:ext cx="7945437" cy="627062"/>
            </a:xfrm>
            <a:prstGeom prst="rect">
              <a:avLst/>
            </a:prstGeom>
            <a:gradFill flip="none" rotWithShape="1">
              <a:gsLst>
                <a:gs pos="0">
                  <a:srgbClr val="5E9EFF"/>
                </a:gs>
                <a:gs pos="39999">
                  <a:srgbClr val="85C2FF"/>
                </a:gs>
                <a:gs pos="70000">
                  <a:srgbClr val="C4D6EB"/>
                </a:gs>
                <a:gs pos="100000">
                  <a:srgbClr val="FFEBFA"/>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zh-CN" altLang="en-US" sz="1200" b="1" dirty="0">
                  <a:solidFill>
                    <a:srgbClr val="FF0000"/>
                  </a:solidFill>
                  <a:latin typeface="宋体" panose="02010600030101010101" pitchFamily="2" charset="-122"/>
                  <a:ea typeface="宋体" panose="02010600030101010101" pitchFamily="2" charset="-122"/>
                </a:rPr>
                <a:t>小提示</a:t>
              </a:r>
              <a:r>
                <a:rPr lang="zh-CN" altLang="en-US" sz="1200" dirty="0">
                  <a:solidFill>
                    <a:srgbClr val="000000"/>
                  </a:solidFill>
                  <a:latin typeface="宋体" panose="02010600030101010101" pitchFamily="2" charset="-122"/>
                  <a:ea typeface="宋体" panose="02010600030101010101" pitchFamily="2" charset="-122"/>
                </a:rPr>
                <a:t>：</a:t>
              </a:r>
              <a:r>
                <a:rPr lang="zh-CN" altLang="en-US" sz="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当底层采用不同的持久层技术时，系统只需使用不同的</a:t>
              </a:r>
              <a:r>
                <a:rPr lang="en-US" altLang="zh-CN" sz="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PlatformTransactionManager</a:t>
              </a:r>
              <a:r>
                <a:rPr lang="zh-CN" altLang="en-US" sz="12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实现类即可。</a:t>
              </a:r>
            </a:p>
          </p:txBody>
        </p:sp>
        <p:pic>
          <p:nvPicPr>
            <p:cNvPr id="14353" name="Picture 2">
              <a:extLst>
                <a:ext uri="{FF2B5EF4-FFF2-40B4-BE49-F238E27FC236}">
                  <a16:creationId xmlns:a16="http://schemas.microsoft.com/office/drawing/2014/main" id="{C736AC9D-389E-4D12-B810-6579CA950F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357" y="4818063"/>
              <a:ext cx="900112"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2" name="矩形 71">
            <a:extLst>
              <a:ext uri="{FF2B5EF4-FFF2-40B4-BE49-F238E27FC236}">
                <a16:creationId xmlns:a16="http://schemas.microsoft.com/office/drawing/2014/main" id="{C28D9E9C-C718-4CA1-8CDC-C751DF39BADA}"/>
              </a:ext>
            </a:extLst>
          </p:cNvPr>
          <p:cNvSpPr/>
          <p:nvPr/>
        </p:nvSpPr>
        <p:spPr bwMode="auto">
          <a:xfrm>
            <a:off x="1478757" y="2037160"/>
            <a:ext cx="489347" cy="1269206"/>
          </a:xfrm>
          <a:prstGeom prst="rect">
            <a:avLst/>
          </a:prstGeom>
          <a:blipFill>
            <a:blip r:embed="rId3"/>
            <a:tile tx="0" ty="0" sx="100000" sy="100000" flip="none" algn="tl"/>
          </a:blipFill>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lgn="ctr">
              <a:defRPr/>
            </a:pPr>
            <a:endParaRPr lang="en-US" altLang="zh-CN" sz="1200" dirty="0"/>
          </a:p>
          <a:p>
            <a:pPr algn="ctr">
              <a:defRPr/>
            </a:pPr>
            <a:r>
              <a:rPr lang="zh-CN" altLang="en-US" sz="1200" dirty="0"/>
              <a:t>常用接口实现类</a:t>
            </a:r>
          </a:p>
        </p:txBody>
      </p:sp>
      <p:cxnSp>
        <p:nvCxnSpPr>
          <p:cNvPr id="11" name="肘形连接符 10">
            <a:extLst>
              <a:ext uri="{FF2B5EF4-FFF2-40B4-BE49-F238E27FC236}">
                <a16:creationId xmlns:a16="http://schemas.microsoft.com/office/drawing/2014/main" id="{CF65704B-6D76-4E94-B2B7-50988EA3D9B7}"/>
              </a:ext>
            </a:extLst>
          </p:cNvPr>
          <p:cNvCxnSpPr>
            <a:stCxn id="72" idx="3"/>
            <a:endCxn id="4" idx="1"/>
          </p:cNvCxnSpPr>
          <p:nvPr/>
        </p:nvCxnSpPr>
        <p:spPr>
          <a:xfrm flipV="1">
            <a:off x="1968104" y="2046685"/>
            <a:ext cx="382190" cy="625078"/>
          </a:xfrm>
          <a:prstGeom prst="bentConnector3">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74" name="肘形连接符 73">
            <a:extLst>
              <a:ext uri="{FF2B5EF4-FFF2-40B4-BE49-F238E27FC236}">
                <a16:creationId xmlns:a16="http://schemas.microsoft.com/office/drawing/2014/main" id="{FEC821E0-81C2-426E-BAF4-D1291D82BD15}"/>
              </a:ext>
            </a:extLst>
          </p:cNvPr>
          <p:cNvCxnSpPr>
            <a:stCxn id="72" idx="3"/>
            <a:endCxn id="63" idx="1"/>
          </p:cNvCxnSpPr>
          <p:nvPr/>
        </p:nvCxnSpPr>
        <p:spPr>
          <a:xfrm flipV="1">
            <a:off x="1968104" y="2668191"/>
            <a:ext cx="382190" cy="3572"/>
          </a:xfrm>
          <a:prstGeom prst="bentConnector3">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76" name="肘形连接符 75">
            <a:extLst>
              <a:ext uri="{FF2B5EF4-FFF2-40B4-BE49-F238E27FC236}">
                <a16:creationId xmlns:a16="http://schemas.microsoft.com/office/drawing/2014/main" id="{9D8FBBBB-3D7F-4FCF-80B7-47FA6008110A}"/>
              </a:ext>
            </a:extLst>
          </p:cNvPr>
          <p:cNvCxnSpPr>
            <a:stCxn id="72" idx="3"/>
            <a:endCxn id="66" idx="1"/>
          </p:cNvCxnSpPr>
          <p:nvPr/>
        </p:nvCxnSpPr>
        <p:spPr>
          <a:xfrm>
            <a:off x="1968104" y="2671763"/>
            <a:ext cx="382190" cy="660797"/>
          </a:xfrm>
          <a:prstGeom prst="bentConnector3">
            <a:avLst/>
          </a:prstGeom>
          <a:ln w="254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arn(inVertical)">
                                      <p:cBhvr>
                                        <p:cTn id="10" dur="500"/>
                                        <p:tgtEl>
                                          <p:spTgt spid="18"/>
                                        </p:tgtEl>
                                      </p:cBhvr>
                                    </p:animEffect>
                                  </p:childTnLst>
                                </p:cTn>
                              </p:par>
                            </p:childTnLst>
                          </p:cTn>
                        </p:par>
                        <p:par>
                          <p:cTn id="11" fill="hold" nodeType="afterGroup">
                            <p:stCondLst>
                              <p:cond delay="500"/>
                            </p:stCondLst>
                            <p:childTnLst>
                              <p:par>
                                <p:cTn id="12" presetID="14" presetClass="entr" presetSubtype="10" fill="hold" grpId="0" nodeType="afterEffect">
                                  <p:stCondLst>
                                    <p:cond delay="0"/>
                                  </p:stCondLst>
                                  <p:childTnLst>
                                    <p:set>
                                      <p:cBhvr>
                                        <p:cTn id="13" dur="1" fill="hold">
                                          <p:stCondLst>
                                            <p:cond delay="0"/>
                                          </p:stCondLst>
                                        </p:cTn>
                                        <p:tgtEl>
                                          <p:spTgt spid="72"/>
                                        </p:tgtEl>
                                        <p:attrNameLst>
                                          <p:attrName>style.visibility</p:attrName>
                                        </p:attrNameLst>
                                      </p:cBhvr>
                                      <p:to>
                                        <p:strVal val="visible"/>
                                      </p:to>
                                    </p:set>
                                    <p:animEffect transition="in" filter="randombar(horizontal)">
                                      <p:cBhvr>
                                        <p:cTn id="14" dur="500"/>
                                        <p:tgtEl>
                                          <p:spTgt spid="72"/>
                                        </p:tgtEl>
                                      </p:cBhvr>
                                    </p:animEffect>
                                  </p:childTnLst>
                                </p:cTn>
                              </p:par>
                            </p:childTnLst>
                          </p:cTn>
                        </p:par>
                        <p:par>
                          <p:cTn id="15" fill="hold" nodeType="afterGroup">
                            <p:stCondLst>
                              <p:cond delay="1000"/>
                            </p:stCondLst>
                            <p:childTnLst>
                              <p:par>
                                <p:cTn id="16" presetID="22" presetClass="entr" presetSubtype="4"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250"/>
                                        <p:tgtEl>
                                          <p:spTgt spid="11"/>
                                        </p:tgtEl>
                                      </p:cBhvr>
                                    </p:animEffect>
                                  </p:childTnLst>
                                </p:cTn>
                              </p:par>
                            </p:childTnLst>
                          </p:cTn>
                        </p:par>
                        <p:par>
                          <p:cTn id="19" fill="hold" nodeType="afterGroup">
                            <p:stCondLst>
                              <p:cond delay="1250"/>
                            </p:stCondLst>
                            <p:childTnLst>
                              <p:par>
                                <p:cTn id="20" presetID="22" presetClass="entr" presetSubtype="8" fill="hold" nodeType="afterEffect">
                                  <p:stCondLst>
                                    <p:cond delay="0"/>
                                  </p:stCondLst>
                                  <p:childTnLst>
                                    <p:set>
                                      <p:cBhvr>
                                        <p:cTn id="21" dur="1" fill="hold">
                                          <p:stCondLst>
                                            <p:cond delay="0"/>
                                          </p:stCondLst>
                                        </p:cTn>
                                        <p:tgtEl>
                                          <p:spTgt spid="77"/>
                                        </p:tgtEl>
                                        <p:attrNameLst>
                                          <p:attrName>style.visibility</p:attrName>
                                        </p:attrNameLst>
                                      </p:cBhvr>
                                      <p:to>
                                        <p:strVal val="visible"/>
                                      </p:to>
                                    </p:set>
                                    <p:animEffect transition="in" filter="wipe(left)">
                                      <p:cBhvr>
                                        <p:cTn id="22" dur="500"/>
                                        <p:tgtEl>
                                          <p:spTgt spid="77"/>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arn(inVertical)">
                                      <p:cBhvr>
                                        <p:cTn id="25" dur="500"/>
                                        <p:tgtEl>
                                          <p:spTgt spid="6"/>
                                        </p:tgtEl>
                                      </p:cBhvr>
                                    </p:animEffect>
                                  </p:childTnLst>
                                </p:cTn>
                              </p:par>
                            </p:childTnLst>
                          </p:cTn>
                        </p:par>
                        <p:par>
                          <p:cTn id="26" fill="hold" nodeType="afterGroup">
                            <p:stCondLst>
                              <p:cond delay="1750"/>
                            </p:stCondLst>
                            <p:childTnLst>
                              <p:par>
                                <p:cTn id="27" presetID="22" presetClass="entr" presetSubtype="4" fill="hold" nodeType="afterEffect">
                                  <p:stCondLst>
                                    <p:cond delay="0"/>
                                  </p:stCondLst>
                                  <p:childTnLst>
                                    <p:set>
                                      <p:cBhvr>
                                        <p:cTn id="28" dur="1" fill="hold">
                                          <p:stCondLst>
                                            <p:cond delay="0"/>
                                          </p:stCondLst>
                                        </p:cTn>
                                        <p:tgtEl>
                                          <p:spTgt spid="74"/>
                                        </p:tgtEl>
                                        <p:attrNameLst>
                                          <p:attrName>style.visibility</p:attrName>
                                        </p:attrNameLst>
                                      </p:cBhvr>
                                      <p:to>
                                        <p:strVal val="visible"/>
                                      </p:to>
                                    </p:set>
                                    <p:animEffect transition="in" filter="wipe(down)">
                                      <p:cBhvr>
                                        <p:cTn id="29" dur="250"/>
                                        <p:tgtEl>
                                          <p:spTgt spid="74"/>
                                        </p:tgtEl>
                                      </p:cBhvr>
                                    </p:animEffect>
                                  </p:childTnLst>
                                </p:cTn>
                              </p:par>
                            </p:childTnLst>
                          </p:cTn>
                        </p:par>
                        <p:par>
                          <p:cTn id="30" fill="hold" nodeType="afterGroup">
                            <p:stCondLst>
                              <p:cond delay="2000"/>
                            </p:stCondLst>
                            <p:childTnLst>
                              <p:par>
                                <p:cTn id="31" presetID="22" presetClass="entr" presetSubtype="8" fill="hold" nodeType="afterEffect">
                                  <p:stCondLst>
                                    <p:cond delay="0"/>
                                  </p:stCondLst>
                                  <p:childTnLst>
                                    <p:set>
                                      <p:cBhvr>
                                        <p:cTn id="32" dur="1" fill="hold">
                                          <p:stCondLst>
                                            <p:cond delay="0"/>
                                          </p:stCondLst>
                                        </p:cTn>
                                        <p:tgtEl>
                                          <p:spTgt spid="78"/>
                                        </p:tgtEl>
                                        <p:attrNameLst>
                                          <p:attrName>style.visibility</p:attrName>
                                        </p:attrNameLst>
                                      </p:cBhvr>
                                      <p:to>
                                        <p:strVal val="visible"/>
                                      </p:to>
                                    </p:set>
                                    <p:animEffect transition="in" filter="wipe(left)">
                                      <p:cBhvr>
                                        <p:cTn id="33" dur="500"/>
                                        <p:tgtEl>
                                          <p:spTgt spid="78"/>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65"/>
                                        </p:tgtEl>
                                        <p:attrNameLst>
                                          <p:attrName>style.visibility</p:attrName>
                                        </p:attrNameLst>
                                      </p:cBhvr>
                                      <p:to>
                                        <p:strVal val="visible"/>
                                      </p:to>
                                    </p:set>
                                    <p:animEffect transition="in" filter="barn(inVertical)">
                                      <p:cBhvr>
                                        <p:cTn id="36" dur="500"/>
                                        <p:tgtEl>
                                          <p:spTgt spid="65"/>
                                        </p:tgtEl>
                                      </p:cBhvr>
                                    </p:animEffect>
                                  </p:childTnLst>
                                </p:cTn>
                              </p:par>
                            </p:childTnLst>
                          </p:cTn>
                        </p:par>
                        <p:par>
                          <p:cTn id="37" fill="hold" nodeType="afterGroup">
                            <p:stCondLst>
                              <p:cond delay="2500"/>
                            </p:stCondLst>
                            <p:childTnLst>
                              <p:par>
                                <p:cTn id="38" presetID="22" presetClass="entr" presetSubtype="8" fill="hold" nodeType="afterEffect">
                                  <p:stCondLst>
                                    <p:cond delay="0"/>
                                  </p:stCondLst>
                                  <p:childTnLst>
                                    <p:set>
                                      <p:cBhvr>
                                        <p:cTn id="39" dur="1" fill="hold">
                                          <p:stCondLst>
                                            <p:cond delay="0"/>
                                          </p:stCondLst>
                                        </p:cTn>
                                        <p:tgtEl>
                                          <p:spTgt spid="76"/>
                                        </p:tgtEl>
                                        <p:attrNameLst>
                                          <p:attrName>style.visibility</p:attrName>
                                        </p:attrNameLst>
                                      </p:cBhvr>
                                      <p:to>
                                        <p:strVal val="visible"/>
                                      </p:to>
                                    </p:set>
                                    <p:animEffect transition="in" filter="wipe(left)">
                                      <p:cBhvr>
                                        <p:cTn id="40" dur="250"/>
                                        <p:tgtEl>
                                          <p:spTgt spid="76"/>
                                        </p:tgtEl>
                                      </p:cBhvr>
                                    </p:animEffect>
                                  </p:childTnLst>
                                </p:cTn>
                              </p:par>
                            </p:childTnLst>
                          </p:cTn>
                        </p:par>
                        <p:par>
                          <p:cTn id="41" fill="hold" nodeType="afterGroup">
                            <p:stCondLst>
                              <p:cond delay="2750"/>
                            </p:stCondLst>
                            <p:childTnLst>
                              <p:par>
                                <p:cTn id="42" presetID="22" presetClass="entr" presetSubtype="8" fill="hold" nodeType="afterEffect">
                                  <p:stCondLst>
                                    <p:cond delay="0"/>
                                  </p:stCondLst>
                                  <p:childTnLst>
                                    <p:set>
                                      <p:cBhvr>
                                        <p:cTn id="43" dur="1" fill="hold">
                                          <p:stCondLst>
                                            <p:cond delay="0"/>
                                          </p:stCondLst>
                                        </p:cTn>
                                        <p:tgtEl>
                                          <p:spTgt spid="79"/>
                                        </p:tgtEl>
                                        <p:attrNameLst>
                                          <p:attrName>style.visibility</p:attrName>
                                        </p:attrNameLst>
                                      </p:cBhvr>
                                      <p:to>
                                        <p:strVal val="visible"/>
                                      </p:to>
                                    </p:set>
                                    <p:animEffect transition="in" filter="wipe(left)">
                                      <p:cBhvr>
                                        <p:cTn id="44" dur="500"/>
                                        <p:tgtEl>
                                          <p:spTgt spid="79"/>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68"/>
                                        </p:tgtEl>
                                        <p:attrNameLst>
                                          <p:attrName>style.visibility</p:attrName>
                                        </p:attrNameLst>
                                      </p:cBhvr>
                                      <p:to>
                                        <p:strVal val="visible"/>
                                      </p:to>
                                    </p:set>
                                    <p:animEffect transition="in" filter="barn(inVertical)">
                                      <p:cBhvr>
                                        <p:cTn id="47" dur="500"/>
                                        <p:tgtEl>
                                          <p:spTgt spid="6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2" presetClass="entr" presetSubtype="0" fill="hold" nodeType="clickEffect">
                                  <p:stCondLst>
                                    <p:cond delay="0"/>
                                  </p:stCondLst>
                                  <p:childTnLst>
                                    <p:set>
                                      <p:cBhvr>
                                        <p:cTn id="51" dur="1" fill="hold">
                                          <p:stCondLst>
                                            <p:cond delay="0"/>
                                          </p:stCondLst>
                                        </p:cTn>
                                        <p:tgtEl>
                                          <p:spTgt spid="69"/>
                                        </p:tgtEl>
                                        <p:attrNameLst>
                                          <p:attrName>style.visibility</p:attrName>
                                        </p:attrNameLst>
                                      </p:cBhvr>
                                      <p:to>
                                        <p:strVal val="visible"/>
                                      </p:to>
                                    </p:set>
                                    <p:animEffect transition="in" filter="fade">
                                      <p:cBhvr>
                                        <p:cTn id="52" dur="750"/>
                                        <p:tgtEl>
                                          <p:spTgt spid="69"/>
                                        </p:tgtEl>
                                      </p:cBhvr>
                                    </p:animEffect>
                                    <p:anim calcmode="lin" valueType="num">
                                      <p:cBhvr>
                                        <p:cTn id="53" dur="750" fill="hold"/>
                                        <p:tgtEl>
                                          <p:spTgt spid="69"/>
                                        </p:tgtEl>
                                        <p:attrNameLst>
                                          <p:attrName>ppt_x</p:attrName>
                                        </p:attrNameLst>
                                      </p:cBhvr>
                                      <p:tavLst>
                                        <p:tav tm="0">
                                          <p:val>
                                            <p:strVal val="#ppt_x"/>
                                          </p:val>
                                        </p:tav>
                                        <p:tav tm="100000">
                                          <p:val>
                                            <p:strVal val="#ppt_x"/>
                                          </p:val>
                                        </p:tav>
                                      </p:tavLst>
                                    </p:anim>
                                    <p:anim calcmode="lin" valueType="num">
                                      <p:cBhvr>
                                        <p:cTn id="54" dur="750" fill="hold"/>
                                        <p:tgtEl>
                                          <p:spTgt spid="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6" grpId="0"/>
      <p:bldP spid="65" grpId="0"/>
      <p:bldP spid="68" grpId="0"/>
      <p:bldP spid="7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52B61569-0C75-4660-8EDA-16EF6929E5D4}"/>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noAutofit/>
          </a:bodyPr>
          <a:lstStyle/>
          <a:p>
            <a:r>
              <a:rPr lang="zh-CN" altLang="en-US" dirty="0"/>
              <a:t>事务管理的核心接口</a:t>
            </a:r>
          </a:p>
        </p:txBody>
      </p:sp>
      <p:sp>
        <p:nvSpPr>
          <p:cNvPr id="2" name="灯片编号占位符 1">
            <a:extLst>
              <a:ext uri="{FF2B5EF4-FFF2-40B4-BE49-F238E27FC236}">
                <a16:creationId xmlns:a16="http://schemas.microsoft.com/office/drawing/2014/main" id="{F766CEBC-1610-41AD-97F0-C63096598082}"/>
              </a:ext>
            </a:extLst>
          </p:cNvPr>
          <p:cNvSpPr>
            <a:spLocks noGrp="1"/>
          </p:cNvSpPr>
          <p:nvPr>
            <p:ph type="sldNum" sz="quarter" idx="4"/>
          </p:nvPr>
        </p:nvSpPr>
        <p:spPr/>
        <p:txBody>
          <a:bodyPr/>
          <a:lstStyle/>
          <a:p>
            <a:fld id="{52942C04-D57B-438A-A227-9D269B8E2625}" type="slidenum">
              <a:rPr lang="zh-CN" altLang="en-US" smtClean="0"/>
              <a:pPr/>
              <a:t>22</a:t>
            </a:fld>
            <a:endParaRPr lang="zh-CN" altLang="en-US"/>
          </a:p>
        </p:txBody>
      </p:sp>
      <p:grpSp>
        <p:nvGrpSpPr>
          <p:cNvPr id="12" name="组合 11">
            <a:extLst>
              <a:ext uri="{FF2B5EF4-FFF2-40B4-BE49-F238E27FC236}">
                <a16:creationId xmlns:a16="http://schemas.microsoft.com/office/drawing/2014/main" id="{4F311C9C-11D3-4AA3-9699-082F962BF13D}"/>
              </a:ext>
            </a:extLst>
          </p:cNvPr>
          <p:cNvGrpSpPr>
            <a:grpSpLocks/>
          </p:cNvGrpSpPr>
          <p:nvPr/>
        </p:nvGrpSpPr>
        <p:grpSpPr bwMode="auto">
          <a:xfrm>
            <a:off x="1064419" y="754988"/>
            <a:ext cx="2771775" cy="504562"/>
            <a:chOff x="-99085" y="1244861"/>
            <a:chExt cx="3670960" cy="673010"/>
          </a:xfrm>
        </p:grpSpPr>
        <p:sp>
          <p:nvSpPr>
            <p:cNvPr id="13" name="五边形 12">
              <a:extLst>
                <a:ext uri="{FF2B5EF4-FFF2-40B4-BE49-F238E27FC236}">
                  <a16:creationId xmlns:a16="http://schemas.microsoft.com/office/drawing/2014/main" id="{AA090FB6-5688-490A-82B9-9834946DF938}"/>
                </a:ext>
              </a:extLst>
            </p:cNvPr>
            <p:cNvSpPr/>
            <p:nvPr/>
          </p:nvSpPr>
          <p:spPr>
            <a:xfrm>
              <a:off x="257" y="1244861"/>
              <a:ext cx="3178977" cy="673010"/>
            </a:xfrm>
            <a:prstGeom prst="homePlat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4200000" scaled="0"/>
            </a:gradFill>
            <a:ln>
              <a:noFill/>
            </a:ln>
          </p:spPr>
          <p:txBody>
            <a:bodyPr anchor="ctr">
              <a:spAutoFit/>
            </a:bodyPr>
            <a:lstStyle/>
            <a:p>
              <a:pPr>
                <a:lnSpc>
                  <a:spcPct val="150000"/>
                </a:lnSpc>
                <a:defRPr/>
              </a:pPr>
              <a:endParaRPr lang="en-US" altLang="zh-CN" sz="900">
                <a:solidFill>
                  <a:srgbClr val="000000"/>
                </a:solidFill>
                <a:latin typeface="宋体" pitchFamily="2" charset="-122"/>
                <a:ea typeface="楷体_GB2312"/>
                <a:cs typeface="楷体_GB2312"/>
              </a:endParaRPr>
            </a:p>
            <a:p>
              <a:pPr>
                <a:lnSpc>
                  <a:spcPct val="150000"/>
                </a:lnSpc>
                <a:defRPr/>
              </a:pPr>
              <a:endParaRPr lang="zh-CN" altLang="en-US" sz="1050">
                <a:solidFill>
                  <a:srgbClr val="000000"/>
                </a:solidFill>
                <a:latin typeface="宋体" pitchFamily="2" charset="-122"/>
                <a:ea typeface="楷体_GB2312"/>
                <a:cs typeface="楷体_GB2312"/>
              </a:endParaRPr>
            </a:p>
          </p:txBody>
        </p:sp>
        <p:sp>
          <p:nvSpPr>
            <p:cNvPr id="15393" name="矩形 7">
              <a:extLst>
                <a:ext uri="{FF2B5EF4-FFF2-40B4-BE49-F238E27FC236}">
                  <a16:creationId xmlns:a16="http://schemas.microsoft.com/office/drawing/2014/main" id="{F03E54A3-7691-4DA6-B79C-F51608833237}"/>
                </a:ext>
              </a:extLst>
            </p:cNvPr>
            <p:cNvSpPr>
              <a:spLocks noChangeArrowheads="1"/>
            </p:cNvSpPr>
            <p:nvPr/>
          </p:nvSpPr>
          <p:spPr bwMode="auto">
            <a:xfrm>
              <a:off x="-99085" y="1396482"/>
              <a:ext cx="3023258" cy="36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cs typeface="Times New Roman" panose="02020603050405020304" pitchFamily="18" charset="0"/>
                </a:rPr>
                <a:t>2.TransactionDefinition</a:t>
              </a:r>
              <a:endParaRPr lang="zh-CN" altLang="en-US" sz="1200">
                <a:latin typeface="Times New Roman" panose="02020603050405020304" pitchFamily="18" charset="0"/>
                <a:cs typeface="Times New Roman" panose="02020603050405020304" pitchFamily="18" charset="0"/>
              </a:endParaRPr>
            </a:p>
          </p:txBody>
        </p:sp>
        <p:sp>
          <p:nvSpPr>
            <p:cNvPr id="15" name="燕尾形 14">
              <a:extLst>
                <a:ext uri="{FF2B5EF4-FFF2-40B4-BE49-F238E27FC236}">
                  <a16:creationId xmlns:a16="http://schemas.microsoft.com/office/drawing/2014/main" id="{FF769ED3-FA52-45F4-8559-50C95C2962D0}"/>
                </a:ext>
              </a:extLst>
            </p:cNvPr>
            <p:cNvSpPr/>
            <p:nvPr/>
          </p:nvSpPr>
          <p:spPr>
            <a:xfrm>
              <a:off x="2923781" y="1261937"/>
              <a:ext cx="466754" cy="634095"/>
            </a:xfrm>
            <a:prstGeom prst="chevron">
              <a:avLst>
                <a:gd name="adj" fmla="val 67984"/>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4200000" scaled="0"/>
            </a:gradFill>
            <a:ln>
              <a:noFill/>
            </a:ln>
          </p:spPr>
          <p:txBody>
            <a:bodyPr anchor="ctr">
              <a:spAutoFit/>
            </a:bodyPr>
            <a:lstStyle/>
            <a:p>
              <a:pPr>
                <a:lnSpc>
                  <a:spcPct val="150000"/>
                </a:lnSpc>
                <a:defRPr/>
              </a:pPr>
              <a:endParaRPr lang="en-US" altLang="zh-CN" sz="900">
                <a:solidFill>
                  <a:srgbClr val="000000"/>
                </a:solidFill>
                <a:latin typeface="宋体" pitchFamily="2" charset="-122"/>
                <a:ea typeface="楷体_GB2312"/>
                <a:cs typeface="楷体_GB2312"/>
              </a:endParaRPr>
            </a:p>
            <a:p>
              <a:pPr>
                <a:lnSpc>
                  <a:spcPct val="150000"/>
                </a:lnSpc>
                <a:defRPr/>
              </a:pPr>
              <a:endParaRPr lang="zh-CN" altLang="en-US" sz="900">
                <a:solidFill>
                  <a:srgbClr val="000000"/>
                </a:solidFill>
                <a:latin typeface="宋体" pitchFamily="2" charset="-122"/>
                <a:ea typeface="楷体_GB2312"/>
                <a:cs typeface="楷体_GB2312"/>
              </a:endParaRPr>
            </a:p>
          </p:txBody>
        </p:sp>
        <p:sp>
          <p:nvSpPr>
            <p:cNvPr id="16" name="燕尾形 15">
              <a:extLst>
                <a:ext uri="{FF2B5EF4-FFF2-40B4-BE49-F238E27FC236}">
                  <a16:creationId xmlns:a16="http://schemas.microsoft.com/office/drawing/2014/main" id="{35C2034E-AFE5-4243-9AB9-4BFC714B5465}"/>
                </a:ext>
              </a:extLst>
            </p:cNvPr>
            <p:cNvSpPr/>
            <p:nvPr/>
          </p:nvSpPr>
          <p:spPr>
            <a:xfrm>
              <a:off x="3105121" y="1261937"/>
              <a:ext cx="466754" cy="634095"/>
            </a:xfrm>
            <a:prstGeom prst="chevron">
              <a:avLst>
                <a:gd name="adj" fmla="val 67984"/>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4200000" scaled="0"/>
            </a:gradFill>
            <a:ln>
              <a:noFill/>
            </a:ln>
          </p:spPr>
          <p:txBody>
            <a:bodyPr anchor="ctr">
              <a:spAutoFit/>
            </a:bodyPr>
            <a:lstStyle/>
            <a:p>
              <a:pPr>
                <a:lnSpc>
                  <a:spcPct val="150000"/>
                </a:lnSpc>
                <a:defRPr/>
              </a:pPr>
              <a:endParaRPr lang="en-US" altLang="zh-CN" sz="900">
                <a:solidFill>
                  <a:srgbClr val="000000"/>
                </a:solidFill>
                <a:latin typeface="宋体" pitchFamily="2" charset="-122"/>
                <a:ea typeface="楷体_GB2312"/>
                <a:cs typeface="楷体_GB2312"/>
              </a:endParaRPr>
            </a:p>
            <a:p>
              <a:pPr>
                <a:lnSpc>
                  <a:spcPct val="150000"/>
                </a:lnSpc>
                <a:defRPr/>
              </a:pPr>
              <a:endParaRPr lang="zh-CN" altLang="en-US" sz="900">
                <a:solidFill>
                  <a:srgbClr val="000000"/>
                </a:solidFill>
                <a:latin typeface="宋体" pitchFamily="2" charset="-122"/>
                <a:ea typeface="楷体_GB2312"/>
                <a:cs typeface="楷体_GB2312"/>
              </a:endParaRPr>
            </a:p>
          </p:txBody>
        </p:sp>
      </p:grpSp>
      <p:sp>
        <p:nvSpPr>
          <p:cNvPr id="17" name="矩形 16">
            <a:extLst>
              <a:ext uri="{FF2B5EF4-FFF2-40B4-BE49-F238E27FC236}">
                <a16:creationId xmlns:a16="http://schemas.microsoft.com/office/drawing/2014/main" id="{03E1716C-9065-46EF-81D3-E532A6A82A1E}"/>
              </a:ext>
            </a:extLst>
          </p:cNvPr>
          <p:cNvSpPr/>
          <p:nvPr/>
        </p:nvSpPr>
        <p:spPr bwMode="auto">
          <a:xfrm>
            <a:off x="1478757" y="1271588"/>
            <a:ext cx="6132910" cy="665560"/>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defRPr/>
            </a:pPr>
            <a:endParaRPr lang="zh-CN" altLang="en-US" sz="1200"/>
          </a:p>
        </p:txBody>
      </p:sp>
      <p:sp>
        <p:nvSpPr>
          <p:cNvPr id="18" name="矩形 8">
            <a:extLst>
              <a:ext uri="{FF2B5EF4-FFF2-40B4-BE49-F238E27FC236}">
                <a16:creationId xmlns:a16="http://schemas.microsoft.com/office/drawing/2014/main" id="{A11482CC-F866-431C-A0E5-8A3EBCACA24B}"/>
              </a:ext>
            </a:extLst>
          </p:cNvPr>
          <p:cNvSpPr>
            <a:spLocks noChangeArrowheads="1"/>
          </p:cNvSpPr>
          <p:nvPr/>
        </p:nvSpPr>
        <p:spPr bwMode="auto">
          <a:xfrm>
            <a:off x="1478757" y="1201341"/>
            <a:ext cx="6132910" cy="61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200">
                <a:latin typeface="Times New Roman" panose="02020603050405020304" pitchFamily="18" charset="0"/>
                <a:cs typeface="Times New Roman" panose="02020603050405020304" pitchFamily="18" charset="0"/>
              </a:rPr>
              <a:t>         </a:t>
            </a:r>
            <a:r>
              <a:rPr lang="en-US" altLang="zh-CN" sz="1200"/>
              <a:t>TransactionDefinition</a:t>
            </a:r>
            <a:r>
              <a:rPr lang="zh-CN" altLang="zh-CN" sz="1200"/>
              <a:t>接口是事务定义（描述）的对象，该对象中定义了事务规则，并提供了获取事务相关信息的方法，具体如下</a:t>
            </a:r>
            <a:r>
              <a:rPr lang="zh-CN" altLang="en-US" sz="1200">
                <a:latin typeface="Times New Roman" panose="02020603050405020304" pitchFamily="18" charset="0"/>
                <a:cs typeface="Times New Roman" panose="02020603050405020304" pitchFamily="18" charset="0"/>
              </a:rPr>
              <a:t>：</a:t>
            </a:r>
            <a:endParaRPr lang="zh-CN" altLang="zh-CN" sz="1200">
              <a:latin typeface="Times New Roman" panose="02020603050405020304" pitchFamily="18" charset="0"/>
              <a:cs typeface="Times New Roman" panose="02020603050405020304" pitchFamily="18" charset="0"/>
            </a:endParaRPr>
          </a:p>
        </p:txBody>
      </p:sp>
      <p:sp>
        <p:nvSpPr>
          <p:cNvPr id="19" name="AutoShape 2">
            <a:extLst>
              <a:ext uri="{FF2B5EF4-FFF2-40B4-BE49-F238E27FC236}">
                <a16:creationId xmlns:a16="http://schemas.microsoft.com/office/drawing/2014/main" id="{DDE7603D-21D4-4E84-B1D8-F7B8A17FAAE2}"/>
              </a:ext>
            </a:extLst>
          </p:cNvPr>
          <p:cNvSpPr>
            <a:spLocks noChangeArrowheads="1"/>
          </p:cNvSpPr>
          <p:nvPr/>
        </p:nvSpPr>
        <p:spPr bwMode="grayWhite">
          <a:xfrm>
            <a:off x="1487091" y="2100263"/>
            <a:ext cx="6119813" cy="2607469"/>
          </a:xfrm>
          <a:prstGeom prst="roundRect">
            <a:avLst>
              <a:gd name="adj" fmla="val 9583"/>
            </a:avLst>
          </a:prstGeom>
          <a:gradFill rotWithShape="1">
            <a:gsLst>
              <a:gs pos="0">
                <a:srgbClr val="5E9EFF"/>
              </a:gs>
              <a:gs pos="39999">
                <a:srgbClr val="85C2FF"/>
              </a:gs>
              <a:gs pos="0">
                <a:srgbClr val="C4D6EB"/>
              </a:gs>
              <a:gs pos="100000">
                <a:schemeClr val="accent1">
                  <a:lumMod val="75000"/>
                </a:schemeClr>
              </a:gs>
            </a:gsLst>
            <a:lin ang="2700000" scaled="0"/>
          </a:gradFill>
          <a:ln w="19050">
            <a:solidFill>
              <a:srgbClr val="FFFFFF"/>
            </a:solidFill>
            <a:round/>
            <a:headEnd/>
            <a:tailEnd/>
          </a:ln>
          <a:effectLst>
            <a:outerShdw dist="107763" dir="2700000" algn="ctr" rotWithShape="0">
              <a:srgbClr val="C0C0C0">
                <a:alpha val="50000"/>
              </a:srgbClr>
            </a:outerShdw>
          </a:effectLst>
        </p:spPr>
        <p:txBody>
          <a:bodyPr wrap="none" anchor="ctr"/>
          <a:lstStyle/>
          <a:p>
            <a:pPr>
              <a:defRPr/>
            </a:pPr>
            <a:endParaRPr lang="zh-CN" altLang="en-US" sz="1200">
              <a:solidFill>
                <a:schemeClr val="bg1"/>
              </a:solidFill>
              <a:latin typeface="Times New Roman" pitchFamily="18" charset="0"/>
              <a:cs typeface="Times New Roman" pitchFamily="18" charset="0"/>
            </a:endParaRPr>
          </a:p>
        </p:txBody>
      </p:sp>
      <p:grpSp>
        <p:nvGrpSpPr>
          <p:cNvPr id="20" name="组合 19">
            <a:extLst>
              <a:ext uri="{FF2B5EF4-FFF2-40B4-BE49-F238E27FC236}">
                <a16:creationId xmlns:a16="http://schemas.microsoft.com/office/drawing/2014/main" id="{7C7BD1CE-9F3C-46F4-B01D-1B2D525119EA}"/>
              </a:ext>
            </a:extLst>
          </p:cNvPr>
          <p:cNvGrpSpPr>
            <a:grpSpLocks/>
          </p:cNvGrpSpPr>
          <p:nvPr/>
        </p:nvGrpSpPr>
        <p:grpSpPr bwMode="auto">
          <a:xfrm>
            <a:off x="1871663" y="2178844"/>
            <a:ext cx="5279231" cy="444104"/>
            <a:chOff x="1114425" y="2962275"/>
            <a:chExt cx="7038975" cy="592138"/>
          </a:xfrm>
        </p:grpSpPr>
        <p:grpSp>
          <p:nvGrpSpPr>
            <p:cNvPr id="15388" name="Group 3">
              <a:extLst>
                <a:ext uri="{FF2B5EF4-FFF2-40B4-BE49-F238E27FC236}">
                  <a16:creationId xmlns:a16="http://schemas.microsoft.com/office/drawing/2014/main" id="{161EA7CD-23C9-49C8-AA2E-5AC17EB97756}"/>
                </a:ext>
              </a:extLst>
            </p:cNvPr>
            <p:cNvGrpSpPr>
              <a:grpSpLocks/>
            </p:cNvGrpSpPr>
            <p:nvPr/>
          </p:nvGrpSpPr>
          <p:grpSpPr bwMode="auto">
            <a:xfrm>
              <a:off x="1114425" y="3302000"/>
              <a:ext cx="7014486" cy="252413"/>
              <a:chOff x="1392" y="1536"/>
              <a:chExt cx="3652" cy="144"/>
            </a:xfrm>
          </p:grpSpPr>
          <p:sp>
            <p:nvSpPr>
              <p:cNvPr id="15390" name="Line 4">
                <a:extLst>
                  <a:ext uri="{FF2B5EF4-FFF2-40B4-BE49-F238E27FC236}">
                    <a16:creationId xmlns:a16="http://schemas.microsoft.com/office/drawing/2014/main" id="{5AA37875-E4CB-4861-9794-B4BD10400C9D}"/>
                  </a:ext>
                </a:extLst>
              </p:cNvPr>
              <p:cNvSpPr>
                <a:spLocks noChangeShapeType="1"/>
              </p:cNvSpPr>
              <p:nvPr/>
            </p:nvSpPr>
            <p:spPr bwMode="auto">
              <a:xfrm>
                <a:off x="1531" y="1608"/>
                <a:ext cx="3513"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15391" name="Oval 5">
                <a:extLst>
                  <a:ext uri="{FF2B5EF4-FFF2-40B4-BE49-F238E27FC236}">
                    <a16:creationId xmlns:a16="http://schemas.microsoft.com/office/drawing/2014/main" id="{79B1025C-A258-4D29-A3D4-ECCF24F22067}"/>
                  </a:ext>
                </a:extLst>
              </p:cNvPr>
              <p:cNvSpPr>
                <a:spLocks noChangeArrowheads="1"/>
              </p:cNvSpPr>
              <p:nvPr/>
            </p:nvSpPr>
            <p:spPr bwMode="gray">
              <a:xfrm>
                <a:off x="1392" y="1536"/>
                <a:ext cx="144" cy="144"/>
              </a:xfrm>
              <a:prstGeom prst="ellipse">
                <a:avLst/>
              </a:prstGeom>
              <a:gradFill rotWithShape="1">
                <a:gsLst>
                  <a:gs pos="0">
                    <a:srgbClr val="E96E29"/>
                  </a:gs>
                  <a:gs pos="100000">
                    <a:srgbClr val="9B491B"/>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latin typeface="Times New Roman" panose="02020603050405020304" pitchFamily="18" charset="0"/>
                  <a:cs typeface="Times New Roman" panose="02020603050405020304" pitchFamily="18" charset="0"/>
                </a:endParaRPr>
              </a:p>
            </p:txBody>
          </p:sp>
        </p:grpSp>
        <p:sp>
          <p:nvSpPr>
            <p:cNvPr id="15389" name="矩形 6">
              <a:extLst>
                <a:ext uri="{FF2B5EF4-FFF2-40B4-BE49-F238E27FC236}">
                  <a16:creationId xmlns:a16="http://schemas.microsoft.com/office/drawing/2014/main" id="{CFF50E98-3795-4B4E-9653-96183F1EDC9B}"/>
                </a:ext>
              </a:extLst>
            </p:cNvPr>
            <p:cNvSpPr>
              <a:spLocks noChangeArrowheads="1"/>
            </p:cNvSpPr>
            <p:nvPr/>
          </p:nvSpPr>
          <p:spPr bwMode="auto">
            <a:xfrm>
              <a:off x="1473200" y="2962275"/>
              <a:ext cx="6680200" cy="445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200">
                  <a:latin typeface="Times New Roman" panose="02020603050405020304" pitchFamily="18" charset="0"/>
                  <a:cs typeface="Times New Roman" panose="02020603050405020304" pitchFamily="18" charset="0"/>
                </a:rPr>
                <a:t>String getName( );                   </a:t>
              </a:r>
              <a:r>
                <a:rPr lang="zh-CN" altLang="en-US" sz="1200">
                  <a:latin typeface="Times New Roman" panose="02020603050405020304" pitchFamily="18" charset="0"/>
                  <a:cs typeface="Times New Roman" panose="02020603050405020304" pitchFamily="18" charset="0"/>
                </a:rPr>
                <a:t>  获取事务对象名称</a:t>
              </a:r>
              <a:endParaRPr lang="en-US" altLang="zh-CN" sz="1200">
                <a:latin typeface="Times New Roman" panose="02020603050405020304" pitchFamily="18" charset="0"/>
                <a:cs typeface="Times New Roman" panose="02020603050405020304" pitchFamily="18" charset="0"/>
              </a:endParaRPr>
            </a:p>
          </p:txBody>
        </p:sp>
      </p:grpSp>
      <p:grpSp>
        <p:nvGrpSpPr>
          <p:cNvPr id="25" name="组合 24">
            <a:extLst>
              <a:ext uri="{FF2B5EF4-FFF2-40B4-BE49-F238E27FC236}">
                <a16:creationId xmlns:a16="http://schemas.microsoft.com/office/drawing/2014/main" id="{D0F73215-A213-475B-9A2B-B6502C260FF1}"/>
              </a:ext>
            </a:extLst>
          </p:cNvPr>
          <p:cNvGrpSpPr>
            <a:grpSpLocks/>
          </p:cNvGrpSpPr>
          <p:nvPr/>
        </p:nvGrpSpPr>
        <p:grpSpPr bwMode="auto">
          <a:xfrm>
            <a:off x="1871662" y="2651522"/>
            <a:ext cx="5272088" cy="433388"/>
            <a:chOff x="1114425" y="4026571"/>
            <a:chExt cx="7029685" cy="578377"/>
          </a:xfrm>
        </p:grpSpPr>
        <p:grpSp>
          <p:nvGrpSpPr>
            <p:cNvPr id="15384" name="Group 7">
              <a:extLst>
                <a:ext uri="{FF2B5EF4-FFF2-40B4-BE49-F238E27FC236}">
                  <a16:creationId xmlns:a16="http://schemas.microsoft.com/office/drawing/2014/main" id="{BF25EEE3-0E11-41E8-B723-236C233E81E6}"/>
                </a:ext>
              </a:extLst>
            </p:cNvPr>
            <p:cNvGrpSpPr>
              <a:grpSpLocks/>
            </p:cNvGrpSpPr>
            <p:nvPr/>
          </p:nvGrpSpPr>
          <p:grpSpPr bwMode="auto">
            <a:xfrm>
              <a:off x="1114425" y="4352535"/>
              <a:ext cx="7014489" cy="252413"/>
              <a:chOff x="1392" y="1692"/>
              <a:chExt cx="3652" cy="144"/>
            </a:xfrm>
          </p:grpSpPr>
          <p:sp>
            <p:nvSpPr>
              <p:cNvPr id="15386" name="Line 8">
                <a:extLst>
                  <a:ext uri="{FF2B5EF4-FFF2-40B4-BE49-F238E27FC236}">
                    <a16:creationId xmlns:a16="http://schemas.microsoft.com/office/drawing/2014/main" id="{48056798-13F5-445C-A0CB-A6AD68CA50A7}"/>
                  </a:ext>
                </a:extLst>
              </p:cNvPr>
              <p:cNvSpPr>
                <a:spLocks noChangeShapeType="1"/>
              </p:cNvSpPr>
              <p:nvPr/>
            </p:nvSpPr>
            <p:spPr bwMode="auto">
              <a:xfrm flipV="1">
                <a:off x="1536" y="1766"/>
                <a:ext cx="3508"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15387" name="Oval 9">
                <a:extLst>
                  <a:ext uri="{FF2B5EF4-FFF2-40B4-BE49-F238E27FC236}">
                    <a16:creationId xmlns:a16="http://schemas.microsoft.com/office/drawing/2014/main" id="{5A4A046A-FA45-48A7-975E-091EF31DCCD9}"/>
                  </a:ext>
                </a:extLst>
              </p:cNvPr>
              <p:cNvSpPr>
                <a:spLocks noChangeArrowheads="1"/>
              </p:cNvSpPr>
              <p:nvPr/>
            </p:nvSpPr>
            <p:spPr bwMode="gray">
              <a:xfrm>
                <a:off x="1392" y="1692"/>
                <a:ext cx="144" cy="144"/>
              </a:xfrm>
              <a:prstGeom prst="ellipse">
                <a:avLst/>
              </a:prstGeom>
              <a:gradFill rotWithShape="1">
                <a:gsLst>
                  <a:gs pos="0">
                    <a:srgbClr val="DCDC48"/>
                  </a:gs>
                  <a:gs pos="100000">
                    <a:srgbClr val="939330"/>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solidFill>
                    <a:schemeClr val="bg1"/>
                  </a:solidFill>
                  <a:latin typeface="Times New Roman" panose="02020603050405020304" pitchFamily="18" charset="0"/>
                  <a:cs typeface="Times New Roman" panose="02020603050405020304" pitchFamily="18" charset="0"/>
                </a:endParaRPr>
              </a:p>
            </p:txBody>
          </p:sp>
        </p:grpSp>
        <p:sp>
          <p:nvSpPr>
            <p:cNvPr id="15385" name="矩形 11">
              <a:extLst>
                <a:ext uri="{FF2B5EF4-FFF2-40B4-BE49-F238E27FC236}">
                  <a16:creationId xmlns:a16="http://schemas.microsoft.com/office/drawing/2014/main" id="{F8EB870B-9EAA-4BBF-9938-7999EF30F99E}"/>
                </a:ext>
              </a:extLst>
            </p:cNvPr>
            <p:cNvSpPr>
              <a:spLocks noChangeArrowheads="1"/>
            </p:cNvSpPr>
            <p:nvPr/>
          </p:nvSpPr>
          <p:spPr bwMode="auto">
            <a:xfrm>
              <a:off x="1473200" y="4026571"/>
              <a:ext cx="6670910" cy="446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200">
                  <a:latin typeface="Times New Roman" panose="02020603050405020304" pitchFamily="18" charset="0"/>
                  <a:cs typeface="Times New Roman" panose="02020603050405020304" pitchFamily="18" charset="0"/>
                </a:rPr>
                <a:t>int getIsolationLevel( );             </a:t>
              </a:r>
              <a:r>
                <a:rPr lang="zh-CN" altLang="en-US" sz="1200">
                  <a:latin typeface="Times New Roman" panose="02020603050405020304" pitchFamily="18" charset="0"/>
                  <a:cs typeface="Times New Roman" panose="02020603050405020304" pitchFamily="18" charset="0"/>
                </a:rPr>
                <a:t>获取事务的隔离级别</a:t>
              </a:r>
            </a:p>
          </p:txBody>
        </p:sp>
      </p:grpSp>
      <p:grpSp>
        <p:nvGrpSpPr>
          <p:cNvPr id="31" name="组合 30">
            <a:extLst>
              <a:ext uri="{FF2B5EF4-FFF2-40B4-BE49-F238E27FC236}">
                <a16:creationId xmlns:a16="http://schemas.microsoft.com/office/drawing/2014/main" id="{956B757B-AE24-437C-9DBD-E6E2D7446AB1}"/>
              </a:ext>
            </a:extLst>
          </p:cNvPr>
          <p:cNvGrpSpPr>
            <a:grpSpLocks/>
          </p:cNvGrpSpPr>
          <p:nvPr/>
        </p:nvGrpSpPr>
        <p:grpSpPr bwMode="auto">
          <a:xfrm>
            <a:off x="1871662" y="3165872"/>
            <a:ext cx="5272088" cy="433388"/>
            <a:chOff x="1114425" y="4026571"/>
            <a:chExt cx="7029685" cy="578377"/>
          </a:xfrm>
        </p:grpSpPr>
        <p:grpSp>
          <p:nvGrpSpPr>
            <p:cNvPr id="15380" name="Group 7">
              <a:extLst>
                <a:ext uri="{FF2B5EF4-FFF2-40B4-BE49-F238E27FC236}">
                  <a16:creationId xmlns:a16="http://schemas.microsoft.com/office/drawing/2014/main" id="{28C3E211-3337-40D1-9520-E5BDF9F99219}"/>
                </a:ext>
              </a:extLst>
            </p:cNvPr>
            <p:cNvGrpSpPr>
              <a:grpSpLocks/>
            </p:cNvGrpSpPr>
            <p:nvPr/>
          </p:nvGrpSpPr>
          <p:grpSpPr bwMode="auto">
            <a:xfrm>
              <a:off x="1114425" y="4352535"/>
              <a:ext cx="7014489" cy="252413"/>
              <a:chOff x="1392" y="1692"/>
              <a:chExt cx="3652" cy="144"/>
            </a:xfrm>
          </p:grpSpPr>
          <p:sp>
            <p:nvSpPr>
              <p:cNvPr id="15382" name="Line 8">
                <a:extLst>
                  <a:ext uri="{FF2B5EF4-FFF2-40B4-BE49-F238E27FC236}">
                    <a16:creationId xmlns:a16="http://schemas.microsoft.com/office/drawing/2014/main" id="{7B585E5E-EE04-4456-A366-622621A907DE}"/>
                  </a:ext>
                </a:extLst>
              </p:cNvPr>
              <p:cNvSpPr>
                <a:spLocks noChangeShapeType="1"/>
              </p:cNvSpPr>
              <p:nvPr/>
            </p:nvSpPr>
            <p:spPr bwMode="auto">
              <a:xfrm flipV="1">
                <a:off x="1536" y="1766"/>
                <a:ext cx="3508"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15383" name="Oval 9">
                <a:extLst>
                  <a:ext uri="{FF2B5EF4-FFF2-40B4-BE49-F238E27FC236}">
                    <a16:creationId xmlns:a16="http://schemas.microsoft.com/office/drawing/2014/main" id="{E76A8B76-C40C-460D-9509-606930B0CBDA}"/>
                  </a:ext>
                </a:extLst>
              </p:cNvPr>
              <p:cNvSpPr>
                <a:spLocks noChangeArrowheads="1"/>
              </p:cNvSpPr>
              <p:nvPr/>
            </p:nvSpPr>
            <p:spPr bwMode="gray">
              <a:xfrm>
                <a:off x="1392" y="1692"/>
                <a:ext cx="144" cy="144"/>
              </a:xfrm>
              <a:prstGeom prst="ellipse">
                <a:avLst/>
              </a:prstGeom>
              <a:solidFill>
                <a:srgbClr val="00B0F0"/>
              </a:soli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solidFill>
                    <a:schemeClr val="bg1"/>
                  </a:solidFill>
                  <a:latin typeface="Times New Roman" panose="02020603050405020304" pitchFamily="18" charset="0"/>
                  <a:cs typeface="Times New Roman" panose="02020603050405020304" pitchFamily="18" charset="0"/>
                </a:endParaRPr>
              </a:p>
            </p:txBody>
          </p:sp>
        </p:grpSp>
        <p:sp>
          <p:nvSpPr>
            <p:cNvPr id="15381" name="矩形 11">
              <a:extLst>
                <a:ext uri="{FF2B5EF4-FFF2-40B4-BE49-F238E27FC236}">
                  <a16:creationId xmlns:a16="http://schemas.microsoft.com/office/drawing/2014/main" id="{C3DE22F5-9226-4E51-9DF2-E58393278820}"/>
                </a:ext>
              </a:extLst>
            </p:cNvPr>
            <p:cNvSpPr>
              <a:spLocks noChangeArrowheads="1"/>
            </p:cNvSpPr>
            <p:nvPr/>
          </p:nvSpPr>
          <p:spPr bwMode="auto">
            <a:xfrm>
              <a:off x="1473200" y="4026571"/>
              <a:ext cx="6670910" cy="446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200">
                  <a:latin typeface="Times New Roman" panose="02020603050405020304" pitchFamily="18" charset="0"/>
                  <a:cs typeface="Times New Roman" panose="02020603050405020304" pitchFamily="18" charset="0"/>
                </a:rPr>
                <a:t>int getPropagationBehavior( ); </a:t>
              </a:r>
              <a:r>
                <a:rPr lang="zh-CN" altLang="en-US" sz="1200">
                  <a:latin typeface="Times New Roman" panose="02020603050405020304" pitchFamily="18" charset="0"/>
                  <a:cs typeface="Times New Roman" panose="02020603050405020304" pitchFamily="18" charset="0"/>
                </a:rPr>
                <a:t> 获取事务的传播行为</a:t>
              </a:r>
            </a:p>
          </p:txBody>
        </p:sp>
      </p:grpSp>
      <p:grpSp>
        <p:nvGrpSpPr>
          <p:cNvPr id="30" name="组合 29">
            <a:extLst>
              <a:ext uri="{FF2B5EF4-FFF2-40B4-BE49-F238E27FC236}">
                <a16:creationId xmlns:a16="http://schemas.microsoft.com/office/drawing/2014/main" id="{38BC3673-D61D-401D-AE22-B002114731DD}"/>
              </a:ext>
            </a:extLst>
          </p:cNvPr>
          <p:cNvGrpSpPr>
            <a:grpSpLocks/>
          </p:cNvGrpSpPr>
          <p:nvPr/>
        </p:nvGrpSpPr>
        <p:grpSpPr bwMode="auto">
          <a:xfrm>
            <a:off x="1871662" y="3680222"/>
            <a:ext cx="5272088" cy="433388"/>
            <a:chOff x="1114425" y="4026571"/>
            <a:chExt cx="7029685" cy="578377"/>
          </a:xfrm>
        </p:grpSpPr>
        <p:grpSp>
          <p:nvGrpSpPr>
            <p:cNvPr id="15376" name="Group 7">
              <a:extLst>
                <a:ext uri="{FF2B5EF4-FFF2-40B4-BE49-F238E27FC236}">
                  <a16:creationId xmlns:a16="http://schemas.microsoft.com/office/drawing/2014/main" id="{CB11FEA0-F780-4DD4-9A6B-6349BB8BD8FA}"/>
                </a:ext>
              </a:extLst>
            </p:cNvPr>
            <p:cNvGrpSpPr>
              <a:grpSpLocks/>
            </p:cNvGrpSpPr>
            <p:nvPr/>
          </p:nvGrpSpPr>
          <p:grpSpPr bwMode="auto">
            <a:xfrm>
              <a:off x="1114425" y="4352535"/>
              <a:ext cx="7014489" cy="252413"/>
              <a:chOff x="1392" y="1692"/>
              <a:chExt cx="3652" cy="144"/>
            </a:xfrm>
          </p:grpSpPr>
          <p:sp>
            <p:nvSpPr>
              <p:cNvPr id="15378" name="Line 8">
                <a:extLst>
                  <a:ext uri="{FF2B5EF4-FFF2-40B4-BE49-F238E27FC236}">
                    <a16:creationId xmlns:a16="http://schemas.microsoft.com/office/drawing/2014/main" id="{222694AA-531C-4C8D-93BB-6C5902F498A0}"/>
                  </a:ext>
                </a:extLst>
              </p:cNvPr>
              <p:cNvSpPr>
                <a:spLocks noChangeShapeType="1"/>
              </p:cNvSpPr>
              <p:nvPr/>
            </p:nvSpPr>
            <p:spPr bwMode="auto">
              <a:xfrm flipV="1">
                <a:off x="1536" y="1766"/>
                <a:ext cx="3508"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15379" name="Oval 9">
                <a:extLst>
                  <a:ext uri="{FF2B5EF4-FFF2-40B4-BE49-F238E27FC236}">
                    <a16:creationId xmlns:a16="http://schemas.microsoft.com/office/drawing/2014/main" id="{CEE9B8AA-B365-40B7-BF6A-611E59A3119E}"/>
                  </a:ext>
                </a:extLst>
              </p:cNvPr>
              <p:cNvSpPr>
                <a:spLocks noChangeArrowheads="1"/>
              </p:cNvSpPr>
              <p:nvPr/>
            </p:nvSpPr>
            <p:spPr bwMode="gray">
              <a:xfrm>
                <a:off x="1392" y="1692"/>
                <a:ext cx="144" cy="144"/>
              </a:xfrm>
              <a:prstGeom prst="ellipse">
                <a:avLst/>
              </a:prstGeom>
              <a:solidFill>
                <a:srgbClr val="00B050"/>
              </a:soli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solidFill>
                    <a:schemeClr val="bg1"/>
                  </a:solidFill>
                  <a:latin typeface="Times New Roman" panose="02020603050405020304" pitchFamily="18" charset="0"/>
                  <a:cs typeface="Times New Roman" panose="02020603050405020304" pitchFamily="18" charset="0"/>
                </a:endParaRPr>
              </a:p>
            </p:txBody>
          </p:sp>
        </p:grpSp>
        <p:sp>
          <p:nvSpPr>
            <p:cNvPr id="15377" name="矩形 11">
              <a:extLst>
                <a:ext uri="{FF2B5EF4-FFF2-40B4-BE49-F238E27FC236}">
                  <a16:creationId xmlns:a16="http://schemas.microsoft.com/office/drawing/2014/main" id="{CA757115-7BE4-47B0-92E0-E8A50E6C1872}"/>
                </a:ext>
              </a:extLst>
            </p:cNvPr>
            <p:cNvSpPr>
              <a:spLocks noChangeArrowheads="1"/>
            </p:cNvSpPr>
            <p:nvPr/>
          </p:nvSpPr>
          <p:spPr bwMode="auto">
            <a:xfrm>
              <a:off x="1473200" y="4026571"/>
              <a:ext cx="6670910" cy="446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200">
                  <a:latin typeface="Times New Roman" panose="02020603050405020304" pitchFamily="18" charset="0"/>
                  <a:cs typeface="Times New Roman" panose="02020603050405020304" pitchFamily="18" charset="0"/>
                </a:rPr>
                <a:t>int getTimeout( );                     </a:t>
              </a:r>
              <a:r>
                <a:rPr lang="zh-CN" altLang="en-US" sz="1200">
                  <a:latin typeface="Times New Roman" panose="02020603050405020304" pitchFamily="18" charset="0"/>
                  <a:cs typeface="Times New Roman" panose="02020603050405020304" pitchFamily="18" charset="0"/>
                </a:rPr>
                <a:t> 获取事务的超时时间</a:t>
              </a:r>
            </a:p>
          </p:txBody>
        </p:sp>
      </p:grpSp>
      <p:grpSp>
        <p:nvGrpSpPr>
          <p:cNvPr id="40" name="组合 39">
            <a:extLst>
              <a:ext uri="{FF2B5EF4-FFF2-40B4-BE49-F238E27FC236}">
                <a16:creationId xmlns:a16="http://schemas.microsoft.com/office/drawing/2014/main" id="{D8474046-6804-45B4-904F-0B7549137AF5}"/>
              </a:ext>
            </a:extLst>
          </p:cNvPr>
          <p:cNvGrpSpPr>
            <a:grpSpLocks/>
          </p:cNvGrpSpPr>
          <p:nvPr/>
        </p:nvGrpSpPr>
        <p:grpSpPr bwMode="auto">
          <a:xfrm>
            <a:off x="1871662" y="4165997"/>
            <a:ext cx="5272088" cy="433388"/>
            <a:chOff x="1114425" y="4026571"/>
            <a:chExt cx="7029685" cy="578377"/>
          </a:xfrm>
        </p:grpSpPr>
        <p:grpSp>
          <p:nvGrpSpPr>
            <p:cNvPr id="15372" name="Group 7">
              <a:extLst>
                <a:ext uri="{FF2B5EF4-FFF2-40B4-BE49-F238E27FC236}">
                  <a16:creationId xmlns:a16="http://schemas.microsoft.com/office/drawing/2014/main" id="{D416C590-2465-471B-8C93-C86F6AE4BC32}"/>
                </a:ext>
              </a:extLst>
            </p:cNvPr>
            <p:cNvGrpSpPr>
              <a:grpSpLocks/>
            </p:cNvGrpSpPr>
            <p:nvPr/>
          </p:nvGrpSpPr>
          <p:grpSpPr bwMode="auto">
            <a:xfrm>
              <a:off x="1114425" y="4352535"/>
              <a:ext cx="7014489" cy="252413"/>
              <a:chOff x="1392" y="1692"/>
              <a:chExt cx="3652" cy="144"/>
            </a:xfrm>
          </p:grpSpPr>
          <p:sp>
            <p:nvSpPr>
              <p:cNvPr id="15374" name="Line 8">
                <a:extLst>
                  <a:ext uri="{FF2B5EF4-FFF2-40B4-BE49-F238E27FC236}">
                    <a16:creationId xmlns:a16="http://schemas.microsoft.com/office/drawing/2014/main" id="{F96C2654-12E8-4A82-A40A-0ABE06A33319}"/>
                  </a:ext>
                </a:extLst>
              </p:cNvPr>
              <p:cNvSpPr>
                <a:spLocks noChangeShapeType="1"/>
              </p:cNvSpPr>
              <p:nvPr/>
            </p:nvSpPr>
            <p:spPr bwMode="auto">
              <a:xfrm flipV="1">
                <a:off x="1536" y="1766"/>
                <a:ext cx="3508"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15375" name="Oval 9">
                <a:extLst>
                  <a:ext uri="{FF2B5EF4-FFF2-40B4-BE49-F238E27FC236}">
                    <a16:creationId xmlns:a16="http://schemas.microsoft.com/office/drawing/2014/main" id="{03764685-A0C2-4B5B-A207-A0F6E8C36091}"/>
                  </a:ext>
                </a:extLst>
              </p:cNvPr>
              <p:cNvSpPr>
                <a:spLocks noChangeArrowheads="1"/>
              </p:cNvSpPr>
              <p:nvPr/>
            </p:nvSpPr>
            <p:spPr bwMode="gray">
              <a:xfrm>
                <a:off x="1392" y="1692"/>
                <a:ext cx="144" cy="144"/>
              </a:xfrm>
              <a:prstGeom prst="ellipse">
                <a:avLst/>
              </a:prstGeom>
              <a:solidFill>
                <a:srgbClr val="002060"/>
              </a:soli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solidFill>
                    <a:schemeClr val="bg1"/>
                  </a:solidFill>
                  <a:latin typeface="Times New Roman" panose="02020603050405020304" pitchFamily="18" charset="0"/>
                  <a:cs typeface="Times New Roman" panose="02020603050405020304" pitchFamily="18" charset="0"/>
                </a:endParaRPr>
              </a:p>
            </p:txBody>
          </p:sp>
        </p:grpSp>
        <p:sp>
          <p:nvSpPr>
            <p:cNvPr id="15373" name="矩形 11">
              <a:extLst>
                <a:ext uri="{FF2B5EF4-FFF2-40B4-BE49-F238E27FC236}">
                  <a16:creationId xmlns:a16="http://schemas.microsoft.com/office/drawing/2014/main" id="{EF9F3F96-A3D1-4503-82AD-B6657BED806A}"/>
                </a:ext>
              </a:extLst>
            </p:cNvPr>
            <p:cNvSpPr>
              <a:spLocks noChangeArrowheads="1"/>
            </p:cNvSpPr>
            <p:nvPr/>
          </p:nvSpPr>
          <p:spPr bwMode="auto">
            <a:xfrm>
              <a:off x="1473200" y="4026571"/>
              <a:ext cx="6670910" cy="446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200">
                  <a:latin typeface="Times New Roman" panose="02020603050405020304" pitchFamily="18" charset="0"/>
                  <a:cs typeface="Times New Roman" panose="02020603050405020304" pitchFamily="18" charset="0"/>
                </a:rPr>
                <a:t>boolean isReadOnly( );            </a:t>
              </a:r>
              <a:r>
                <a:rPr lang="zh-CN" altLang="en-US" sz="1200">
                  <a:latin typeface="Times New Roman" panose="02020603050405020304" pitchFamily="18" charset="0"/>
                  <a:cs typeface="Times New Roman" panose="02020603050405020304" pitchFamily="18" charset="0"/>
                </a:rPr>
                <a:t> 获取事务是否只读</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nodeType="afterGroup">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par>
                                <p:cTn id="12" presetID="16" presetClass="entr" presetSubtype="21"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barn(inVertical)">
                                      <p:cBhvr>
                                        <p:cTn id="14" dur="500"/>
                                        <p:tgtEl>
                                          <p:spTgt spid="1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nodeType="afterGroup">
                            <p:stCondLst>
                              <p:cond delay="500"/>
                            </p:stCondLst>
                            <p:childTnLst>
                              <p:par>
                                <p:cTn id="21" presetID="22" presetClass="entr" presetSubtype="8"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500"/>
                                        <p:tgtEl>
                                          <p:spTgt spid="2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left)">
                                      <p:cBhvr>
                                        <p:cTn id="33" dur="500"/>
                                        <p:tgtEl>
                                          <p:spTgt spid="3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wipe(left)">
                                      <p:cBhvr>
                                        <p:cTn id="38" dur="500"/>
                                        <p:tgtEl>
                                          <p:spTgt spid="3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wipe(left)">
                                      <p:cBhvr>
                                        <p:cTn id="4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a:extLst>
              <a:ext uri="{FF2B5EF4-FFF2-40B4-BE49-F238E27FC236}">
                <a16:creationId xmlns:a16="http://schemas.microsoft.com/office/drawing/2014/main" id="{05B413A9-BA0C-4D7C-8C8A-E3F3E9451D44}"/>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noAutofit/>
          </a:bodyPr>
          <a:lstStyle/>
          <a:p>
            <a:r>
              <a:rPr lang="zh-CN" altLang="en-US" dirty="0"/>
              <a:t>事务管理的核心接口</a:t>
            </a:r>
          </a:p>
        </p:txBody>
      </p:sp>
      <p:sp>
        <p:nvSpPr>
          <p:cNvPr id="2" name="灯片编号占位符 1">
            <a:extLst>
              <a:ext uri="{FF2B5EF4-FFF2-40B4-BE49-F238E27FC236}">
                <a16:creationId xmlns:a16="http://schemas.microsoft.com/office/drawing/2014/main" id="{03CA0BA9-203F-4234-AE3C-B10AD3697A67}"/>
              </a:ext>
            </a:extLst>
          </p:cNvPr>
          <p:cNvSpPr>
            <a:spLocks noGrp="1"/>
          </p:cNvSpPr>
          <p:nvPr>
            <p:ph type="sldNum" sz="quarter" idx="4"/>
          </p:nvPr>
        </p:nvSpPr>
        <p:spPr/>
        <p:txBody>
          <a:bodyPr/>
          <a:lstStyle/>
          <a:p>
            <a:fld id="{52942C04-D57B-438A-A227-9D269B8E2625}" type="slidenum">
              <a:rPr lang="zh-CN" altLang="en-US" smtClean="0"/>
              <a:pPr/>
              <a:t>23</a:t>
            </a:fld>
            <a:endParaRPr lang="zh-CN" altLang="en-US"/>
          </a:p>
        </p:txBody>
      </p:sp>
      <p:sp>
        <p:nvSpPr>
          <p:cNvPr id="17" name="矩形 16">
            <a:extLst>
              <a:ext uri="{FF2B5EF4-FFF2-40B4-BE49-F238E27FC236}">
                <a16:creationId xmlns:a16="http://schemas.microsoft.com/office/drawing/2014/main" id="{B7AB0772-3C42-4F90-AED7-A414B69FD84B}"/>
              </a:ext>
            </a:extLst>
          </p:cNvPr>
          <p:cNvSpPr/>
          <p:nvPr/>
        </p:nvSpPr>
        <p:spPr bwMode="auto">
          <a:xfrm>
            <a:off x="1478757" y="821531"/>
            <a:ext cx="6132910" cy="628650"/>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defRPr/>
            </a:pPr>
            <a:endParaRPr lang="zh-CN" altLang="en-US" sz="1200"/>
          </a:p>
        </p:txBody>
      </p:sp>
      <p:sp>
        <p:nvSpPr>
          <p:cNvPr id="18" name="矩形 8">
            <a:extLst>
              <a:ext uri="{FF2B5EF4-FFF2-40B4-BE49-F238E27FC236}">
                <a16:creationId xmlns:a16="http://schemas.microsoft.com/office/drawing/2014/main" id="{70EE6A79-0C29-4C10-B555-FCA6A583733B}"/>
              </a:ext>
            </a:extLst>
          </p:cNvPr>
          <p:cNvSpPr>
            <a:spLocks noChangeArrowheads="1"/>
          </p:cNvSpPr>
          <p:nvPr/>
        </p:nvSpPr>
        <p:spPr bwMode="auto">
          <a:xfrm>
            <a:off x="1478757" y="794147"/>
            <a:ext cx="6132910" cy="61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200"/>
              <a:t>       </a:t>
            </a:r>
            <a:r>
              <a:rPr lang="zh-CN" altLang="zh-CN" sz="1200"/>
              <a:t>上述方法中，事务的传播行为是指在同一个方法中，不同操作前后所使用的事务。传播行为有很多种，具体</a:t>
            </a:r>
            <a:r>
              <a:rPr lang="zh-CN" altLang="en-US" sz="1200"/>
              <a:t>如下表</a:t>
            </a:r>
            <a:r>
              <a:rPr lang="zh-CN" altLang="zh-CN" sz="1200"/>
              <a:t>所示</a:t>
            </a:r>
            <a:r>
              <a:rPr lang="zh-CN" altLang="en-US" sz="1200">
                <a:latin typeface="Times New Roman" panose="02020603050405020304" pitchFamily="18" charset="0"/>
                <a:cs typeface="Times New Roman" panose="02020603050405020304" pitchFamily="18" charset="0"/>
              </a:rPr>
              <a:t>：</a:t>
            </a:r>
            <a:endParaRPr lang="zh-CN" altLang="zh-CN" sz="1200">
              <a:latin typeface="Times New Roman" panose="02020603050405020304" pitchFamily="18" charset="0"/>
              <a:cs typeface="Times New Roman" panose="02020603050405020304" pitchFamily="18" charset="0"/>
            </a:endParaRPr>
          </a:p>
        </p:txBody>
      </p:sp>
      <p:pic>
        <p:nvPicPr>
          <p:cNvPr id="25" name="Picture 12">
            <a:extLst>
              <a:ext uri="{FF2B5EF4-FFF2-40B4-BE49-F238E27FC236}">
                <a16:creationId xmlns:a16="http://schemas.microsoft.com/office/drawing/2014/main" id="{CB749DB6-E4E4-4C7E-8FEE-2D744FDACB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4063" y="1490663"/>
            <a:ext cx="5056585" cy="3402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Lst>
        </p:spPr>
      </p:pic>
      <p:sp>
        <p:nvSpPr>
          <p:cNvPr id="3" name="矩形标注 2">
            <a:extLst>
              <a:ext uri="{FF2B5EF4-FFF2-40B4-BE49-F238E27FC236}">
                <a16:creationId xmlns:a16="http://schemas.microsoft.com/office/drawing/2014/main" id="{F9B64EEA-A7B2-40F9-92EC-C9EBD7C59079}"/>
              </a:ext>
            </a:extLst>
          </p:cNvPr>
          <p:cNvSpPr/>
          <p:nvPr/>
        </p:nvSpPr>
        <p:spPr>
          <a:xfrm>
            <a:off x="1478757" y="2300287"/>
            <a:ext cx="6132910" cy="1100138"/>
          </a:xfrm>
          <a:prstGeom prst="wedgeRectCallout">
            <a:avLst>
              <a:gd name="adj1" fmla="val -681"/>
              <a:gd name="adj2" fmla="val -9074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200" dirty="0">
                <a:latin typeface="Times New Roman" panose="02020603050405020304" pitchFamily="18" charset="0"/>
                <a:ea typeface="宋体" panose="02010600030101010101" pitchFamily="2" charset="-122"/>
                <a:cs typeface="Times New Roman" panose="02020603050405020304" pitchFamily="18" charset="0"/>
              </a:rPr>
              <a:t>在事务管理过程中，传播行为可以控制是否需要创建事务以及如何创建事务，通常情况下，数据的查询不会影响原数据的改变，所以不需要进行事务管理，而对于数据的插入、更新和删除操作，必须进行事务管理。如果没有指定事务的传播行为，</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Spring</a:t>
            </a:r>
            <a:r>
              <a:rPr lang="zh-CN" altLang="zh-CN" sz="1200" dirty="0">
                <a:latin typeface="Times New Roman" panose="02020603050405020304" pitchFamily="18" charset="0"/>
                <a:ea typeface="宋体" panose="02010600030101010101" pitchFamily="2" charset="-122"/>
                <a:cs typeface="Times New Roman" panose="02020603050405020304" pitchFamily="18" charset="0"/>
              </a:rPr>
              <a:t>默认传播行为是</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REQUIRED</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arn(inVertical)">
                                      <p:cBhvr>
                                        <p:cTn id="10" dur="500"/>
                                        <p:tgtEl>
                                          <p:spTgt spid="1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500"/>
                                        <p:tgtEl>
                                          <p:spTgt spid="2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randombar(horizontal)">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E714402B-7A01-4E48-A9E0-141C57114070}"/>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noAutofit/>
          </a:bodyPr>
          <a:lstStyle/>
          <a:p>
            <a:r>
              <a:rPr lang="zh-CN" altLang="en-US" dirty="0"/>
              <a:t>事务管理的核心接口</a:t>
            </a:r>
          </a:p>
        </p:txBody>
      </p:sp>
      <p:sp>
        <p:nvSpPr>
          <p:cNvPr id="2" name="灯片编号占位符 1">
            <a:extLst>
              <a:ext uri="{FF2B5EF4-FFF2-40B4-BE49-F238E27FC236}">
                <a16:creationId xmlns:a16="http://schemas.microsoft.com/office/drawing/2014/main" id="{2D2EC782-E187-4872-8A54-3FEFA81FD927}"/>
              </a:ext>
            </a:extLst>
          </p:cNvPr>
          <p:cNvSpPr>
            <a:spLocks noGrp="1"/>
          </p:cNvSpPr>
          <p:nvPr>
            <p:ph type="sldNum" sz="quarter" idx="4"/>
          </p:nvPr>
        </p:nvSpPr>
        <p:spPr/>
        <p:txBody>
          <a:bodyPr/>
          <a:lstStyle/>
          <a:p>
            <a:fld id="{52942C04-D57B-438A-A227-9D269B8E2625}" type="slidenum">
              <a:rPr lang="zh-CN" altLang="en-US" smtClean="0"/>
              <a:pPr/>
              <a:t>24</a:t>
            </a:fld>
            <a:endParaRPr lang="zh-CN" altLang="en-US"/>
          </a:p>
        </p:txBody>
      </p:sp>
      <p:grpSp>
        <p:nvGrpSpPr>
          <p:cNvPr id="12" name="组合 11">
            <a:extLst>
              <a:ext uri="{FF2B5EF4-FFF2-40B4-BE49-F238E27FC236}">
                <a16:creationId xmlns:a16="http://schemas.microsoft.com/office/drawing/2014/main" id="{383D9D6C-B9DC-42B8-8DD1-40C185F97A4F}"/>
              </a:ext>
            </a:extLst>
          </p:cNvPr>
          <p:cNvGrpSpPr>
            <a:grpSpLocks/>
          </p:cNvGrpSpPr>
          <p:nvPr/>
        </p:nvGrpSpPr>
        <p:grpSpPr bwMode="auto">
          <a:xfrm>
            <a:off x="1064419" y="731771"/>
            <a:ext cx="2693194" cy="504562"/>
            <a:chOff x="-99084" y="1209452"/>
            <a:chExt cx="3670959" cy="744334"/>
          </a:xfrm>
        </p:grpSpPr>
        <p:sp>
          <p:nvSpPr>
            <p:cNvPr id="13" name="五边形 12">
              <a:extLst>
                <a:ext uri="{FF2B5EF4-FFF2-40B4-BE49-F238E27FC236}">
                  <a16:creationId xmlns:a16="http://schemas.microsoft.com/office/drawing/2014/main" id="{9131D18B-7C02-48DA-AA32-2100CAAE3970}"/>
                </a:ext>
              </a:extLst>
            </p:cNvPr>
            <p:cNvSpPr/>
            <p:nvPr/>
          </p:nvSpPr>
          <p:spPr>
            <a:xfrm>
              <a:off x="-88" y="1209452"/>
              <a:ext cx="3179226" cy="744334"/>
            </a:xfrm>
            <a:prstGeom prst="homePlat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4200000" scaled="0"/>
            </a:gradFill>
            <a:ln>
              <a:noFill/>
            </a:ln>
          </p:spPr>
          <p:txBody>
            <a:bodyPr anchor="ctr">
              <a:spAutoFit/>
            </a:bodyPr>
            <a:lstStyle/>
            <a:p>
              <a:pPr>
                <a:lnSpc>
                  <a:spcPct val="150000"/>
                </a:lnSpc>
                <a:defRPr/>
              </a:pPr>
              <a:endParaRPr lang="en-US" altLang="zh-CN" sz="900">
                <a:solidFill>
                  <a:srgbClr val="000000"/>
                </a:solidFill>
                <a:latin typeface="宋体" pitchFamily="2" charset="-122"/>
                <a:ea typeface="楷体_GB2312"/>
                <a:cs typeface="楷体_GB2312"/>
              </a:endParaRPr>
            </a:p>
            <a:p>
              <a:pPr>
                <a:lnSpc>
                  <a:spcPct val="150000"/>
                </a:lnSpc>
                <a:defRPr/>
              </a:pPr>
              <a:endParaRPr lang="zh-CN" altLang="en-US" sz="1050">
                <a:solidFill>
                  <a:srgbClr val="000000"/>
                </a:solidFill>
                <a:latin typeface="宋体" pitchFamily="2" charset="-122"/>
                <a:ea typeface="楷体_GB2312"/>
                <a:cs typeface="楷体_GB2312"/>
              </a:endParaRPr>
            </a:p>
          </p:txBody>
        </p:sp>
        <p:sp>
          <p:nvSpPr>
            <p:cNvPr id="17446" name="矩形 7">
              <a:extLst>
                <a:ext uri="{FF2B5EF4-FFF2-40B4-BE49-F238E27FC236}">
                  <a16:creationId xmlns:a16="http://schemas.microsoft.com/office/drawing/2014/main" id="{8C465E9C-77E9-4215-8ADF-81270313FA2A}"/>
                </a:ext>
              </a:extLst>
            </p:cNvPr>
            <p:cNvSpPr>
              <a:spLocks noChangeArrowheads="1"/>
            </p:cNvSpPr>
            <p:nvPr/>
          </p:nvSpPr>
          <p:spPr bwMode="auto">
            <a:xfrm>
              <a:off x="-99084" y="1396483"/>
              <a:ext cx="2833322" cy="408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a:latin typeface="Times New Roman" panose="02020603050405020304" pitchFamily="18" charset="0"/>
                  <a:cs typeface="Times New Roman" panose="02020603050405020304" pitchFamily="18" charset="0"/>
                </a:rPr>
                <a:t>3.TransactionStatus</a:t>
              </a:r>
              <a:endParaRPr lang="zh-CN" altLang="en-US" sz="1200">
                <a:latin typeface="Times New Roman" panose="02020603050405020304" pitchFamily="18" charset="0"/>
                <a:cs typeface="Times New Roman" panose="02020603050405020304" pitchFamily="18" charset="0"/>
              </a:endParaRPr>
            </a:p>
          </p:txBody>
        </p:sp>
        <p:sp>
          <p:nvSpPr>
            <p:cNvPr id="15" name="燕尾形 14">
              <a:extLst>
                <a:ext uri="{FF2B5EF4-FFF2-40B4-BE49-F238E27FC236}">
                  <a16:creationId xmlns:a16="http://schemas.microsoft.com/office/drawing/2014/main" id="{BF924064-FEDD-4E9C-97D6-ACE609D4056E}"/>
                </a:ext>
              </a:extLst>
            </p:cNvPr>
            <p:cNvSpPr/>
            <p:nvPr/>
          </p:nvSpPr>
          <p:spPr>
            <a:xfrm>
              <a:off x="2924346" y="1228336"/>
              <a:ext cx="465767" cy="701295"/>
            </a:xfrm>
            <a:prstGeom prst="chevron">
              <a:avLst>
                <a:gd name="adj" fmla="val 67984"/>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4200000" scaled="0"/>
            </a:gradFill>
            <a:ln>
              <a:noFill/>
            </a:ln>
          </p:spPr>
          <p:txBody>
            <a:bodyPr anchor="ctr">
              <a:spAutoFit/>
            </a:bodyPr>
            <a:lstStyle/>
            <a:p>
              <a:pPr>
                <a:lnSpc>
                  <a:spcPct val="150000"/>
                </a:lnSpc>
                <a:defRPr/>
              </a:pPr>
              <a:endParaRPr lang="en-US" altLang="zh-CN" sz="900">
                <a:solidFill>
                  <a:srgbClr val="000000"/>
                </a:solidFill>
                <a:latin typeface="宋体" pitchFamily="2" charset="-122"/>
                <a:ea typeface="楷体_GB2312"/>
                <a:cs typeface="楷体_GB2312"/>
              </a:endParaRPr>
            </a:p>
            <a:p>
              <a:pPr>
                <a:lnSpc>
                  <a:spcPct val="150000"/>
                </a:lnSpc>
                <a:defRPr/>
              </a:pPr>
              <a:endParaRPr lang="zh-CN" altLang="en-US" sz="900">
                <a:solidFill>
                  <a:srgbClr val="000000"/>
                </a:solidFill>
                <a:latin typeface="宋体" pitchFamily="2" charset="-122"/>
                <a:ea typeface="楷体_GB2312"/>
                <a:cs typeface="楷体_GB2312"/>
              </a:endParaRPr>
            </a:p>
          </p:txBody>
        </p:sp>
        <p:sp>
          <p:nvSpPr>
            <p:cNvPr id="16" name="燕尾形 15">
              <a:extLst>
                <a:ext uri="{FF2B5EF4-FFF2-40B4-BE49-F238E27FC236}">
                  <a16:creationId xmlns:a16="http://schemas.microsoft.com/office/drawing/2014/main" id="{A121DE74-C189-409C-92ED-E5EE7158C3A8}"/>
                </a:ext>
              </a:extLst>
            </p:cNvPr>
            <p:cNvSpPr/>
            <p:nvPr/>
          </p:nvSpPr>
          <p:spPr>
            <a:xfrm>
              <a:off x="3104485" y="1228336"/>
              <a:ext cx="467390" cy="701295"/>
            </a:xfrm>
            <a:prstGeom prst="chevron">
              <a:avLst>
                <a:gd name="adj" fmla="val 67984"/>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4200000" scaled="0"/>
            </a:gradFill>
            <a:ln>
              <a:noFill/>
            </a:ln>
          </p:spPr>
          <p:txBody>
            <a:bodyPr anchor="ctr">
              <a:spAutoFit/>
            </a:bodyPr>
            <a:lstStyle/>
            <a:p>
              <a:pPr>
                <a:lnSpc>
                  <a:spcPct val="150000"/>
                </a:lnSpc>
                <a:defRPr/>
              </a:pPr>
              <a:endParaRPr lang="en-US" altLang="zh-CN" sz="900">
                <a:solidFill>
                  <a:srgbClr val="000000"/>
                </a:solidFill>
                <a:latin typeface="宋体" pitchFamily="2" charset="-122"/>
                <a:ea typeface="楷体_GB2312"/>
                <a:cs typeface="楷体_GB2312"/>
              </a:endParaRPr>
            </a:p>
            <a:p>
              <a:pPr>
                <a:lnSpc>
                  <a:spcPct val="150000"/>
                </a:lnSpc>
                <a:defRPr/>
              </a:pPr>
              <a:endParaRPr lang="zh-CN" altLang="en-US" sz="900">
                <a:solidFill>
                  <a:srgbClr val="000000"/>
                </a:solidFill>
                <a:latin typeface="宋体" pitchFamily="2" charset="-122"/>
                <a:ea typeface="楷体_GB2312"/>
                <a:cs typeface="楷体_GB2312"/>
              </a:endParaRPr>
            </a:p>
          </p:txBody>
        </p:sp>
      </p:grpSp>
      <p:sp>
        <p:nvSpPr>
          <p:cNvPr id="17" name="矩形 16">
            <a:extLst>
              <a:ext uri="{FF2B5EF4-FFF2-40B4-BE49-F238E27FC236}">
                <a16:creationId xmlns:a16="http://schemas.microsoft.com/office/drawing/2014/main" id="{92FBDA11-FDFD-485F-AD40-60C539277D86}"/>
              </a:ext>
            </a:extLst>
          </p:cNvPr>
          <p:cNvSpPr/>
          <p:nvPr/>
        </p:nvSpPr>
        <p:spPr bwMode="auto">
          <a:xfrm>
            <a:off x="1478757" y="1221581"/>
            <a:ext cx="6132910" cy="542925"/>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defRPr/>
            </a:pPr>
            <a:endParaRPr lang="zh-CN" altLang="en-US" sz="1200"/>
          </a:p>
        </p:txBody>
      </p:sp>
      <p:sp>
        <p:nvSpPr>
          <p:cNvPr id="18" name="矩形 8">
            <a:extLst>
              <a:ext uri="{FF2B5EF4-FFF2-40B4-BE49-F238E27FC236}">
                <a16:creationId xmlns:a16="http://schemas.microsoft.com/office/drawing/2014/main" id="{315B8FB0-1F08-488E-B974-E2458000BFEB}"/>
              </a:ext>
            </a:extLst>
          </p:cNvPr>
          <p:cNvSpPr>
            <a:spLocks noChangeArrowheads="1"/>
          </p:cNvSpPr>
          <p:nvPr/>
        </p:nvSpPr>
        <p:spPr bwMode="auto">
          <a:xfrm>
            <a:off x="1478757" y="1137048"/>
            <a:ext cx="6132910" cy="61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200">
                <a:latin typeface="Times New Roman" panose="02020603050405020304" pitchFamily="18" charset="0"/>
                <a:cs typeface="Times New Roman" panose="02020603050405020304" pitchFamily="18" charset="0"/>
              </a:rPr>
              <a:t>         TransactionStatus</a:t>
            </a:r>
            <a:r>
              <a:rPr lang="zh-CN" altLang="zh-CN" sz="1200">
                <a:latin typeface="Times New Roman" panose="02020603050405020304" pitchFamily="18" charset="0"/>
                <a:cs typeface="Times New Roman" panose="02020603050405020304" pitchFamily="18" charset="0"/>
              </a:rPr>
              <a:t>接口是事务的状态，它描述了某一时间点上事务的状态信息。该接口中包含</a:t>
            </a:r>
            <a:r>
              <a:rPr lang="en-US" altLang="zh-CN" sz="1200">
                <a:latin typeface="Times New Roman" panose="02020603050405020304" pitchFamily="18" charset="0"/>
                <a:cs typeface="Times New Roman" panose="02020603050405020304" pitchFamily="18" charset="0"/>
              </a:rPr>
              <a:t>6</a:t>
            </a:r>
            <a:r>
              <a:rPr lang="zh-CN" altLang="zh-CN" sz="1200">
                <a:latin typeface="Times New Roman" panose="02020603050405020304" pitchFamily="18" charset="0"/>
                <a:cs typeface="Times New Roman" panose="02020603050405020304" pitchFamily="18" charset="0"/>
              </a:rPr>
              <a:t>个方法，具体如下</a:t>
            </a:r>
            <a:r>
              <a:rPr lang="zh-CN" altLang="en-US" sz="1200">
                <a:latin typeface="Times New Roman" panose="02020603050405020304" pitchFamily="18" charset="0"/>
                <a:cs typeface="Times New Roman" panose="02020603050405020304" pitchFamily="18" charset="0"/>
              </a:rPr>
              <a:t>：</a:t>
            </a:r>
            <a:endParaRPr lang="zh-CN" altLang="zh-CN" sz="1200">
              <a:latin typeface="Times New Roman" panose="02020603050405020304" pitchFamily="18" charset="0"/>
              <a:cs typeface="Times New Roman" panose="02020603050405020304" pitchFamily="18" charset="0"/>
            </a:endParaRPr>
          </a:p>
        </p:txBody>
      </p:sp>
      <p:sp>
        <p:nvSpPr>
          <p:cNvPr id="19" name="AutoShape 2">
            <a:extLst>
              <a:ext uri="{FF2B5EF4-FFF2-40B4-BE49-F238E27FC236}">
                <a16:creationId xmlns:a16="http://schemas.microsoft.com/office/drawing/2014/main" id="{28556EE3-FA8F-46A0-8111-0CF1400D3EDD}"/>
              </a:ext>
            </a:extLst>
          </p:cNvPr>
          <p:cNvSpPr>
            <a:spLocks noChangeArrowheads="1"/>
          </p:cNvSpPr>
          <p:nvPr/>
        </p:nvSpPr>
        <p:spPr bwMode="grayWhite">
          <a:xfrm>
            <a:off x="1487091" y="1908573"/>
            <a:ext cx="6119813" cy="2893219"/>
          </a:xfrm>
          <a:prstGeom prst="roundRect">
            <a:avLst>
              <a:gd name="adj" fmla="val 9583"/>
            </a:avLst>
          </a:prstGeom>
          <a:gradFill rotWithShape="1">
            <a:gsLst>
              <a:gs pos="0">
                <a:srgbClr val="5E9EFF"/>
              </a:gs>
              <a:gs pos="39999">
                <a:srgbClr val="85C2FF"/>
              </a:gs>
              <a:gs pos="0">
                <a:srgbClr val="C4D6EB"/>
              </a:gs>
              <a:gs pos="100000">
                <a:schemeClr val="accent1">
                  <a:lumMod val="75000"/>
                </a:schemeClr>
              </a:gs>
            </a:gsLst>
            <a:lin ang="2700000" scaled="0"/>
          </a:gradFill>
          <a:ln w="19050">
            <a:solidFill>
              <a:srgbClr val="FFFFFF"/>
            </a:solidFill>
            <a:round/>
            <a:headEnd/>
            <a:tailEnd/>
          </a:ln>
          <a:effectLst>
            <a:outerShdw dist="107763" dir="2700000" algn="ctr" rotWithShape="0">
              <a:srgbClr val="C0C0C0">
                <a:alpha val="50000"/>
              </a:srgbClr>
            </a:outerShdw>
          </a:effectLst>
        </p:spPr>
        <p:txBody>
          <a:bodyPr wrap="none" anchor="ctr"/>
          <a:lstStyle/>
          <a:p>
            <a:pPr>
              <a:defRPr/>
            </a:pPr>
            <a:endParaRPr lang="zh-CN" altLang="en-US" sz="1200">
              <a:solidFill>
                <a:schemeClr val="bg1"/>
              </a:solidFill>
              <a:latin typeface="Times New Roman" pitchFamily="18" charset="0"/>
              <a:cs typeface="Times New Roman" pitchFamily="18" charset="0"/>
            </a:endParaRPr>
          </a:p>
        </p:txBody>
      </p:sp>
      <p:grpSp>
        <p:nvGrpSpPr>
          <p:cNvPr id="20" name="组合 19">
            <a:extLst>
              <a:ext uri="{FF2B5EF4-FFF2-40B4-BE49-F238E27FC236}">
                <a16:creationId xmlns:a16="http://schemas.microsoft.com/office/drawing/2014/main" id="{9B3B6742-3FC5-49B3-A8E3-6EE49F309552}"/>
              </a:ext>
            </a:extLst>
          </p:cNvPr>
          <p:cNvGrpSpPr>
            <a:grpSpLocks/>
          </p:cNvGrpSpPr>
          <p:nvPr/>
        </p:nvGrpSpPr>
        <p:grpSpPr bwMode="auto">
          <a:xfrm>
            <a:off x="1871663" y="1943100"/>
            <a:ext cx="5279231" cy="444104"/>
            <a:chOff x="1114425" y="2962273"/>
            <a:chExt cx="7038975" cy="592140"/>
          </a:xfrm>
        </p:grpSpPr>
        <p:grpSp>
          <p:nvGrpSpPr>
            <p:cNvPr id="17441" name="Group 3">
              <a:extLst>
                <a:ext uri="{FF2B5EF4-FFF2-40B4-BE49-F238E27FC236}">
                  <a16:creationId xmlns:a16="http://schemas.microsoft.com/office/drawing/2014/main" id="{1AE9C8E9-B5E2-4369-8521-FC0BDDC209AD}"/>
                </a:ext>
              </a:extLst>
            </p:cNvPr>
            <p:cNvGrpSpPr>
              <a:grpSpLocks/>
            </p:cNvGrpSpPr>
            <p:nvPr/>
          </p:nvGrpSpPr>
          <p:grpSpPr bwMode="auto">
            <a:xfrm>
              <a:off x="1114425" y="3302000"/>
              <a:ext cx="7014486" cy="252413"/>
              <a:chOff x="1392" y="1536"/>
              <a:chExt cx="3652" cy="144"/>
            </a:xfrm>
          </p:grpSpPr>
          <p:sp>
            <p:nvSpPr>
              <p:cNvPr id="17443" name="Line 4">
                <a:extLst>
                  <a:ext uri="{FF2B5EF4-FFF2-40B4-BE49-F238E27FC236}">
                    <a16:creationId xmlns:a16="http://schemas.microsoft.com/office/drawing/2014/main" id="{A165D9B5-5DB6-468B-B938-DA6911C43CD5}"/>
                  </a:ext>
                </a:extLst>
              </p:cNvPr>
              <p:cNvSpPr>
                <a:spLocks noChangeShapeType="1"/>
              </p:cNvSpPr>
              <p:nvPr/>
            </p:nvSpPr>
            <p:spPr bwMode="auto">
              <a:xfrm>
                <a:off x="1531" y="1608"/>
                <a:ext cx="3513"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17444" name="Oval 5">
                <a:extLst>
                  <a:ext uri="{FF2B5EF4-FFF2-40B4-BE49-F238E27FC236}">
                    <a16:creationId xmlns:a16="http://schemas.microsoft.com/office/drawing/2014/main" id="{33405E73-14EA-4956-B9BE-4FA8766F1B5F}"/>
                  </a:ext>
                </a:extLst>
              </p:cNvPr>
              <p:cNvSpPr>
                <a:spLocks noChangeArrowheads="1"/>
              </p:cNvSpPr>
              <p:nvPr/>
            </p:nvSpPr>
            <p:spPr bwMode="gray">
              <a:xfrm>
                <a:off x="1392" y="1536"/>
                <a:ext cx="144" cy="144"/>
              </a:xfrm>
              <a:prstGeom prst="ellipse">
                <a:avLst/>
              </a:prstGeom>
              <a:gradFill rotWithShape="1">
                <a:gsLst>
                  <a:gs pos="0">
                    <a:srgbClr val="E96E29"/>
                  </a:gs>
                  <a:gs pos="100000">
                    <a:srgbClr val="9B491B"/>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latin typeface="Times New Roman" panose="02020603050405020304" pitchFamily="18" charset="0"/>
                  <a:cs typeface="Times New Roman" panose="02020603050405020304" pitchFamily="18" charset="0"/>
                </a:endParaRPr>
              </a:p>
            </p:txBody>
          </p:sp>
        </p:grpSp>
        <p:sp>
          <p:nvSpPr>
            <p:cNvPr id="17442" name="矩形 6">
              <a:extLst>
                <a:ext uri="{FF2B5EF4-FFF2-40B4-BE49-F238E27FC236}">
                  <a16:creationId xmlns:a16="http://schemas.microsoft.com/office/drawing/2014/main" id="{7E6E442F-519E-4E4B-BAA5-6A512D458933}"/>
                </a:ext>
              </a:extLst>
            </p:cNvPr>
            <p:cNvSpPr>
              <a:spLocks noChangeArrowheads="1"/>
            </p:cNvSpPr>
            <p:nvPr/>
          </p:nvSpPr>
          <p:spPr bwMode="auto">
            <a:xfrm>
              <a:off x="1473200" y="2962273"/>
              <a:ext cx="6680200" cy="445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200">
                  <a:latin typeface="Times New Roman" panose="02020603050405020304" pitchFamily="18" charset="0"/>
                  <a:cs typeface="Times New Roman" panose="02020603050405020304" pitchFamily="18" charset="0"/>
                </a:rPr>
                <a:t>void flush();                            </a:t>
              </a:r>
              <a:r>
                <a:rPr lang="zh-CN" altLang="en-US" sz="1200">
                  <a:latin typeface="Times New Roman" panose="02020603050405020304" pitchFamily="18" charset="0"/>
                  <a:cs typeface="Times New Roman" panose="02020603050405020304" pitchFamily="18" charset="0"/>
                </a:rPr>
                <a:t>刷新事务</a:t>
              </a:r>
              <a:endParaRPr lang="en-US" altLang="zh-CN" sz="1200">
                <a:latin typeface="Times New Roman" panose="02020603050405020304" pitchFamily="18" charset="0"/>
                <a:cs typeface="Times New Roman" panose="02020603050405020304" pitchFamily="18" charset="0"/>
              </a:endParaRPr>
            </a:p>
          </p:txBody>
        </p:sp>
      </p:grpSp>
      <p:grpSp>
        <p:nvGrpSpPr>
          <p:cNvPr id="25" name="组合 24">
            <a:extLst>
              <a:ext uri="{FF2B5EF4-FFF2-40B4-BE49-F238E27FC236}">
                <a16:creationId xmlns:a16="http://schemas.microsoft.com/office/drawing/2014/main" id="{45AC51D7-B59E-4EC0-B34A-7C7E55390403}"/>
              </a:ext>
            </a:extLst>
          </p:cNvPr>
          <p:cNvGrpSpPr>
            <a:grpSpLocks/>
          </p:cNvGrpSpPr>
          <p:nvPr/>
        </p:nvGrpSpPr>
        <p:grpSpPr bwMode="auto">
          <a:xfrm>
            <a:off x="1871662" y="2401491"/>
            <a:ext cx="5272088" cy="433388"/>
            <a:chOff x="1114425" y="4026571"/>
            <a:chExt cx="7029685" cy="578377"/>
          </a:xfrm>
        </p:grpSpPr>
        <p:grpSp>
          <p:nvGrpSpPr>
            <p:cNvPr id="17437" name="Group 7">
              <a:extLst>
                <a:ext uri="{FF2B5EF4-FFF2-40B4-BE49-F238E27FC236}">
                  <a16:creationId xmlns:a16="http://schemas.microsoft.com/office/drawing/2014/main" id="{44CEA2D0-E3D2-4111-B40E-7CC73428D1C1}"/>
                </a:ext>
              </a:extLst>
            </p:cNvPr>
            <p:cNvGrpSpPr>
              <a:grpSpLocks/>
            </p:cNvGrpSpPr>
            <p:nvPr/>
          </p:nvGrpSpPr>
          <p:grpSpPr bwMode="auto">
            <a:xfrm>
              <a:off x="1114425" y="4352535"/>
              <a:ext cx="7014489" cy="252413"/>
              <a:chOff x="1392" y="1692"/>
              <a:chExt cx="3652" cy="144"/>
            </a:xfrm>
          </p:grpSpPr>
          <p:sp>
            <p:nvSpPr>
              <p:cNvPr id="17439" name="Line 8">
                <a:extLst>
                  <a:ext uri="{FF2B5EF4-FFF2-40B4-BE49-F238E27FC236}">
                    <a16:creationId xmlns:a16="http://schemas.microsoft.com/office/drawing/2014/main" id="{3AEB6EDE-C9DE-483B-944B-11F91839FF81}"/>
                  </a:ext>
                </a:extLst>
              </p:cNvPr>
              <p:cNvSpPr>
                <a:spLocks noChangeShapeType="1"/>
              </p:cNvSpPr>
              <p:nvPr/>
            </p:nvSpPr>
            <p:spPr bwMode="auto">
              <a:xfrm flipV="1">
                <a:off x="1536" y="1766"/>
                <a:ext cx="3508"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17440" name="Oval 9">
                <a:extLst>
                  <a:ext uri="{FF2B5EF4-FFF2-40B4-BE49-F238E27FC236}">
                    <a16:creationId xmlns:a16="http://schemas.microsoft.com/office/drawing/2014/main" id="{237CB1F1-F5A0-4E01-BB3A-3902CC8918A2}"/>
                  </a:ext>
                </a:extLst>
              </p:cNvPr>
              <p:cNvSpPr>
                <a:spLocks noChangeArrowheads="1"/>
              </p:cNvSpPr>
              <p:nvPr/>
            </p:nvSpPr>
            <p:spPr bwMode="gray">
              <a:xfrm>
                <a:off x="1392" y="1692"/>
                <a:ext cx="144" cy="144"/>
              </a:xfrm>
              <a:prstGeom prst="ellipse">
                <a:avLst/>
              </a:prstGeom>
              <a:gradFill rotWithShape="1">
                <a:gsLst>
                  <a:gs pos="0">
                    <a:srgbClr val="DCDC48"/>
                  </a:gs>
                  <a:gs pos="100000">
                    <a:srgbClr val="939330"/>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solidFill>
                    <a:schemeClr val="bg1"/>
                  </a:solidFill>
                  <a:latin typeface="Times New Roman" panose="02020603050405020304" pitchFamily="18" charset="0"/>
                  <a:cs typeface="Times New Roman" panose="02020603050405020304" pitchFamily="18" charset="0"/>
                </a:endParaRPr>
              </a:p>
            </p:txBody>
          </p:sp>
        </p:grpSp>
        <p:sp>
          <p:nvSpPr>
            <p:cNvPr id="17438" name="矩形 11">
              <a:extLst>
                <a:ext uri="{FF2B5EF4-FFF2-40B4-BE49-F238E27FC236}">
                  <a16:creationId xmlns:a16="http://schemas.microsoft.com/office/drawing/2014/main" id="{5B2741F9-DF93-409B-A630-974EF8212618}"/>
                </a:ext>
              </a:extLst>
            </p:cNvPr>
            <p:cNvSpPr>
              <a:spLocks noChangeArrowheads="1"/>
            </p:cNvSpPr>
            <p:nvPr/>
          </p:nvSpPr>
          <p:spPr bwMode="auto">
            <a:xfrm>
              <a:off x="1473200" y="4026571"/>
              <a:ext cx="6670910" cy="446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200">
                  <a:latin typeface="Times New Roman" panose="02020603050405020304" pitchFamily="18" charset="0"/>
                  <a:cs typeface="Times New Roman" panose="02020603050405020304" pitchFamily="18" charset="0"/>
                </a:rPr>
                <a:t>boolean hasSavepoint();    </a:t>
              </a:r>
              <a:r>
                <a:rPr lang="zh-CN" altLang="en-US" sz="1200">
                  <a:latin typeface="Times New Roman" panose="02020603050405020304" pitchFamily="18" charset="0"/>
                  <a:cs typeface="Times New Roman" panose="02020603050405020304" pitchFamily="18" charset="0"/>
                </a:rPr>
                <a:t>     获取是否存在保存点</a:t>
              </a:r>
              <a:endParaRPr lang="en-US" altLang="zh-CN" sz="1200">
                <a:latin typeface="Times New Roman" panose="02020603050405020304" pitchFamily="18" charset="0"/>
                <a:cs typeface="Times New Roman" panose="02020603050405020304" pitchFamily="18" charset="0"/>
              </a:endParaRPr>
            </a:p>
          </p:txBody>
        </p:sp>
      </p:grpSp>
      <p:grpSp>
        <p:nvGrpSpPr>
          <p:cNvPr id="31" name="组合 30">
            <a:extLst>
              <a:ext uri="{FF2B5EF4-FFF2-40B4-BE49-F238E27FC236}">
                <a16:creationId xmlns:a16="http://schemas.microsoft.com/office/drawing/2014/main" id="{A3E956C3-3D54-4A09-8B4D-376C08F2BE75}"/>
              </a:ext>
            </a:extLst>
          </p:cNvPr>
          <p:cNvGrpSpPr>
            <a:grpSpLocks/>
          </p:cNvGrpSpPr>
          <p:nvPr/>
        </p:nvGrpSpPr>
        <p:grpSpPr bwMode="auto">
          <a:xfrm>
            <a:off x="1871662" y="2844403"/>
            <a:ext cx="5272088" cy="433388"/>
            <a:chOff x="1114425" y="4026571"/>
            <a:chExt cx="7029685" cy="578377"/>
          </a:xfrm>
        </p:grpSpPr>
        <p:grpSp>
          <p:nvGrpSpPr>
            <p:cNvPr id="17433" name="Group 7">
              <a:extLst>
                <a:ext uri="{FF2B5EF4-FFF2-40B4-BE49-F238E27FC236}">
                  <a16:creationId xmlns:a16="http://schemas.microsoft.com/office/drawing/2014/main" id="{6B080136-546D-4E8A-AE69-A57B06C26265}"/>
                </a:ext>
              </a:extLst>
            </p:cNvPr>
            <p:cNvGrpSpPr>
              <a:grpSpLocks/>
            </p:cNvGrpSpPr>
            <p:nvPr/>
          </p:nvGrpSpPr>
          <p:grpSpPr bwMode="auto">
            <a:xfrm>
              <a:off x="1114425" y="4352535"/>
              <a:ext cx="7014489" cy="252413"/>
              <a:chOff x="1392" y="1692"/>
              <a:chExt cx="3652" cy="144"/>
            </a:xfrm>
          </p:grpSpPr>
          <p:sp>
            <p:nvSpPr>
              <p:cNvPr id="17435" name="Line 8">
                <a:extLst>
                  <a:ext uri="{FF2B5EF4-FFF2-40B4-BE49-F238E27FC236}">
                    <a16:creationId xmlns:a16="http://schemas.microsoft.com/office/drawing/2014/main" id="{134D6B5F-A7C9-43D2-BD2F-FE456ECE951F}"/>
                  </a:ext>
                </a:extLst>
              </p:cNvPr>
              <p:cNvSpPr>
                <a:spLocks noChangeShapeType="1"/>
              </p:cNvSpPr>
              <p:nvPr/>
            </p:nvSpPr>
            <p:spPr bwMode="auto">
              <a:xfrm flipV="1">
                <a:off x="1536" y="1766"/>
                <a:ext cx="3508"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17436" name="Oval 9">
                <a:extLst>
                  <a:ext uri="{FF2B5EF4-FFF2-40B4-BE49-F238E27FC236}">
                    <a16:creationId xmlns:a16="http://schemas.microsoft.com/office/drawing/2014/main" id="{B6A3FF75-13E8-46FC-8B94-7AAAF399C10D}"/>
                  </a:ext>
                </a:extLst>
              </p:cNvPr>
              <p:cNvSpPr>
                <a:spLocks noChangeArrowheads="1"/>
              </p:cNvSpPr>
              <p:nvPr/>
            </p:nvSpPr>
            <p:spPr bwMode="gray">
              <a:xfrm>
                <a:off x="1392" y="1692"/>
                <a:ext cx="144" cy="144"/>
              </a:xfrm>
              <a:prstGeom prst="ellipse">
                <a:avLst/>
              </a:prstGeom>
              <a:solidFill>
                <a:srgbClr val="00B0F0"/>
              </a:soli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solidFill>
                    <a:schemeClr val="bg1"/>
                  </a:solidFill>
                  <a:latin typeface="Times New Roman" panose="02020603050405020304" pitchFamily="18" charset="0"/>
                  <a:cs typeface="Times New Roman" panose="02020603050405020304" pitchFamily="18" charset="0"/>
                </a:endParaRPr>
              </a:p>
            </p:txBody>
          </p:sp>
        </p:grpSp>
        <p:sp>
          <p:nvSpPr>
            <p:cNvPr id="17434" name="矩形 11">
              <a:extLst>
                <a:ext uri="{FF2B5EF4-FFF2-40B4-BE49-F238E27FC236}">
                  <a16:creationId xmlns:a16="http://schemas.microsoft.com/office/drawing/2014/main" id="{4ED992AE-3474-4A02-8E6E-B562F659E59D}"/>
                </a:ext>
              </a:extLst>
            </p:cNvPr>
            <p:cNvSpPr>
              <a:spLocks noChangeArrowheads="1"/>
            </p:cNvSpPr>
            <p:nvPr/>
          </p:nvSpPr>
          <p:spPr bwMode="auto">
            <a:xfrm>
              <a:off x="1473200" y="4026571"/>
              <a:ext cx="6670910" cy="446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200">
                  <a:latin typeface="Times New Roman" panose="02020603050405020304" pitchFamily="18" charset="0"/>
                  <a:cs typeface="Times New Roman" panose="02020603050405020304" pitchFamily="18" charset="0"/>
                </a:rPr>
                <a:t>boolean isCompleted();     </a:t>
              </a:r>
              <a:r>
                <a:rPr lang="zh-CN" altLang="en-US" sz="1200">
                  <a:latin typeface="Times New Roman" panose="02020603050405020304" pitchFamily="18" charset="0"/>
                  <a:cs typeface="Times New Roman" panose="02020603050405020304" pitchFamily="18" charset="0"/>
                </a:rPr>
                <a:t>     获取事务是否完成</a:t>
              </a:r>
              <a:endParaRPr lang="en-US" altLang="zh-CN" sz="1200">
                <a:latin typeface="Times New Roman" panose="02020603050405020304" pitchFamily="18" charset="0"/>
                <a:cs typeface="Times New Roman" panose="02020603050405020304" pitchFamily="18" charset="0"/>
              </a:endParaRPr>
            </a:p>
          </p:txBody>
        </p:sp>
      </p:grpSp>
      <p:grpSp>
        <p:nvGrpSpPr>
          <p:cNvPr id="30" name="组合 29">
            <a:extLst>
              <a:ext uri="{FF2B5EF4-FFF2-40B4-BE49-F238E27FC236}">
                <a16:creationId xmlns:a16="http://schemas.microsoft.com/office/drawing/2014/main" id="{D484AF01-9E3A-44C3-A479-C9615CB809CD}"/>
              </a:ext>
            </a:extLst>
          </p:cNvPr>
          <p:cNvGrpSpPr>
            <a:grpSpLocks/>
          </p:cNvGrpSpPr>
          <p:nvPr/>
        </p:nvGrpSpPr>
        <p:grpSpPr bwMode="auto">
          <a:xfrm>
            <a:off x="1871662" y="3323035"/>
            <a:ext cx="5272088" cy="433388"/>
            <a:chOff x="1114425" y="4026571"/>
            <a:chExt cx="7029685" cy="578377"/>
          </a:xfrm>
        </p:grpSpPr>
        <p:grpSp>
          <p:nvGrpSpPr>
            <p:cNvPr id="17429" name="Group 7">
              <a:extLst>
                <a:ext uri="{FF2B5EF4-FFF2-40B4-BE49-F238E27FC236}">
                  <a16:creationId xmlns:a16="http://schemas.microsoft.com/office/drawing/2014/main" id="{A7854C72-85EF-4017-A268-CBA1643F7889}"/>
                </a:ext>
              </a:extLst>
            </p:cNvPr>
            <p:cNvGrpSpPr>
              <a:grpSpLocks/>
            </p:cNvGrpSpPr>
            <p:nvPr/>
          </p:nvGrpSpPr>
          <p:grpSpPr bwMode="auto">
            <a:xfrm>
              <a:off x="1114425" y="4352535"/>
              <a:ext cx="7014489" cy="252413"/>
              <a:chOff x="1392" y="1692"/>
              <a:chExt cx="3652" cy="144"/>
            </a:xfrm>
          </p:grpSpPr>
          <p:sp>
            <p:nvSpPr>
              <p:cNvPr id="17431" name="Line 8">
                <a:extLst>
                  <a:ext uri="{FF2B5EF4-FFF2-40B4-BE49-F238E27FC236}">
                    <a16:creationId xmlns:a16="http://schemas.microsoft.com/office/drawing/2014/main" id="{4AB0FBCB-940F-42E6-A295-6A73F7D40E07}"/>
                  </a:ext>
                </a:extLst>
              </p:cNvPr>
              <p:cNvSpPr>
                <a:spLocks noChangeShapeType="1"/>
              </p:cNvSpPr>
              <p:nvPr/>
            </p:nvSpPr>
            <p:spPr bwMode="auto">
              <a:xfrm flipV="1">
                <a:off x="1536" y="1766"/>
                <a:ext cx="3508"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17432" name="Oval 9">
                <a:extLst>
                  <a:ext uri="{FF2B5EF4-FFF2-40B4-BE49-F238E27FC236}">
                    <a16:creationId xmlns:a16="http://schemas.microsoft.com/office/drawing/2014/main" id="{89A4D61A-26D7-4D3C-8590-8E000DFDA5AE}"/>
                  </a:ext>
                </a:extLst>
              </p:cNvPr>
              <p:cNvSpPr>
                <a:spLocks noChangeArrowheads="1"/>
              </p:cNvSpPr>
              <p:nvPr/>
            </p:nvSpPr>
            <p:spPr bwMode="gray">
              <a:xfrm>
                <a:off x="1392" y="1692"/>
                <a:ext cx="144" cy="144"/>
              </a:xfrm>
              <a:prstGeom prst="ellipse">
                <a:avLst/>
              </a:prstGeom>
              <a:solidFill>
                <a:srgbClr val="00B050"/>
              </a:soli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solidFill>
                    <a:schemeClr val="bg1"/>
                  </a:solidFill>
                  <a:latin typeface="Times New Roman" panose="02020603050405020304" pitchFamily="18" charset="0"/>
                  <a:cs typeface="Times New Roman" panose="02020603050405020304" pitchFamily="18" charset="0"/>
                </a:endParaRPr>
              </a:p>
            </p:txBody>
          </p:sp>
        </p:grpSp>
        <p:sp>
          <p:nvSpPr>
            <p:cNvPr id="17430" name="矩形 11">
              <a:extLst>
                <a:ext uri="{FF2B5EF4-FFF2-40B4-BE49-F238E27FC236}">
                  <a16:creationId xmlns:a16="http://schemas.microsoft.com/office/drawing/2014/main" id="{9933064A-2ABA-48CF-85E2-7CC56D86A965}"/>
                </a:ext>
              </a:extLst>
            </p:cNvPr>
            <p:cNvSpPr>
              <a:spLocks noChangeArrowheads="1"/>
            </p:cNvSpPr>
            <p:nvPr/>
          </p:nvSpPr>
          <p:spPr bwMode="auto">
            <a:xfrm>
              <a:off x="1473200" y="4026571"/>
              <a:ext cx="6670910" cy="446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200">
                  <a:latin typeface="Times New Roman" panose="02020603050405020304" pitchFamily="18" charset="0"/>
                  <a:cs typeface="Times New Roman" panose="02020603050405020304" pitchFamily="18" charset="0"/>
                </a:rPr>
                <a:t>boolean isNewTransaction();</a:t>
              </a:r>
              <a:r>
                <a:rPr lang="zh-CN" altLang="en-US" sz="1200">
                  <a:latin typeface="Times New Roman" panose="02020603050405020304" pitchFamily="18" charset="0"/>
                  <a:cs typeface="Times New Roman" panose="02020603050405020304" pitchFamily="18" charset="0"/>
                </a:rPr>
                <a:t> 获取是否为新事务</a:t>
              </a:r>
              <a:endParaRPr lang="en-US" altLang="zh-CN" sz="1200">
                <a:latin typeface="Times New Roman" panose="02020603050405020304" pitchFamily="18" charset="0"/>
                <a:cs typeface="Times New Roman" panose="02020603050405020304" pitchFamily="18" charset="0"/>
              </a:endParaRPr>
            </a:p>
          </p:txBody>
        </p:sp>
      </p:grpSp>
      <p:grpSp>
        <p:nvGrpSpPr>
          <p:cNvPr id="40" name="组合 39">
            <a:extLst>
              <a:ext uri="{FF2B5EF4-FFF2-40B4-BE49-F238E27FC236}">
                <a16:creationId xmlns:a16="http://schemas.microsoft.com/office/drawing/2014/main" id="{22DB8D4E-3995-4206-9978-7140A98193A1}"/>
              </a:ext>
            </a:extLst>
          </p:cNvPr>
          <p:cNvGrpSpPr>
            <a:grpSpLocks/>
          </p:cNvGrpSpPr>
          <p:nvPr/>
        </p:nvGrpSpPr>
        <p:grpSpPr bwMode="auto">
          <a:xfrm>
            <a:off x="1871662" y="3801666"/>
            <a:ext cx="5272088" cy="433388"/>
            <a:chOff x="1114425" y="4026571"/>
            <a:chExt cx="7029685" cy="578377"/>
          </a:xfrm>
        </p:grpSpPr>
        <p:grpSp>
          <p:nvGrpSpPr>
            <p:cNvPr id="17425" name="Group 7">
              <a:extLst>
                <a:ext uri="{FF2B5EF4-FFF2-40B4-BE49-F238E27FC236}">
                  <a16:creationId xmlns:a16="http://schemas.microsoft.com/office/drawing/2014/main" id="{F6574619-C893-436A-AE05-C75A06E4C386}"/>
                </a:ext>
              </a:extLst>
            </p:cNvPr>
            <p:cNvGrpSpPr>
              <a:grpSpLocks/>
            </p:cNvGrpSpPr>
            <p:nvPr/>
          </p:nvGrpSpPr>
          <p:grpSpPr bwMode="auto">
            <a:xfrm>
              <a:off x="1114425" y="4352535"/>
              <a:ext cx="7014489" cy="252413"/>
              <a:chOff x="1392" y="1692"/>
              <a:chExt cx="3652" cy="144"/>
            </a:xfrm>
          </p:grpSpPr>
          <p:sp>
            <p:nvSpPr>
              <p:cNvPr id="17427" name="Line 8">
                <a:extLst>
                  <a:ext uri="{FF2B5EF4-FFF2-40B4-BE49-F238E27FC236}">
                    <a16:creationId xmlns:a16="http://schemas.microsoft.com/office/drawing/2014/main" id="{2CAF191B-F555-4C38-A01F-7E68AA21324D}"/>
                  </a:ext>
                </a:extLst>
              </p:cNvPr>
              <p:cNvSpPr>
                <a:spLocks noChangeShapeType="1"/>
              </p:cNvSpPr>
              <p:nvPr/>
            </p:nvSpPr>
            <p:spPr bwMode="auto">
              <a:xfrm flipV="1">
                <a:off x="1536" y="1766"/>
                <a:ext cx="3508"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17428" name="Oval 9">
                <a:extLst>
                  <a:ext uri="{FF2B5EF4-FFF2-40B4-BE49-F238E27FC236}">
                    <a16:creationId xmlns:a16="http://schemas.microsoft.com/office/drawing/2014/main" id="{AB6DA1FA-593C-4DDD-B42B-77220208F5AA}"/>
                  </a:ext>
                </a:extLst>
              </p:cNvPr>
              <p:cNvSpPr>
                <a:spLocks noChangeArrowheads="1"/>
              </p:cNvSpPr>
              <p:nvPr/>
            </p:nvSpPr>
            <p:spPr bwMode="gray">
              <a:xfrm>
                <a:off x="1392" y="1692"/>
                <a:ext cx="144" cy="144"/>
              </a:xfrm>
              <a:prstGeom prst="ellipse">
                <a:avLst/>
              </a:prstGeom>
              <a:solidFill>
                <a:srgbClr val="002060"/>
              </a:soli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solidFill>
                    <a:schemeClr val="bg1"/>
                  </a:solidFill>
                  <a:latin typeface="Times New Roman" panose="02020603050405020304" pitchFamily="18" charset="0"/>
                  <a:cs typeface="Times New Roman" panose="02020603050405020304" pitchFamily="18" charset="0"/>
                </a:endParaRPr>
              </a:p>
            </p:txBody>
          </p:sp>
        </p:grpSp>
        <p:sp>
          <p:nvSpPr>
            <p:cNvPr id="17426" name="矩形 11">
              <a:extLst>
                <a:ext uri="{FF2B5EF4-FFF2-40B4-BE49-F238E27FC236}">
                  <a16:creationId xmlns:a16="http://schemas.microsoft.com/office/drawing/2014/main" id="{66090671-EA9A-4B97-8114-1C6219D8979C}"/>
                </a:ext>
              </a:extLst>
            </p:cNvPr>
            <p:cNvSpPr>
              <a:spLocks noChangeArrowheads="1"/>
            </p:cNvSpPr>
            <p:nvPr/>
          </p:nvSpPr>
          <p:spPr bwMode="auto">
            <a:xfrm>
              <a:off x="1473200" y="4026571"/>
              <a:ext cx="6670910" cy="446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200">
                  <a:latin typeface="Times New Roman" panose="02020603050405020304" pitchFamily="18" charset="0"/>
                  <a:cs typeface="Times New Roman" panose="02020603050405020304" pitchFamily="18" charset="0"/>
                </a:rPr>
                <a:t>boolean isRollbackOnly();   </a:t>
              </a:r>
              <a:r>
                <a:rPr lang="zh-CN" altLang="en-US" sz="1200">
                  <a:latin typeface="Times New Roman" panose="02020603050405020304" pitchFamily="18" charset="0"/>
                  <a:cs typeface="Times New Roman" panose="02020603050405020304" pitchFamily="18" charset="0"/>
                </a:rPr>
                <a:t>  获取事务是否回滚</a:t>
              </a:r>
              <a:endParaRPr lang="en-US" altLang="zh-CN" sz="1200">
                <a:latin typeface="Times New Roman" panose="02020603050405020304" pitchFamily="18" charset="0"/>
                <a:cs typeface="Times New Roman" panose="02020603050405020304" pitchFamily="18" charset="0"/>
              </a:endParaRPr>
            </a:p>
          </p:txBody>
        </p:sp>
      </p:grpSp>
      <p:grpSp>
        <p:nvGrpSpPr>
          <p:cNvPr id="45" name="组合 44">
            <a:extLst>
              <a:ext uri="{FF2B5EF4-FFF2-40B4-BE49-F238E27FC236}">
                <a16:creationId xmlns:a16="http://schemas.microsoft.com/office/drawing/2014/main" id="{63362DE2-886A-41B7-9DDB-AEF99AA742E2}"/>
              </a:ext>
            </a:extLst>
          </p:cNvPr>
          <p:cNvGrpSpPr>
            <a:grpSpLocks/>
          </p:cNvGrpSpPr>
          <p:nvPr/>
        </p:nvGrpSpPr>
        <p:grpSpPr bwMode="auto">
          <a:xfrm>
            <a:off x="1871662" y="4273153"/>
            <a:ext cx="5272088" cy="433388"/>
            <a:chOff x="1114425" y="4026571"/>
            <a:chExt cx="7029685" cy="578377"/>
          </a:xfrm>
        </p:grpSpPr>
        <p:grpSp>
          <p:nvGrpSpPr>
            <p:cNvPr id="17421" name="Group 7">
              <a:extLst>
                <a:ext uri="{FF2B5EF4-FFF2-40B4-BE49-F238E27FC236}">
                  <a16:creationId xmlns:a16="http://schemas.microsoft.com/office/drawing/2014/main" id="{EF3440E5-5330-4EA5-99E5-21AEE1DFD2B4}"/>
                </a:ext>
              </a:extLst>
            </p:cNvPr>
            <p:cNvGrpSpPr>
              <a:grpSpLocks/>
            </p:cNvGrpSpPr>
            <p:nvPr/>
          </p:nvGrpSpPr>
          <p:grpSpPr bwMode="auto">
            <a:xfrm>
              <a:off x="1114425" y="4352535"/>
              <a:ext cx="7014489" cy="252413"/>
              <a:chOff x="1392" y="1692"/>
              <a:chExt cx="3652" cy="144"/>
            </a:xfrm>
          </p:grpSpPr>
          <p:sp>
            <p:nvSpPr>
              <p:cNvPr id="17423" name="Line 8">
                <a:extLst>
                  <a:ext uri="{FF2B5EF4-FFF2-40B4-BE49-F238E27FC236}">
                    <a16:creationId xmlns:a16="http://schemas.microsoft.com/office/drawing/2014/main" id="{DA6BE35B-3A54-47C6-943A-FFDF5CD7125A}"/>
                  </a:ext>
                </a:extLst>
              </p:cNvPr>
              <p:cNvSpPr>
                <a:spLocks noChangeShapeType="1"/>
              </p:cNvSpPr>
              <p:nvPr/>
            </p:nvSpPr>
            <p:spPr bwMode="auto">
              <a:xfrm flipV="1">
                <a:off x="1536" y="1766"/>
                <a:ext cx="3508" cy="0"/>
              </a:xfrm>
              <a:prstGeom prst="line">
                <a:avLst/>
              </a:prstGeom>
              <a:noFill/>
              <a:ln w="12700" cap="rnd">
                <a:solidFill>
                  <a:srgbClr val="FFFF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p>
            </p:txBody>
          </p:sp>
          <p:sp>
            <p:nvSpPr>
              <p:cNvPr id="17424" name="Oval 9">
                <a:extLst>
                  <a:ext uri="{FF2B5EF4-FFF2-40B4-BE49-F238E27FC236}">
                    <a16:creationId xmlns:a16="http://schemas.microsoft.com/office/drawing/2014/main" id="{E37808F0-7D04-482D-AD19-E3F32EE7193E}"/>
                  </a:ext>
                </a:extLst>
              </p:cNvPr>
              <p:cNvSpPr>
                <a:spLocks noChangeArrowheads="1"/>
              </p:cNvSpPr>
              <p:nvPr/>
            </p:nvSpPr>
            <p:spPr bwMode="gray">
              <a:xfrm>
                <a:off x="1392" y="1692"/>
                <a:ext cx="144" cy="144"/>
              </a:xfrm>
              <a:prstGeom prst="ellipse">
                <a:avLst/>
              </a:prstGeom>
              <a:solidFill>
                <a:srgbClr val="FFC000"/>
              </a:soli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solidFill>
                    <a:schemeClr val="bg1"/>
                  </a:solidFill>
                  <a:latin typeface="Times New Roman" panose="02020603050405020304" pitchFamily="18" charset="0"/>
                  <a:cs typeface="Times New Roman" panose="02020603050405020304" pitchFamily="18" charset="0"/>
                </a:endParaRPr>
              </a:p>
            </p:txBody>
          </p:sp>
        </p:grpSp>
        <p:sp>
          <p:nvSpPr>
            <p:cNvPr id="17422" name="矩形 11">
              <a:extLst>
                <a:ext uri="{FF2B5EF4-FFF2-40B4-BE49-F238E27FC236}">
                  <a16:creationId xmlns:a16="http://schemas.microsoft.com/office/drawing/2014/main" id="{0FA04D0D-96FC-44E7-B137-99871A6E5AB1}"/>
                </a:ext>
              </a:extLst>
            </p:cNvPr>
            <p:cNvSpPr>
              <a:spLocks noChangeArrowheads="1"/>
            </p:cNvSpPr>
            <p:nvPr/>
          </p:nvSpPr>
          <p:spPr bwMode="auto">
            <a:xfrm>
              <a:off x="1473200" y="4026571"/>
              <a:ext cx="6670910" cy="446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200">
                  <a:latin typeface="Times New Roman" panose="02020603050405020304" pitchFamily="18" charset="0"/>
                  <a:cs typeface="Times New Roman" panose="02020603050405020304" pitchFamily="18" charset="0"/>
                </a:rPr>
                <a:t>void setRollbackOnly();   </a:t>
              </a:r>
              <a:r>
                <a:rPr lang="zh-CN" altLang="en-US" sz="1200">
                  <a:latin typeface="Times New Roman" panose="02020603050405020304" pitchFamily="18" charset="0"/>
                  <a:cs typeface="Times New Roman" panose="02020603050405020304" pitchFamily="18" charset="0"/>
                </a:rPr>
                <a:t>      设置事务回滚</a:t>
              </a:r>
              <a:endParaRPr lang="en-US" altLang="zh-CN" sz="1200">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nodeType="afterGroup">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par>
                                <p:cTn id="12" presetID="16" presetClass="entr" presetSubtype="21"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barn(inVertical)">
                                      <p:cBhvr>
                                        <p:cTn id="14" dur="500"/>
                                        <p:tgtEl>
                                          <p:spTgt spid="1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nodeType="afterGroup">
                            <p:stCondLst>
                              <p:cond delay="500"/>
                            </p:stCondLst>
                            <p:childTnLst>
                              <p:par>
                                <p:cTn id="21" presetID="22" presetClass="entr" presetSubtype="8"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500"/>
                                        <p:tgtEl>
                                          <p:spTgt spid="2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left)">
                                      <p:cBhvr>
                                        <p:cTn id="33" dur="500"/>
                                        <p:tgtEl>
                                          <p:spTgt spid="3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wipe(left)">
                                      <p:cBhvr>
                                        <p:cTn id="38" dur="500"/>
                                        <p:tgtEl>
                                          <p:spTgt spid="3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wipe(left)">
                                      <p:cBhvr>
                                        <p:cTn id="43" dur="500"/>
                                        <p:tgtEl>
                                          <p:spTgt spid="4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45"/>
                                        </p:tgtEl>
                                        <p:attrNameLst>
                                          <p:attrName>style.visibility</p:attrName>
                                        </p:attrNameLst>
                                      </p:cBhvr>
                                      <p:to>
                                        <p:strVal val="visible"/>
                                      </p:to>
                                    </p:set>
                                    <p:animEffect transition="in" filter="wipe(left)">
                                      <p:cBhvr>
                                        <p:cTn id="4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71E0DF86-62DB-477C-A543-11608FDC05A0}"/>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noAutofit/>
          </a:bodyPr>
          <a:lstStyle/>
          <a:p>
            <a:r>
              <a:rPr lang="zh-CN" altLang="en-US" dirty="0"/>
              <a:t>事务管理的方式</a:t>
            </a:r>
          </a:p>
        </p:txBody>
      </p:sp>
      <p:sp>
        <p:nvSpPr>
          <p:cNvPr id="2" name="灯片编号占位符 1">
            <a:extLst>
              <a:ext uri="{FF2B5EF4-FFF2-40B4-BE49-F238E27FC236}">
                <a16:creationId xmlns:a16="http://schemas.microsoft.com/office/drawing/2014/main" id="{5F934B82-8117-404E-8FA0-8BE729FB4218}"/>
              </a:ext>
            </a:extLst>
          </p:cNvPr>
          <p:cNvSpPr>
            <a:spLocks noGrp="1"/>
          </p:cNvSpPr>
          <p:nvPr>
            <p:ph type="sldNum" sz="quarter" idx="4"/>
          </p:nvPr>
        </p:nvSpPr>
        <p:spPr/>
        <p:txBody>
          <a:bodyPr/>
          <a:lstStyle/>
          <a:p>
            <a:fld id="{52942C04-D57B-438A-A227-9D269B8E2625}" type="slidenum">
              <a:rPr lang="zh-CN" altLang="en-US" smtClean="0"/>
              <a:pPr/>
              <a:t>25</a:t>
            </a:fld>
            <a:endParaRPr lang="zh-CN" altLang="en-US"/>
          </a:p>
        </p:txBody>
      </p:sp>
      <p:sp>
        <p:nvSpPr>
          <p:cNvPr id="12" name="矩形 61">
            <a:extLst>
              <a:ext uri="{FF2B5EF4-FFF2-40B4-BE49-F238E27FC236}">
                <a16:creationId xmlns:a16="http://schemas.microsoft.com/office/drawing/2014/main" id="{4688575E-3CB8-4E77-AE71-62644F1E01F6}"/>
              </a:ext>
            </a:extLst>
          </p:cNvPr>
          <p:cNvSpPr/>
          <p:nvPr/>
        </p:nvSpPr>
        <p:spPr>
          <a:xfrm>
            <a:off x="2591991" y="1250157"/>
            <a:ext cx="597694" cy="1108472"/>
          </a:xfrm>
          <a:custGeom>
            <a:avLst/>
            <a:gdLst>
              <a:gd name="connsiteX0" fmla="*/ 0 w 1368152"/>
              <a:gd name="connsiteY0" fmla="*/ 0 h 2160240"/>
              <a:gd name="connsiteX1" fmla="*/ 1368152 w 1368152"/>
              <a:gd name="connsiteY1" fmla="*/ 0 h 2160240"/>
              <a:gd name="connsiteX2" fmla="*/ 1368152 w 1368152"/>
              <a:gd name="connsiteY2" fmla="*/ 2160240 h 2160240"/>
              <a:gd name="connsiteX3" fmla="*/ 0 w 1368152"/>
              <a:gd name="connsiteY3" fmla="*/ 2160240 h 2160240"/>
              <a:gd name="connsiteX4" fmla="*/ 0 w 1368152"/>
              <a:gd name="connsiteY4" fmla="*/ 0 h 2160240"/>
              <a:gd name="connsiteX0" fmla="*/ 1368152 w 1459592"/>
              <a:gd name="connsiteY0" fmla="*/ 0 h 2160240"/>
              <a:gd name="connsiteX1" fmla="*/ 1368152 w 1459592"/>
              <a:gd name="connsiteY1" fmla="*/ 2160240 h 2160240"/>
              <a:gd name="connsiteX2" fmla="*/ 0 w 1459592"/>
              <a:gd name="connsiteY2" fmla="*/ 2160240 h 2160240"/>
              <a:gd name="connsiteX3" fmla="*/ 0 w 1459592"/>
              <a:gd name="connsiteY3" fmla="*/ 0 h 2160240"/>
              <a:gd name="connsiteX4" fmla="*/ 1459592 w 1459592"/>
              <a:gd name="connsiteY4" fmla="*/ 91440 h 2160240"/>
              <a:gd name="connsiteX0" fmla="*/ 1368152 w 1459592"/>
              <a:gd name="connsiteY0" fmla="*/ 0 h 2160240"/>
              <a:gd name="connsiteX1" fmla="*/ 1368152 w 1459592"/>
              <a:gd name="connsiteY1" fmla="*/ 2160240 h 2160240"/>
              <a:gd name="connsiteX2" fmla="*/ 0 w 1459592"/>
              <a:gd name="connsiteY2" fmla="*/ 2160240 h 2160240"/>
              <a:gd name="connsiteX3" fmla="*/ 0 w 1459592"/>
              <a:gd name="connsiteY3" fmla="*/ 0 h 2160240"/>
              <a:gd name="connsiteX4" fmla="*/ 1459592 w 1459592"/>
              <a:gd name="connsiteY4" fmla="*/ 1129 h 2160240"/>
              <a:gd name="connsiteX0" fmla="*/ 1368152 w 1459592"/>
              <a:gd name="connsiteY0" fmla="*/ 2160240 h 2160240"/>
              <a:gd name="connsiteX1" fmla="*/ 0 w 1459592"/>
              <a:gd name="connsiteY1" fmla="*/ 2160240 h 2160240"/>
              <a:gd name="connsiteX2" fmla="*/ 0 w 1459592"/>
              <a:gd name="connsiteY2" fmla="*/ 0 h 2160240"/>
              <a:gd name="connsiteX3" fmla="*/ 1459592 w 1459592"/>
              <a:gd name="connsiteY3" fmla="*/ 1129 h 2160240"/>
            </a:gdLst>
            <a:ahLst/>
            <a:cxnLst>
              <a:cxn ang="0">
                <a:pos x="connsiteX0" y="connsiteY0"/>
              </a:cxn>
              <a:cxn ang="0">
                <a:pos x="connsiteX1" y="connsiteY1"/>
              </a:cxn>
              <a:cxn ang="0">
                <a:pos x="connsiteX2" y="connsiteY2"/>
              </a:cxn>
              <a:cxn ang="0">
                <a:pos x="connsiteX3" y="connsiteY3"/>
              </a:cxn>
            </a:cxnLst>
            <a:rect l="l" t="t" r="r" b="b"/>
            <a:pathLst>
              <a:path w="1459592" h="2160240">
                <a:moveTo>
                  <a:pt x="1368152" y="2160240"/>
                </a:moveTo>
                <a:lnTo>
                  <a:pt x="0" y="2160240"/>
                </a:lnTo>
                <a:lnTo>
                  <a:pt x="0" y="0"/>
                </a:lnTo>
                <a:lnTo>
                  <a:pt x="1459592" y="1129"/>
                </a:lnTo>
              </a:path>
            </a:pathLst>
          </a:custGeom>
          <a:noFill/>
          <a:ln w="25400" cap="flat" cmpd="sng" algn="ctr">
            <a:solidFill>
              <a:sysClr val="window" lastClr="FFFFFF">
                <a:lumMod val="50000"/>
              </a:sysClr>
            </a:solidFill>
            <a:prstDash val="dashDot"/>
          </a:ln>
          <a:effectLst/>
        </p:spPr>
        <p:txBody>
          <a:bodyPr anchor="ctr"/>
          <a:lstStyle/>
          <a:p>
            <a:pPr algn="ctr" fontAlgn="auto">
              <a:spcBef>
                <a:spcPts val="0"/>
              </a:spcBef>
              <a:spcAft>
                <a:spcPts val="0"/>
              </a:spcAft>
              <a:defRPr/>
            </a:pPr>
            <a:endParaRPr lang="zh-CN" altLang="en-US" sz="1200" kern="0">
              <a:solidFill>
                <a:prstClr val="white"/>
              </a:solidFill>
              <a:latin typeface="Times New Roman" panose="02020603050405020304" pitchFamily="18" charset="0"/>
              <a:cs typeface="Times New Roman" panose="02020603050405020304" pitchFamily="18" charset="0"/>
            </a:endParaRPr>
          </a:p>
        </p:txBody>
      </p:sp>
      <p:sp>
        <p:nvSpPr>
          <p:cNvPr id="13" name="矩形 12">
            <a:extLst>
              <a:ext uri="{FF2B5EF4-FFF2-40B4-BE49-F238E27FC236}">
                <a16:creationId xmlns:a16="http://schemas.microsoft.com/office/drawing/2014/main" id="{DCEFAE86-3A11-4ACF-8F5F-D080C4088A9B}"/>
              </a:ext>
            </a:extLst>
          </p:cNvPr>
          <p:cNvSpPr/>
          <p:nvPr/>
        </p:nvSpPr>
        <p:spPr>
          <a:xfrm>
            <a:off x="3605759" y="826583"/>
            <a:ext cx="4038054" cy="898803"/>
          </a:xfrm>
          <a:prstGeom prst="rect">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fontAlgn="auto">
              <a:spcBef>
                <a:spcPts val="0"/>
              </a:spcBef>
              <a:spcAft>
                <a:spcPts val="0"/>
              </a:spcAft>
              <a:defRPr/>
            </a:pPr>
            <a:endParaRPr lang="zh-CN" altLang="en-US" sz="1200" kern="0">
              <a:solidFill>
                <a:prstClr val="white"/>
              </a:solidFill>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BC8AA978-3C21-4D35-AA2E-D309A89F0808}"/>
              </a:ext>
            </a:extLst>
          </p:cNvPr>
          <p:cNvSpPr/>
          <p:nvPr/>
        </p:nvSpPr>
        <p:spPr>
          <a:xfrm>
            <a:off x="3684985" y="901304"/>
            <a:ext cx="3880247" cy="800100"/>
          </a:xfrm>
          <a:prstGeom prst="rect">
            <a:avLst/>
          </a:prstGeom>
          <a:solidFill>
            <a:srgbClr val="ADDFE9"/>
          </a:solidFill>
          <a:ln w="38100" cap="flat" cmpd="sng" algn="ctr">
            <a:no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defRPr/>
            </a:pPr>
            <a:endParaRPr lang="zh-CN" altLang="en-US" sz="1200" kern="0">
              <a:solidFill>
                <a:prstClr val="white"/>
              </a:solidFill>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A0DCAC4E-3F84-404C-B9FD-D0D48B15F8E9}"/>
              </a:ext>
            </a:extLst>
          </p:cNvPr>
          <p:cNvSpPr/>
          <p:nvPr/>
        </p:nvSpPr>
        <p:spPr>
          <a:xfrm>
            <a:off x="3974307" y="946548"/>
            <a:ext cx="3512344" cy="701278"/>
          </a:xfrm>
          <a:prstGeom prst="rect">
            <a:avLst/>
          </a:prstGeom>
          <a:solidFill>
            <a:srgbClr val="FFFFFF"/>
          </a:solidFill>
          <a:ln w="19050" cap="flat" cmpd="sng" algn="ctr">
            <a:noFill/>
            <a:prstDash val="solid"/>
          </a:ln>
          <a:effectLst/>
        </p:spPr>
        <p:txBody>
          <a:bodyPr anchor="ctr"/>
          <a:lstStyle/>
          <a:p>
            <a:pPr algn="ctr" fontAlgn="auto">
              <a:spcBef>
                <a:spcPts val="0"/>
              </a:spcBef>
              <a:spcAft>
                <a:spcPts val="0"/>
              </a:spcAft>
              <a:defRPr/>
            </a:pPr>
            <a:endParaRPr lang="zh-CN" altLang="en-US" sz="1200" kern="0">
              <a:solidFill>
                <a:prstClr val="white"/>
              </a:solidFill>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C16A269F-508F-4D36-9672-9DD7F32D0151}"/>
              </a:ext>
            </a:extLst>
          </p:cNvPr>
          <p:cNvSpPr/>
          <p:nvPr/>
        </p:nvSpPr>
        <p:spPr>
          <a:xfrm>
            <a:off x="3051573" y="989410"/>
            <a:ext cx="878681" cy="623888"/>
          </a:xfrm>
          <a:prstGeom prst="rect">
            <a:avLst/>
          </a:prstGeom>
          <a:gradFill flip="none" rotWithShape="1">
            <a:gsLst>
              <a:gs pos="100000">
                <a:srgbClr val="61C9D1"/>
              </a:gs>
              <a:gs pos="0">
                <a:srgbClr val="85E6EB"/>
              </a:gs>
              <a:gs pos="12000">
                <a:srgbClr val="279BA7"/>
              </a:gs>
            </a:gsLst>
            <a:lin ang="5400000" scaled="1"/>
            <a:tileRect/>
          </a:gradFill>
          <a:ln w="38100" cap="flat" cmpd="sng" algn="ctr">
            <a:solidFill>
              <a:sysClr val="window" lastClr="FFFFFF"/>
            </a:solidFill>
            <a:prstDash val="solid"/>
          </a:ln>
          <a:effectLst>
            <a:outerShdw blurRad="50800" dist="38100" dir="5400000" algn="t" rotWithShape="0">
              <a:prstClr val="black">
                <a:alpha val="40000"/>
              </a:prstClr>
            </a:outerShdw>
          </a:effectLst>
        </p:spPr>
        <p:txBody>
          <a:bodyPr anchor="ctr"/>
          <a:lstStyle/>
          <a:p>
            <a:pPr algn="ctr" fontAlgn="auto">
              <a:spcBef>
                <a:spcPts val="0"/>
              </a:spcBef>
              <a:spcAft>
                <a:spcPts val="0"/>
              </a:spcAft>
              <a:defRPr/>
            </a:pPr>
            <a:endParaRPr lang="zh-CN" altLang="en-US" sz="1200" kern="0">
              <a:solidFill>
                <a:prstClr val="white"/>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25D3B322-8DB7-4B4E-990B-2D26468C6C3D}"/>
              </a:ext>
            </a:extLst>
          </p:cNvPr>
          <p:cNvSpPr txBox="1">
            <a:spLocks noChangeArrowheads="1"/>
          </p:cNvSpPr>
          <p:nvPr/>
        </p:nvSpPr>
        <p:spPr bwMode="auto">
          <a:xfrm>
            <a:off x="4000501" y="1004888"/>
            <a:ext cx="3564731" cy="54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zh-CN" sz="1200">
                <a:latin typeface="Times New Roman" panose="02020603050405020304" pitchFamily="18" charset="0"/>
                <a:cs typeface="Times New Roman" panose="02020603050405020304" pitchFamily="18" charset="0"/>
              </a:rPr>
              <a:t>通过编写代码实现的事务管理，包括定义事务的开始、正常执行后的事务提交和异常时的事务回滚</a:t>
            </a:r>
            <a:endParaRPr lang="en-US" altLang="zh-CN" sz="1200">
              <a:solidFill>
                <a:srgbClr val="7F7F7F"/>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808D2FF2-C854-4563-A499-2394E46E5F4F}"/>
              </a:ext>
            </a:extLst>
          </p:cNvPr>
          <p:cNvSpPr txBox="1">
            <a:spLocks noChangeArrowheads="1"/>
          </p:cNvSpPr>
          <p:nvPr/>
        </p:nvSpPr>
        <p:spPr bwMode="auto">
          <a:xfrm>
            <a:off x="3064669" y="1079898"/>
            <a:ext cx="8608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200" b="1">
                <a:solidFill>
                  <a:srgbClr val="FFFFFF"/>
                </a:solidFill>
                <a:latin typeface="Times New Roman" panose="02020603050405020304" pitchFamily="18" charset="0"/>
                <a:cs typeface="Times New Roman" panose="02020603050405020304" pitchFamily="18" charset="0"/>
              </a:rPr>
              <a:t>编程式事务管理</a:t>
            </a:r>
          </a:p>
        </p:txBody>
      </p:sp>
      <p:sp>
        <p:nvSpPr>
          <p:cNvPr id="19" name="矩形 18">
            <a:extLst>
              <a:ext uri="{FF2B5EF4-FFF2-40B4-BE49-F238E27FC236}">
                <a16:creationId xmlns:a16="http://schemas.microsoft.com/office/drawing/2014/main" id="{345D934F-2CD1-40F1-9741-DB8262A275E7}"/>
              </a:ext>
            </a:extLst>
          </p:cNvPr>
          <p:cNvSpPr/>
          <p:nvPr/>
        </p:nvSpPr>
        <p:spPr>
          <a:xfrm>
            <a:off x="3616619" y="1854398"/>
            <a:ext cx="4027194" cy="1104138"/>
          </a:xfrm>
          <a:prstGeom prst="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fontAlgn="auto">
              <a:spcBef>
                <a:spcPts val="0"/>
              </a:spcBef>
              <a:spcAft>
                <a:spcPts val="0"/>
              </a:spcAft>
              <a:defRPr/>
            </a:pPr>
            <a:endParaRPr lang="zh-CN" altLang="en-US" sz="1200" kern="0">
              <a:solidFill>
                <a:prstClr val="white"/>
              </a:solidFill>
              <a:latin typeface="Times New Roman" panose="02020603050405020304" pitchFamily="18" charset="0"/>
              <a:cs typeface="Times New Roman" panose="02020603050405020304" pitchFamily="18" charset="0"/>
            </a:endParaRPr>
          </a:p>
        </p:txBody>
      </p:sp>
      <p:sp>
        <p:nvSpPr>
          <p:cNvPr id="20" name="矩形 19">
            <a:extLst>
              <a:ext uri="{FF2B5EF4-FFF2-40B4-BE49-F238E27FC236}">
                <a16:creationId xmlns:a16="http://schemas.microsoft.com/office/drawing/2014/main" id="{060032E8-BB23-412A-BD16-21753025B9F8}"/>
              </a:ext>
            </a:extLst>
          </p:cNvPr>
          <p:cNvSpPr/>
          <p:nvPr/>
        </p:nvSpPr>
        <p:spPr>
          <a:xfrm>
            <a:off x="3704035" y="1947863"/>
            <a:ext cx="3861197" cy="950119"/>
          </a:xfrm>
          <a:prstGeom prst="rect">
            <a:avLst/>
          </a:prstGeom>
          <a:solidFill>
            <a:srgbClr val="4F81BD">
              <a:lumMod val="60000"/>
              <a:lumOff val="40000"/>
            </a:srgbClr>
          </a:solidFill>
          <a:ln w="38100" cap="flat" cmpd="sng" algn="ctr">
            <a:no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defRPr/>
            </a:pPr>
            <a:endParaRPr lang="zh-CN" altLang="en-US" sz="1200" kern="0">
              <a:solidFill>
                <a:prstClr val="white"/>
              </a:solidFill>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47A539F6-6A82-499B-A3AD-DEFF0669F6F6}"/>
              </a:ext>
            </a:extLst>
          </p:cNvPr>
          <p:cNvSpPr/>
          <p:nvPr/>
        </p:nvSpPr>
        <p:spPr>
          <a:xfrm>
            <a:off x="4000500" y="2009775"/>
            <a:ext cx="3486150" cy="834629"/>
          </a:xfrm>
          <a:prstGeom prst="rect">
            <a:avLst/>
          </a:prstGeom>
          <a:solidFill>
            <a:srgbClr val="FFFFFF"/>
          </a:solidFill>
          <a:ln w="19050" cap="flat" cmpd="sng" algn="ctr">
            <a:noFill/>
            <a:prstDash val="solid"/>
          </a:ln>
          <a:effectLst/>
        </p:spPr>
        <p:txBody>
          <a:bodyPr anchor="ctr"/>
          <a:lstStyle/>
          <a:p>
            <a:pPr algn="ctr" fontAlgn="auto">
              <a:spcBef>
                <a:spcPts val="0"/>
              </a:spcBef>
              <a:spcAft>
                <a:spcPts val="0"/>
              </a:spcAft>
              <a:defRPr/>
            </a:pPr>
            <a:endParaRPr lang="zh-CN" altLang="en-US" sz="1200" kern="0">
              <a:solidFill>
                <a:prstClr val="white"/>
              </a:solidFill>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92ADE6E0-B1B1-4724-B9FB-C015B311EA3E}"/>
              </a:ext>
            </a:extLst>
          </p:cNvPr>
          <p:cNvSpPr/>
          <p:nvPr/>
        </p:nvSpPr>
        <p:spPr>
          <a:xfrm>
            <a:off x="3069432" y="1969294"/>
            <a:ext cx="879872" cy="623888"/>
          </a:xfrm>
          <a:prstGeom prst="rect">
            <a:avLst/>
          </a:prstGeom>
          <a:gradFill flip="none" rotWithShape="1">
            <a:gsLst>
              <a:gs pos="0">
                <a:srgbClr val="86ABE6"/>
              </a:gs>
              <a:gs pos="93000">
                <a:srgbClr val="86ABE6"/>
              </a:gs>
              <a:gs pos="11000">
                <a:srgbClr val="4F81BD">
                  <a:lumMod val="75000"/>
                </a:srgbClr>
              </a:gs>
            </a:gsLst>
            <a:lin ang="5400000" scaled="1"/>
            <a:tileRect/>
          </a:gradFill>
          <a:ln w="38100" cap="flat" cmpd="sng" algn="ctr">
            <a:solidFill>
              <a:sysClr val="window" lastClr="FFFFFF"/>
            </a:solidFill>
            <a:prstDash val="solid"/>
          </a:ln>
          <a:effectLst>
            <a:outerShdw blurRad="50800" dist="38100" dir="5400000" algn="t" rotWithShape="0">
              <a:prstClr val="black">
                <a:alpha val="57000"/>
              </a:prstClr>
            </a:outerShdw>
          </a:effectLst>
        </p:spPr>
        <p:txBody>
          <a:bodyPr anchor="ctr"/>
          <a:lstStyle/>
          <a:p>
            <a:pPr algn="ctr" fontAlgn="auto">
              <a:spcBef>
                <a:spcPts val="0"/>
              </a:spcBef>
              <a:spcAft>
                <a:spcPts val="0"/>
              </a:spcAft>
              <a:defRPr/>
            </a:pPr>
            <a:endParaRPr lang="zh-CN" altLang="en-US" sz="1200" kern="0">
              <a:solidFill>
                <a:prstClr val="white"/>
              </a:solidFill>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165161AD-2B21-457C-82A2-CAB3A887DA65}"/>
              </a:ext>
            </a:extLst>
          </p:cNvPr>
          <p:cNvSpPr txBox="1">
            <a:spLocks noChangeArrowheads="1"/>
          </p:cNvSpPr>
          <p:nvPr/>
        </p:nvSpPr>
        <p:spPr bwMode="auto">
          <a:xfrm>
            <a:off x="3098006" y="2060973"/>
            <a:ext cx="8763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200" b="1">
                <a:solidFill>
                  <a:srgbClr val="FFFFFF"/>
                </a:solidFill>
                <a:latin typeface="Times New Roman" panose="02020603050405020304" pitchFamily="18" charset="0"/>
                <a:cs typeface="Times New Roman" panose="02020603050405020304" pitchFamily="18" charset="0"/>
              </a:rPr>
              <a:t>声明式事务管理</a:t>
            </a:r>
          </a:p>
        </p:txBody>
      </p:sp>
      <p:sp>
        <p:nvSpPr>
          <p:cNvPr id="24" name="TextBox 23">
            <a:extLst>
              <a:ext uri="{FF2B5EF4-FFF2-40B4-BE49-F238E27FC236}">
                <a16:creationId xmlns:a16="http://schemas.microsoft.com/office/drawing/2014/main" id="{2F5F3056-8754-4F4E-8A2C-2D84ABA340A4}"/>
              </a:ext>
            </a:extLst>
          </p:cNvPr>
          <p:cNvSpPr txBox="1">
            <a:spLocks noChangeArrowheads="1"/>
          </p:cNvSpPr>
          <p:nvPr/>
        </p:nvSpPr>
        <p:spPr bwMode="auto">
          <a:xfrm>
            <a:off x="4029076" y="2025253"/>
            <a:ext cx="3536156" cy="786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zh-CN" sz="1200">
                <a:latin typeface="Times New Roman" panose="02020603050405020304" pitchFamily="18" charset="0"/>
                <a:cs typeface="Times New Roman" panose="02020603050405020304" pitchFamily="18" charset="0"/>
              </a:rPr>
              <a:t>通过</a:t>
            </a:r>
            <a:r>
              <a:rPr lang="en-US" altLang="zh-CN" sz="1200">
                <a:latin typeface="Times New Roman" panose="02020603050405020304" pitchFamily="18" charset="0"/>
                <a:cs typeface="Times New Roman" panose="02020603050405020304" pitchFamily="18" charset="0"/>
              </a:rPr>
              <a:t>AOP</a:t>
            </a:r>
            <a:r>
              <a:rPr lang="zh-CN" altLang="zh-CN" sz="1200">
                <a:latin typeface="Times New Roman" panose="02020603050405020304" pitchFamily="18" charset="0"/>
                <a:cs typeface="Times New Roman" panose="02020603050405020304" pitchFamily="18" charset="0"/>
              </a:rPr>
              <a:t>技术实现的事务管理，主要思想是将事务作为一个“切面”代码单独编写，然后通过</a:t>
            </a:r>
            <a:r>
              <a:rPr lang="en-US" altLang="zh-CN" sz="1200">
                <a:latin typeface="Times New Roman" panose="02020603050405020304" pitchFamily="18" charset="0"/>
                <a:cs typeface="Times New Roman" panose="02020603050405020304" pitchFamily="18" charset="0"/>
              </a:rPr>
              <a:t>AOP</a:t>
            </a:r>
            <a:r>
              <a:rPr lang="zh-CN" altLang="zh-CN" sz="1200">
                <a:latin typeface="Times New Roman" panose="02020603050405020304" pitchFamily="18" charset="0"/>
                <a:cs typeface="Times New Roman" panose="02020603050405020304" pitchFamily="18" charset="0"/>
              </a:rPr>
              <a:t>技术将事务管理的“切面”植入到业务目标类中</a:t>
            </a:r>
            <a:endParaRPr lang="en-US" altLang="zh-CN" sz="1200">
              <a:solidFill>
                <a:srgbClr val="7F7F7F"/>
              </a:solidFill>
              <a:latin typeface="Times New Roman" panose="02020603050405020304" pitchFamily="18" charset="0"/>
              <a:cs typeface="Times New Roman" panose="02020603050405020304" pitchFamily="18" charset="0"/>
            </a:endParaRPr>
          </a:p>
        </p:txBody>
      </p:sp>
      <p:sp>
        <p:nvSpPr>
          <p:cNvPr id="25" name="矩形 1">
            <a:extLst>
              <a:ext uri="{FF2B5EF4-FFF2-40B4-BE49-F238E27FC236}">
                <a16:creationId xmlns:a16="http://schemas.microsoft.com/office/drawing/2014/main" id="{AADA17F5-D4D4-4036-8201-5C6D8436ED48}"/>
              </a:ext>
            </a:extLst>
          </p:cNvPr>
          <p:cNvSpPr>
            <a:spLocks noChangeArrowheads="1"/>
          </p:cNvSpPr>
          <p:nvPr/>
        </p:nvSpPr>
        <p:spPr bwMode="auto">
          <a:xfrm>
            <a:off x="1419225" y="1488281"/>
            <a:ext cx="1223963" cy="61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200" b="1">
                <a:solidFill>
                  <a:srgbClr val="C00000"/>
                </a:solidFill>
                <a:latin typeface="Times New Roman" panose="02020603050405020304" pitchFamily="18" charset="0"/>
                <a:cs typeface="Times New Roman" panose="02020603050405020304" pitchFamily="18" charset="0"/>
              </a:rPr>
              <a:t>Spring</a:t>
            </a:r>
            <a:r>
              <a:rPr lang="zh-CN" altLang="en-US" sz="1200" b="1">
                <a:solidFill>
                  <a:srgbClr val="C00000"/>
                </a:solidFill>
                <a:latin typeface="Times New Roman" panose="02020603050405020304" pitchFamily="18" charset="0"/>
                <a:cs typeface="Times New Roman" panose="02020603050405020304" pitchFamily="18" charset="0"/>
              </a:rPr>
              <a:t>事务管理分两种方式</a:t>
            </a:r>
          </a:p>
        </p:txBody>
      </p:sp>
      <p:sp>
        <p:nvSpPr>
          <p:cNvPr id="30" name="矩形 29">
            <a:extLst>
              <a:ext uri="{FF2B5EF4-FFF2-40B4-BE49-F238E27FC236}">
                <a16:creationId xmlns:a16="http://schemas.microsoft.com/office/drawing/2014/main" id="{665B425D-B9B4-4BF0-99FF-3483A8C07E36}"/>
              </a:ext>
            </a:extLst>
          </p:cNvPr>
          <p:cNvSpPr/>
          <p:nvPr/>
        </p:nvSpPr>
        <p:spPr bwMode="auto">
          <a:xfrm>
            <a:off x="1478757" y="3178969"/>
            <a:ext cx="6132910" cy="1528763"/>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defRPr/>
            </a:pPr>
            <a:endParaRPr lang="zh-CN" altLang="en-US" sz="1200"/>
          </a:p>
        </p:txBody>
      </p:sp>
      <p:sp>
        <p:nvSpPr>
          <p:cNvPr id="31" name="矩形 8">
            <a:extLst>
              <a:ext uri="{FF2B5EF4-FFF2-40B4-BE49-F238E27FC236}">
                <a16:creationId xmlns:a16="http://schemas.microsoft.com/office/drawing/2014/main" id="{2921FEA8-F720-40ED-8005-062F3848B087}"/>
              </a:ext>
            </a:extLst>
          </p:cNvPr>
          <p:cNvSpPr>
            <a:spLocks noChangeArrowheads="1"/>
          </p:cNvSpPr>
          <p:nvPr/>
        </p:nvSpPr>
        <p:spPr bwMode="auto">
          <a:xfrm>
            <a:off x="1478757" y="3130154"/>
            <a:ext cx="6132910" cy="1165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200">
                <a:latin typeface="Times New Roman" panose="02020603050405020304" pitchFamily="18" charset="0"/>
                <a:cs typeface="Times New Roman" panose="02020603050405020304" pitchFamily="18" charset="0"/>
              </a:rPr>
              <a:t>         </a:t>
            </a:r>
            <a:r>
              <a:rPr lang="zh-CN" altLang="zh-CN" sz="1200">
                <a:solidFill>
                  <a:srgbClr val="0070C0"/>
                </a:solidFill>
                <a:latin typeface="Times New Roman" panose="02020603050405020304" pitchFamily="18" charset="0"/>
                <a:cs typeface="Times New Roman" panose="02020603050405020304" pitchFamily="18" charset="0"/>
              </a:rPr>
              <a:t>声明式事务管理最大的优点在于开发者无需通过编程的方式来管理事务</a:t>
            </a:r>
            <a:r>
              <a:rPr lang="zh-CN" altLang="zh-CN" sz="1200">
                <a:latin typeface="Times New Roman" panose="02020603050405020304" pitchFamily="18" charset="0"/>
                <a:cs typeface="Times New Roman" panose="02020603050405020304" pitchFamily="18" charset="0"/>
              </a:rPr>
              <a:t>，只需在配置文件中进行相关的事务规则声明，就可以将事务应用到业务逻辑中。这使得开发人员可以更加专注于核心业务逻辑代码的编写，在一定程度上</a:t>
            </a:r>
            <a:r>
              <a:rPr lang="zh-CN" altLang="zh-CN" sz="1200">
                <a:solidFill>
                  <a:srgbClr val="0070C0"/>
                </a:solidFill>
                <a:latin typeface="Times New Roman" panose="02020603050405020304" pitchFamily="18" charset="0"/>
                <a:cs typeface="Times New Roman" panose="02020603050405020304" pitchFamily="18" charset="0"/>
              </a:rPr>
              <a:t>减少了工作量，提高了开发效率</a:t>
            </a:r>
            <a:r>
              <a:rPr lang="zh-CN" altLang="zh-CN" sz="1200">
                <a:latin typeface="Times New Roman" panose="02020603050405020304" pitchFamily="18" charset="0"/>
                <a:cs typeface="Times New Roman" panose="02020603050405020304" pitchFamily="18" charset="0"/>
              </a:rPr>
              <a:t>，所以在</a:t>
            </a:r>
            <a:r>
              <a:rPr lang="zh-CN" altLang="zh-CN" sz="1200">
                <a:solidFill>
                  <a:srgbClr val="0070C0"/>
                </a:solidFill>
                <a:latin typeface="Times New Roman" panose="02020603050405020304" pitchFamily="18" charset="0"/>
                <a:cs typeface="Times New Roman" panose="02020603050405020304" pitchFamily="18" charset="0"/>
              </a:rPr>
              <a:t>实际开发中，通常都推荐使用声明式事务管理</a:t>
            </a:r>
            <a:r>
              <a:rPr lang="zh-CN" altLang="en-US" sz="1200">
                <a:latin typeface="Times New Roman" panose="02020603050405020304" pitchFamily="18" charset="0"/>
                <a:cs typeface="Times New Roman" panose="02020603050405020304" pitchFamily="18" charset="0"/>
              </a:rPr>
              <a:t>。</a:t>
            </a:r>
            <a:endParaRPr lang="zh-CN" altLang="zh-CN" sz="12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2" presetClass="entr" presetSubtype="8"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500"/>
                                        <p:tgtEl>
                                          <p:spTgt spid="17"/>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left)">
                                      <p:cBhvr>
                                        <p:cTn id="28" dur="500"/>
                                        <p:tgtEl>
                                          <p:spTgt spid="18"/>
                                        </p:tgtEl>
                                      </p:cBhvr>
                                    </p:animEffect>
                                  </p:childTnLst>
                                </p:cTn>
                              </p:par>
                              <p:par>
                                <p:cTn id="29" presetID="22" presetClass="entr" presetSubtype="8"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wipe(left)">
                                      <p:cBhvr>
                                        <p:cTn id="40" dur="500"/>
                                        <p:tgtEl>
                                          <p:spTgt spid="22"/>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left)">
                                      <p:cBhvr>
                                        <p:cTn id="43" dur="500"/>
                                        <p:tgtEl>
                                          <p:spTgt spid="23"/>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ipe(left)">
                                      <p:cBhvr>
                                        <p:cTn id="46" dur="500"/>
                                        <p:tgtEl>
                                          <p:spTgt spid="2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6" presetClass="entr" presetSubtype="21"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barn(inVertical)">
                                      <p:cBhvr>
                                        <p:cTn id="51" dur="500"/>
                                        <p:tgtEl>
                                          <p:spTgt spid="30"/>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barn(inVertical)">
                                      <p:cBhvr>
                                        <p:cTn id="5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p:bldP spid="18" grpId="0"/>
      <p:bldP spid="20" grpId="0" animBg="1"/>
      <p:bldP spid="21" grpId="0" animBg="1"/>
      <p:bldP spid="22" grpId="0" animBg="1"/>
      <p:bldP spid="23" grpId="0"/>
      <p:bldP spid="24" grpId="0"/>
      <p:bldP spid="25" grpId="0"/>
      <p:bldP spid="30" grpId="0" animBg="1"/>
      <p:bldP spid="3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4B444F65-8710-4427-A895-4014CF77D196}"/>
              </a:ext>
            </a:extLst>
          </p:cNvPr>
          <p:cNvSpPr>
            <a:spLocks noGrp="1"/>
          </p:cNvSpPr>
          <p:nvPr>
            <p:ph type="ctrTitle"/>
          </p:nvPr>
        </p:nvSpPr>
        <p:spPr>
          <a:xfrm>
            <a:off x="4794097" y="279186"/>
            <a:ext cx="4104460" cy="576262"/>
          </a:xfrm>
        </p:spPr>
        <p:txBody>
          <a:bodyPr/>
          <a:lstStyle/>
          <a:p>
            <a:r>
              <a:rPr lang="zh-CN" altLang="en-US" sz="2400" dirty="0"/>
              <a:t>第</a:t>
            </a:r>
            <a:r>
              <a:rPr lang="en-US" altLang="zh-CN" sz="2400" dirty="0"/>
              <a:t>9</a:t>
            </a:r>
            <a:r>
              <a:rPr lang="zh-CN" altLang="en-US" sz="2400" dirty="0"/>
              <a:t>章 </a:t>
            </a:r>
            <a:r>
              <a:rPr lang="en-US" altLang="zh-CN" sz="2400" dirty="0"/>
              <a:t>Spring</a:t>
            </a:r>
            <a:r>
              <a:rPr lang="zh-CN" altLang="en-US" sz="2400" dirty="0"/>
              <a:t>的数据库开发及事务管理</a:t>
            </a:r>
          </a:p>
        </p:txBody>
      </p:sp>
      <p:sp>
        <p:nvSpPr>
          <p:cNvPr id="22" name="对角圆角矩形 10">
            <a:extLst>
              <a:ext uri="{FF2B5EF4-FFF2-40B4-BE49-F238E27FC236}">
                <a16:creationId xmlns:a16="http://schemas.microsoft.com/office/drawing/2014/main" id="{D2601321-ACD6-4E08-8094-CAFCD9C6AF43}"/>
              </a:ext>
            </a:extLst>
          </p:cNvPr>
          <p:cNvSpPr/>
          <p:nvPr/>
        </p:nvSpPr>
        <p:spPr bwMode="auto">
          <a:xfrm>
            <a:off x="3430452" y="3830075"/>
            <a:ext cx="5468105" cy="512488"/>
          </a:xfrm>
          <a:prstGeom prst="round2DiagRect">
            <a:avLst>
              <a:gd name="adj1" fmla="val 20943"/>
              <a:gd name="adj2"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solidFill>
                <a:srgbClr val="0070C0"/>
              </a:solidFill>
            </a:endParaRPr>
          </a:p>
        </p:txBody>
      </p:sp>
      <p:grpSp>
        <p:nvGrpSpPr>
          <p:cNvPr id="23" name="组合 2">
            <a:extLst>
              <a:ext uri="{FF2B5EF4-FFF2-40B4-BE49-F238E27FC236}">
                <a16:creationId xmlns:a16="http://schemas.microsoft.com/office/drawing/2014/main" id="{F6798595-A245-42C0-B843-33DF5E7FD377}"/>
              </a:ext>
            </a:extLst>
          </p:cNvPr>
          <p:cNvGrpSpPr>
            <a:grpSpLocks/>
          </p:cNvGrpSpPr>
          <p:nvPr/>
        </p:nvGrpSpPr>
        <p:grpSpPr bwMode="auto">
          <a:xfrm>
            <a:off x="1903202" y="1662671"/>
            <a:ext cx="2808312" cy="2602716"/>
            <a:chOff x="4874689" y="1756903"/>
            <a:chExt cx="3566358" cy="3444382"/>
          </a:xfrm>
        </p:grpSpPr>
        <p:sp>
          <p:nvSpPr>
            <p:cNvPr id="29" name="椭圆 28">
              <a:extLst>
                <a:ext uri="{FF2B5EF4-FFF2-40B4-BE49-F238E27FC236}">
                  <a16:creationId xmlns:a16="http://schemas.microsoft.com/office/drawing/2014/main" id="{8E44B67B-E941-42A6-8D2C-4F22E25D9525}"/>
                </a:ext>
              </a:extLst>
            </p:cNvPr>
            <p:cNvSpPr/>
            <p:nvPr/>
          </p:nvSpPr>
          <p:spPr>
            <a:xfrm>
              <a:off x="4897636" y="1756903"/>
              <a:ext cx="3444623" cy="3444382"/>
            </a:xfrm>
            <a:prstGeom prst="ellipse">
              <a:avLst/>
            </a:prstGeom>
            <a:solidFill>
              <a:schemeClr val="accent1">
                <a:lumMod val="40000"/>
                <a:lumOff val="60000"/>
              </a:schemeClr>
            </a:solidFill>
            <a:ln w="381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prstClr val="white"/>
                </a:solidFill>
                <a:effectLst>
                  <a:outerShdw blurRad="38100" dist="38100" dir="2700000" algn="tl">
                    <a:srgbClr val="000000">
                      <a:alpha val="43137"/>
                    </a:srgbClr>
                  </a:outerShdw>
                </a:effectLst>
              </a:endParaRPr>
            </a:p>
          </p:txBody>
        </p:sp>
        <p:sp>
          <p:nvSpPr>
            <p:cNvPr id="30" name="TextBox 1">
              <a:extLst>
                <a:ext uri="{FF2B5EF4-FFF2-40B4-BE49-F238E27FC236}">
                  <a16:creationId xmlns:a16="http://schemas.microsoft.com/office/drawing/2014/main" id="{533E5829-442C-4A1A-A0DE-01BE06C64173}"/>
                </a:ext>
              </a:extLst>
            </p:cNvPr>
            <p:cNvSpPr txBox="1">
              <a:spLocks noChangeArrowheads="1"/>
            </p:cNvSpPr>
            <p:nvPr/>
          </p:nvSpPr>
          <p:spPr bwMode="auto">
            <a:xfrm>
              <a:off x="4874689" y="2507836"/>
              <a:ext cx="3566358" cy="1750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zh-CN" altLang="en-US" sz="40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主讲内容</a:t>
              </a:r>
              <a:endParaRPr lang="en-US" altLang="zh-CN" sz="40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gn="ctr"/>
              <a:r>
                <a:rPr lang="en-US" altLang="zh-CN" sz="2400" dirty="0">
                  <a:solidFill>
                    <a:srgbClr val="FFFFFF"/>
                  </a:solidFill>
                  <a:effectLst>
                    <a:outerShdw blurRad="38100" dist="38100" dir="2700000" algn="tl">
                      <a:srgbClr val="000000">
                        <a:alpha val="43137"/>
                      </a:srgbClr>
                    </a:outerShdw>
                  </a:effectLst>
                  <a:latin typeface="Times New Roman" panose="02020603050405020304" pitchFamily="18" charset="0"/>
                  <a:ea typeface="Adobe 宋体 Std L" panose="02020300000000000000" pitchFamily="18" charset="-122"/>
                  <a:cs typeface="Times New Roman" panose="02020603050405020304" pitchFamily="18" charset="0"/>
                </a:rPr>
                <a:t>Speech content</a:t>
              </a:r>
            </a:p>
          </p:txBody>
        </p:sp>
      </p:grpSp>
      <p:sp>
        <p:nvSpPr>
          <p:cNvPr id="24" name="TextBox 10">
            <a:extLst>
              <a:ext uri="{FF2B5EF4-FFF2-40B4-BE49-F238E27FC236}">
                <a16:creationId xmlns:a16="http://schemas.microsoft.com/office/drawing/2014/main" id="{30993553-161D-4E59-9758-4C03F6C35DEC}"/>
              </a:ext>
            </a:extLst>
          </p:cNvPr>
          <p:cNvSpPr txBox="1">
            <a:spLocks noChangeArrowheads="1"/>
          </p:cNvSpPr>
          <p:nvPr/>
        </p:nvSpPr>
        <p:spPr bwMode="auto">
          <a:xfrm>
            <a:off x="5150695" y="3169616"/>
            <a:ext cx="33166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solidFill>
                  <a:srgbClr val="7F7F7F"/>
                </a:solidFill>
                <a:latin typeface="微软雅黑" panose="020B0503020204020204" pitchFamily="34" charset="-122"/>
                <a:ea typeface="微软雅黑" panose="020B0503020204020204" pitchFamily="34" charset="-122"/>
              </a:rPr>
              <a:t>Spring</a:t>
            </a:r>
            <a:r>
              <a:rPr lang="zh-CN" altLang="en-US" sz="2000" dirty="0">
                <a:solidFill>
                  <a:srgbClr val="7F7F7F"/>
                </a:solidFill>
                <a:latin typeface="微软雅黑" panose="020B0503020204020204" pitchFamily="34" charset="-122"/>
                <a:ea typeface="微软雅黑" panose="020B0503020204020204" pitchFamily="34" charset="-122"/>
              </a:rPr>
              <a:t>框架事务管理概述</a:t>
            </a:r>
          </a:p>
        </p:txBody>
      </p:sp>
      <p:sp>
        <p:nvSpPr>
          <p:cNvPr id="26" name="TextBox 6">
            <a:extLst>
              <a:ext uri="{FF2B5EF4-FFF2-40B4-BE49-F238E27FC236}">
                <a16:creationId xmlns:a16="http://schemas.microsoft.com/office/drawing/2014/main" id="{08F69DBB-AC1E-44E0-8B52-F51929DAA267}"/>
              </a:ext>
            </a:extLst>
          </p:cNvPr>
          <p:cNvSpPr txBox="1">
            <a:spLocks noChangeArrowheads="1"/>
          </p:cNvSpPr>
          <p:nvPr/>
        </p:nvSpPr>
        <p:spPr bwMode="auto">
          <a:xfrm>
            <a:off x="5292080" y="1563764"/>
            <a:ext cx="33166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solidFill>
                  <a:srgbClr val="7F7F7F"/>
                </a:solidFill>
                <a:latin typeface="微软雅黑" panose="020B0503020204020204" pitchFamily="34" charset="-122"/>
                <a:ea typeface="微软雅黑" panose="020B0503020204020204" pitchFamily="34" charset="-122"/>
              </a:rPr>
              <a:t>Spring JDBC</a:t>
            </a:r>
            <a:endParaRPr lang="zh-CN" altLang="en-US" sz="2000" dirty="0">
              <a:solidFill>
                <a:srgbClr val="7F7F7F"/>
              </a:solidFill>
              <a:latin typeface="微软雅黑" panose="020B0503020204020204" pitchFamily="34" charset="-122"/>
              <a:ea typeface="微软雅黑" panose="020B0503020204020204" pitchFamily="34" charset="-122"/>
            </a:endParaRPr>
          </a:p>
        </p:txBody>
      </p:sp>
      <p:sp>
        <p:nvSpPr>
          <p:cNvPr id="10" name="TextBox 10">
            <a:extLst>
              <a:ext uri="{FF2B5EF4-FFF2-40B4-BE49-F238E27FC236}">
                <a16:creationId xmlns:a16="http://schemas.microsoft.com/office/drawing/2014/main" id="{63561E90-29C6-4386-BF61-D1A99523B795}"/>
              </a:ext>
            </a:extLst>
          </p:cNvPr>
          <p:cNvSpPr txBox="1">
            <a:spLocks noChangeArrowheads="1"/>
          </p:cNvSpPr>
          <p:nvPr/>
        </p:nvSpPr>
        <p:spPr bwMode="auto">
          <a:xfrm>
            <a:off x="5150695" y="2425969"/>
            <a:ext cx="38519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solidFill>
                  <a:srgbClr val="7F7F7F"/>
                </a:solidFill>
                <a:latin typeface="微软雅黑" panose="020B0503020204020204" pitchFamily="34" charset="-122"/>
                <a:ea typeface="微软雅黑" panose="020B0503020204020204" pitchFamily="34" charset="-122"/>
              </a:rPr>
              <a:t>Spring </a:t>
            </a:r>
            <a:r>
              <a:rPr lang="en-US" altLang="zh-CN" sz="2000" dirty="0" err="1">
                <a:solidFill>
                  <a:srgbClr val="7F7F7F"/>
                </a:solidFill>
                <a:latin typeface="微软雅黑" panose="020B0503020204020204" pitchFamily="34" charset="-122"/>
                <a:ea typeface="微软雅黑" panose="020B0503020204020204" pitchFamily="34" charset="-122"/>
              </a:rPr>
              <a:t>JdbcTemplate</a:t>
            </a:r>
            <a:r>
              <a:rPr lang="zh-CN" altLang="en-US" sz="2000" dirty="0">
                <a:solidFill>
                  <a:srgbClr val="7F7F7F"/>
                </a:solidFill>
                <a:latin typeface="微软雅黑" panose="020B0503020204020204" pitchFamily="34" charset="-122"/>
                <a:ea typeface="微软雅黑" panose="020B0503020204020204" pitchFamily="34" charset="-122"/>
              </a:rPr>
              <a:t>的常用方法</a:t>
            </a:r>
          </a:p>
        </p:txBody>
      </p:sp>
      <p:sp>
        <p:nvSpPr>
          <p:cNvPr id="11" name="TextBox 10">
            <a:extLst>
              <a:ext uri="{FF2B5EF4-FFF2-40B4-BE49-F238E27FC236}">
                <a16:creationId xmlns:a16="http://schemas.microsoft.com/office/drawing/2014/main" id="{54DD6C6E-FE4C-49BB-A9E8-55569D7EE535}"/>
              </a:ext>
            </a:extLst>
          </p:cNvPr>
          <p:cNvSpPr txBox="1">
            <a:spLocks noChangeArrowheads="1"/>
          </p:cNvSpPr>
          <p:nvPr/>
        </p:nvSpPr>
        <p:spPr bwMode="auto">
          <a:xfrm>
            <a:off x="5137199" y="3903784"/>
            <a:ext cx="34182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dirty="0">
                <a:solidFill>
                  <a:schemeClr val="bg1"/>
                </a:solidFill>
                <a:latin typeface="微软雅黑" panose="020B0503020204020204" pitchFamily="34" charset="-122"/>
                <a:ea typeface="微软雅黑" panose="020B0503020204020204" pitchFamily="34" charset="-122"/>
              </a:rPr>
              <a:t>声明式事务管理</a:t>
            </a:r>
          </a:p>
        </p:txBody>
      </p:sp>
    </p:spTree>
    <p:extLst>
      <p:ext uri="{BB962C8B-B14F-4D97-AF65-F5344CB8AC3E}">
        <p14:creationId xmlns:p14="http://schemas.microsoft.com/office/powerpoint/2010/main" val="3580289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285C90C4-28DE-46A8-8F73-5E989DAED188}"/>
              </a:ext>
            </a:extLst>
          </p:cNvPr>
          <p:cNvGrpSpPr>
            <a:grpSpLocks/>
          </p:cNvGrpSpPr>
          <p:nvPr/>
        </p:nvGrpSpPr>
        <p:grpSpPr bwMode="auto">
          <a:xfrm>
            <a:off x="1145381" y="1231107"/>
            <a:ext cx="6858000" cy="669131"/>
            <a:chOff x="3628" y="1641617"/>
            <a:chExt cx="9144000" cy="891956"/>
          </a:xfrm>
        </p:grpSpPr>
        <p:sp>
          <p:nvSpPr>
            <p:cNvPr id="3" name="矩形 2">
              <a:extLst>
                <a:ext uri="{FF2B5EF4-FFF2-40B4-BE49-F238E27FC236}">
                  <a16:creationId xmlns:a16="http://schemas.microsoft.com/office/drawing/2014/main" id="{45480A80-340D-4A67-B3FF-980A833BC725}"/>
                </a:ext>
              </a:extLst>
            </p:cNvPr>
            <p:cNvSpPr/>
            <p:nvPr/>
          </p:nvSpPr>
          <p:spPr bwMode="auto">
            <a:xfrm>
              <a:off x="3628" y="1641617"/>
              <a:ext cx="9144000" cy="891956"/>
            </a:xfrm>
            <a:prstGeom prst="rect">
              <a:avLst/>
            </a:prstGeom>
            <a:gradFill>
              <a:gsLst>
                <a:gs pos="100000">
                  <a:srgbClr val="00B0F0">
                    <a:alpha val="0"/>
                  </a:srgbClr>
                </a:gs>
                <a:gs pos="0">
                  <a:srgbClr val="D1ECFF">
                    <a:alpha val="0"/>
                  </a:srgbClr>
                </a:gs>
                <a:gs pos="49000">
                  <a:srgbClr val="D1ECFF"/>
                </a:gs>
              </a:gsLst>
              <a:lin ang="0" scaled="0"/>
            </a:gradFill>
            <a:ln w="28575" cap="flat" cmpd="sng" algn="ctr">
              <a:noFill/>
              <a:prstDash val="solid"/>
              <a:round/>
              <a:headEnd type="none" w="med" len="med"/>
              <a:tailEnd type="none" w="med" len="med"/>
            </a:ln>
            <a:effectLst/>
          </p:spPr>
          <p:txBody>
            <a:bodyPr/>
            <a:lstStyle/>
            <a:p>
              <a:pPr>
                <a:buFont typeface="Arial" pitchFamily="34" charset="0"/>
                <a:buNone/>
                <a:defRPr/>
              </a:pPr>
              <a:endParaRPr lang="zh-CN" altLang="en-US" sz="1200" dirty="0">
                <a:latin typeface="Arial" charset="0"/>
              </a:endParaRPr>
            </a:p>
          </p:txBody>
        </p:sp>
        <p:sp>
          <p:nvSpPr>
            <p:cNvPr id="20490" name="矩形 1">
              <a:extLst>
                <a:ext uri="{FF2B5EF4-FFF2-40B4-BE49-F238E27FC236}">
                  <a16:creationId xmlns:a16="http://schemas.microsoft.com/office/drawing/2014/main" id="{529914F0-E89D-49FA-9D8D-0C0E1B0C5224}"/>
                </a:ext>
              </a:extLst>
            </p:cNvPr>
            <p:cNvSpPr>
              <a:spLocks noChangeArrowheads="1"/>
            </p:cNvSpPr>
            <p:nvPr/>
          </p:nvSpPr>
          <p:spPr bwMode="auto">
            <a:xfrm>
              <a:off x="2124528" y="1735138"/>
              <a:ext cx="5962651" cy="644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5000"/>
                </a:lnSpc>
              </a:pPr>
              <a:r>
                <a:rPr lang="zh-CN" altLang="en-US" sz="2100">
                  <a:latin typeface="微软雅黑" panose="020B0503020204020204" pitchFamily="34" charset="-122"/>
                  <a:ea typeface="微软雅黑" panose="020B0503020204020204" pitchFamily="34" charset="-122"/>
                </a:rPr>
                <a:t>如何实现</a:t>
              </a:r>
              <a:r>
                <a:rPr lang="en-US" altLang="zh-CN" sz="2100">
                  <a:latin typeface="微软雅黑" panose="020B0503020204020204" pitchFamily="34" charset="-122"/>
                  <a:ea typeface="微软雅黑" panose="020B0503020204020204" pitchFamily="34" charset="-122"/>
                </a:rPr>
                <a:t>Spring</a:t>
              </a:r>
              <a:r>
                <a:rPr lang="zh-CN" altLang="en-US" sz="2100">
                  <a:latin typeface="微软雅黑" panose="020B0503020204020204" pitchFamily="34" charset="-122"/>
                  <a:ea typeface="微软雅黑" panose="020B0503020204020204" pitchFamily="34" charset="-122"/>
                </a:rPr>
                <a:t>的</a:t>
              </a:r>
              <a:r>
                <a:rPr lang="zh-CN" altLang="en-US" sz="210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声明式事务管理</a:t>
              </a:r>
              <a:r>
                <a:rPr lang="zh-CN" altLang="zh-CN" sz="2100">
                  <a:latin typeface="微软雅黑" panose="020B0503020204020204" pitchFamily="34" charset="-122"/>
                  <a:ea typeface="微软雅黑" panose="020B0503020204020204" pitchFamily="34" charset="-122"/>
                </a:rPr>
                <a:t>？</a:t>
              </a:r>
              <a:endParaRPr lang="zh-CN" altLang="en-US" sz="2100">
                <a:latin typeface="微软雅黑" panose="020B0503020204020204" pitchFamily="34" charset="-122"/>
                <a:ea typeface="微软雅黑" panose="020B0503020204020204" pitchFamily="34" charset="-122"/>
              </a:endParaRPr>
            </a:p>
          </p:txBody>
        </p:sp>
      </p:grpSp>
      <p:sp>
        <p:nvSpPr>
          <p:cNvPr id="20483" name="标题 1">
            <a:extLst>
              <a:ext uri="{FF2B5EF4-FFF2-40B4-BE49-F238E27FC236}">
                <a16:creationId xmlns:a16="http://schemas.microsoft.com/office/drawing/2014/main" id="{41D4F0BC-80D6-425E-B061-B548C244C25D}"/>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noAutofit/>
          </a:bodyPr>
          <a:lstStyle/>
          <a:p>
            <a:r>
              <a:rPr lang="zh-CN" altLang="en-US" dirty="0"/>
              <a:t>声明式事务管理</a:t>
            </a:r>
          </a:p>
        </p:txBody>
      </p:sp>
      <p:sp>
        <p:nvSpPr>
          <p:cNvPr id="2" name="灯片编号占位符 1">
            <a:extLst>
              <a:ext uri="{FF2B5EF4-FFF2-40B4-BE49-F238E27FC236}">
                <a16:creationId xmlns:a16="http://schemas.microsoft.com/office/drawing/2014/main" id="{E69321CA-E9D0-48F3-A15F-FF0731127E6A}"/>
              </a:ext>
            </a:extLst>
          </p:cNvPr>
          <p:cNvSpPr>
            <a:spLocks noGrp="1"/>
          </p:cNvSpPr>
          <p:nvPr>
            <p:ph type="sldNum" sz="quarter" idx="4"/>
          </p:nvPr>
        </p:nvSpPr>
        <p:spPr/>
        <p:txBody>
          <a:bodyPr/>
          <a:lstStyle/>
          <a:p>
            <a:fld id="{52942C04-D57B-438A-A227-9D269B8E2625}" type="slidenum">
              <a:rPr lang="zh-CN" altLang="en-US" smtClean="0"/>
              <a:pPr/>
              <a:t>27</a:t>
            </a:fld>
            <a:endParaRPr lang="zh-CN" altLang="en-US"/>
          </a:p>
        </p:txBody>
      </p:sp>
      <p:pic>
        <p:nvPicPr>
          <p:cNvPr id="4" name="Picture 8" descr="问小人">
            <a:extLst>
              <a:ext uri="{FF2B5EF4-FFF2-40B4-BE49-F238E27FC236}">
                <a16:creationId xmlns:a16="http://schemas.microsoft.com/office/drawing/2014/main" id="{C7079AEB-5050-4678-A689-8988D1A3E8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5148" y="767953"/>
            <a:ext cx="1697831" cy="1756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3E568113-B5C5-4BBD-A486-BEEE3ACF2698}"/>
              </a:ext>
            </a:extLst>
          </p:cNvPr>
          <p:cNvSpPr/>
          <p:nvPr/>
        </p:nvSpPr>
        <p:spPr bwMode="auto">
          <a:xfrm>
            <a:off x="1547813" y="2543175"/>
            <a:ext cx="6048375" cy="1628775"/>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defRPr/>
            </a:pPr>
            <a:endParaRPr lang="en-US" altLang="zh-CN"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p:txBody>
      </p:sp>
      <p:sp>
        <p:nvSpPr>
          <p:cNvPr id="7" name="矩形 6">
            <a:extLst>
              <a:ext uri="{FF2B5EF4-FFF2-40B4-BE49-F238E27FC236}">
                <a16:creationId xmlns:a16="http://schemas.microsoft.com/office/drawing/2014/main" id="{CC01AB90-4F4F-48F4-85B3-5318BF14A8DD}"/>
              </a:ext>
            </a:extLst>
          </p:cNvPr>
          <p:cNvSpPr>
            <a:spLocks noChangeArrowheads="1"/>
          </p:cNvSpPr>
          <p:nvPr/>
        </p:nvSpPr>
        <p:spPr bwMode="auto">
          <a:xfrm>
            <a:off x="1547813" y="2602707"/>
            <a:ext cx="6048375" cy="1403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200000"/>
              </a:lnSpc>
            </a:pPr>
            <a:r>
              <a:rPr lang="en-US" altLang="zh-CN" sz="1500">
                <a:solidFill>
                  <a:srgbClr val="0070C0"/>
                </a:solidFill>
                <a:latin typeface="Times New Roman" panose="02020603050405020304" pitchFamily="18" charset="0"/>
                <a:cs typeface="Times New Roman" panose="02020603050405020304" pitchFamily="18" charset="0"/>
              </a:rPr>
              <a:t>        </a:t>
            </a:r>
            <a:r>
              <a:rPr lang="en-US" altLang="zh-CN" sz="1500">
                <a:latin typeface="Times New Roman" panose="02020603050405020304" pitchFamily="18" charset="0"/>
                <a:cs typeface="Times New Roman" panose="02020603050405020304" pitchFamily="18" charset="0"/>
              </a:rPr>
              <a:t>   </a:t>
            </a:r>
            <a:r>
              <a:rPr lang="en-US" altLang="zh-CN" sz="1500"/>
              <a:t>Spring</a:t>
            </a:r>
            <a:r>
              <a:rPr lang="zh-CN" altLang="zh-CN" sz="1500"/>
              <a:t>的声明式事务管理可以通过两种方式来实现，</a:t>
            </a:r>
            <a:r>
              <a:rPr lang="zh-CN" altLang="zh-CN" sz="1500">
                <a:solidFill>
                  <a:srgbClr val="0070C0"/>
                </a:solidFill>
                <a:latin typeface="Times New Roman" panose="02020603050405020304" pitchFamily="18" charset="0"/>
                <a:cs typeface="Times New Roman" panose="02020603050405020304" pitchFamily="18" charset="0"/>
              </a:rPr>
              <a:t>一种是基于</a:t>
            </a:r>
            <a:r>
              <a:rPr lang="en-US" altLang="zh-CN" sz="1500">
                <a:solidFill>
                  <a:srgbClr val="0070C0"/>
                </a:solidFill>
                <a:latin typeface="Times New Roman" panose="02020603050405020304" pitchFamily="18" charset="0"/>
                <a:cs typeface="Times New Roman" panose="02020603050405020304" pitchFamily="18" charset="0"/>
              </a:rPr>
              <a:t>XML</a:t>
            </a:r>
            <a:r>
              <a:rPr lang="zh-CN" altLang="zh-CN" sz="1500">
                <a:solidFill>
                  <a:srgbClr val="0070C0"/>
                </a:solidFill>
                <a:latin typeface="Times New Roman" panose="02020603050405020304" pitchFamily="18" charset="0"/>
                <a:cs typeface="Times New Roman" panose="02020603050405020304" pitchFamily="18" charset="0"/>
              </a:rPr>
              <a:t>的方式，另一种是基于</a:t>
            </a:r>
            <a:r>
              <a:rPr lang="en-US" altLang="zh-CN" sz="1500">
                <a:solidFill>
                  <a:srgbClr val="0070C0"/>
                </a:solidFill>
                <a:latin typeface="Times New Roman" panose="02020603050405020304" pitchFamily="18" charset="0"/>
                <a:cs typeface="Times New Roman" panose="02020603050405020304" pitchFamily="18" charset="0"/>
              </a:rPr>
              <a:t>Annotation</a:t>
            </a:r>
            <a:r>
              <a:rPr lang="zh-CN" altLang="zh-CN" sz="1500">
                <a:solidFill>
                  <a:srgbClr val="0070C0"/>
                </a:solidFill>
                <a:latin typeface="Times New Roman" panose="02020603050405020304" pitchFamily="18" charset="0"/>
                <a:cs typeface="Times New Roman" panose="02020603050405020304" pitchFamily="18" charset="0"/>
              </a:rPr>
              <a:t>的方式</a:t>
            </a:r>
            <a:r>
              <a:rPr lang="zh-CN" altLang="zh-CN" sz="1500"/>
              <a:t>。接下来的两个小节中，将对这两种声明式事务管理方式进行详细讲解。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nodeType="afterGroup">
                            <p:stCondLst>
                              <p:cond delay="500"/>
                            </p:stCondLst>
                            <p:childTnLst>
                              <p:par>
                                <p:cTn id="11" presetID="22" presetClass="entr" presetSubtype="8"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inVertical)">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A6BBAC0-E850-415B-B213-33B34540C954}"/>
              </a:ext>
            </a:extLst>
          </p:cNvPr>
          <p:cNvSpPr/>
          <p:nvPr/>
        </p:nvSpPr>
        <p:spPr bwMode="auto">
          <a:xfrm>
            <a:off x="1562101" y="778669"/>
            <a:ext cx="6061472" cy="935831"/>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defRPr/>
            </a:pPr>
            <a:r>
              <a:rPr lang="en-US" altLang="zh-CN" sz="1200" dirty="0"/>
              <a:t> </a:t>
            </a:r>
            <a:r>
              <a:rPr lang="en-US" altLang="zh-CN" sz="1200" dirty="0">
                <a:latin typeface="Times New Roman" panose="02020603050405020304" pitchFamily="18" charset="0"/>
                <a:cs typeface="Times New Roman" panose="02020603050405020304" pitchFamily="18" charset="0"/>
              </a:rPr>
              <a:t>       </a:t>
            </a:r>
            <a:r>
              <a:rPr lang="zh-CN" altLang="zh-CN" sz="1200" dirty="0">
                <a:latin typeface="Times New Roman" panose="02020603050405020304" pitchFamily="18" charset="0"/>
                <a:cs typeface="Times New Roman" panose="02020603050405020304" pitchFamily="18" charset="0"/>
              </a:rPr>
              <a:t>基于</a:t>
            </a:r>
            <a:r>
              <a:rPr lang="en-US" altLang="zh-CN" sz="1200" dirty="0">
                <a:latin typeface="Times New Roman" panose="02020603050405020304" pitchFamily="18" charset="0"/>
                <a:cs typeface="Times New Roman" panose="02020603050405020304" pitchFamily="18" charset="0"/>
              </a:rPr>
              <a:t>XML</a:t>
            </a:r>
            <a:r>
              <a:rPr lang="zh-CN" altLang="zh-CN" sz="1200" dirty="0">
                <a:latin typeface="Times New Roman" panose="02020603050405020304" pitchFamily="18" charset="0"/>
                <a:cs typeface="Times New Roman" panose="02020603050405020304" pitchFamily="18" charset="0"/>
              </a:rPr>
              <a:t>方式的声明式事务是在配置文件中</a:t>
            </a:r>
            <a:r>
              <a:rPr lang="zh-CN" altLang="en-US" sz="1200" dirty="0">
                <a:latin typeface="Times New Roman" panose="02020603050405020304" pitchFamily="18" charset="0"/>
                <a:cs typeface="Times New Roman" panose="02020603050405020304" pitchFamily="18" charset="0"/>
              </a:rPr>
              <a:t>通过</a:t>
            </a:r>
            <a:r>
              <a:rPr lang="en-US" altLang="zh-CN" sz="1200" dirty="0">
                <a:latin typeface="Times New Roman" panose="02020603050405020304" pitchFamily="18" charset="0"/>
                <a:cs typeface="Times New Roman" panose="02020603050405020304" pitchFamily="18" charset="0"/>
              </a:rPr>
              <a:t>&lt;tx:advice&gt;</a:t>
            </a:r>
            <a:r>
              <a:rPr lang="zh-CN" altLang="zh-CN" sz="1200" dirty="0">
                <a:latin typeface="Times New Roman" panose="02020603050405020304" pitchFamily="18" charset="0"/>
                <a:cs typeface="Times New Roman" panose="02020603050405020304" pitchFamily="18" charset="0"/>
              </a:rPr>
              <a:t>元素配置事务规则来实现的。当配置了事务的增强处理后，就可以通过编写的</a:t>
            </a:r>
            <a:r>
              <a:rPr lang="en-US" altLang="zh-CN" sz="1200" dirty="0">
                <a:latin typeface="Times New Roman" panose="02020603050405020304" pitchFamily="18" charset="0"/>
                <a:cs typeface="Times New Roman" panose="02020603050405020304" pitchFamily="18" charset="0"/>
              </a:rPr>
              <a:t>AOP</a:t>
            </a:r>
            <a:r>
              <a:rPr lang="zh-CN" altLang="zh-CN" sz="1200" dirty="0">
                <a:latin typeface="Times New Roman" panose="02020603050405020304" pitchFamily="18" charset="0"/>
                <a:cs typeface="Times New Roman" panose="02020603050405020304" pitchFamily="18" charset="0"/>
              </a:rPr>
              <a:t>配置，让</a:t>
            </a:r>
            <a:r>
              <a:rPr lang="en-US" altLang="zh-CN" sz="1200" dirty="0">
                <a:latin typeface="Times New Roman" panose="02020603050405020304" pitchFamily="18" charset="0"/>
                <a:cs typeface="Times New Roman" panose="02020603050405020304" pitchFamily="18" charset="0"/>
              </a:rPr>
              <a:t>Spring</a:t>
            </a:r>
            <a:r>
              <a:rPr lang="zh-CN" altLang="zh-CN" sz="1200" dirty="0">
                <a:latin typeface="Times New Roman" panose="02020603050405020304" pitchFamily="18" charset="0"/>
                <a:cs typeface="Times New Roman" panose="02020603050405020304" pitchFamily="18" charset="0"/>
              </a:rPr>
              <a:t>自动对目标生成代理。</a:t>
            </a:r>
            <a:r>
              <a:rPr lang="en-US" altLang="zh-CN" sz="1200" dirty="0">
                <a:latin typeface="Times New Roman" panose="02020603050405020304" pitchFamily="18" charset="0"/>
                <a:cs typeface="Times New Roman" panose="02020603050405020304" pitchFamily="18" charset="0"/>
              </a:rPr>
              <a:t>&lt;tx:advice&gt;</a:t>
            </a:r>
            <a:r>
              <a:rPr lang="zh-CN" altLang="zh-CN" sz="1200" dirty="0"/>
              <a:t>元素及其子元素</a:t>
            </a:r>
            <a:r>
              <a:rPr lang="zh-CN" altLang="en-US" sz="1200" dirty="0"/>
              <a:t>如下图</a:t>
            </a:r>
            <a:r>
              <a:rPr lang="zh-CN" altLang="zh-CN" sz="1200" dirty="0"/>
              <a:t>所示</a:t>
            </a:r>
            <a:r>
              <a:rPr lang="zh-CN" altLang="en-US" sz="1200" dirty="0"/>
              <a:t>：</a:t>
            </a:r>
            <a:endParaRPr lang="en-US" altLang="zh-CN" sz="1200" dirty="0">
              <a:latin typeface="Times New Roman" panose="02020603050405020304" pitchFamily="18" charset="0"/>
              <a:cs typeface="Times New Roman" panose="02020603050405020304" pitchFamily="18" charset="0"/>
            </a:endParaRPr>
          </a:p>
          <a:p>
            <a:pPr>
              <a:lnSpc>
                <a:spcPct val="150000"/>
              </a:lnSpc>
              <a:defRPr/>
            </a:pPr>
            <a:endParaRPr lang="zh-CN" altLang="zh-CN" sz="1200" dirty="0">
              <a:latin typeface="Times New Roman" panose="02020603050405020304" pitchFamily="18" charset="0"/>
              <a:cs typeface="Times New Roman" panose="02020603050405020304" pitchFamily="18" charset="0"/>
            </a:endParaRPr>
          </a:p>
          <a:p>
            <a:pPr>
              <a:lnSpc>
                <a:spcPct val="150000"/>
              </a:lnSpc>
              <a:defRPr/>
            </a:pPr>
            <a:endParaRPr lang="zh-CN" altLang="en-US" sz="1200" dirty="0">
              <a:solidFill>
                <a:srgbClr val="000000"/>
              </a:solidFill>
              <a:latin typeface="Times New Roman" pitchFamily="18" charset="0"/>
              <a:ea typeface="等线"/>
              <a:cs typeface="Times New Roman" pitchFamily="18" charset="0"/>
            </a:endParaRPr>
          </a:p>
        </p:txBody>
      </p:sp>
      <p:pic>
        <p:nvPicPr>
          <p:cNvPr id="37897" name="Picture 9">
            <a:extLst>
              <a:ext uri="{FF2B5EF4-FFF2-40B4-BE49-F238E27FC236}">
                <a16:creationId xmlns:a16="http://schemas.microsoft.com/office/drawing/2014/main" id="{11308273-2253-4132-A859-46BEE1AB39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9307" y="1728787"/>
            <a:ext cx="4617244" cy="315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3">
            <a:extLst>
              <a:ext uri="{FF2B5EF4-FFF2-40B4-BE49-F238E27FC236}">
                <a16:creationId xmlns:a16="http://schemas.microsoft.com/office/drawing/2014/main" id="{D91FE69F-BBD3-4514-87FD-4DDBDAA795E3}"/>
              </a:ext>
            </a:extLst>
          </p:cNvPr>
          <p:cNvSpPr>
            <a:spLocks noGrp="1"/>
          </p:cNvSpPr>
          <p:nvPr>
            <p:ph type="ctrTitle"/>
          </p:nvPr>
        </p:nvSpPr>
        <p:spPr/>
        <p:txBody>
          <a:bodyPr/>
          <a:lstStyle/>
          <a:p>
            <a:r>
              <a:rPr lang="en-US" altLang="zh-CN" dirty="0"/>
              <a:t>5.2.1  </a:t>
            </a:r>
            <a:r>
              <a:rPr lang="zh-CN" altLang="en-US" dirty="0"/>
              <a:t>基于</a:t>
            </a:r>
            <a:r>
              <a:rPr lang="en-US" altLang="zh-CN" dirty="0"/>
              <a:t>XML</a:t>
            </a:r>
            <a:r>
              <a:rPr lang="zh-CN" altLang="en-US" dirty="0"/>
              <a:t>方式的声明式事务</a:t>
            </a:r>
          </a:p>
        </p:txBody>
      </p:sp>
      <p:sp>
        <p:nvSpPr>
          <p:cNvPr id="3" name="灯片编号占位符 2">
            <a:extLst>
              <a:ext uri="{FF2B5EF4-FFF2-40B4-BE49-F238E27FC236}">
                <a16:creationId xmlns:a16="http://schemas.microsoft.com/office/drawing/2014/main" id="{C460C135-4E5B-4036-A7C8-560C43253C82}"/>
              </a:ext>
            </a:extLst>
          </p:cNvPr>
          <p:cNvSpPr>
            <a:spLocks noGrp="1"/>
          </p:cNvSpPr>
          <p:nvPr>
            <p:ph type="sldNum" sz="quarter" idx="4"/>
          </p:nvPr>
        </p:nvSpPr>
        <p:spPr/>
        <p:txBody>
          <a:bodyPr/>
          <a:lstStyle/>
          <a:p>
            <a:fld id="{13BE196A-0549-4751-A0D9-76FD3D97F7B0}" type="slidenum">
              <a:rPr lang="zh-CN" altLang="en-US" smtClean="0"/>
              <a:pPr/>
              <a:t>28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7897"/>
                                        </p:tgtEl>
                                        <p:attrNameLst>
                                          <p:attrName>style.visibility</p:attrName>
                                        </p:attrNameLst>
                                      </p:cBhvr>
                                      <p:to>
                                        <p:strVal val="visible"/>
                                      </p:to>
                                    </p:set>
                                    <p:animEffect transition="in" filter="wipe(left)">
                                      <p:cBhvr>
                                        <p:cTn id="12" dur="500"/>
                                        <p:tgtEl>
                                          <p:spTgt spid="37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CAD7C2A-37D2-4F35-A53E-92C808BE4570}"/>
              </a:ext>
            </a:extLst>
          </p:cNvPr>
          <p:cNvSpPr/>
          <p:nvPr/>
        </p:nvSpPr>
        <p:spPr bwMode="auto">
          <a:xfrm>
            <a:off x="1562101" y="778669"/>
            <a:ext cx="6061472" cy="607219"/>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defRPr/>
            </a:pPr>
            <a:r>
              <a:rPr lang="en-US" altLang="zh-CN" sz="1200" dirty="0"/>
              <a:t>        </a:t>
            </a:r>
            <a:r>
              <a:rPr lang="zh-CN" altLang="zh-CN" sz="1200" dirty="0"/>
              <a:t>配置</a:t>
            </a:r>
            <a:r>
              <a:rPr lang="en-US" altLang="zh-CN" sz="1200" dirty="0"/>
              <a:t>&lt;tx:advice&gt;</a:t>
            </a:r>
            <a:r>
              <a:rPr lang="zh-CN" altLang="zh-CN" sz="1200" dirty="0"/>
              <a:t>元素的重点是配置</a:t>
            </a:r>
            <a:r>
              <a:rPr lang="en-US" altLang="zh-CN" sz="1200" dirty="0"/>
              <a:t>&lt;tx:method&gt;</a:t>
            </a:r>
            <a:r>
              <a:rPr lang="zh-CN" altLang="zh-CN" sz="1200" dirty="0"/>
              <a:t>子元素，</a:t>
            </a:r>
            <a:r>
              <a:rPr lang="zh-CN" altLang="en-US" sz="1200" dirty="0"/>
              <a:t>上</a:t>
            </a:r>
            <a:r>
              <a:rPr lang="zh-CN" altLang="zh-CN" sz="1200" dirty="0"/>
              <a:t>图中使用灰色标注的几个属性是</a:t>
            </a:r>
            <a:r>
              <a:rPr lang="en-US" altLang="zh-CN" sz="1200" dirty="0"/>
              <a:t>&lt;tx:method&gt;</a:t>
            </a:r>
            <a:r>
              <a:rPr lang="zh-CN" altLang="zh-CN" sz="1200" dirty="0"/>
              <a:t>元素中的常用属性。</a:t>
            </a:r>
            <a:r>
              <a:rPr lang="zh-CN" altLang="en-US" sz="1200" dirty="0"/>
              <a:t>其属性描述具体如下：</a:t>
            </a:r>
            <a:endParaRPr lang="en-US" altLang="zh-CN" sz="1200" dirty="0">
              <a:latin typeface="Times New Roman" panose="02020603050405020304" pitchFamily="18" charset="0"/>
              <a:cs typeface="Times New Roman" panose="02020603050405020304" pitchFamily="18" charset="0"/>
            </a:endParaRPr>
          </a:p>
          <a:p>
            <a:pPr>
              <a:lnSpc>
                <a:spcPct val="150000"/>
              </a:lnSpc>
              <a:defRPr/>
            </a:pPr>
            <a:endParaRPr lang="zh-CN" altLang="zh-CN" sz="1200" dirty="0">
              <a:latin typeface="Times New Roman" panose="02020603050405020304" pitchFamily="18" charset="0"/>
              <a:cs typeface="Times New Roman" panose="02020603050405020304" pitchFamily="18" charset="0"/>
            </a:endParaRPr>
          </a:p>
          <a:p>
            <a:pPr>
              <a:lnSpc>
                <a:spcPct val="150000"/>
              </a:lnSpc>
              <a:defRPr/>
            </a:pPr>
            <a:endParaRPr lang="zh-CN" altLang="en-US" sz="1200" dirty="0">
              <a:solidFill>
                <a:srgbClr val="000000"/>
              </a:solidFill>
              <a:latin typeface="Times New Roman" pitchFamily="18" charset="0"/>
              <a:ea typeface="等线"/>
              <a:cs typeface="Times New Roman" pitchFamily="18" charset="0"/>
            </a:endParaRPr>
          </a:p>
        </p:txBody>
      </p:sp>
      <p:pic>
        <p:nvPicPr>
          <p:cNvPr id="22561" name="Picture 33">
            <a:extLst>
              <a:ext uri="{FF2B5EF4-FFF2-40B4-BE49-F238E27FC236}">
                <a16:creationId xmlns:a16="http://schemas.microsoft.com/office/drawing/2014/main" id="{12FAF074-2CE7-468C-87F6-834D69757E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1" y="1596629"/>
            <a:ext cx="5413772" cy="30182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Lst>
        </p:spPr>
      </p:pic>
      <p:sp>
        <p:nvSpPr>
          <p:cNvPr id="4" name="标题 3">
            <a:extLst>
              <a:ext uri="{FF2B5EF4-FFF2-40B4-BE49-F238E27FC236}">
                <a16:creationId xmlns:a16="http://schemas.microsoft.com/office/drawing/2014/main" id="{F1D4F3F6-2651-4538-B99A-67FEEF40A6C7}"/>
              </a:ext>
            </a:extLst>
          </p:cNvPr>
          <p:cNvSpPr>
            <a:spLocks noGrp="1"/>
          </p:cNvSpPr>
          <p:nvPr>
            <p:ph type="ctrTitle"/>
          </p:nvPr>
        </p:nvSpPr>
        <p:spPr/>
        <p:txBody>
          <a:bodyPr/>
          <a:lstStyle/>
          <a:p>
            <a:r>
              <a:rPr lang="en-US" altLang="zh-CN" dirty="0"/>
              <a:t>5.2.1  </a:t>
            </a:r>
            <a:r>
              <a:rPr lang="zh-CN" altLang="en-US" dirty="0"/>
              <a:t>基于</a:t>
            </a:r>
            <a:r>
              <a:rPr lang="en-US" altLang="zh-CN" dirty="0"/>
              <a:t>XML</a:t>
            </a:r>
            <a:r>
              <a:rPr lang="zh-CN" altLang="en-US" dirty="0"/>
              <a:t>方式的声明式事务</a:t>
            </a:r>
          </a:p>
        </p:txBody>
      </p:sp>
      <p:sp>
        <p:nvSpPr>
          <p:cNvPr id="3" name="灯片编号占位符 2">
            <a:extLst>
              <a:ext uri="{FF2B5EF4-FFF2-40B4-BE49-F238E27FC236}">
                <a16:creationId xmlns:a16="http://schemas.microsoft.com/office/drawing/2014/main" id="{91D9CEAC-818B-4077-9098-FA97C043290F}"/>
              </a:ext>
            </a:extLst>
          </p:cNvPr>
          <p:cNvSpPr>
            <a:spLocks noGrp="1"/>
          </p:cNvSpPr>
          <p:nvPr>
            <p:ph type="sldNum" sz="quarter" idx="4"/>
          </p:nvPr>
        </p:nvSpPr>
        <p:spPr/>
        <p:txBody>
          <a:bodyPr/>
          <a:lstStyle/>
          <a:p>
            <a:fld id="{13BE196A-0549-4751-A0D9-76FD3D97F7B0}" type="slidenum">
              <a:rPr lang="zh-CN" altLang="en-US" smtClean="0"/>
              <a:pPr/>
              <a:t>29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22561"/>
                                        </p:tgtEl>
                                        <p:attrNameLst>
                                          <p:attrName>style.visibility</p:attrName>
                                        </p:attrNameLst>
                                      </p:cBhvr>
                                      <p:to>
                                        <p:strVal val="visible"/>
                                      </p:to>
                                    </p:set>
                                    <p:animEffect transition="in" filter="wipe(up)">
                                      <p:cBhvr>
                                        <p:cTn id="11" dur="500"/>
                                        <p:tgtEl>
                                          <p:spTgt spid="22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4B444F65-8710-4427-A895-4014CF77D196}"/>
              </a:ext>
            </a:extLst>
          </p:cNvPr>
          <p:cNvSpPr>
            <a:spLocks noGrp="1"/>
          </p:cNvSpPr>
          <p:nvPr>
            <p:ph type="ctrTitle"/>
          </p:nvPr>
        </p:nvSpPr>
        <p:spPr>
          <a:xfrm>
            <a:off x="4283968" y="433075"/>
            <a:ext cx="4614589" cy="576262"/>
          </a:xfrm>
        </p:spPr>
        <p:txBody>
          <a:bodyPr/>
          <a:lstStyle/>
          <a:p>
            <a:r>
              <a:rPr lang="en-US" altLang="zh-CN" sz="2400" dirty="0"/>
              <a:t>Spring</a:t>
            </a:r>
            <a:r>
              <a:rPr lang="zh-CN" altLang="en-US" sz="2400" dirty="0"/>
              <a:t>的数据库开发及事务管理</a:t>
            </a:r>
          </a:p>
        </p:txBody>
      </p:sp>
      <p:sp>
        <p:nvSpPr>
          <p:cNvPr id="22" name="对角圆角矩形 10">
            <a:extLst>
              <a:ext uri="{FF2B5EF4-FFF2-40B4-BE49-F238E27FC236}">
                <a16:creationId xmlns:a16="http://schemas.microsoft.com/office/drawing/2014/main" id="{D2601321-ACD6-4E08-8094-CAFCD9C6AF43}"/>
              </a:ext>
            </a:extLst>
          </p:cNvPr>
          <p:cNvSpPr/>
          <p:nvPr/>
        </p:nvSpPr>
        <p:spPr bwMode="auto">
          <a:xfrm>
            <a:off x="3265793" y="1461409"/>
            <a:ext cx="5468105" cy="512488"/>
          </a:xfrm>
          <a:prstGeom prst="round2DiagRect">
            <a:avLst>
              <a:gd name="adj1" fmla="val 20943"/>
              <a:gd name="adj2"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solidFill>
                <a:srgbClr val="0070C0"/>
              </a:solidFill>
            </a:endParaRPr>
          </a:p>
        </p:txBody>
      </p:sp>
      <p:grpSp>
        <p:nvGrpSpPr>
          <p:cNvPr id="23" name="组合 2">
            <a:extLst>
              <a:ext uri="{FF2B5EF4-FFF2-40B4-BE49-F238E27FC236}">
                <a16:creationId xmlns:a16="http://schemas.microsoft.com/office/drawing/2014/main" id="{F6798595-A245-42C0-B843-33DF5E7FD377}"/>
              </a:ext>
            </a:extLst>
          </p:cNvPr>
          <p:cNvGrpSpPr>
            <a:grpSpLocks/>
          </p:cNvGrpSpPr>
          <p:nvPr/>
        </p:nvGrpSpPr>
        <p:grpSpPr bwMode="auto">
          <a:xfrm>
            <a:off x="1903202" y="1662671"/>
            <a:ext cx="2808312" cy="2602716"/>
            <a:chOff x="4874689" y="1756903"/>
            <a:chExt cx="3566358" cy="3444382"/>
          </a:xfrm>
        </p:grpSpPr>
        <p:sp>
          <p:nvSpPr>
            <p:cNvPr id="29" name="椭圆 28">
              <a:extLst>
                <a:ext uri="{FF2B5EF4-FFF2-40B4-BE49-F238E27FC236}">
                  <a16:creationId xmlns:a16="http://schemas.microsoft.com/office/drawing/2014/main" id="{8E44B67B-E941-42A6-8D2C-4F22E25D9525}"/>
                </a:ext>
              </a:extLst>
            </p:cNvPr>
            <p:cNvSpPr/>
            <p:nvPr/>
          </p:nvSpPr>
          <p:spPr>
            <a:xfrm>
              <a:off x="4897636" y="1756903"/>
              <a:ext cx="3444623" cy="3444382"/>
            </a:xfrm>
            <a:prstGeom prst="ellipse">
              <a:avLst/>
            </a:prstGeom>
            <a:solidFill>
              <a:schemeClr val="accent1">
                <a:lumMod val="40000"/>
                <a:lumOff val="60000"/>
              </a:schemeClr>
            </a:solidFill>
            <a:ln w="381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prstClr val="white"/>
                </a:solidFill>
                <a:effectLst>
                  <a:outerShdw blurRad="38100" dist="38100" dir="2700000" algn="tl">
                    <a:srgbClr val="000000">
                      <a:alpha val="43137"/>
                    </a:srgbClr>
                  </a:outerShdw>
                </a:effectLst>
              </a:endParaRPr>
            </a:p>
          </p:txBody>
        </p:sp>
        <p:sp>
          <p:nvSpPr>
            <p:cNvPr id="30" name="TextBox 1">
              <a:extLst>
                <a:ext uri="{FF2B5EF4-FFF2-40B4-BE49-F238E27FC236}">
                  <a16:creationId xmlns:a16="http://schemas.microsoft.com/office/drawing/2014/main" id="{533E5829-442C-4A1A-A0DE-01BE06C64173}"/>
                </a:ext>
              </a:extLst>
            </p:cNvPr>
            <p:cNvSpPr txBox="1">
              <a:spLocks noChangeArrowheads="1"/>
            </p:cNvSpPr>
            <p:nvPr/>
          </p:nvSpPr>
          <p:spPr bwMode="auto">
            <a:xfrm>
              <a:off x="4874689" y="2507836"/>
              <a:ext cx="3566358" cy="1750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zh-CN" altLang="en-US" sz="40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主讲内容</a:t>
              </a:r>
              <a:endParaRPr lang="en-US" altLang="zh-CN" sz="40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gn="ctr"/>
              <a:r>
                <a:rPr lang="en-US" altLang="zh-CN" sz="2400" dirty="0">
                  <a:solidFill>
                    <a:srgbClr val="FFFFFF"/>
                  </a:solidFill>
                  <a:effectLst>
                    <a:outerShdw blurRad="38100" dist="38100" dir="2700000" algn="tl">
                      <a:srgbClr val="000000">
                        <a:alpha val="43137"/>
                      </a:srgbClr>
                    </a:outerShdw>
                  </a:effectLst>
                  <a:latin typeface="Times New Roman" panose="02020603050405020304" pitchFamily="18" charset="0"/>
                  <a:ea typeface="Adobe 宋体 Std L" panose="02020300000000000000" pitchFamily="18" charset="-122"/>
                  <a:cs typeface="Times New Roman" panose="02020603050405020304" pitchFamily="18" charset="0"/>
                </a:rPr>
                <a:t>Speech content</a:t>
              </a:r>
            </a:p>
          </p:txBody>
        </p:sp>
      </p:grpSp>
      <p:sp>
        <p:nvSpPr>
          <p:cNvPr id="24" name="TextBox 10">
            <a:extLst>
              <a:ext uri="{FF2B5EF4-FFF2-40B4-BE49-F238E27FC236}">
                <a16:creationId xmlns:a16="http://schemas.microsoft.com/office/drawing/2014/main" id="{30993553-161D-4E59-9758-4C03F6C35DEC}"/>
              </a:ext>
            </a:extLst>
          </p:cNvPr>
          <p:cNvSpPr txBox="1">
            <a:spLocks noChangeArrowheads="1"/>
          </p:cNvSpPr>
          <p:nvPr/>
        </p:nvSpPr>
        <p:spPr bwMode="auto">
          <a:xfrm>
            <a:off x="5150695" y="3169616"/>
            <a:ext cx="33166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solidFill>
                  <a:srgbClr val="7F7F7F"/>
                </a:solidFill>
                <a:latin typeface="微软雅黑" panose="020B0503020204020204" pitchFamily="34" charset="-122"/>
                <a:ea typeface="微软雅黑" panose="020B0503020204020204" pitchFamily="34" charset="-122"/>
              </a:rPr>
              <a:t>Spring</a:t>
            </a:r>
            <a:r>
              <a:rPr lang="zh-CN" altLang="en-US" sz="2000" dirty="0">
                <a:solidFill>
                  <a:srgbClr val="7F7F7F"/>
                </a:solidFill>
                <a:latin typeface="微软雅黑" panose="020B0503020204020204" pitchFamily="34" charset="-122"/>
                <a:ea typeface="微软雅黑" panose="020B0503020204020204" pitchFamily="34" charset="-122"/>
              </a:rPr>
              <a:t>框架事务管理概述</a:t>
            </a:r>
          </a:p>
        </p:txBody>
      </p:sp>
      <p:sp>
        <p:nvSpPr>
          <p:cNvPr id="26" name="TextBox 6">
            <a:extLst>
              <a:ext uri="{FF2B5EF4-FFF2-40B4-BE49-F238E27FC236}">
                <a16:creationId xmlns:a16="http://schemas.microsoft.com/office/drawing/2014/main" id="{08F69DBB-AC1E-44E0-8B52-F51929DAA267}"/>
              </a:ext>
            </a:extLst>
          </p:cNvPr>
          <p:cNvSpPr txBox="1">
            <a:spLocks noChangeArrowheads="1"/>
          </p:cNvSpPr>
          <p:nvPr/>
        </p:nvSpPr>
        <p:spPr bwMode="auto">
          <a:xfrm>
            <a:off x="5292080" y="1563764"/>
            <a:ext cx="33166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solidFill>
                  <a:schemeClr val="bg1"/>
                </a:solidFill>
                <a:latin typeface="微软雅黑" panose="020B0503020204020204" pitchFamily="34" charset="-122"/>
                <a:ea typeface="微软雅黑" panose="020B0503020204020204" pitchFamily="34" charset="-122"/>
              </a:rPr>
              <a:t>Spring JDBC</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0" name="TextBox 10">
            <a:extLst>
              <a:ext uri="{FF2B5EF4-FFF2-40B4-BE49-F238E27FC236}">
                <a16:creationId xmlns:a16="http://schemas.microsoft.com/office/drawing/2014/main" id="{63561E90-29C6-4386-BF61-D1A99523B795}"/>
              </a:ext>
            </a:extLst>
          </p:cNvPr>
          <p:cNvSpPr txBox="1">
            <a:spLocks noChangeArrowheads="1"/>
          </p:cNvSpPr>
          <p:nvPr/>
        </p:nvSpPr>
        <p:spPr bwMode="auto">
          <a:xfrm>
            <a:off x="5150695" y="2425969"/>
            <a:ext cx="38519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solidFill>
                  <a:srgbClr val="7F7F7F"/>
                </a:solidFill>
                <a:latin typeface="微软雅黑" panose="020B0503020204020204" pitchFamily="34" charset="-122"/>
                <a:ea typeface="微软雅黑" panose="020B0503020204020204" pitchFamily="34" charset="-122"/>
              </a:rPr>
              <a:t>Spring </a:t>
            </a:r>
            <a:r>
              <a:rPr lang="en-US" altLang="zh-CN" sz="2000" dirty="0" err="1">
                <a:solidFill>
                  <a:srgbClr val="7F7F7F"/>
                </a:solidFill>
                <a:latin typeface="微软雅黑" panose="020B0503020204020204" pitchFamily="34" charset="-122"/>
                <a:ea typeface="微软雅黑" panose="020B0503020204020204" pitchFamily="34" charset="-122"/>
              </a:rPr>
              <a:t>JdbcTemplate</a:t>
            </a:r>
            <a:r>
              <a:rPr lang="zh-CN" altLang="en-US" sz="2000" dirty="0">
                <a:solidFill>
                  <a:srgbClr val="7F7F7F"/>
                </a:solidFill>
                <a:latin typeface="微软雅黑" panose="020B0503020204020204" pitchFamily="34" charset="-122"/>
                <a:ea typeface="微软雅黑" panose="020B0503020204020204" pitchFamily="34" charset="-122"/>
              </a:rPr>
              <a:t>的常用方法</a:t>
            </a:r>
          </a:p>
        </p:txBody>
      </p:sp>
      <p:sp>
        <p:nvSpPr>
          <p:cNvPr id="11" name="TextBox 10">
            <a:extLst>
              <a:ext uri="{FF2B5EF4-FFF2-40B4-BE49-F238E27FC236}">
                <a16:creationId xmlns:a16="http://schemas.microsoft.com/office/drawing/2014/main" id="{54DD6C6E-FE4C-49BB-A9E8-55569D7EE535}"/>
              </a:ext>
            </a:extLst>
          </p:cNvPr>
          <p:cNvSpPr txBox="1">
            <a:spLocks noChangeArrowheads="1"/>
          </p:cNvSpPr>
          <p:nvPr/>
        </p:nvSpPr>
        <p:spPr bwMode="auto">
          <a:xfrm>
            <a:off x="5137199" y="3903784"/>
            <a:ext cx="34182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dirty="0">
                <a:solidFill>
                  <a:srgbClr val="7F7F7F"/>
                </a:solidFill>
                <a:latin typeface="微软雅黑" panose="020B0503020204020204" pitchFamily="34" charset="-122"/>
                <a:ea typeface="微软雅黑" panose="020B0503020204020204" pitchFamily="34" charset="-122"/>
              </a:rPr>
              <a:t>声明式事务管理</a:t>
            </a:r>
          </a:p>
        </p:txBody>
      </p:sp>
    </p:spTree>
    <p:extLst>
      <p:ext uri="{BB962C8B-B14F-4D97-AF65-F5344CB8AC3E}">
        <p14:creationId xmlns:p14="http://schemas.microsoft.com/office/powerpoint/2010/main" val="33560294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72392B77-44E2-4A42-B696-527E12DEC027}"/>
              </a:ext>
            </a:extLst>
          </p:cNvPr>
          <p:cNvGrpSpPr>
            <a:grpSpLocks/>
          </p:cNvGrpSpPr>
          <p:nvPr/>
        </p:nvGrpSpPr>
        <p:grpSpPr bwMode="auto">
          <a:xfrm>
            <a:off x="1218010" y="1307306"/>
            <a:ext cx="1562100" cy="1562100"/>
            <a:chOff x="482607" y="2373314"/>
            <a:chExt cx="2502120" cy="2501900"/>
          </a:xfrm>
        </p:grpSpPr>
        <p:sp>
          <p:nvSpPr>
            <p:cNvPr id="6" name="椭圆 5">
              <a:extLst>
                <a:ext uri="{FF2B5EF4-FFF2-40B4-BE49-F238E27FC236}">
                  <a16:creationId xmlns:a16="http://schemas.microsoft.com/office/drawing/2014/main" id="{B05E61A2-51F4-4B65-BC14-C26078EC2F25}"/>
                </a:ext>
              </a:extLst>
            </p:cNvPr>
            <p:cNvSpPr/>
            <p:nvPr/>
          </p:nvSpPr>
          <p:spPr>
            <a:xfrm>
              <a:off x="482607" y="2373314"/>
              <a:ext cx="2502120" cy="2501900"/>
            </a:xfrm>
            <a:prstGeom prst="ellipse">
              <a:avLst/>
            </a:prstGeom>
            <a:solidFill>
              <a:srgbClr val="006BA9"/>
            </a:solidFill>
          </p:spPr>
          <p:style>
            <a:lnRef idx="2">
              <a:schemeClr val="lt1">
                <a:hueOff val="0"/>
                <a:satOff val="0"/>
                <a:lumOff val="0"/>
                <a:alphaOff val="0"/>
              </a:schemeClr>
            </a:lnRef>
            <a:fillRef idx="1">
              <a:schemeClr val="accent4">
                <a:tint val="50000"/>
                <a:hueOff val="0"/>
                <a:satOff val="0"/>
                <a:lumOff val="0"/>
                <a:alphaOff val="0"/>
              </a:schemeClr>
            </a:fillRef>
            <a:effectRef idx="0">
              <a:schemeClr val="accent4">
                <a:tint val="50000"/>
                <a:hueOff val="0"/>
                <a:satOff val="0"/>
                <a:lumOff val="0"/>
                <a:alphaOff val="0"/>
              </a:schemeClr>
            </a:effectRef>
            <a:fontRef idx="minor">
              <a:schemeClr val="lt1">
                <a:hueOff val="0"/>
                <a:satOff val="0"/>
                <a:lumOff val="0"/>
                <a:alphaOff val="0"/>
              </a:schemeClr>
            </a:fontRef>
          </p:style>
        </p:sp>
        <p:sp>
          <p:nvSpPr>
            <p:cNvPr id="7" name="椭圆 6">
              <a:extLst>
                <a:ext uri="{FF2B5EF4-FFF2-40B4-BE49-F238E27FC236}">
                  <a16:creationId xmlns:a16="http://schemas.microsoft.com/office/drawing/2014/main" id="{80CDA662-FBF3-4941-B527-E382FB7D9014}"/>
                </a:ext>
              </a:extLst>
            </p:cNvPr>
            <p:cNvSpPr/>
            <p:nvPr/>
          </p:nvSpPr>
          <p:spPr bwMode="auto">
            <a:xfrm>
              <a:off x="684269" y="2561364"/>
              <a:ext cx="2101549" cy="2101549"/>
            </a:xfrm>
            <a:prstGeom prst="ellipse">
              <a:avLst/>
            </a:prstGeom>
            <a:solidFill>
              <a:schemeClr val="bg1"/>
            </a:solidFill>
            <a:ln w="28575" cap="flat" cmpd="sng" algn="ctr">
              <a:noFill/>
              <a:prstDash val="solid"/>
              <a:round/>
              <a:headEnd type="none" w="med" len="med"/>
              <a:tailEnd type="none" w="med" len="med"/>
            </a:ln>
            <a:effectLst>
              <a:innerShdw blurRad="76200" dist="50800" dir="16200000">
                <a:prstClr val="black">
                  <a:alpha val="34000"/>
                </a:prstClr>
              </a:innerShdw>
            </a:effectLst>
          </p:spPr>
          <p:txBody>
            <a:bodyPr/>
            <a:lstStyle/>
            <a:p>
              <a:pPr>
                <a:buFont typeface="Arial" pitchFamily="34" charset="0"/>
                <a:buNone/>
                <a:defRPr/>
              </a:pPr>
              <a:endParaRPr lang="zh-CN" altLang="en-US" sz="1200"/>
            </a:p>
          </p:txBody>
        </p:sp>
      </p:grpSp>
      <p:sp>
        <p:nvSpPr>
          <p:cNvPr id="8" name="矩形 11">
            <a:extLst>
              <a:ext uri="{FF2B5EF4-FFF2-40B4-BE49-F238E27FC236}">
                <a16:creationId xmlns:a16="http://schemas.microsoft.com/office/drawing/2014/main" id="{C35CA024-6AED-4AEE-8202-50A3485B1B53}"/>
              </a:ext>
            </a:extLst>
          </p:cNvPr>
          <p:cNvSpPr>
            <a:spLocks noChangeArrowheads="1"/>
          </p:cNvSpPr>
          <p:nvPr/>
        </p:nvSpPr>
        <p:spPr bwMode="auto">
          <a:xfrm>
            <a:off x="1415654" y="1600200"/>
            <a:ext cx="117752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500">
                <a:latin typeface="Times New Roman" panose="02020603050405020304" pitchFamily="18" charset="0"/>
                <a:cs typeface="Times New Roman" panose="02020603050405020304" pitchFamily="18" charset="0"/>
              </a:rPr>
              <a:t>基于</a:t>
            </a:r>
            <a:r>
              <a:rPr lang="en-US" altLang="zh-CN" sz="1500">
                <a:latin typeface="Times New Roman" panose="02020603050405020304" pitchFamily="18" charset="0"/>
                <a:cs typeface="Times New Roman" panose="02020603050405020304" pitchFamily="18" charset="0"/>
              </a:rPr>
              <a:t>Annotation</a:t>
            </a:r>
            <a:r>
              <a:rPr lang="zh-CN" altLang="zh-CN" sz="1500">
                <a:latin typeface="Times New Roman" panose="02020603050405020304" pitchFamily="18" charset="0"/>
                <a:cs typeface="Times New Roman" panose="02020603050405020304" pitchFamily="18" charset="0"/>
              </a:rPr>
              <a:t>方式</a:t>
            </a:r>
            <a:r>
              <a:rPr lang="zh-CN" altLang="en-US" sz="1500">
                <a:latin typeface="Times New Roman" panose="02020603050405020304" pitchFamily="18" charset="0"/>
                <a:cs typeface="Times New Roman" panose="02020603050405020304" pitchFamily="18" charset="0"/>
              </a:rPr>
              <a:t>的声明式事务</a:t>
            </a:r>
            <a:endParaRPr lang="en-US" altLang="zh-CN" sz="1500" b="1">
              <a:latin typeface="微软雅黑" panose="020B0503020204020204" pitchFamily="34" charset="-122"/>
              <a:ea typeface="微软雅黑" panose="020B0503020204020204" pitchFamily="34" charset="-122"/>
            </a:endParaRPr>
          </a:p>
        </p:txBody>
      </p:sp>
      <p:grpSp>
        <p:nvGrpSpPr>
          <p:cNvPr id="9" name="组合 8">
            <a:extLst>
              <a:ext uri="{FF2B5EF4-FFF2-40B4-BE49-F238E27FC236}">
                <a16:creationId xmlns:a16="http://schemas.microsoft.com/office/drawing/2014/main" id="{5BE667AB-A87A-4A0C-B78E-65F4DDAA2E40}"/>
              </a:ext>
            </a:extLst>
          </p:cNvPr>
          <p:cNvGrpSpPr>
            <a:grpSpLocks/>
          </p:cNvGrpSpPr>
          <p:nvPr/>
        </p:nvGrpSpPr>
        <p:grpSpPr bwMode="auto">
          <a:xfrm>
            <a:off x="2700923" y="1043583"/>
            <a:ext cx="4950032" cy="484585"/>
            <a:chOff x="785733" y="2510671"/>
            <a:chExt cx="6201079" cy="646161"/>
          </a:xfrm>
          <a:solidFill>
            <a:srgbClr val="70D7FC"/>
          </a:solidFill>
        </p:grpSpPr>
        <p:grpSp>
          <p:nvGrpSpPr>
            <p:cNvPr id="10" name="组合 9">
              <a:extLst>
                <a:ext uri="{FF2B5EF4-FFF2-40B4-BE49-F238E27FC236}">
                  <a16:creationId xmlns:a16="http://schemas.microsoft.com/office/drawing/2014/main" id="{93E759CE-6885-475E-82A9-D41193777B26}"/>
                </a:ext>
              </a:extLst>
            </p:cNvPr>
            <p:cNvGrpSpPr>
              <a:grpSpLocks/>
            </p:cNvGrpSpPr>
            <p:nvPr/>
          </p:nvGrpSpPr>
          <p:grpSpPr bwMode="auto">
            <a:xfrm>
              <a:off x="785733" y="2567825"/>
              <a:ext cx="6201079" cy="589007"/>
              <a:chOff x="887334" y="2567825"/>
              <a:chExt cx="6201079" cy="589007"/>
            </a:xfrm>
            <a:grpFill/>
          </p:grpSpPr>
          <p:sp>
            <p:nvSpPr>
              <p:cNvPr id="12" name="矩形 1">
                <a:extLst>
                  <a:ext uri="{FF2B5EF4-FFF2-40B4-BE49-F238E27FC236}">
                    <a16:creationId xmlns:a16="http://schemas.microsoft.com/office/drawing/2014/main" id="{643C981D-28B4-44CA-A204-004F66578BD8}"/>
                  </a:ext>
                </a:extLst>
              </p:cNvPr>
              <p:cNvSpPr/>
              <p:nvPr/>
            </p:nvSpPr>
            <p:spPr>
              <a:xfrm>
                <a:off x="887334" y="2740875"/>
                <a:ext cx="6201079" cy="415957"/>
              </a:xfrm>
              <a:custGeom>
                <a:avLst/>
                <a:gdLst>
                  <a:gd name="connsiteX0" fmla="*/ 0 w 6840760"/>
                  <a:gd name="connsiteY0" fmla="*/ 0 h 888468"/>
                  <a:gd name="connsiteX1" fmla="*/ 6840760 w 6840760"/>
                  <a:gd name="connsiteY1" fmla="*/ 0 h 888468"/>
                  <a:gd name="connsiteX2" fmla="*/ 6840760 w 6840760"/>
                  <a:gd name="connsiteY2" fmla="*/ 888468 h 888468"/>
                  <a:gd name="connsiteX3" fmla="*/ 0 w 6840760"/>
                  <a:gd name="connsiteY3" fmla="*/ 888468 h 888468"/>
                  <a:gd name="connsiteX4" fmla="*/ 0 w 6840760"/>
                  <a:gd name="connsiteY4" fmla="*/ 0 h 888468"/>
                  <a:gd name="connsiteX0" fmla="*/ 0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0 w 6840760"/>
                  <a:gd name="connsiteY4" fmla="*/ 0 h 888468"/>
                  <a:gd name="connsiteX0" fmla="*/ 351693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351693 w 6840760"/>
                  <a:gd name="connsiteY4" fmla="*/ 0 h 888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888468">
                    <a:moveTo>
                      <a:pt x="351693" y="0"/>
                    </a:moveTo>
                    <a:lnTo>
                      <a:pt x="6465622" y="35169"/>
                    </a:lnTo>
                    <a:lnTo>
                      <a:pt x="6840760" y="888468"/>
                    </a:lnTo>
                    <a:lnTo>
                      <a:pt x="0" y="888468"/>
                    </a:lnTo>
                    <a:lnTo>
                      <a:pt x="351693" y="0"/>
                    </a:lnTo>
                    <a:close/>
                  </a:path>
                </a:pathLst>
              </a:custGeom>
              <a:solidFill>
                <a:srgbClr val="006B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13" name="等腰三角形 12">
                <a:extLst>
                  <a:ext uri="{FF2B5EF4-FFF2-40B4-BE49-F238E27FC236}">
                    <a16:creationId xmlns:a16="http://schemas.microsoft.com/office/drawing/2014/main" id="{3CC55CEE-51E3-4B9D-82C7-9FD1E3FA69CA}"/>
                  </a:ext>
                </a:extLst>
              </p:cNvPr>
              <p:cNvSpPr/>
              <p:nvPr/>
            </p:nvSpPr>
            <p:spPr>
              <a:xfrm flipV="1">
                <a:off x="998454" y="2567825"/>
                <a:ext cx="603295" cy="581069"/>
              </a:xfrm>
              <a:prstGeom prst="triangle">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sz="1200" dirty="0"/>
              </a:p>
            </p:txBody>
          </p:sp>
        </p:grpSp>
        <p:sp>
          <p:nvSpPr>
            <p:cNvPr id="11" name="TextBox 28">
              <a:extLst>
                <a:ext uri="{FF2B5EF4-FFF2-40B4-BE49-F238E27FC236}">
                  <a16:creationId xmlns:a16="http://schemas.microsoft.com/office/drawing/2014/main" id="{E858DE55-9E5B-4896-AC3E-F8DB6EF3E2C7}"/>
                </a:ext>
              </a:extLst>
            </p:cNvPr>
            <p:cNvSpPr txBox="1">
              <a:spLocks noChangeArrowheads="1"/>
            </p:cNvSpPr>
            <p:nvPr/>
          </p:nvSpPr>
          <p:spPr bwMode="auto">
            <a:xfrm>
              <a:off x="999720" y="2510671"/>
              <a:ext cx="418095" cy="55403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100" b="1" dirty="0">
                  <a:solidFill>
                    <a:schemeClr val="bg1"/>
                  </a:solidFill>
                  <a:ea typeface="微软雅黑" pitchFamily="34" charset="-122"/>
                  <a:cs typeface="Arial" pitchFamily="34" charset="0"/>
                </a:rPr>
                <a:t>1</a:t>
              </a:r>
              <a:endParaRPr lang="zh-CN" altLang="en-US" sz="2100" b="1" dirty="0">
                <a:solidFill>
                  <a:schemeClr val="bg1"/>
                </a:solidFill>
                <a:ea typeface="微软雅黑" pitchFamily="34" charset="-122"/>
                <a:cs typeface="Arial" pitchFamily="34" charset="0"/>
              </a:endParaRPr>
            </a:p>
          </p:txBody>
        </p:sp>
      </p:grpSp>
      <p:sp>
        <p:nvSpPr>
          <p:cNvPr id="14" name="矩形 13">
            <a:extLst>
              <a:ext uri="{FF2B5EF4-FFF2-40B4-BE49-F238E27FC236}">
                <a16:creationId xmlns:a16="http://schemas.microsoft.com/office/drawing/2014/main" id="{9FF003E9-16A6-4218-A7C0-DC37E8DC11A2}"/>
              </a:ext>
            </a:extLst>
          </p:cNvPr>
          <p:cNvSpPr>
            <a:spLocks noChangeArrowheads="1"/>
          </p:cNvSpPr>
          <p:nvPr/>
        </p:nvSpPr>
        <p:spPr bwMode="auto">
          <a:xfrm>
            <a:off x="3150394" y="1208485"/>
            <a:ext cx="29694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1200">
                <a:solidFill>
                  <a:schemeClr val="bg1"/>
                </a:solidFill>
              </a:rPr>
              <a:t>在</a:t>
            </a:r>
            <a:r>
              <a:rPr lang="en-US" altLang="zh-CN" sz="1200">
                <a:solidFill>
                  <a:schemeClr val="bg1"/>
                </a:solidFill>
              </a:rPr>
              <a:t>Spring</a:t>
            </a:r>
            <a:r>
              <a:rPr lang="zh-CN" altLang="zh-CN" sz="1200">
                <a:solidFill>
                  <a:schemeClr val="bg1"/>
                </a:solidFill>
              </a:rPr>
              <a:t>容器中注册事务注解驱动</a:t>
            </a:r>
            <a:r>
              <a:rPr lang="zh-CN" altLang="en-US" sz="1200">
                <a:solidFill>
                  <a:schemeClr val="bg1"/>
                </a:solidFill>
              </a:rPr>
              <a:t>；</a:t>
            </a:r>
            <a:endParaRPr lang="zh-CN" altLang="en-US" sz="1200">
              <a:solidFill>
                <a:schemeClr val="bg1"/>
              </a:solidFill>
              <a:latin typeface="黑体" panose="02010609060101010101" pitchFamily="49" charset="-122"/>
              <a:ea typeface="黑体" panose="02010609060101010101" pitchFamily="49" charset="-122"/>
            </a:endParaRPr>
          </a:p>
        </p:txBody>
      </p:sp>
      <p:grpSp>
        <p:nvGrpSpPr>
          <p:cNvPr id="15" name="组合 14">
            <a:extLst>
              <a:ext uri="{FF2B5EF4-FFF2-40B4-BE49-F238E27FC236}">
                <a16:creationId xmlns:a16="http://schemas.microsoft.com/office/drawing/2014/main" id="{195F3CA9-CDAF-47E3-8EDD-D9F697EC7FC6}"/>
              </a:ext>
            </a:extLst>
          </p:cNvPr>
          <p:cNvGrpSpPr>
            <a:grpSpLocks/>
          </p:cNvGrpSpPr>
          <p:nvPr/>
        </p:nvGrpSpPr>
        <p:grpSpPr bwMode="auto">
          <a:xfrm>
            <a:off x="2658060" y="2199084"/>
            <a:ext cx="4950034" cy="484584"/>
            <a:chOff x="887334" y="3521981"/>
            <a:chExt cx="5373846" cy="646162"/>
          </a:xfrm>
          <a:solidFill>
            <a:srgbClr val="70D7FC"/>
          </a:solidFill>
        </p:grpSpPr>
        <p:sp>
          <p:nvSpPr>
            <p:cNvPr id="16" name="矩形 1">
              <a:extLst>
                <a:ext uri="{FF2B5EF4-FFF2-40B4-BE49-F238E27FC236}">
                  <a16:creationId xmlns:a16="http://schemas.microsoft.com/office/drawing/2014/main" id="{990ED7DF-8B60-4E6F-8078-FD8FA737545B}"/>
                </a:ext>
              </a:extLst>
            </p:cNvPr>
            <p:cNvSpPr/>
            <p:nvPr/>
          </p:nvSpPr>
          <p:spPr>
            <a:xfrm>
              <a:off x="887334" y="3752186"/>
              <a:ext cx="5373846" cy="415957"/>
            </a:xfrm>
            <a:custGeom>
              <a:avLst/>
              <a:gdLst>
                <a:gd name="connsiteX0" fmla="*/ 0 w 6840760"/>
                <a:gd name="connsiteY0" fmla="*/ 0 h 888468"/>
                <a:gd name="connsiteX1" fmla="*/ 6840760 w 6840760"/>
                <a:gd name="connsiteY1" fmla="*/ 0 h 888468"/>
                <a:gd name="connsiteX2" fmla="*/ 6840760 w 6840760"/>
                <a:gd name="connsiteY2" fmla="*/ 888468 h 888468"/>
                <a:gd name="connsiteX3" fmla="*/ 0 w 6840760"/>
                <a:gd name="connsiteY3" fmla="*/ 888468 h 888468"/>
                <a:gd name="connsiteX4" fmla="*/ 0 w 6840760"/>
                <a:gd name="connsiteY4" fmla="*/ 0 h 888468"/>
                <a:gd name="connsiteX0" fmla="*/ 0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0 w 6840760"/>
                <a:gd name="connsiteY4" fmla="*/ 0 h 888468"/>
                <a:gd name="connsiteX0" fmla="*/ 351693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351693 w 6840760"/>
                <a:gd name="connsiteY4" fmla="*/ 0 h 888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888468">
                  <a:moveTo>
                    <a:pt x="351693" y="0"/>
                  </a:moveTo>
                  <a:lnTo>
                    <a:pt x="6465622" y="35169"/>
                  </a:lnTo>
                  <a:lnTo>
                    <a:pt x="6840760" y="888468"/>
                  </a:lnTo>
                  <a:lnTo>
                    <a:pt x="0" y="888468"/>
                  </a:lnTo>
                  <a:lnTo>
                    <a:pt x="351693" y="0"/>
                  </a:lnTo>
                  <a:close/>
                </a:path>
              </a:pathLst>
            </a:custGeom>
            <a:solidFill>
              <a:srgbClr val="006B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p>
          </p:txBody>
        </p:sp>
        <p:sp>
          <p:nvSpPr>
            <p:cNvPr id="17" name="等腰三角形 16">
              <a:extLst>
                <a:ext uri="{FF2B5EF4-FFF2-40B4-BE49-F238E27FC236}">
                  <a16:creationId xmlns:a16="http://schemas.microsoft.com/office/drawing/2014/main" id="{FD1C58EE-F0F0-4F50-9850-A6F322E3638B}"/>
                </a:ext>
              </a:extLst>
            </p:cNvPr>
            <p:cNvSpPr/>
            <p:nvPr/>
          </p:nvSpPr>
          <p:spPr>
            <a:xfrm flipV="1">
              <a:off x="1053440" y="3579135"/>
              <a:ext cx="455502" cy="581069"/>
            </a:xfrm>
            <a:prstGeom prst="triangle">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sz="1200" dirty="0"/>
            </a:p>
          </p:txBody>
        </p:sp>
        <p:sp>
          <p:nvSpPr>
            <p:cNvPr id="18" name="TextBox 25">
              <a:extLst>
                <a:ext uri="{FF2B5EF4-FFF2-40B4-BE49-F238E27FC236}">
                  <a16:creationId xmlns:a16="http://schemas.microsoft.com/office/drawing/2014/main" id="{94E590B0-BE5E-4D7A-B862-8AAB69BA0ABC}"/>
                </a:ext>
              </a:extLst>
            </p:cNvPr>
            <p:cNvSpPr txBox="1">
              <a:spLocks noChangeArrowheads="1"/>
            </p:cNvSpPr>
            <p:nvPr/>
          </p:nvSpPr>
          <p:spPr bwMode="auto">
            <a:xfrm>
              <a:off x="1123900" y="3521981"/>
              <a:ext cx="362321" cy="55404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100" b="1" dirty="0">
                  <a:solidFill>
                    <a:schemeClr val="bg1"/>
                  </a:solidFill>
                  <a:ea typeface="微软雅黑" pitchFamily="34" charset="-122"/>
                  <a:cs typeface="Arial" pitchFamily="34" charset="0"/>
                </a:rPr>
                <a:t>2</a:t>
              </a:r>
              <a:endParaRPr lang="zh-CN" altLang="en-US" sz="2100" b="1" dirty="0">
                <a:solidFill>
                  <a:schemeClr val="bg1"/>
                </a:solidFill>
                <a:ea typeface="微软雅黑" pitchFamily="34" charset="-122"/>
                <a:cs typeface="Arial" pitchFamily="34" charset="0"/>
              </a:endParaRPr>
            </a:p>
          </p:txBody>
        </p:sp>
      </p:grpSp>
      <p:sp>
        <p:nvSpPr>
          <p:cNvPr id="19" name="矩形 5">
            <a:extLst>
              <a:ext uri="{FF2B5EF4-FFF2-40B4-BE49-F238E27FC236}">
                <a16:creationId xmlns:a16="http://schemas.microsoft.com/office/drawing/2014/main" id="{9DC214A3-05B8-4CCF-8F28-64C50E235E61}"/>
              </a:ext>
            </a:extLst>
          </p:cNvPr>
          <p:cNvSpPr>
            <a:spLocks noChangeArrowheads="1"/>
          </p:cNvSpPr>
          <p:nvPr/>
        </p:nvSpPr>
        <p:spPr bwMode="auto">
          <a:xfrm>
            <a:off x="3187303" y="2371726"/>
            <a:ext cx="43195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dirty="0">
                <a:solidFill>
                  <a:schemeClr val="bg1"/>
                </a:solidFill>
                <a:latin typeface="黑体" panose="02010609060101010101" pitchFamily="49" charset="-122"/>
                <a:ea typeface="黑体" panose="02010609060101010101" pitchFamily="49" charset="-122"/>
              </a:rPr>
              <a:t>在需要事务管理的类或方法上使用</a:t>
            </a:r>
            <a:r>
              <a:rPr lang="en-US" altLang="zh-CN" sz="1200" dirty="0">
                <a:solidFill>
                  <a:schemeClr val="bg1"/>
                </a:solidFill>
                <a:latin typeface="黑体" panose="02010609060101010101" pitchFamily="49" charset="-122"/>
                <a:ea typeface="黑体" panose="02010609060101010101" pitchFamily="49" charset="-122"/>
              </a:rPr>
              <a:t>@Transactional</a:t>
            </a:r>
            <a:r>
              <a:rPr lang="zh-CN" altLang="en-US" sz="1200" dirty="0">
                <a:solidFill>
                  <a:schemeClr val="bg1"/>
                </a:solidFill>
                <a:latin typeface="黑体" panose="02010609060101010101" pitchFamily="49" charset="-122"/>
                <a:ea typeface="黑体" panose="02010609060101010101" pitchFamily="49" charset="-122"/>
              </a:rPr>
              <a:t>注解。</a:t>
            </a:r>
          </a:p>
        </p:txBody>
      </p:sp>
      <p:sp>
        <p:nvSpPr>
          <p:cNvPr id="20" name="矩形 16">
            <a:extLst>
              <a:ext uri="{FF2B5EF4-FFF2-40B4-BE49-F238E27FC236}">
                <a16:creationId xmlns:a16="http://schemas.microsoft.com/office/drawing/2014/main" id="{3E045A53-C926-4796-8C91-1D5F7E9F9E04}"/>
              </a:ext>
            </a:extLst>
          </p:cNvPr>
          <p:cNvSpPr>
            <a:spLocks noChangeArrowheads="1"/>
          </p:cNvSpPr>
          <p:nvPr/>
        </p:nvSpPr>
        <p:spPr bwMode="auto">
          <a:xfrm>
            <a:off x="2811067" y="1553766"/>
            <a:ext cx="4839890" cy="389334"/>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200">
                <a:latin typeface="Times New Roman" panose="02020603050405020304" pitchFamily="18" charset="0"/>
                <a:cs typeface="Times New Roman" panose="02020603050405020304" pitchFamily="18" charset="0"/>
              </a:rPr>
              <a:t>&lt;tx:annotation-driven transaction-manager="transactionManager"/&gt;</a:t>
            </a:r>
          </a:p>
        </p:txBody>
      </p:sp>
      <p:sp>
        <p:nvSpPr>
          <p:cNvPr id="21" name="矩形 20">
            <a:extLst>
              <a:ext uri="{FF2B5EF4-FFF2-40B4-BE49-F238E27FC236}">
                <a16:creationId xmlns:a16="http://schemas.microsoft.com/office/drawing/2014/main" id="{F0CEA6AD-8350-4310-91D2-968ED180D567}"/>
              </a:ext>
            </a:extLst>
          </p:cNvPr>
          <p:cNvSpPr/>
          <p:nvPr/>
        </p:nvSpPr>
        <p:spPr bwMode="auto">
          <a:xfrm>
            <a:off x="2737247" y="2690813"/>
            <a:ext cx="4870847" cy="935831"/>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defRPr/>
            </a:pPr>
            <a:r>
              <a:rPr lang="en-US" altLang="zh-CN" sz="1200" dirty="0">
                <a:latin typeface="Times New Roman" panose="02020603050405020304" pitchFamily="18" charset="0"/>
                <a:cs typeface="Times New Roman" panose="02020603050405020304" pitchFamily="18" charset="0"/>
              </a:rPr>
              <a:t>         </a:t>
            </a:r>
            <a:r>
              <a:rPr lang="zh-CN" altLang="zh-CN" sz="1200" dirty="0">
                <a:latin typeface="Times New Roman" panose="02020603050405020304" pitchFamily="18" charset="0"/>
                <a:cs typeface="Times New Roman" panose="02020603050405020304" pitchFamily="18" charset="0"/>
              </a:rPr>
              <a:t>如果将注解添加在</a:t>
            </a:r>
            <a:r>
              <a:rPr lang="en-US" altLang="zh-CN" sz="1200" dirty="0">
                <a:latin typeface="Times New Roman" panose="02020603050405020304" pitchFamily="18" charset="0"/>
                <a:cs typeface="Times New Roman" panose="02020603050405020304" pitchFamily="18" charset="0"/>
              </a:rPr>
              <a:t>Bean</a:t>
            </a:r>
            <a:r>
              <a:rPr lang="zh-CN" altLang="zh-CN" sz="1200" dirty="0">
                <a:latin typeface="Times New Roman" panose="02020603050405020304" pitchFamily="18" charset="0"/>
                <a:cs typeface="Times New Roman" panose="02020603050405020304" pitchFamily="18" charset="0"/>
              </a:rPr>
              <a:t>类上，则表示事务的设置对整个</a:t>
            </a:r>
            <a:r>
              <a:rPr lang="en-US" altLang="zh-CN" sz="1200" dirty="0">
                <a:latin typeface="Times New Roman" panose="02020603050405020304" pitchFamily="18" charset="0"/>
                <a:cs typeface="Times New Roman" panose="02020603050405020304" pitchFamily="18" charset="0"/>
              </a:rPr>
              <a:t>Bean</a:t>
            </a:r>
            <a:r>
              <a:rPr lang="zh-CN" altLang="zh-CN" sz="1200" dirty="0">
                <a:latin typeface="Times New Roman" panose="02020603050405020304" pitchFamily="18" charset="0"/>
                <a:cs typeface="Times New Roman" panose="02020603050405020304" pitchFamily="18" charset="0"/>
              </a:rPr>
              <a:t>类的所有方法都起作用；如果将注解添加在</a:t>
            </a:r>
            <a:r>
              <a:rPr lang="en-US" altLang="zh-CN" sz="1200" dirty="0">
                <a:latin typeface="Times New Roman" panose="02020603050405020304" pitchFamily="18" charset="0"/>
                <a:cs typeface="Times New Roman" panose="02020603050405020304" pitchFamily="18" charset="0"/>
              </a:rPr>
              <a:t>Bean</a:t>
            </a:r>
            <a:r>
              <a:rPr lang="zh-CN" altLang="zh-CN" sz="1200" dirty="0">
                <a:latin typeface="Times New Roman" panose="02020603050405020304" pitchFamily="18" charset="0"/>
                <a:cs typeface="Times New Roman" panose="02020603050405020304" pitchFamily="18" charset="0"/>
              </a:rPr>
              <a:t>类中的某个方法上，则表示事务的设置只对该方法有效</a:t>
            </a:r>
            <a:r>
              <a:rPr lang="zh-CN" altLang="en-US" sz="1200" dirty="0">
                <a:latin typeface="Times New Roman" panose="02020603050405020304" pitchFamily="18" charset="0"/>
                <a:cs typeface="Times New Roman" panose="02020603050405020304" pitchFamily="18" charset="0"/>
              </a:rPr>
              <a:t>。</a:t>
            </a:r>
            <a:endParaRPr lang="zh-CN" altLang="zh-CN" sz="1200" dirty="0">
              <a:latin typeface="Times New Roman" panose="02020603050405020304" pitchFamily="18" charset="0"/>
              <a:cs typeface="Times New Roman" panose="02020603050405020304" pitchFamily="18" charset="0"/>
            </a:endParaRPr>
          </a:p>
          <a:p>
            <a:pPr>
              <a:lnSpc>
                <a:spcPct val="150000"/>
              </a:lnSpc>
              <a:defRPr/>
            </a:pPr>
            <a:endParaRPr lang="zh-CN" altLang="en-US" sz="1200" dirty="0">
              <a:solidFill>
                <a:srgbClr val="000000"/>
              </a:solidFill>
              <a:latin typeface="Times New Roman" pitchFamily="18" charset="0"/>
              <a:ea typeface="等线"/>
              <a:cs typeface="Times New Roman" pitchFamily="18" charset="0"/>
            </a:endParaRPr>
          </a:p>
        </p:txBody>
      </p:sp>
      <p:sp>
        <p:nvSpPr>
          <p:cNvPr id="3" name="标题 2">
            <a:extLst>
              <a:ext uri="{FF2B5EF4-FFF2-40B4-BE49-F238E27FC236}">
                <a16:creationId xmlns:a16="http://schemas.microsoft.com/office/drawing/2014/main" id="{AC4C79C3-F874-4CA0-A6EA-B0E587B2D93D}"/>
              </a:ext>
            </a:extLst>
          </p:cNvPr>
          <p:cNvSpPr>
            <a:spLocks noGrp="1"/>
          </p:cNvSpPr>
          <p:nvPr>
            <p:ph type="ctrTitle"/>
          </p:nvPr>
        </p:nvSpPr>
        <p:spPr/>
        <p:txBody>
          <a:bodyPr/>
          <a:lstStyle/>
          <a:p>
            <a:r>
              <a:rPr lang="zh-CN" altLang="en-US" sz="2100" dirty="0"/>
              <a:t>基于</a:t>
            </a:r>
            <a:r>
              <a:rPr lang="en-US" altLang="zh-CN" sz="2100" dirty="0"/>
              <a:t>Annotation</a:t>
            </a:r>
            <a:r>
              <a:rPr lang="zh-CN" altLang="en-US" sz="2100" dirty="0"/>
              <a:t>方式的声明式事务</a:t>
            </a:r>
          </a:p>
        </p:txBody>
      </p:sp>
      <p:sp>
        <p:nvSpPr>
          <p:cNvPr id="2" name="灯片编号占位符 1">
            <a:extLst>
              <a:ext uri="{FF2B5EF4-FFF2-40B4-BE49-F238E27FC236}">
                <a16:creationId xmlns:a16="http://schemas.microsoft.com/office/drawing/2014/main" id="{9578E3DE-5C98-40D4-AB3D-FAD7C1589A7D}"/>
              </a:ext>
            </a:extLst>
          </p:cNvPr>
          <p:cNvSpPr>
            <a:spLocks noGrp="1"/>
          </p:cNvSpPr>
          <p:nvPr>
            <p:ph type="sldNum" sz="quarter" idx="4"/>
          </p:nvPr>
        </p:nvSpPr>
        <p:spPr/>
        <p:txBody>
          <a:bodyPr/>
          <a:lstStyle/>
          <a:p>
            <a:fld id="{13BE196A-0549-4751-A0D9-76FD3D97F7B0}" type="slidenum">
              <a:rPr lang="zh-CN" altLang="en-US" smtClean="0"/>
              <a:pPr/>
              <a:t>30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par>
                                <p:cTn id="8" presetID="21"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750"/>
                                        <p:tgtEl>
                                          <p:spTgt spid="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2"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1"/>
                                          </p:val>
                                        </p:tav>
                                        <p:tav tm="100000">
                                          <p:val>
                                            <p:strVal val="#ppt_y"/>
                                          </p:val>
                                        </p:tav>
                                      </p:tavLst>
                                    </p:anim>
                                  </p:childTnLst>
                                </p:cTn>
                              </p:par>
                            </p:childTnLst>
                          </p:cTn>
                        </p:par>
                        <p:par>
                          <p:cTn id="23" fill="hold" nodeType="afterGroup">
                            <p:stCondLst>
                              <p:cond delay="1000"/>
                            </p:stCondLst>
                            <p:childTnLst>
                              <p:par>
                                <p:cTn id="24" presetID="16" presetClass="entr" presetSubtype="21" fill="hold" grpId="0"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barn(inVertical)">
                                      <p:cBhvr>
                                        <p:cTn id="26" dur="500"/>
                                        <p:tgtEl>
                                          <p:spTgt spid="2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1000"/>
                                        <p:tgtEl>
                                          <p:spTgt spid="15"/>
                                        </p:tgtEl>
                                      </p:cBhvr>
                                    </p:animEffect>
                                    <p:anim calcmode="lin" valueType="num">
                                      <p:cBhvr>
                                        <p:cTn id="32" dur="1000" fill="hold"/>
                                        <p:tgtEl>
                                          <p:spTgt spid="15"/>
                                        </p:tgtEl>
                                        <p:attrNameLst>
                                          <p:attrName>ppt_x</p:attrName>
                                        </p:attrNameLst>
                                      </p:cBhvr>
                                      <p:tavLst>
                                        <p:tav tm="0">
                                          <p:val>
                                            <p:strVal val="#ppt_x"/>
                                          </p:val>
                                        </p:tav>
                                        <p:tav tm="100000">
                                          <p:val>
                                            <p:strVal val="#ppt_x"/>
                                          </p:val>
                                        </p:tav>
                                      </p:tavLst>
                                    </p:anim>
                                    <p:anim calcmode="lin" valueType="num">
                                      <p:cBhvr>
                                        <p:cTn id="33" dur="1000" fill="hold"/>
                                        <p:tgtEl>
                                          <p:spTgt spid="15"/>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1000"/>
                                        <p:tgtEl>
                                          <p:spTgt spid="19"/>
                                        </p:tgtEl>
                                      </p:cBhvr>
                                    </p:animEffect>
                                    <p:anim calcmode="lin" valueType="num">
                                      <p:cBhvr>
                                        <p:cTn id="37" dur="1000" fill="hold"/>
                                        <p:tgtEl>
                                          <p:spTgt spid="19"/>
                                        </p:tgtEl>
                                        <p:attrNameLst>
                                          <p:attrName>ppt_x</p:attrName>
                                        </p:attrNameLst>
                                      </p:cBhvr>
                                      <p:tavLst>
                                        <p:tav tm="0">
                                          <p:val>
                                            <p:strVal val="#ppt_x"/>
                                          </p:val>
                                        </p:tav>
                                        <p:tav tm="100000">
                                          <p:val>
                                            <p:strVal val="#ppt_x"/>
                                          </p:val>
                                        </p:tav>
                                      </p:tavLst>
                                    </p:anim>
                                    <p:anim calcmode="lin" valueType="num">
                                      <p:cBhvr>
                                        <p:cTn id="38" dur="1000" fill="hold"/>
                                        <p:tgtEl>
                                          <p:spTgt spid="19"/>
                                        </p:tgtEl>
                                        <p:attrNameLst>
                                          <p:attrName>ppt_y</p:attrName>
                                        </p:attrNameLst>
                                      </p:cBhvr>
                                      <p:tavLst>
                                        <p:tav tm="0">
                                          <p:val>
                                            <p:strVal val="#ppt_y+.1"/>
                                          </p:val>
                                        </p:tav>
                                        <p:tav tm="100000">
                                          <p:val>
                                            <p:strVal val="#ppt_y"/>
                                          </p:val>
                                        </p:tav>
                                      </p:tavLst>
                                    </p:anim>
                                  </p:childTnLst>
                                </p:cTn>
                              </p:par>
                            </p:childTnLst>
                          </p:cTn>
                        </p:par>
                        <p:par>
                          <p:cTn id="39" fill="hold" nodeType="afterGroup">
                            <p:stCondLst>
                              <p:cond delay="1000"/>
                            </p:stCondLst>
                            <p:childTnLst>
                              <p:par>
                                <p:cTn id="40" presetID="16" presetClass="entr" presetSubtype="21" fill="hold" grpId="0" nodeType="after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barn(inVertical)">
                                      <p:cBhvr>
                                        <p:cTn id="4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9" grpId="0"/>
      <p:bldP spid="20" grpId="0" animBg="1"/>
      <p:bldP spid="2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BD68FDD-4038-4D3B-ACD4-34691B13E4D6}"/>
              </a:ext>
            </a:extLst>
          </p:cNvPr>
          <p:cNvSpPr/>
          <p:nvPr/>
        </p:nvSpPr>
        <p:spPr bwMode="auto">
          <a:xfrm>
            <a:off x="1562101" y="771525"/>
            <a:ext cx="6061472" cy="400050"/>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defRPr/>
            </a:pPr>
            <a:r>
              <a:rPr lang="en-US" altLang="zh-CN" sz="1200" dirty="0"/>
              <a:t>        </a:t>
            </a:r>
            <a:r>
              <a:rPr lang="zh-CN" altLang="zh-CN" sz="1200" dirty="0"/>
              <a:t>使用</a:t>
            </a:r>
            <a:r>
              <a:rPr lang="en-US" altLang="zh-CN" sz="1200" dirty="0"/>
              <a:t>@Transactional</a:t>
            </a:r>
            <a:r>
              <a:rPr lang="zh-CN" altLang="zh-CN" sz="1200" dirty="0"/>
              <a:t>注解时，可以通过参数配置事务详情</a:t>
            </a:r>
            <a:r>
              <a:rPr lang="zh-CN" altLang="en-US" sz="1200" dirty="0"/>
              <a:t>：</a:t>
            </a:r>
            <a:endParaRPr lang="en-US" altLang="zh-CN" sz="1200" dirty="0">
              <a:latin typeface="Times New Roman" panose="02020603050405020304" pitchFamily="18" charset="0"/>
              <a:cs typeface="Times New Roman" panose="02020603050405020304" pitchFamily="18" charset="0"/>
            </a:endParaRPr>
          </a:p>
          <a:p>
            <a:pPr>
              <a:lnSpc>
                <a:spcPct val="150000"/>
              </a:lnSpc>
              <a:defRPr/>
            </a:pPr>
            <a:endParaRPr lang="zh-CN" altLang="zh-CN" sz="1200" dirty="0">
              <a:latin typeface="Times New Roman" panose="02020603050405020304" pitchFamily="18" charset="0"/>
              <a:cs typeface="Times New Roman" panose="02020603050405020304" pitchFamily="18" charset="0"/>
            </a:endParaRPr>
          </a:p>
          <a:p>
            <a:pPr>
              <a:lnSpc>
                <a:spcPct val="150000"/>
              </a:lnSpc>
              <a:defRPr/>
            </a:pPr>
            <a:endParaRPr lang="zh-CN" altLang="en-US" sz="1200" dirty="0">
              <a:solidFill>
                <a:srgbClr val="000000"/>
              </a:solidFill>
              <a:latin typeface="Times New Roman" pitchFamily="18" charset="0"/>
              <a:ea typeface="等线"/>
              <a:cs typeface="Times New Roman" pitchFamily="18" charset="0"/>
            </a:endParaRPr>
          </a:p>
        </p:txBody>
      </p:sp>
      <p:pic>
        <p:nvPicPr>
          <p:cNvPr id="25642" name="Picture 42">
            <a:extLst>
              <a:ext uri="{FF2B5EF4-FFF2-40B4-BE49-F238E27FC236}">
                <a16:creationId xmlns:a16="http://schemas.microsoft.com/office/drawing/2014/main" id="{31B4FAE8-F811-44D3-92BE-DF7413E9F5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4298" y="1364457"/>
            <a:ext cx="5197078" cy="3378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Lst>
        </p:spPr>
      </p:pic>
      <p:sp>
        <p:nvSpPr>
          <p:cNvPr id="4" name="标题 3">
            <a:extLst>
              <a:ext uri="{FF2B5EF4-FFF2-40B4-BE49-F238E27FC236}">
                <a16:creationId xmlns:a16="http://schemas.microsoft.com/office/drawing/2014/main" id="{66096C8F-86E8-4D2C-A41E-41F8E8BD50C8}"/>
              </a:ext>
            </a:extLst>
          </p:cNvPr>
          <p:cNvSpPr>
            <a:spLocks noGrp="1"/>
          </p:cNvSpPr>
          <p:nvPr>
            <p:ph type="ctrTitle"/>
          </p:nvPr>
        </p:nvSpPr>
        <p:spPr/>
        <p:txBody>
          <a:bodyPr/>
          <a:lstStyle/>
          <a:p>
            <a:r>
              <a:rPr lang="zh-CN" altLang="en-US" sz="2100" dirty="0"/>
              <a:t>基于</a:t>
            </a:r>
            <a:r>
              <a:rPr lang="en-US" altLang="zh-CN" sz="2100" dirty="0"/>
              <a:t>Annotation</a:t>
            </a:r>
            <a:r>
              <a:rPr lang="zh-CN" altLang="en-US" sz="2100" dirty="0"/>
              <a:t>方式的声明式事务</a:t>
            </a:r>
            <a:endParaRPr lang="zh-CN" altLang="en-US" dirty="0"/>
          </a:p>
        </p:txBody>
      </p:sp>
      <p:sp>
        <p:nvSpPr>
          <p:cNvPr id="3" name="灯片编号占位符 2">
            <a:extLst>
              <a:ext uri="{FF2B5EF4-FFF2-40B4-BE49-F238E27FC236}">
                <a16:creationId xmlns:a16="http://schemas.microsoft.com/office/drawing/2014/main" id="{0086A7DE-A2B5-49B8-8EF5-4B20CAF09349}"/>
              </a:ext>
            </a:extLst>
          </p:cNvPr>
          <p:cNvSpPr>
            <a:spLocks noGrp="1"/>
          </p:cNvSpPr>
          <p:nvPr>
            <p:ph type="sldNum" sz="quarter" idx="4"/>
          </p:nvPr>
        </p:nvSpPr>
        <p:spPr/>
        <p:txBody>
          <a:bodyPr/>
          <a:lstStyle/>
          <a:p>
            <a:fld id="{13BE196A-0549-4751-A0D9-76FD3D97F7B0}" type="slidenum">
              <a:rPr lang="zh-CN" altLang="en-US" smtClean="0"/>
              <a:pPr/>
              <a:t>31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25642"/>
                                        </p:tgtEl>
                                        <p:attrNameLst>
                                          <p:attrName>style.visibility</p:attrName>
                                        </p:attrNameLst>
                                      </p:cBhvr>
                                      <p:to>
                                        <p:strVal val="visible"/>
                                      </p:to>
                                    </p:set>
                                    <p:animEffect transition="in" filter="wipe(up)">
                                      <p:cBhvr>
                                        <p:cTn id="11" dur="500"/>
                                        <p:tgtEl>
                                          <p:spTgt spid="25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B35BD189-1FA5-48BB-8D0D-E6E2EFC5F233}"/>
              </a:ext>
            </a:extLst>
          </p:cNvPr>
          <p:cNvSpPr>
            <a:spLocks noChangeArrowheads="1"/>
          </p:cNvSpPr>
          <p:nvPr/>
        </p:nvSpPr>
        <p:spPr bwMode="auto">
          <a:xfrm>
            <a:off x="1160860" y="51198"/>
            <a:ext cx="3861197" cy="5738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sz="1200">
              <a:solidFill>
                <a:srgbClr val="000000"/>
              </a:solidFill>
            </a:endParaRPr>
          </a:p>
        </p:txBody>
      </p:sp>
      <p:pic>
        <p:nvPicPr>
          <p:cNvPr id="6" name="图片 5">
            <a:extLst>
              <a:ext uri="{FF2B5EF4-FFF2-40B4-BE49-F238E27FC236}">
                <a16:creationId xmlns:a16="http://schemas.microsoft.com/office/drawing/2014/main" id="{3456387E-0B14-40DC-8EDE-424114C6744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504" y="2387679"/>
            <a:ext cx="1835944" cy="2593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61139C74-50D2-4867-BF85-5158E668CF7A}"/>
              </a:ext>
            </a:extLst>
          </p:cNvPr>
          <p:cNvSpPr>
            <a:spLocks noChangeArrowheads="1"/>
          </p:cNvSpPr>
          <p:nvPr/>
        </p:nvSpPr>
        <p:spPr bwMode="auto">
          <a:xfrm>
            <a:off x="1748279" y="1160348"/>
            <a:ext cx="6547556" cy="2639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本章主要对</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Spring</a:t>
            </a: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框架中，使用</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JDBC</a:t>
            </a: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进行数据操作</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Spring</a:t>
            </a: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中的事务管理进行了详细讲解。首先讲解了</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Spring JDBC</a:t>
            </a: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中的</a:t>
            </a:r>
            <a:r>
              <a:rPr lang="zh-CN" altLang="zh-CN" sz="14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核心类</a:t>
            </a: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以及如何在</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Spring</a:t>
            </a: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中</a:t>
            </a:r>
            <a:r>
              <a:rPr lang="zh-CN" altLang="zh-CN" sz="14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配置</a:t>
            </a:r>
            <a:r>
              <a:rPr lang="en-US" altLang="zh-CN" sz="14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JDBC</a:t>
            </a: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，然后通过案例讲解了</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Spring JDBC</a:t>
            </a: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核心类</a:t>
            </a:r>
            <a:r>
              <a:rPr lang="en-US" altLang="zh-CN" sz="1400" dirty="0" err="1">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JdbcTemplate</a:t>
            </a: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中</a:t>
            </a:r>
            <a:r>
              <a:rPr lang="zh-CN" altLang="zh-CN" sz="14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常用方法</a:t>
            </a: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的使用。</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然后</a:t>
            </a: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讲解了</a:t>
            </a:r>
            <a:r>
              <a:rPr lang="en-US" altLang="zh-CN" sz="14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Spring</a:t>
            </a:r>
            <a:r>
              <a:rPr lang="zh-CN" altLang="zh-CN" sz="14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事务管理所涉及的</a:t>
            </a:r>
            <a:r>
              <a:rPr lang="en-US" altLang="zh-CN" sz="14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zh-CN" sz="14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个核心接口</a:t>
            </a: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，然后对</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Spring</a:t>
            </a: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中事务管理的两种方式进行了介绍，最后通过案例分别对</a:t>
            </a:r>
            <a:r>
              <a:rPr lang="zh-CN" altLang="zh-CN" sz="14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基于</a:t>
            </a:r>
            <a:r>
              <a:rPr lang="en-US" altLang="zh-CN" sz="14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XML</a:t>
            </a:r>
            <a:r>
              <a:rPr lang="zh-CN" altLang="zh-CN" sz="14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方式</a:t>
            </a: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和</a:t>
            </a:r>
            <a:r>
              <a:rPr lang="zh-CN" altLang="zh-CN" sz="14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基于</a:t>
            </a:r>
            <a:r>
              <a:rPr lang="en-US" altLang="zh-CN" sz="14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Annotation</a:t>
            </a:r>
            <a:r>
              <a:rPr lang="zh-CN" altLang="zh-CN" sz="14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方式的声明式事务处理</a:t>
            </a: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的使用进行了详细讲解。</a:t>
            </a:r>
            <a:endParaRPr lang="en-US" altLang="zh-CN" sz="14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通过本章的学习，读者能够学会如何使用</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Spring</a:t>
            </a: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框架进行数据库开发，对</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Spring</a:t>
            </a: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的事务管理知识有一定的了解，并能够掌握</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Spring</a:t>
            </a: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声明式事务管理的使用</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32774" name="标题 1">
            <a:extLst>
              <a:ext uri="{FF2B5EF4-FFF2-40B4-BE49-F238E27FC236}">
                <a16:creationId xmlns:a16="http://schemas.microsoft.com/office/drawing/2014/main" id="{E59EE9F4-5EF9-4EF1-BE33-1E61C07D0EBF}"/>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noAutofit/>
          </a:bodyPr>
          <a:lstStyle/>
          <a:p>
            <a:pPr eaLnBrk="1" hangingPunct="1"/>
            <a:r>
              <a:rPr lang="zh-CN" altLang="en-US" dirty="0"/>
              <a:t>本章小结</a:t>
            </a:r>
          </a:p>
        </p:txBody>
      </p:sp>
      <p:sp>
        <p:nvSpPr>
          <p:cNvPr id="10" name="圆角矩形 1">
            <a:extLst>
              <a:ext uri="{FF2B5EF4-FFF2-40B4-BE49-F238E27FC236}">
                <a16:creationId xmlns:a16="http://schemas.microsoft.com/office/drawing/2014/main" id="{BFDC2485-44C4-4DE8-8202-BC2A12510520}"/>
              </a:ext>
            </a:extLst>
          </p:cNvPr>
          <p:cNvSpPr>
            <a:spLocks noChangeArrowheads="1"/>
          </p:cNvSpPr>
          <p:nvPr/>
        </p:nvSpPr>
        <p:spPr bwMode="auto">
          <a:xfrm>
            <a:off x="1417122" y="1133428"/>
            <a:ext cx="7107016" cy="2880000"/>
          </a:xfrm>
          <a:prstGeom prst="roundRect">
            <a:avLst>
              <a:gd name="adj" fmla="val 16667"/>
            </a:avLst>
          </a:prstGeom>
          <a:noFill/>
          <a:ln w="31750">
            <a:solidFill>
              <a:srgbClr val="0070C0"/>
            </a:solidFill>
            <a:prstDash val="dash"/>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200">
              <a:solidFill>
                <a:srgbClr val="000000"/>
              </a:solidFill>
            </a:endParaRPr>
          </a:p>
        </p:txBody>
      </p:sp>
      <p:sp>
        <p:nvSpPr>
          <p:cNvPr id="3" name="灯片编号占位符 2">
            <a:extLst>
              <a:ext uri="{FF2B5EF4-FFF2-40B4-BE49-F238E27FC236}">
                <a16:creationId xmlns:a16="http://schemas.microsoft.com/office/drawing/2014/main" id="{524875CE-449D-4C3F-8F54-665FFFBB928D}"/>
              </a:ext>
            </a:extLst>
          </p:cNvPr>
          <p:cNvSpPr>
            <a:spLocks noGrp="1"/>
          </p:cNvSpPr>
          <p:nvPr>
            <p:ph type="sldNum" sz="quarter" idx="4"/>
          </p:nvPr>
        </p:nvSpPr>
        <p:spPr/>
        <p:txBody>
          <a:bodyPr/>
          <a:lstStyle/>
          <a:p>
            <a:pPr>
              <a:defRPr/>
            </a:pPr>
            <a:fld id="{E6CA0B37-C609-418D-973E-5FE272E0CA7A}" type="slidenum">
              <a:rPr lang="zh-CN" altLang="en-US" smtClean="0"/>
              <a:pPr>
                <a:defRPr/>
              </a:pPr>
              <a:t>32</a:t>
            </a:fld>
            <a:endParaRPr lang="zh-CN" altLang="en-US"/>
          </a:p>
        </p:txBody>
      </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1D37D711-C5EB-4CF0-9031-180BED91ADB5}"/>
              </a:ext>
            </a:extLst>
          </p:cNvPr>
          <p:cNvGrpSpPr>
            <a:grpSpLocks/>
          </p:cNvGrpSpPr>
          <p:nvPr/>
        </p:nvGrpSpPr>
        <p:grpSpPr bwMode="auto">
          <a:xfrm>
            <a:off x="1145381" y="1231107"/>
            <a:ext cx="6858000" cy="669131"/>
            <a:chOff x="3628" y="1641617"/>
            <a:chExt cx="9144000" cy="891956"/>
          </a:xfrm>
        </p:grpSpPr>
        <p:sp>
          <p:nvSpPr>
            <p:cNvPr id="3" name="矩形 2">
              <a:extLst>
                <a:ext uri="{FF2B5EF4-FFF2-40B4-BE49-F238E27FC236}">
                  <a16:creationId xmlns:a16="http://schemas.microsoft.com/office/drawing/2014/main" id="{07C08394-1F05-4DD0-84A4-8C94DBC734D7}"/>
                </a:ext>
              </a:extLst>
            </p:cNvPr>
            <p:cNvSpPr/>
            <p:nvPr/>
          </p:nvSpPr>
          <p:spPr bwMode="auto">
            <a:xfrm>
              <a:off x="3628" y="1641617"/>
              <a:ext cx="9144000" cy="891956"/>
            </a:xfrm>
            <a:prstGeom prst="rect">
              <a:avLst/>
            </a:prstGeom>
            <a:gradFill>
              <a:gsLst>
                <a:gs pos="100000">
                  <a:srgbClr val="00B0F0">
                    <a:alpha val="0"/>
                  </a:srgbClr>
                </a:gs>
                <a:gs pos="0">
                  <a:srgbClr val="D1ECFF">
                    <a:alpha val="0"/>
                  </a:srgbClr>
                </a:gs>
                <a:gs pos="49000">
                  <a:srgbClr val="D1ECFF"/>
                </a:gs>
              </a:gsLst>
              <a:lin ang="0" scaled="0"/>
            </a:gradFill>
            <a:ln w="28575" cap="flat" cmpd="sng" algn="ctr">
              <a:noFill/>
              <a:prstDash val="solid"/>
              <a:round/>
              <a:headEnd type="none" w="med" len="med"/>
              <a:tailEnd type="none" w="med" len="med"/>
            </a:ln>
            <a:effectLst/>
          </p:spPr>
          <p:txBody>
            <a:bodyPr/>
            <a:lstStyle/>
            <a:p>
              <a:pPr>
                <a:buFont typeface="Arial" pitchFamily="34" charset="0"/>
                <a:buNone/>
                <a:defRPr/>
              </a:pPr>
              <a:endParaRPr lang="zh-CN" altLang="en-US" sz="1200" dirty="0">
                <a:latin typeface="Arial" charset="0"/>
              </a:endParaRPr>
            </a:p>
          </p:txBody>
        </p:sp>
        <p:sp>
          <p:nvSpPr>
            <p:cNvPr id="13322" name="矩形 1">
              <a:extLst>
                <a:ext uri="{FF2B5EF4-FFF2-40B4-BE49-F238E27FC236}">
                  <a16:creationId xmlns:a16="http://schemas.microsoft.com/office/drawing/2014/main" id="{0E22959B-10FB-4432-A183-BDDBCBB571F3}"/>
                </a:ext>
              </a:extLst>
            </p:cNvPr>
            <p:cNvSpPr>
              <a:spLocks noChangeArrowheads="1"/>
            </p:cNvSpPr>
            <p:nvPr/>
          </p:nvSpPr>
          <p:spPr bwMode="auto">
            <a:xfrm>
              <a:off x="2378075" y="1735138"/>
              <a:ext cx="5699579" cy="644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5000"/>
                </a:lnSpc>
              </a:pPr>
              <a:r>
                <a:rPr lang="en-US" altLang="zh-CN" sz="1500">
                  <a:latin typeface="微软雅黑" panose="020B0503020204020204" pitchFamily="34" charset="-122"/>
                  <a:ea typeface="微软雅黑" panose="020B0503020204020204" pitchFamily="34" charset="-122"/>
                  <a:cs typeface="Times New Roman" panose="02020603050405020304" pitchFamily="18" charset="0"/>
                </a:rPr>
                <a:t>Spring JDBC</a:t>
              </a:r>
              <a:r>
                <a:rPr lang="zh-CN" altLang="en-US" sz="1500">
                  <a:latin typeface="微软雅黑" panose="020B0503020204020204" pitchFamily="34" charset="-122"/>
                  <a:ea typeface="微软雅黑" panose="020B0503020204020204" pitchFamily="34" charset="-122"/>
                  <a:cs typeface="Times New Roman" panose="02020603050405020304" pitchFamily="18" charset="0"/>
                </a:rPr>
                <a:t>模块有什么作用</a:t>
              </a:r>
              <a:r>
                <a:rPr lang="zh-CN" altLang="zh-CN" sz="210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100">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3315" name="标题 1">
            <a:extLst>
              <a:ext uri="{FF2B5EF4-FFF2-40B4-BE49-F238E27FC236}">
                <a16:creationId xmlns:a16="http://schemas.microsoft.com/office/drawing/2014/main" id="{4E2071D4-6059-40D0-999C-940519ACA182}"/>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noAutofit/>
          </a:bodyPr>
          <a:lstStyle/>
          <a:p>
            <a:r>
              <a:rPr lang="en-US" altLang="zh-CN" dirty="0"/>
              <a:t>Spring JDBC</a:t>
            </a:r>
            <a:endParaRPr lang="zh-CN" altLang="en-US" dirty="0"/>
          </a:p>
        </p:txBody>
      </p:sp>
      <p:sp>
        <p:nvSpPr>
          <p:cNvPr id="2" name="灯片编号占位符 1">
            <a:extLst>
              <a:ext uri="{FF2B5EF4-FFF2-40B4-BE49-F238E27FC236}">
                <a16:creationId xmlns:a16="http://schemas.microsoft.com/office/drawing/2014/main" id="{631F0326-4927-4493-9FC8-955651EAE8FD}"/>
              </a:ext>
            </a:extLst>
          </p:cNvPr>
          <p:cNvSpPr>
            <a:spLocks noGrp="1"/>
          </p:cNvSpPr>
          <p:nvPr>
            <p:ph type="sldNum" sz="quarter" idx="4"/>
          </p:nvPr>
        </p:nvSpPr>
        <p:spPr/>
        <p:txBody>
          <a:bodyPr/>
          <a:lstStyle/>
          <a:p>
            <a:fld id="{DA0ED377-44CE-4E24-82F1-26D6B058DDB5}" type="slidenum">
              <a:rPr lang="zh-CN" altLang="en-US" smtClean="0"/>
              <a:pPr/>
              <a:t>4</a:t>
            </a:fld>
            <a:endParaRPr lang="zh-CN" altLang="en-US"/>
          </a:p>
        </p:txBody>
      </p:sp>
      <p:pic>
        <p:nvPicPr>
          <p:cNvPr id="4" name="Picture 8" descr="问小人">
            <a:extLst>
              <a:ext uri="{FF2B5EF4-FFF2-40B4-BE49-F238E27FC236}">
                <a16:creationId xmlns:a16="http://schemas.microsoft.com/office/drawing/2014/main" id="{2C34BF29-A941-46FA-A34A-D2B4D7CE0D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5148" y="767953"/>
            <a:ext cx="1697831" cy="1756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0B9A1719-AEB4-4B91-A316-A0DF9D5CD6A8}"/>
              </a:ext>
            </a:extLst>
          </p:cNvPr>
          <p:cNvSpPr/>
          <p:nvPr/>
        </p:nvSpPr>
        <p:spPr bwMode="auto">
          <a:xfrm>
            <a:off x="1547813" y="2586038"/>
            <a:ext cx="6048375" cy="1578769"/>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defRPr/>
            </a:pPr>
            <a:endParaRPr lang="en-US" altLang="zh-CN"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p:txBody>
      </p:sp>
      <p:sp>
        <p:nvSpPr>
          <p:cNvPr id="7" name="矩形 6">
            <a:extLst>
              <a:ext uri="{FF2B5EF4-FFF2-40B4-BE49-F238E27FC236}">
                <a16:creationId xmlns:a16="http://schemas.microsoft.com/office/drawing/2014/main" id="{98DFF882-018B-4C31-91BA-09EFAE0F26D6}"/>
              </a:ext>
            </a:extLst>
          </p:cNvPr>
          <p:cNvSpPr>
            <a:spLocks noChangeArrowheads="1"/>
          </p:cNvSpPr>
          <p:nvPr/>
        </p:nvSpPr>
        <p:spPr bwMode="auto">
          <a:xfrm>
            <a:off x="1547813" y="2602706"/>
            <a:ext cx="6048375" cy="1404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200000"/>
              </a:lnSpc>
            </a:pPr>
            <a:r>
              <a:rPr lang="en-US" altLang="zh-CN" sz="1500">
                <a:solidFill>
                  <a:srgbClr val="0070C0"/>
                </a:solidFill>
                <a:latin typeface="Times New Roman" panose="02020603050405020304" pitchFamily="18" charset="0"/>
                <a:cs typeface="Times New Roman" panose="02020603050405020304" pitchFamily="18" charset="0"/>
              </a:rPr>
              <a:t>        </a:t>
            </a:r>
            <a:r>
              <a:rPr lang="en-US" altLang="zh-CN" sz="1500">
                <a:latin typeface="Times New Roman" panose="02020603050405020304" pitchFamily="18" charset="0"/>
                <a:cs typeface="Times New Roman" panose="02020603050405020304" pitchFamily="18" charset="0"/>
              </a:rPr>
              <a:t> Spring</a:t>
            </a:r>
            <a:r>
              <a:rPr lang="zh-CN" altLang="zh-CN" sz="1500">
                <a:latin typeface="Times New Roman" panose="02020603050405020304" pitchFamily="18" charset="0"/>
                <a:cs typeface="Times New Roman" panose="02020603050405020304" pitchFamily="18" charset="0"/>
              </a:rPr>
              <a:t>的</a:t>
            </a:r>
            <a:r>
              <a:rPr lang="en-US" altLang="zh-CN" sz="1500">
                <a:solidFill>
                  <a:srgbClr val="0070C0"/>
                </a:solidFill>
                <a:latin typeface="Times New Roman" panose="02020603050405020304" pitchFamily="18" charset="0"/>
                <a:cs typeface="Times New Roman" panose="02020603050405020304" pitchFamily="18" charset="0"/>
              </a:rPr>
              <a:t>JDBC</a:t>
            </a:r>
            <a:r>
              <a:rPr lang="zh-CN" altLang="zh-CN" sz="1500">
                <a:solidFill>
                  <a:srgbClr val="0070C0"/>
                </a:solidFill>
                <a:latin typeface="Times New Roman" panose="02020603050405020304" pitchFamily="18" charset="0"/>
                <a:cs typeface="Times New Roman" panose="02020603050405020304" pitchFamily="18" charset="0"/>
              </a:rPr>
              <a:t>模块负责数据库资源管理和错误处理</a:t>
            </a:r>
            <a:r>
              <a:rPr lang="zh-CN" altLang="zh-CN" sz="1500">
                <a:latin typeface="Times New Roman" panose="02020603050405020304" pitchFamily="18" charset="0"/>
                <a:cs typeface="Times New Roman" panose="02020603050405020304" pitchFamily="18" charset="0"/>
              </a:rPr>
              <a:t>，大大</a:t>
            </a:r>
            <a:r>
              <a:rPr lang="zh-CN" altLang="zh-CN" sz="1500">
                <a:solidFill>
                  <a:srgbClr val="0070C0"/>
                </a:solidFill>
                <a:latin typeface="Times New Roman" panose="02020603050405020304" pitchFamily="18" charset="0"/>
                <a:cs typeface="Times New Roman" panose="02020603050405020304" pitchFamily="18" charset="0"/>
              </a:rPr>
              <a:t>简化了开发人员对数据库的操作</a:t>
            </a:r>
            <a:r>
              <a:rPr lang="zh-CN" altLang="zh-CN" sz="1500">
                <a:latin typeface="Times New Roman" panose="02020603050405020304" pitchFamily="18" charset="0"/>
                <a:cs typeface="Times New Roman" panose="02020603050405020304" pitchFamily="18" charset="0"/>
              </a:rPr>
              <a:t>，使得开发人员可以从繁琐的数据库操作中解脱出来，从而将更多的精力投入到编写业务逻辑当中。</a:t>
            </a:r>
            <a:endParaRPr lang="en-US" altLang="zh-CN" sz="15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nodeType="afterGroup">
                            <p:stCondLst>
                              <p:cond delay="500"/>
                            </p:stCondLst>
                            <p:childTnLst>
                              <p:par>
                                <p:cTn id="11" presetID="22" presetClass="entr" presetSubtype="8"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inVertical)">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C84C6781-ED9A-430D-8148-16ED4F9C6390}"/>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noAutofit/>
          </a:bodyPr>
          <a:lstStyle/>
          <a:p>
            <a:r>
              <a:rPr lang="en-US" altLang="zh-CN" sz="2100" dirty="0"/>
              <a:t>Spring </a:t>
            </a:r>
            <a:r>
              <a:rPr lang="en-US" altLang="zh-CN" sz="2100" dirty="0" err="1"/>
              <a:t>JdbcTemplate</a:t>
            </a:r>
            <a:r>
              <a:rPr lang="zh-CN" altLang="en-US" sz="2100" dirty="0"/>
              <a:t>的解析</a:t>
            </a:r>
          </a:p>
        </p:txBody>
      </p:sp>
      <p:sp>
        <p:nvSpPr>
          <p:cNvPr id="3" name="灯片编号占位符 2">
            <a:extLst>
              <a:ext uri="{FF2B5EF4-FFF2-40B4-BE49-F238E27FC236}">
                <a16:creationId xmlns:a16="http://schemas.microsoft.com/office/drawing/2014/main" id="{8D83DBC4-7DA1-4F18-956A-4E2E705A4887}"/>
              </a:ext>
            </a:extLst>
          </p:cNvPr>
          <p:cNvSpPr>
            <a:spLocks noGrp="1"/>
          </p:cNvSpPr>
          <p:nvPr>
            <p:ph type="sldNum" sz="quarter" idx="4"/>
          </p:nvPr>
        </p:nvSpPr>
        <p:spPr/>
        <p:txBody>
          <a:bodyPr/>
          <a:lstStyle/>
          <a:p>
            <a:fld id="{DA0ED377-44CE-4E24-82F1-26D6B058DDB5}" type="slidenum">
              <a:rPr lang="zh-CN" altLang="en-US" smtClean="0"/>
              <a:pPr/>
              <a:t>5</a:t>
            </a:fld>
            <a:endParaRPr lang="zh-CN" altLang="en-US"/>
          </a:p>
        </p:txBody>
      </p:sp>
      <p:sp>
        <p:nvSpPr>
          <p:cNvPr id="9" name="矩形 8">
            <a:extLst>
              <a:ext uri="{FF2B5EF4-FFF2-40B4-BE49-F238E27FC236}">
                <a16:creationId xmlns:a16="http://schemas.microsoft.com/office/drawing/2014/main" id="{5355DC10-9AB2-4BD3-B793-B8E435827FA8}"/>
              </a:ext>
            </a:extLst>
          </p:cNvPr>
          <p:cNvSpPr/>
          <p:nvPr/>
        </p:nvSpPr>
        <p:spPr bwMode="auto">
          <a:xfrm>
            <a:off x="1519238" y="888206"/>
            <a:ext cx="6131719" cy="762000"/>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defRPr/>
            </a:pPr>
            <a:endParaRPr lang="en-US" altLang="zh-CN"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p:txBody>
      </p:sp>
      <p:sp>
        <p:nvSpPr>
          <p:cNvPr id="10" name="矩形 9">
            <a:extLst>
              <a:ext uri="{FF2B5EF4-FFF2-40B4-BE49-F238E27FC236}">
                <a16:creationId xmlns:a16="http://schemas.microsoft.com/office/drawing/2014/main" id="{A52450E1-D00E-403E-822B-73220A522B00}"/>
              </a:ext>
            </a:extLst>
          </p:cNvPr>
          <p:cNvSpPr>
            <a:spLocks noChangeArrowheads="1"/>
          </p:cNvSpPr>
          <p:nvPr/>
        </p:nvSpPr>
        <p:spPr bwMode="auto">
          <a:xfrm>
            <a:off x="1519238" y="916781"/>
            <a:ext cx="6131719" cy="61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1200">
                <a:latin typeface="Times New Roman" panose="02020603050405020304" pitchFamily="18" charset="0"/>
                <a:cs typeface="Times New Roman" panose="02020603050405020304" pitchFamily="18" charset="0"/>
              </a:rPr>
              <a:t>         </a:t>
            </a:r>
            <a:r>
              <a:rPr lang="zh-CN" altLang="zh-CN" sz="1200">
                <a:latin typeface="Times New Roman" panose="02020603050405020304" pitchFamily="18" charset="0"/>
                <a:cs typeface="Times New Roman" panose="02020603050405020304" pitchFamily="18" charset="0"/>
              </a:rPr>
              <a:t>针对数据库的操作，</a:t>
            </a:r>
            <a:r>
              <a:rPr lang="en-US" altLang="zh-CN" sz="1200">
                <a:latin typeface="Times New Roman" panose="02020603050405020304" pitchFamily="18" charset="0"/>
                <a:cs typeface="Times New Roman" panose="02020603050405020304" pitchFamily="18" charset="0"/>
              </a:rPr>
              <a:t>Spring</a:t>
            </a:r>
            <a:r>
              <a:rPr lang="zh-CN" altLang="zh-CN" sz="1200">
                <a:latin typeface="Times New Roman" panose="02020603050405020304" pitchFamily="18" charset="0"/>
                <a:cs typeface="Times New Roman" panose="02020603050405020304" pitchFamily="18" charset="0"/>
              </a:rPr>
              <a:t>框架提供了</a:t>
            </a:r>
            <a:r>
              <a:rPr lang="en-US" altLang="zh-CN" sz="1200">
                <a:latin typeface="Times New Roman" panose="02020603050405020304" pitchFamily="18" charset="0"/>
                <a:cs typeface="Times New Roman" panose="02020603050405020304" pitchFamily="18" charset="0"/>
              </a:rPr>
              <a:t>JdbcTemplate</a:t>
            </a:r>
            <a:r>
              <a:rPr lang="zh-CN" altLang="zh-CN" sz="1200">
                <a:latin typeface="Times New Roman" panose="02020603050405020304" pitchFamily="18" charset="0"/>
                <a:cs typeface="Times New Roman" panose="02020603050405020304" pitchFamily="18" charset="0"/>
              </a:rPr>
              <a:t>类，该类是</a:t>
            </a:r>
            <a:r>
              <a:rPr lang="en-US" altLang="zh-CN" sz="1200">
                <a:latin typeface="Times New Roman" panose="02020603050405020304" pitchFamily="18" charset="0"/>
                <a:cs typeface="Times New Roman" panose="02020603050405020304" pitchFamily="18" charset="0"/>
              </a:rPr>
              <a:t>Spring</a:t>
            </a:r>
            <a:r>
              <a:rPr lang="zh-CN" altLang="zh-CN" sz="1200">
                <a:latin typeface="Times New Roman" panose="02020603050405020304" pitchFamily="18" charset="0"/>
                <a:cs typeface="Times New Roman" panose="02020603050405020304" pitchFamily="18" charset="0"/>
              </a:rPr>
              <a:t>框架数据抽象层的基础。可以说，</a:t>
            </a:r>
            <a:r>
              <a:rPr lang="en-US" altLang="zh-CN" sz="1200">
                <a:solidFill>
                  <a:srgbClr val="0070C0"/>
                </a:solidFill>
                <a:latin typeface="Times New Roman" panose="02020603050405020304" pitchFamily="18" charset="0"/>
                <a:cs typeface="Times New Roman" panose="02020603050405020304" pitchFamily="18" charset="0"/>
              </a:rPr>
              <a:t>JdbcTemplate</a:t>
            </a:r>
            <a:r>
              <a:rPr lang="zh-CN" altLang="zh-CN" sz="1200">
                <a:solidFill>
                  <a:srgbClr val="0070C0"/>
                </a:solidFill>
                <a:latin typeface="Times New Roman" panose="02020603050405020304" pitchFamily="18" charset="0"/>
                <a:cs typeface="Times New Roman" panose="02020603050405020304" pitchFamily="18" charset="0"/>
              </a:rPr>
              <a:t>类是</a:t>
            </a:r>
            <a:r>
              <a:rPr lang="en-US" altLang="zh-CN" sz="1200">
                <a:solidFill>
                  <a:srgbClr val="0070C0"/>
                </a:solidFill>
                <a:latin typeface="Times New Roman" panose="02020603050405020304" pitchFamily="18" charset="0"/>
                <a:cs typeface="Times New Roman" panose="02020603050405020304" pitchFamily="18" charset="0"/>
              </a:rPr>
              <a:t>Spring JDBC</a:t>
            </a:r>
            <a:r>
              <a:rPr lang="zh-CN" altLang="zh-CN" sz="1200">
                <a:solidFill>
                  <a:srgbClr val="0070C0"/>
                </a:solidFill>
                <a:latin typeface="Times New Roman" panose="02020603050405020304" pitchFamily="18" charset="0"/>
                <a:cs typeface="Times New Roman" panose="02020603050405020304" pitchFamily="18" charset="0"/>
              </a:rPr>
              <a:t>的核心类</a:t>
            </a:r>
            <a:r>
              <a:rPr lang="zh-CN" altLang="zh-CN" sz="1200">
                <a:latin typeface="Times New Roman" panose="02020603050405020304" pitchFamily="18" charset="0"/>
                <a:cs typeface="Times New Roman" panose="02020603050405020304" pitchFamily="18" charset="0"/>
              </a:rPr>
              <a:t>。</a:t>
            </a:r>
            <a:r>
              <a:rPr lang="en-US" altLang="zh-CN" sz="1200">
                <a:latin typeface="Times New Roman" panose="02020603050405020304" pitchFamily="18" charset="0"/>
                <a:cs typeface="Times New Roman" panose="02020603050405020304" pitchFamily="18" charset="0"/>
              </a:rPr>
              <a:t>   </a:t>
            </a:r>
          </a:p>
        </p:txBody>
      </p:sp>
      <p:sp>
        <p:nvSpPr>
          <p:cNvPr id="17" name="圆角矩形 16">
            <a:extLst>
              <a:ext uri="{FF2B5EF4-FFF2-40B4-BE49-F238E27FC236}">
                <a16:creationId xmlns:a16="http://schemas.microsoft.com/office/drawing/2014/main" id="{D34FF450-916F-4B03-9BDF-9AA8821839E2}"/>
              </a:ext>
            </a:extLst>
          </p:cNvPr>
          <p:cNvSpPr/>
          <p:nvPr/>
        </p:nvSpPr>
        <p:spPr>
          <a:xfrm>
            <a:off x="4700588" y="2471738"/>
            <a:ext cx="1314450" cy="51435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t>接口</a:t>
            </a:r>
            <a:r>
              <a:rPr lang="en-US" altLang="zh-CN" sz="1200" dirty="0"/>
              <a:t>JdbcOperations</a:t>
            </a:r>
            <a:endParaRPr lang="zh-CN" altLang="en-US" sz="1200" dirty="0"/>
          </a:p>
        </p:txBody>
      </p:sp>
      <p:sp>
        <p:nvSpPr>
          <p:cNvPr id="18" name="圆角矩形 17">
            <a:extLst>
              <a:ext uri="{FF2B5EF4-FFF2-40B4-BE49-F238E27FC236}">
                <a16:creationId xmlns:a16="http://schemas.microsoft.com/office/drawing/2014/main" id="{2CA01785-F310-41CF-8F7A-48193903AFFC}"/>
              </a:ext>
            </a:extLst>
          </p:cNvPr>
          <p:cNvSpPr/>
          <p:nvPr/>
        </p:nvSpPr>
        <p:spPr>
          <a:xfrm>
            <a:off x="2971800" y="2471738"/>
            <a:ext cx="1314450" cy="51435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t>抽象类</a:t>
            </a:r>
            <a:r>
              <a:rPr lang="en-US" altLang="zh-CN" sz="1200" dirty="0"/>
              <a:t>JdbcAccessor</a:t>
            </a:r>
            <a:endParaRPr lang="zh-CN" altLang="en-US" sz="1200" dirty="0"/>
          </a:p>
        </p:txBody>
      </p:sp>
      <p:sp>
        <p:nvSpPr>
          <p:cNvPr id="19" name="圆角矩形 18">
            <a:extLst>
              <a:ext uri="{FF2B5EF4-FFF2-40B4-BE49-F238E27FC236}">
                <a16:creationId xmlns:a16="http://schemas.microsoft.com/office/drawing/2014/main" id="{3C80B7D3-CC0E-4395-AB97-11B22840DD7F}"/>
              </a:ext>
            </a:extLst>
          </p:cNvPr>
          <p:cNvSpPr/>
          <p:nvPr/>
        </p:nvSpPr>
        <p:spPr>
          <a:xfrm>
            <a:off x="3857625" y="3729038"/>
            <a:ext cx="1314450" cy="51435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t>核心类</a:t>
            </a:r>
            <a:endParaRPr lang="en-US" altLang="zh-CN" sz="1200" dirty="0"/>
          </a:p>
          <a:p>
            <a:pPr algn="ctr">
              <a:defRPr/>
            </a:pPr>
            <a:r>
              <a:rPr lang="en-US" altLang="zh-CN" sz="1200" dirty="0"/>
              <a:t>JdbcTemplate</a:t>
            </a:r>
            <a:endParaRPr lang="zh-CN" altLang="en-US" sz="1200" dirty="0"/>
          </a:p>
        </p:txBody>
      </p:sp>
      <p:cxnSp>
        <p:nvCxnSpPr>
          <p:cNvPr id="16" name="肘形连接符 15">
            <a:extLst>
              <a:ext uri="{FF2B5EF4-FFF2-40B4-BE49-F238E27FC236}">
                <a16:creationId xmlns:a16="http://schemas.microsoft.com/office/drawing/2014/main" id="{F26D977E-D920-4BDE-86EF-46E7DB5ADB64}"/>
              </a:ext>
            </a:extLst>
          </p:cNvPr>
          <p:cNvCxnSpPr>
            <a:stCxn id="19" idx="0"/>
            <a:endCxn id="18" idx="2"/>
          </p:cNvCxnSpPr>
          <p:nvPr/>
        </p:nvCxnSpPr>
        <p:spPr>
          <a:xfrm rot="16200000" flipV="1">
            <a:off x="3700463" y="2914650"/>
            <a:ext cx="742950" cy="885825"/>
          </a:xfrm>
          <a:prstGeom prst="bentConnector3">
            <a:avLst>
              <a:gd name="adj1" fmla="val 3461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 name="肘形连接符 20">
            <a:extLst>
              <a:ext uri="{FF2B5EF4-FFF2-40B4-BE49-F238E27FC236}">
                <a16:creationId xmlns:a16="http://schemas.microsoft.com/office/drawing/2014/main" id="{E98334A1-AC1F-4FCF-9318-0422FFCA0D35}"/>
              </a:ext>
            </a:extLst>
          </p:cNvPr>
          <p:cNvCxnSpPr/>
          <p:nvPr/>
        </p:nvCxnSpPr>
        <p:spPr>
          <a:xfrm rot="5400000" flipH="1" flipV="1">
            <a:off x="4564856" y="2936081"/>
            <a:ext cx="742950" cy="842963"/>
          </a:xfrm>
          <a:prstGeom prst="bentConnector3">
            <a:avLst>
              <a:gd name="adj1" fmla="val 33654"/>
            </a:avLst>
          </a:prstGeom>
          <a:ln w="22225">
            <a:prstDash val="dash"/>
            <a:tailEnd type="arrow"/>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F87A888-F224-484E-AA1E-D5D65F094F35}"/>
              </a:ext>
            </a:extLst>
          </p:cNvPr>
          <p:cNvSpPr txBox="1">
            <a:spLocks noChangeArrowheads="1"/>
          </p:cNvSpPr>
          <p:nvPr/>
        </p:nvSpPr>
        <p:spPr bwMode="auto">
          <a:xfrm>
            <a:off x="3257550" y="3078957"/>
            <a:ext cx="7786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a:t>extends</a:t>
            </a:r>
            <a:endParaRPr lang="zh-CN" altLang="en-US" sz="1200"/>
          </a:p>
        </p:txBody>
      </p:sp>
      <p:sp>
        <p:nvSpPr>
          <p:cNvPr id="29" name="TextBox 28">
            <a:extLst>
              <a:ext uri="{FF2B5EF4-FFF2-40B4-BE49-F238E27FC236}">
                <a16:creationId xmlns:a16="http://schemas.microsoft.com/office/drawing/2014/main" id="{9AF1F547-EAC6-48D4-9C1F-AD56EB3C885D}"/>
              </a:ext>
            </a:extLst>
          </p:cNvPr>
          <p:cNvSpPr txBox="1">
            <a:spLocks noChangeArrowheads="1"/>
          </p:cNvSpPr>
          <p:nvPr/>
        </p:nvSpPr>
        <p:spPr bwMode="auto">
          <a:xfrm>
            <a:off x="4936331" y="3078957"/>
            <a:ext cx="11715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a:t>implements</a:t>
            </a:r>
            <a:endParaRPr lang="zh-CN" altLang="en-US" sz="1200"/>
          </a:p>
        </p:txBody>
      </p:sp>
      <p:sp>
        <p:nvSpPr>
          <p:cNvPr id="2" name="TextBox 1">
            <a:extLst>
              <a:ext uri="{FF2B5EF4-FFF2-40B4-BE49-F238E27FC236}">
                <a16:creationId xmlns:a16="http://schemas.microsoft.com/office/drawing/2014/main" id="{A0E259DB-2CAC-4B3E-9423-205E1AC2D8CE}"/>
              </a:ext>
            </a:extLst>
          </p:cNvPr>
          <p:cNvSpPr txBox="1">
            <a:spLocks noChangeArrowheads="1"/>
          </p:cNvSpPr>
          <p:nvPr/>
        </p:nvSpPr>
        <p:spPr bwMode="auto">
          <a:xfrm>
            <a:off x="1519238" y="1793082"/>
            <a:ext cx="61317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a:latin typeface="Times New Roman" panose="02020603050405020304" pitchFamily="18" charset="0"/>
                <a:cs typeface="Times New Roman" panose="02020603050405020304" pitchFamily="18" charset="0"/>
              </a:rPr>
              <a:t>        JdbcTemplate</a:t>
            </a:r>
            <a:r>
              <a:rPr lang="zh-CN" altLang="zh-CN" sz="1200">
                <a:latin typeface="Times New Roman" panose="02020603050405020304" pitchFamily="18" charset="0"/>
                <a:cs typeface="Times New Roman" panose="02020603050405020304" pitchFamily="18" charset="0"/>
              </a:rPr>
              <a:t>类</a:t>
            </a:r>
            <a:r>
              <a:rPr lang="zh-CN" altLang="en-US" sz="1200">
                <a:latin typeface="Times New Roman" panose="02020603050405020304" pitchFamily="18" charset="0"/>
                <a:cs typeface="Times New Roman" panose="02020603050405020304" pitchFamily="18" charset="0"/>
              </a:rPr>
              <a:t>的继承结构具体如下图所示：</a:t>
            </a:r>
            <a:endParaRPr lang="zh-CN" altLang="en-US" sz="1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nodeType="afterGroup">
                            <p:stCondLst>
                              <p:cond delay="500"/>
                            </p:stCondLst>
                            <p:childTnLst>
                              <p:par>
                                <p:cTn id="17" presetID="16" presetClass="entr" presetSubtype="21"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arn(inVertical)">
                                      <p:cBhvr>
                                        <p:cTn id="19" dur="500"/>
                                        <p:tgtEl>
                                          <p:spTgt spid="19"/>
                                        </p:tgtEl>
                                      </p:cBhvr>
                                    </p:animEffect>
                                  </p:childTnLst>
                                </p:cTn>
                              </p:par>
                            </p:childTnLst>
                          </p:cTn>
                        </p:par>
                        <p:par>
                          <p:cTn id="20" fill="hold" nodeType="afterGroup">
                            <p:stCondLst>
                              <p:cond delay="1000"/>
                            </p:stCondLst>
                            <p:childTnLst>
                              <p:par>
                                <p:cTn id="21" presetID="22" presetClass="entr" presetSubtype="4"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down)">
                                      <p:cBhvr>
                                        <p:cTn id="23" dur="500"/>
                                        <p:tgtEl>
                                          <p:spTgt spid="16"/>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barn(inVertical)">
                                      <p:cBhvr>
                                        <p:cTn id="26" dur="500"/>
                                        <p:tgtEl>
                                          <p:spTgt spid="24"/>
                                        </p:tgtEl>
                                      </p:cBhvr>
                                    </p:animEffect>
                                  </p:childTnLst>
                                </p:cTn>
                              </p:par>
                            </p:childTnLst>
                          </p:cTn>
                        </p:par>
                        <p:par>
                          <p:cTn id="27" fill="hold" nodeType="afterGroup">
                            <p:stCondLst>
                              <p:cond delay="1500"/>
                            </p:stCondLst>
                            <p:childTnLst>
                              <p:par>
                                <p:cTn id="28" presetID="16" presetClass="entr" presetSubtype="21"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barn(inVertical)">
                                      <p:cBhvr>
                                        <p:cTn id="30" dur="500"/>
                                        <p:tgtEl>
                                          <p:spTgt spid="18"/>
                                        </p:tgtEl>
                                      </p:cBhvr>
                                    </p:animEffect>
                                  </p:childTnLst>
                                </p:cTn>
                              </p:par>
                            </p:childTnLst>
                          </p:cTn>
                        </p:par>
                        <p:par>
                          <p:cTn id="31" fill="hold" nodeType="afterGroup">
                            <p:stCondLst>
                              <p:cond delay="2000"/>
                            </p:stCondLst>
                            <p:childTnLst>
                              <p:par>
                                <p:cTn id="32" presetID="22" presetClass="entr" presetSubtype="4" fill="hold" nodeType="after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down)">
                                      <p:cBhvr>
                                        <p:cTn id="34" dur="500"/>
                                        <p:tgtEl>
                                          <p:spTgt spid="21"/>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barn(inVertical)">
                                      <p:cBhvr>
                                        <p:cTn id="37" dur="500"/>
                                        <p:tgtEl>
                                          <p:spTgt spid="29"/>
                                        </p:tgtEl>
                                      </p:cBhvr>
                                    </p:animEffect>
                                  </p:childTnLst>
                                </p:cTn>
                              </p:par>
                            </p:childTnLst>
                          </p:cTn>
                        </p:par>
                        <p:par>
                          <p:cTn id="38" fill="hold" nodeType="afterGroup">
                            <p:stCondLst>
                              <p:cond delay="2500"/>
                            </p:stCondLst>
                            <p:childTnLst>
                              <p:par>
                                <p:cTn id="39" presetID="16" presetClass="entr" presetSubtype="21"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barn(inVertical)">
                                      <p:cBhvr>
                                        <p:cTn id="4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7" grpId="0" animBg="1"/>
      <p:bldP spid="18" grpId="0" animBg="1"/>
      <p:bldP spid="19" grpId="0" animBg="1"/>
      <p:bldP spid="24" grpId="0"/>
      <p:bldP spid="29"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C84FDD2F-9A4D-4090-B851-6805E659A83B}"/>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noAutofit/>
          </a:bodyPr>
          <a:lstStyle/>
          <a:p>
            <a:r>
              <a:rPr lang="en-US" altLang="zh-CN" sz="2100" dirty="0"/>
              <a:t>Spring </a:t>
            </a:r>
            <a:r>
              <a:rPr lang="en-US" altLang="zh-CN" sz="2100" dirty="0" err="1"/>
              <a:t>JdbcTemplate</a:t>
            </a:r>
            <a:r>
              <a:rPr lang="zh-CN" altLang="en-US" sz="2100" dirty="0"/>
              <a:t>的解析</a:t>
            </a:r>
          </a:p>
        </p:txBody>
      </p:sp>
      <p:sp>
        <p:nvSpPr>
          <p:cNvPr id="2" name="灯片编号占位符 1">
            <a:extLst>
              <a:ext uri="{FF2B5EF4-FFF2-40B4-BE49-F238E27FC236}">
                <a16:creationId xmlns:a16="http://schemas.microsoft.com/office/drawing/2014/main" id="{D75B3A8D-C985-4406-A74C-EDD711B21B0B}"/>
              </a:ext>
            </a:extLst>
          </p:cNvPr>
          <p:cNvSpPr>
            <a:spLocks noGrp="1"/>
          </p:cNvSpPr>
          <p:nvPr>
            <p:ph type="sldNum" sz="quarter" idx="4"/>
          </p:nvPr>
        </p:nvSpPr>
        <p:spPr/>
        <p:txBody>
          <a:bodyPr/>
          <a:lstStyle/>
          <a:p>
            <a:fld id="{DA0ED377-44CE-4E24-82F1-26D6B058DDB5}" type="slidenum">
              <a:rPr lang="zh-CN" altLang="en-US" smtClean="0"/>
              <a:pPr/>
              <a:t>6</a:t>
            </a:fld>
            <a:endParaRPr lang="zh-CN" altLang="en-US"/>
          </a:p>
        </p:txBody>
      </p:sp>
      <p:sp>
        <p:nvSpPr>
          <p:cNvPr id="9" name="矩形 8">
            <a:extLst>
              <a:ext uri="{FF2B5EF4-FFF2-40B4-BE49-F238E27FC236}">
                <a16:creationId xmlns:a16="http://schemas.microsoft.com/office/drawing/2014/main" id="{0BB8510F-C97F-42DC-BF07-43D1C5AA178F}"/>
              </a:ext>
            </a:extLst>
          </p:cNvPr>
          <p:cNvSpPr/>
          <p:nvPr/>
        </p:nvSpPr>
        <p:spPr bwMode="auto">
          <a:xfrm>
            <a:off x="1519238" y="866775"/>
            <a:ext cx="6131719" cy="853679"/>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defRPr/>
            </a:pPr>
            <a:endParaRPr lang="en-US" altLang="zh-CN" sz="1200" dirty="0">
              <a:latin typeface="Times New Roman" pitchFamily="18" charset="0"/>
              <a:cs typeface="Times New Roman" pitchFamily="18" charset="0"/>
            </a:endParaRPr>
          </a:p>
          <a:p>
            <a:pPr>
              <a:defRPr/>
            </a:pPr>
            <a:endParaRPr lang="zh-CN" altLang="en-US" sz="1200" dirty="0">
              <a:latin typeface="Times New Roman" pitchFamily="18" charset="0"/>
              <a:cs typeface="Times New Roman" pitchFamily="18" charset="0"/>
            </a:endParaRPr>
          </a:p>
          <a:p>
            <a:pPr>
              <a:defRPr/>
            </a:pPr>
            <a:endParaRPr lang="zh-CN" altLang="en-US" sz="1200" dirty="0">
              <a:latin typeface="Times New Roman" pitchFamily="18" charset="0"/>
              <a:cs typeface="Times New Roman" pitchFamily="18" charset="0"/>
            </a:endParaRPr>
          </a:p>
          <a:p>
            <a:pPr>
              <a:defRPr/>
            </a:pPr>
            <a:endParaRPr lang="zh-CN" altLang="en-US" sz="1200" dirty="0">
              <a:latin typeface="Times New Roman" pitchFamily="18" charset="0"/>
              <a:cs typeface="Times New Roman" pitchFamily="18" charset="0"/>
            </a:endParaRPr>
          </a:p>
          <a:p>
            <a:pPr>
              <a:defRPr/>
            </a:pPr>
            <a:endParaRPr lang="zh-CN" altLang="en-US" sz="1200" dirty="0">
              <a:latin typeface="Times New Roman" pitchFamily="18" charset="0"/>
              <a:cs typeface="Times New Roman" pitchFamily="18" charset="0"/>
            </a:endParaRPr>
          </a:p>
          <a:p>
            <a:pPr>
              <a:defRPr/>
            </a:pPr>
            <a:endParaRPr lang="zh-CN" altLang="en-US" sz="1200" dirty="0">
              <a:latin typeface="Times New Roman" pitchFamily="18" charset="0"/>
              <a:cs typeface="Times New Roman" pitchFamily="18" charset="0"/>
            </a:endParaRPr>
          </a:p>
          <a:p>
            <a:pPr>
              <a:defRPr/>
            </a:pPr>
            <a:endParaRPr lang="zh-CN" altLang="en-US" sz="1200" dirty="0">
              <a:latin typeface="Times New Roman" pitchFamily="18" charset="0"/>
              <a:cs typeface="Times New Roman" pitchFamily="18" charset="0"/>
            </a:endParaRPr>
          </a:p>
          <a:p>
            <a:pPr>
              <a:defRPr/>
            </a:pPr>
            <a:endParaRPr lang="zh-CN" altLang="en-US" sz="1200" dirty="0">
              <a:latin typeface="Times New Roman" pitchFamily="18" charset="0"/>
              <a:cs typeface="Times New Roman" pitchFamily="18" charset="0"/>
            </a:endParaRPr>
          </a:p>
          <a:p>
            <a:pPr>
              <a:defRPr/>
            </a:pPr>
            <a:endParaRPr lang="zh-CN" altLang="en-US" sz="1200" dirty="0">
              <a:latin typeface="Times New Roman" pitchFamily="18" charset="0"/>
              <a:cs typeface="Times New Roman" pitchFamily="18" charset="0"/>
            </a:endParaRPr>
          </a:p>
          <a:p>
            <a:pPr>
              <a:defRPr/>
            </a:pPr>
            <a:endParaRPr lang="zh-CN" altLang="en-US" sz="1200" dirty="0">
              <a:latin typeface="Times New Roman" pitchFamily="18" charset="0"/>
              <a:cs typeface="Times New Roman" pitchFamily="18" charset="0"/>
            </a:endParaRPr>
          </a:p>
          <a:p>
            <a:pPr>
              <a:defRPr/>
            </a:pPr>
            <a:endParaRPr lang="zh-CN" altLang="en-US" sz="1200" dirty="0">
              <a:latin typeface="Times New Roman" pitchFamily="18" charset="0"/>
              <a:cs typeface="Times New Roman" pitchFamily="18" charset="0"/>
            </a:endParaRPr>
          </a:p>
          <a:p>
            <a:pPr>
              <a:defRPr/>
            </a:pPr>
            <a:endParaRPr lang="zh-CN" altLang="en-US" sz="1200" dirty="0">
              <a:latin typeface="Times New Roman" pitchFamily="18" charset="0"/>
              <a:cs typeface="Times New Roman" pitchFamily="18" charset="0"/>
            </a:endParaRPr>
          </a:p>
          <a:p>
            <a:pPr>
              <a:defRPr/>
            </a:pPr>
            <a:endParaRPr lang="zh-CN" altLang="en-US" sz="1200" dirty="0">
              <a:latin typeface="Times New Roman" pitchFamily="18" charset="0"/>
              <a:cs typeface="Times New Roman" pitchFamily="18" charset="0"/>
            </a:endParaRPr>
          </a:p>
          <a:p>
            <a:pPr>
              <a:defRPr/>
            </a:pPr>
            <a:endParaRPr lang="zh-CN" altLang="en-US" sz="1200" dirty="0">
              <a:latin typeface="Times New Roman" pitchFamily="18" charset="0"/>
              <a:cs typeface="Times New Roman" pitchFamily="18" charset="0"/>
            </a:endParaRPr>
          </a:p>
        </p:txBody>
      </p:sp>
      <p:sp>
        <p:nvSpPr>
          <p:cNvPr id="10" name="矩形 9">
            <a:extLst>
              <a:ext uri="{FF2B5EF4-FFF2-40B4-BE49-F238E27FC236}">
                <a16:creationId xmlns:a16="http://schemas.microsoft.com/office/drawing/2014/main" id="{5A9811EA-28E9-4787-B531-D36286E8782E}"/>
              </a:ext>
            </a:extLst>
          </p:cNvPr>
          <p:cNvSpPr>
            <a:spLocks noChangeArrowheads="1"/>
          </p:cNvSpPr>
          <p:nvPr/>
        </p:nvSpPr>
        <p:spPr bwMode="auto">
          <a:xfrm>
            <a:off x="1626394" y="952500"/>
            <a:ext cx="6131719" cy="61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1200">
                <a:latin typeface="Times New Roman" panose="02020603050405020304" pitchFamily="18" charset="0"/>
                <a:cs typeface="Times New Roman" panose="02020603050405020304" pitchFamily="18" charset="0"/>
              </a:rPr>
              <a:t>       </a:t>
            </a:r>
            <a:r>
              <a:rPr lang="zh-CN" altLang="zh-CN" sz="1200">
                <a:latin typeface="Times New Roman" panose="02020603050405020304" pitchFamily="18" charset="0"/>
                <a:cs typeface="Times New Roman" panose="02020603050405020304" pitchFamily="18" charset="0"/>
              </a:rPr>
              <a:t>从</a:t>
            </a:r>
            <a:r>
              <a:rPr lang="en-US" altLang="zh-CN" sz="1200">
                <a:latin typeface="Times New Roman" panose="02020603050405020304" pitchFamily="18" charset="0"/>
                <a:cs typeface="Times New Roman" panose="02020603050405020304" pitchFamily="18" charset="0"/>
              </a:rPr>
              <a:t>JdbcTemplate</a:t>
            </a:r>
            <a:r>
              <a:rPr lang="zh-CN" altLang="en-US" sz="1200">
                <a:latin typeface="Times New Roman" panose="02020603050405020304" pitchFamily="18" charset="0"/>
                <a:cs typeface="Times New Roman" panose="02020603050405020304" pitchFamily="18" charset="0"/>
              </a:rPr>
              <a:t>的继承关系图</a:t>
            </a:r>
            <a:r>
              <a:rPr lang="zh-CN" altLang="zh-CN" sz="1200">
                <a:latin typeface="Times New Roman" panose="02020603050405020304" pitchFamily="18" charset="0"/>
                <a:cs typeface="Times New Roman" panose="02020603050405020304" pitchFamily="18" charset="0"/>
              </a:rPr>
              <a:t>可以看出，</a:t>
            </a:r>
            <a:r>
              <a:rPr lang="en-US" altLang="zh-CN" sz="1200">
                <a:latin typeface="Times New Roman" panose="02020603050405020304" pitchFamily="18" charset="0"/>
                <a:cs typeface="Times New Roman" panose="02020603050405020304" pitchFamily="18" charset="0"/>
              </a:rPr>
              <a:t>JdbcTemplate</a:t>
            </a:r>
            <a:r>
              <a:rPr lang="zh-CN" altLang="zh-CN" sz="1200">
                <a:latin typeface="Times New Roman" panose="02020603050405020304" pitchFamily="18" charset="0"/>
                <a:cs typeface="Times New Roman" panose="02020603050405020304" pitchFamily="18" charset="0"/>
              </a:rPr>
              <a:t>类的直接父类是</a:t>
            </a:r>
            <a:r>
              <a:rPr lang="en-US" altLang="zh-CN" sz="1200">
                <a:latin typeface="Times New Roman" panose="02020603050405020304" pitchFamily="18" charset="0"/>
                <a:cs typeface="Times New Roman" panose="02020603050405020304" pitchFamily="18" charset="0"/>
              </a:rPr>
              <a:t>JdbcAccessor</a:t>
            </a:r>
            <a:r>
              <a:rPr lang="zh-CN" altLang="zh-CN" sz="1200">
                <a:latin typeface="Times New Roman" panose="02020603050405020304" pitchFamily="18" charset="0"/>
                <a:cs typeface="Times New Roman" panose="02020603050405020304" pitchFamily="18" charset="0"/>
              </a:rPr>
              <a:t>，该类为子类提供了一些访问数据库时使用的公共属性</a:t>
            </a:r>
            <a:r>
              <a:rPr lang="zh-CN" altLang="en-US" sz="1200">
                <a:latin typeface="Times New Roman" panose="02020603050405020304" pitchFamily="18" charset="0"/>
                <a:cs typeface="Times New Roman" panose="02020603050405020304" pitchFamily="18" charset="0"/>
              </a:rPr>
              <a:t>。</a:t>
            </a:r>
            <a:endParaRPr lang="en-US" altLang="zh-CN" sz="120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B1BB812-FB5E-4C3D-80D9-FC277D4BC23C}"/>
              </a:ext>
            </a:extLst>
          </p:cNvPr>
          <p:cNvSpPr txBox="1">
            <a:spLocks noChangeArrowheads="1"/>
          </p:cNvSpPr>
          <p:nvPr/>
        </p:nvSpPr>
        <p:spPr bwMode="auto">
          <a:xfrm>
            <a:off x="2514601" y="1793081"/>
            <a:ext cx="5164931" cy="61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200">
                <a:latin typeface="Times New Roman" panose="02020603050405020304" pitchFamily="18" charset="0"/>
                <a:cs typeface="Times New Roman" panose="02020603050405020304" pitchFamily="18" charset="0"/>
              </a:rPr>
              <a:t> </a:t>
            </a:r>
            <a:r>
              <a:rPr lang="zh-CN" altLang="zh-CN" sz="1200">
                <a:latin typeface="Times New Roman" panose="02020603050405020304" pitchFamily="18" charset="0"/>
                <a:cs typeface="Times New Roman" panose="02020603050405020304" pitchFamily="18" charset="0"/>
              </a:rPr>
              <a:t>其主要功能是获取数据库连接，还可以引入对数据库连接的缓冲池和分布式事务的支持，它可以作为访问数据库资源的标准接口</a:t>
            </a:r>
            <a:r>
              <a:rPr lang="zh-CN" altLang="en-US" sz="1200">
                <a:latin typeface="Times New Roman" panose="02020603050405020304" pitchFamily="18" charset="0"/>
                <a:cs typeface="Times New Roman" panose="02020603050405020304" pitchFamily="18" charset="0"/>
              </a:rPr>
              <a:t>。</a:t>
            </a:r>
          </a:p>
        </p:txBody>
      </p:sp>
      <p:grpSp>
        <p:nvGrpSpPr>
          <p:cNvPr id="6" name="组合 5">
            <a:extLst>
              <a:ext uri="{FF2B5EF4-FFF2-40B4-BE49-F238E27FC236}">
                <a16:creationId xmlns:a16="http://schemas.microsoft.com/office/drawing/2014/main" id="{266D95C0-E281-4254-993C-D11F31A2CE06}"/>
              </a:ext>
            </a:extLst>
          </p:cNvPr>
          <p:cNvGrpSpPr>
            <a:grpSpLocks/>
          </p:cNvGrpSpPr>
          <p:nvPr/>
        </p:nvGrpSpPr>
        <p:grpSpPr bwMode="auto">
          <a:xfrm>
            <a:off x="1475185" y="1846657"/>
            <a:ext cx="1325165" cy="276999"/>
            <a:chOff x="443483" y="2415362"/>
            <a:chExt cx="1766317" cy="368779"/>
          </a:xfrm>
        </p:grpSpPr>
        <p:sp>
          <p:nvSpPr>
            <p:cNvPr id="15373" name="Oval 21">
              <a:extLst>
                <a:ext uri="{FF2B5EF4-FFF2-40B4-BE49-F238E27FC236}">
                  <a16:creationId xmlns:a16="http://schemas.microsoft.com/office/drawing/2014/main" id="{3B8D9197-B121-4F10-923A-D4A5913A12F6}"/>
                </a:ext>
              </a:extLst>
            </p:cNvPr>
            <p:cNvSpPr>
              <a:spLocks noChangeArrowheads="1"/>
            </p:cNvSpPr>
            <p:nvPr/>
          </p:nvSpPr>
          <p:spPr bwMode="gray">
            <a:xfrm>
              <a:off x="443483" y="2485728"/>
              <a:ext cx="228600" cy="228600"/>
            </a:xfrm>
            <a:prstGeom prst="ellipse">
              <a:avLst/>
            </a:prstGeom>
            <a:gradFill rotWithShape="1">
              <a:gsLst>
                <a:gs pos="0">
                  <a:srgbClr val="66C5F4"/>
                </a:gs>
                <a:gs pos="100000">
                  <a:srgbClr val="4483A3"/>
                </a:gs>
              </a:gsLst>
              <a:path path="shape">
                <a:fillToRect l="50000" t="50000" r="50000" b="50000"/>
              </a:path>
            </a:gradFill>
            <a:ln w="1905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latin typeface="Times New Roman" panose="02020603050405020304" pitchFamily="18" charset="0"/>
                <a:cs typeface="Times New Roman" panose="02020603050405020304" pitchFamily="18" charset="0"/>
              </a:endParaRPr>
            </a:p>
          </p:txBody>
        </p:sp>
        <p:sp>
          <p:nvSpPr>
            <p:cNvPr id="15374" name="TextBox 4">
              <a:extLst>
                <a:ext uri="{FF2B5EF4-FFF2-40B4-BE49-F238E27FC236}">
                  <a16:creationId xmlns:a16="http://schemas.microsoft.com/office/drawing/2014/main" id="{7FFF578E-2A9D-44B2-B0B1-BB18F418361D}"/>
                </a:ext>
              </a:extLst>
            </p:cNvPr>
            <p:cNvSpPr txBox="1">
              <a:spLocks noChangeArrowheads="1"/>
            </p:cNvSpPr>
            <p:nvPr/>
          </p:nvSpPr>
          <p:spPr bwMode="auto">
            <a:xfrm>
              <a:off x="700657" y="2415362"/>
              <a:ext cx="1509143" cy="368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a:latin typeface="Times New Roman" panose="02020603050405020304" pitchFamily="18" charset="0"/>
                  <a:cs typeface="Times New Roman" panose="02020603050405020304" pitchFamily="18" charset="0"/>
                </a:rPr>
                <a:t>DataSource</a:t>
              </a:r>
              <a:r>
                <a:rPr lang="zh-CN" altLang="en-US" sz="1200">
                  <a:latin typeface="Times New Roman" panose="02020603050405020304" pitchFamily="18" charset="0"/>
                  <a:cs typeface="Times New Roman" panose="02020603050405020304" pitchFamily="18" charset="0"/>
                </a:rPr>
                <a:t>：</a:t>
              </a:r>
            </a:p>
          </p:txBody>
        </p:sp>
      </p:grpSp>
      <p:sp>
        <p:nvSpPr>
          <p:cNvPr id="34" name="TextBox 33">
            <a:extLst>
              <a:ext uri="{FF2B5EF4-FFF2-40B4-BE49-F238E27FC236}">
                <a16:creationId xmlns:a16="http://schemas.microsoft.com/office/drawing/2014/main" id="{8E451866-28F7-4801-BA46-9CDA271CBF7C}"/>
              </a:ext>
            </a:extLst>
          </p:cNvPr>
          <p:cNvSpPr txBox="1">
            <a:spLocks noChangeArrowheads="1"/>
          </p:cNvSpPr>
          <p:nvPr/>
        </p:nvSpPr>
        <p:spPr bwMode="auto">
          <a:xfrm>
            <a:off x="2514601" y="2414588"/>
            <a:ext cx="5164931" cy="1165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200">
                <a:latin typeface="Times New Roman" panose="02020603050405020304" pitchFamily="18" charset="0"/>
                <a:cs typeface="Times New Roman" panose="02020603050405020304" pitchFamily="18" charset="0"/>
              </a:rPr>
              <a:t>                     </a:t>
            </a:r>
            <a:r>
              <a:rPr lang="zh-CN" altLang="en-US" sz="1200">
                <a:latin typeface="Times New Roman" panose="02020603050405020304" pitchFamily="18" charset="0"/>
                <a:cs typeface="Times New Roman" panose="02020603050405020304" pitchFamily="18" charset="0"/>
              </a:rPr>
              <a:t>该</a:t>
            </a:r>
            <a:r>
              <a:rPr lang="zh-CN" altLang="zh-CN" sz="1200">
                <a:latin typeface="Times New Roman" panose="02020603050405020304" pitchFamily="18" charset="0"/>
                <a:cs typeface="Times New Roman" panose="02020603050405020304" pitchFamily="18" charset="0"/>
              </a:rPr>
              <a:t>接口负责对</a:t>
            </a:r>
            <a:r>
              <a:rPr lang="en-US" altLang="zh-CN" sz="1200">
                <a:latin typeface="Times New Roman" panose="02020603050405020304" pitchFamily="18" charset="0"/>
                <a:cs typeface="Times New Roman" panose="02020603050405020304" pitchFamily="18" charset="0"/>
              </a:rPr>
              <a:t>SQLException</a:t>
            </a:r>
            <a:r>
              <a:rPr lang="zh-CN" altLang="zh-CN" sz="1200">
                <a:latin typeface="Times New Roman" panose="02020603050405020304" pitchFamily="18" charset="0"/>
                <a:cs typeface="Times New Roman" panose="02020603050405020304" pitchFamily="18" charset="0"/>
              </a:rPr>
              <a:t>进行转译工作。通过必要的设置获取</a:t>
            </a:r>
            <a:r>
              <a:rPr lang="en-US" altLang="zh-CN" sz="1200">
                <a:latin typeface="Times New Roman" panose="02020603050405020304" pitchFamily="18" charset="0"/>
                <a:cs typeface="Times New Roman" panose="02020603050405020304" pitchFamily="18" charset="0"/>
              </a:rPr>
              <a:t>SQLExceptionTranslator</a:t>
            </a:r>
            <a:r>
              <a:rPr lang="zh-CN" altLang="zh-CN" sz="1200">
                <a:latin typeface="Times New Roman" panose="02020603050405020304" pitchFamily="18" charset="0"/>
                <a:cs typeface="Times New Roman" panose="02020603050405020304" pitchFamily="18" charset="0"/>
              </a:rPr>
              <a:t>中的方法，可以使</a:t>
            </a:r>
            <a:r>
              <a:rPr lang="en-US" altLang="zh-CN" sz="1200">
                <a:latin typeface="Times New Roman" panose="02020603050405020304" pitchFamily="18" charset="0"/>
                <a:cs typeface="Times New Roman" panose="02020603050405020304" pitchFamily="18" charset="0"/>
              </a:rPr>
              <a:t>JdbcTemplate</a:t>
            </a:r>
            <a:r>
              <a:rPr lang="zh-CN" altLang="zh-CN" sz="1200">
                <a:latin typeface="Times New Roman" panose="02020603050405020304" pitchFamily="18" charset="0"/>
                <a:cs typeface="Times New Roman" panose="02020603050405020304" pitchFamily="18" charset="0"/>
              </a:rPr>
              <a:t>在需要处理</a:t>
            </a:r>
            <a:r>
              <a:rPr lang="en-US" altLang="zh-CN" sz="1200">
                <a:latin typeface="Times New Roman" panose="02020603050405020304" pitchFamily="18" charset="0"/>
                <a:cs typeface="Times New Roman" panose="02020603050405020304" pitchFamily="18" charset="0"/>
              </a:rPr>
              <a:t>SQLException</a:t>
            </a:r>
            <a:r>
              <a:rPr lang="zh-CN" altLang="zh-CN" sz="1200">
                <a:latin typeface="Times New Roman" panose="02020603050405020304" pitchFamily="18" charset="0"/>
                <a:cs typeface="Times New Roman" panose="02020603050405020304" pitchFamily="18" charset="0"/>
              </a:rPr>
              <a:t>时，委托</a:t>
            </a:r>
            <a:r>
              <a:rPr lang="en-US" altLang="zh-CN" sz="1200">
                <a:latin typeface="Times New Roman" panose="02020603050405020304" pitchFamily="18" charset="0"/>
                <a:cs typeface="Times New Roman" panose="02020603050405020304" pitchFamily="18" charset="0"/>
              </a:rPr>
              <a:t>SQLExceptionTranslator</a:t>
            </a:r>
            <a:r>
              <a:rPr lang="zh-CN" altLang="zh-CN" sz="1200">
                <a:latin typeface="Times New Roman" panose="02020603050405020304" pitchFamily="18" charset="0"/>
                <a:cs typeface="Times New Roman" panose="02020603050405020304" pitchFamily="18" charset="0"/>
              </a:rPr>
              <a:t>的实现类来完成相关的转译工作</a:t>
            </a:r>
            <a:r>
              <a:rPr lang="zh-CN" altLang="en-US" sz="1200">
                <a:latin typeface="Times New Roman" panose="02020603050405020304" pitchFamily="18" charset="0"/>
                <a:cs typeface="Times New Roman" panose="02020603050405020304" pitchFamily="18" charset="0"/>
              </a:rPr>
              <a:t>。</a:t>
            </a:r>
          </a:p>
        </p:txBody>
      </p:sp>
      <p:grpSp>
        <p:nvGrpSpPr>
          <p:cNvPr id="7" name="组合 6">
            <a:extLst>
              <a:ext uri="{FF2B5EF4-FFF2-40B4-BE49-F238E27FC236}">
                <a16:creationId xmlns:a16="http://schemas.microsoft.com/office/drawing/2014/main" id="{165353F4-51F3-493D-9231-20125E49384A}"/>
              </a:ext>
            </a:extLst>
          </p:cNvPr>
          <p:cNvGrpSpPr>
            <a:grpSpLocks/>
          </p:cNvGrpSpPr>
          <p:nvPr/>
        </p:nvGrpSpPr>
        <p:grpSpPr bwMode="auto">
          <a:xfrm>
            <a:off x="1475185" y="2468163"/>
            <a:ext cx="2160984" cy="288541"/>
            <a:chOff x="443483" y="3244037"/>
            <a:chExt cx="2880742" cy="384145"/>
          </a:xfrm>
        </p:grpSpPr>
        <p:sp>
          <p:nvSpPr>
            <p:cNvPr id="15371" name="Oval 21">
              <a:extLst>
                <a:ext uri="{FF2B5EF4-FFF2-40B4-BE49-F238E27FC236}">
                  <a16:creationId xmlns:a16="http://schemas.microsoft.com/office/drawing/2014/main" id="{75FAF0CC-A777-44B5-81E5-11510C050FA3}"/>
                </a:ext>
              </a:extLst>
            </p:cNvPr>
            <p:cNvSpPr>
              <a:spLocks noChangeArrowheads="1"/>
            </p:cNvSpPr>
            <p:nvPr/>
          </p:nvSpPr>
          <p:spPr bwMode="gray">
            <a:xfrm>
              <a:off x="443483" y="3314403"/>
              <a:ext cx="228600" cy="228600"/>
            </a:xfrm>
            <a:prstGeom prst="ellipse">
              <a:avLst/>
            </a:prstGeom>
            <a:solidFill>
              <a:schemeClr val="accent2"/>
            </a:solidFill>
            <a:ln w="19050">
              <a:solidFill>
                <a:srgbClr val="FFFFFF"/>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a:latin typeface="Times New Roman" panose="02020603050405020304" pitchFamily="18" charset="0"/>
                <a:cs typeface="Times New Roman" panose="02020603050405020304" pitchFamily="18" charset="0"/>
              </a:endParaRPr>
            </a:p>
          </p:txBody>
        </p:sp>
        <p:sp>
          <p:nvSpPr>
            <p:cNvPr id="15372" name="TextBox 35">
              <a:extLst>
                <a:ext uri="{FF2B5EF4-FFF2-40B4-BE49-F238E27FC236}">
                  <a16:creationId xmlns:a16="http://schemas.microsoft.com/office/drawing/2014/main" id="{F930042B-F242-4869-A58D-763AB7FC2BC3}"/>
                </a:ext>
              </a:extLst>
            </p:cNvPr>
            <p:cNvSpPr txBox="1">
              <a:spLocks noChangeArrowheads="1"/>
            </p:cNvSpPr>
            <p:nvPr/>
          </p:nvSpPr>
          <p:spPr bwMode="auto">
            <a:xfrm>
              <a:off x="700657" y="3244037"/>
              <a:ext cx="2623568" cy="384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75">
                  <a:latin typeface="Times New Roman" panose="02020603050405020304" pitchFamily="18" charset="0"/>
                  <a:cs typeface="Times New Roman" panose="02020603050405020304" pitchFamily="18" charset="0"/>
                </a:rPr>
                <a:t>SQLExceptionTranslator</a:t>
              </a:r>
              <a:r>
                <a:rPr lang="zh-CN" altLang="en-US" sz="1200">
                  <a:latin typeface="Times New Roman" panose="02020603050405020304" pitchFamily="18" charset="0"/>
                  <a:cs typeface="Times New Roman" panose="02020603050405020304" pitchFamily="18" charset="0"/>
                </a:rPr>
                <a:t>：</a:t>
              </a:r>
            </a:p>
          </p:txBody>
        </p:sp>
      </p:grpSp>
      <p:sp>
        <p:nvSpPr>
          <p:cNvPr id="37" name="矩形 36">
            <a:extLst>
              <a:ext uri="{FF2B5EF4-FFF2-40B4-BE49-F238E27FC236}">
                <a16:creationId xmlns:a16="http://schemas.microsoft.com/office/drawing/2014/main" id="{3ED32BC8-EDCB-4E14-A38F-2EF805D87BC6}"/>
              </a:ext>
            </a:extLst>
          </p:cNvPr>
          <p:cNvSpPr/>
          <p:nvPr/>
        </p:nvSpPr>
        <p:spPr bwMode="auto">
          <a:xfrm>
            <a:off x="1526382" y="3879057"/>
            <a:ext cx="6131719" cy="645319"/>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defRPr/>
            </a:pPr>
            <a:endParaRPr lang="en-US" altLang="zh-CN" sz="1200" dirty="0">
              <a:latin typeface="Times New Roman" pitchFamily="18" charset="0"/>
              <a:cs typeface="Times New Roman" pitchFamily="18" charset="0"/>
            </a:endParaRPr>
          </a:p>
          <a:p>
            <a:pPr>
              <a:defRPr/>
            </a:pPr>
            <a:endParaRPr lang="zh-CN" altLang="en-US" sz="1200" dirty="0">
              <a:latin typeface="Times New Roman" pitchFamily="18" charset="0"/>
              <a:cs typeface="Times New Roman" pitchFamily="18" charset="0"/>
            </a:endParaRPr>
          </a:p>
          <a:p>
            <a:pPr>
              <a:defRPr/>
            </a:pPr>
            <a:endParaRPr lang="zh-CN" altLang="en-US" sz="1200" dirty="0">
              <a:latin typeface="Times New Roman" pitchFamily="18" charset="0"/>
              <a:cs typeface="Times New Roman" pitchFamily="18" charset="0"/>
            </a:endParaRPr>
          </a:p>
          <a:p>
            <a:pPr>
              <a:defRPr/>
            </a:pPr>
            <a:endParaRPr lang="zh-CN" altLang="en-US" sz="1200" dirty="0">
              <a:latin typeface="Times New Roman" pitchFamily="18" charset="0"/>
              <a:cs typeface="Times New Roman" pitchFamily="18" charset="0"/>
            </a:endParaRPr>
          </a:p>
          <a:p>
            <a:pPr>
              <a:defRPr/>
            </a:pPr>
            <a:endParaRPr lang="zh-CN" altLang="en-US" sz="1200" dirty="0">
              <a:latin typeface="Times New Roman" pitchFamily="18" charset="0"/>
              <a:cs typeface="Times New Roman" pitchFamily="18" charset="0"/>
            </a:endParaRPr>
          </a:p>
          <a:p>
            <a:pPr>
              <a:defRPr/>
            </a:pPr>
            <a:endParaRPr lang="zh-CN" altLang="en-US" sz="1200" dirty="0">
              <a:latin typeface="Times New Roman" pitchFamily="18" charset="0"/>
              <a:cs typeface="Times New Roman" pitchFamily="18" charset="0"/>
            </a:endParaRPr>
          </a:p>
          <a:p>
            <a:pPr>
              <a:defRPr/>
            </a:pPr>
            <a:endParaRPr lang="zh-CN" altLang="en-US" sz="1200" dirty="0">
              <a:latin typeface="Times New Roman" pitchFamily="18" charset="0"/>
              <a:cs typeface="Times New Roman" pitchFamily="18" charset="0"/>
            </a:endParaRPr>
          </a:p>
          <a:p>
            <a:pPr>
              <a:defRPr/>
            </a:pPr>
            <a:endParaRPr lang="zh-CN" altLang="en-US" sz="1200" dirty="0">
              <a:latin typeface="Times New Roman" pitchFamily="18" charset="0"/>
              <a:cs typeface="Times New Roman" pitchFamily="18" charset="0"/>
            </a:endParaRPr>
          </a:p>
          <a:p>
            <a:pPr>
              <a:defRPr/>
            </a:pPr>
            <a:endParaRPr lang="zh-CN" altLang="en-US" sz="1200" dirty="0">
              <a:latin typeface="Times New Roman" pitchFamily="18" charset="0"/>
              <a:cs typeface="Times New Roman" pitchFamily="18" charset="0"/>
            </a:endParaRPr>
          </a:p>
          <a:p>
            <a:pPr>
              <a:defRPr/>
            </a:pPr>
            <a:endParaRPr lang="zh-CN" altLang="en-US" sz="1200" dirty="0">
              <a:latin typeface="Times New Roman" pitchFamily="18" charset="0"/>
              <a:cs typeface="Times New Roman" pitchFamily="18" charset="0"/>
            </a:endParaRPr>
          </a:p>
          <a:p>
            <a:pPr>
              <a:defRPr/>
            </a:pPr>
            <a:endParaRPr lang="zh-CN" altLang="en-US" sz="1200" dirty="0">
              <a:latin typeface="Times New Roman" pitchFamily="18" charset="0"/>
              <a:cs typeface="Times New Roman" pitchFamily="18" charset="0"/>
            </a:endParaRPr>
          </a:p>
          <a:p>
            <a:pPr>
              <a:defRPr/>
            </a:pPr>
            <a:endParaRPr lang="zh-CN" altLang="en-US" sz="1200" dirty="0">
              <a:latin typeface="Times New Roman" pitchFamily="18" charset="0"/>
              <a:cs typeface="Times New Roman" pitchFamily="18" charset="0"/>
            </a:endParaRPr>
          </a:p>
          <a:p>
            <a:pPr>
              <a:defRPr/>
            </a:pPr>
            <a:endParaRPr lang="zh-CN" altLang="en-US" sz="1200" dirty="0">
              <a:latin typeface="Times New Roman" pitchFamily="18" charset="0"/>
              <a:cs typeface="Times New Roman" pitchFamily="18" charset="0"/>
            </a:endParaRPr>
          </a:p>
          <a:p>
            <a:pPr>
              <a:defRPr/>
            </a:pPr>
            <a:endParaRPr lang="zh-CN" altLang="en-US" sz="1200" dirty="0">
              <a:latin typeface="Times New Roman" pitchFamily="18" charset="0"/>
              <a:cs typeface="Times New Roman" pitchFamily="18" charset="0"/>
            </a:endParaRPr>
          </a:p>
        </p:txBody>
      </p:sp>
      <p:sp>
        <p:nvSpPr>
          <p:cNvPr id="38" name="矩形 37">
            <a:extLst>
              <a:ext uri="{FF2B5EF4-FFF2-40B4-BE49-F238E27FC236}">
                <a16:creationId xmlns:a16="http://schemas.microsoft.com/office/drawing/2014/main" id="{611FF683-A172-46E6-BD54-CFFBF8B97695}"/>
              </a:ext>
            </a:extLst>
          </p:cNvPr>
          <p:cNvSpPr>
            <a:spLocks noChangeArrowheads="1"/>
          </p:cNvSpPr>
          <p:nvPr/>
        </p:nvSpPr>
        <p:spPr bwMode="auto">
          <a:xfrm>
            <a:off x="1526382" y="3831432"/>
            <a:ext cx="6131719" cy="61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1200">
                <a:latin typeface="Times New Roman" panose="02020603050405020304" pitchFamily="18" charset="0"/>
                <a:cs typeface="Times New Roman" panose="02020603050405020304" pitchFamily="18" charset="0"/>
              </a:rPr>
              <a:t>        </a:t>
            </a:r>
            <a:r>
              <a:rPr lang="zh-CN" altLang="en-US" sz="1200">
                <a:latin typeface="Times New Roman" panose="02020603050405020304" pitchFamily="18" charset="0"/>
                <a:cs typeface="Times New Roman" panose="02020603050405020304" pitchFamily="18" charset="0"/>
              </a:rPr>
              <a:t>而</a:t>
            </a:r>
            <a:r>
              <a:rPr lang="en-US" altLang="zh-CN" sz="1200">
                <a:latin typeface="Times New Roman" panose="02020603050405020304" pitchFamily="18" charset="0"/>
                <a:cs typeface="Times New Roman" panose="02020603050405020304" pitchFamily="18" charset="0"/>
              </a:rPr>
              <a:t>JdbcOperations</a:t>
            </a:r>
            <a:r>
              <a:rPr lang="zh-CN" altLang="zh-CN" sz="1200">
                <a:latin typeface="Times New Roman" panose="02020603050405020304" pitchFamily="18" charset="0"/>
                <a:cs typeface="Times New Roman" panose="02020603050405020304" pitchFamily="18" charset="0"/>
              </a:rPr>
              <a:t>接口定义了在</a:t>
            </a:r>
            <a:r>
              <a:rPr lang="en-US" altLang="zh-CN" sz="1200">
                <a:latin typeface="Times New Roman" panose="02020603050405020304" pitchFamily="18" charset="0"/>
                <a:cs typeface="Times New Roman" panose="02020603050405020304" pitchFamily="18" charset="0"/>
              </a:rPr>
              <a:t>JdbcTemplate</a:t>
            </a:r>
            <a:r>
              <a:rPr lang="zh-CN" altLang="zh-CN" sz="1200">
                <a:latin typeface="Times New Roman" panose="02020603050405020304" pitchFamily="18" charset="0"/>
                <a:cs typeface="Times New Roman" panose="02020603050405020304" pitchFamily="18" charset="0"/>
              </a:rPr>
              <a:t>类中可以使用的操作集合，包括添加、修改、查询和删除等操作</a:t>
            </a:r>
            <a:r>
              <a:rPr lang="zh-CN" altLang="en-US" sz="1200">
                <a:latin typeface="Times New Roman" panose="02020603050405020304" pitchFamily="18" charset="0"/>
                <a:cs typeface="Times New Roman" panose="02020603050405020304" pitchFamily="18" charset="0"/>
              </a:rPr>
              <a:t>。</a:t>
            </a:r>
            <a:endParaRPr lang="en-US" altLang="zh-CN" sz="12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nodeType="afterGroup">
                            <p:stCondLst>
                              <p:cond delay="500"/>
                            </p:stCondLst>
                            <p:childTnLst>
                              <p:par>
                                <p:cTn id="17" presetID="16" presetClass="entr" presetSubtype="21"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childTnLst>
                          </p:cTn>
                        </p:par>
                        <p:par>
                          <p:cTn id="20" fill="hold" nodeType="afterGroup">
                            <p:stCondLst>
                              <p:cond delay="1000"/>
                            </p:stCondLst>
                            <p:childTnLst>
                              <p:par>
                                <p:cTn id="21" presetID="22" presetClass="entr" presetSubtype="4"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250"/>
                                        <p:tgtEl>
                                          <p:spTgt spid="7"/>
                                        </p:tgtEl>
                                      </p:cBhvr>
                                    </p:animEffect>
                                  </p:childTnLst>
                                </p:cTn>
                              </p:par>
                            </p:childTnLst>
                          </p:cTn>
                        </p:par>
                        <p:par>
                          <p:cTn id="24" fill="hold" nodeType="afterGroup">
                            <p:stCondLst>
                              <p:cond delay="1250"/>
                            </p:stCondLst>
                            <p:childTnLst>
                              <p:par>
                                <p:cTn id="25" presetID="16" presetClass="entr" presetSubtype="21" fill="hold" grpId="0"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barn(inVertical)">
                                      <p:cBhvr>
                                        <p:cTn id="27" dur="500"/>
                                        <p:tgtEl>
                                          <p:spTgt spid="3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barn(inVertical)">
                                      <p:cBhvr>
                                        <p:cTn id="32" dur="500"/>
                                        <p:tgtEl>
                                          <p:spTgt spid="37"/>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barn(inVertical)">
                                      <p:cBhvr>
                                        <p:cTn id="3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4" grpId="0"/>
      <p:bldP spid="34" grpId="0"/>
      <p:bldP spid="37" grpId="0" animBg="1"/>
      <p:bldP spid="3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a:extLst>
              <a:ext uri="{FF2B5EF4-FFF2-40B4-BE49-F238E27FC236}">
                <a16:creationId xmlns:a16="http://schemas.microsoft.com/office/drawing/2014/main" id="{7116ED94-DCED-40C6-8624-E1148D8091EA}"/>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noAutofit/>
          </a:bodyPr>
          <a:lstStyle/>
          <a:p>
            <a:r>
              <a:rPr lang="en-US" altLang="zh-CN" sz="2100" dirty="0"/>
              <a:t>Spring JDBC</a:t>
            </a:r>
            <a:r>
              <a:rPr lang="zh-CN" altLang="en-US" sz="2100" dirty="0"/>
              <a:t>的配置</a:t>
            </a:r>
          </a:p>
        </p:txBody>
      </p:sp>
      <p:sp>
        <p:nvSpPr>
          <p:cNvPr id="2" name="灯片编号占位符 1">
            <a:extLst>
              <a:ext uri="{FF2B5EF4-FFF2-40B4-BE49-F238E27FC236}">
                <a16:creationId xmlns:a16="http://schemas.microsoft.com/office/drawing/2014/main" id="{F45E62DF-A70B-4103-8DCA-822D908790BA}"/>
              </a:ext>
            </a:extLst>
          </p:cNvPr>
          <p:cNvSpPr>
            <a:spLocks noGrp="1"/>
          </p:cNvSpPr>
          <p:nvPr>
            <p:ph type="sldNum" sz="quarter" idx="4"/>
          </p:nvPr>
        </p:nvSpPr>
        <p:spPr/>
        <p:txBody>
          <a:bodyPr/>
          <a:lstStyle/>
          <a:p>
            <a:fld id="{DA0ED377-44CE-4E24-82F1-26D6B058DDB5}" type="slidenum">
              <a:rPr lang="zh-CN" altLang="en-US" smtClean="0"/>
              <a:pPr/>
              <a:t>7</a:t>
            </a:fld>
            <a:endParaRPr lang="zh-CN" altLang="en-US"/>
          </a:p>
        </p:txBody>
      </p:sp>
      <p:sp>
        <p:nvSpPr>
          <p:cNvPr id="9" name="矩形 8">
            <a:extLst>
              <a:ext uri="{FF2B5EF4-FFF2-40B4-BE49-F238E27FC236}">
                <a16:creationId xmlns:a16="http://schemas.microsoft.com/office/drawing/2014/main" id="{4F993E44-42CD-4003-991D-805AEC2EDC8D}"/>
              </a:ext>
            </a:extLst>
          </p:cNvPr>
          <p:cNvSpPr/>
          <p:nvPr/>
        </p:nvSpPr>
        <p:spPr bwMode="auto">
          <a:xfrm>
            <a:off x="1519238" y="942975"/>
            <a:ext cx="6074569" cy="806054"/>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defRPr/>
            </a:pPr>
            <a:endParaRPr lang="en-US" altLang="zh-CN"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p:txBody>
      </p:sp>
      <p:sp>
        <p:nvSpPr>
          <p:cNvPr id="10" name="矩形 9">
            <a:extLst>
              <a:ext uri="{FF2B5EF4-FFF2-40B4-BE49-F238E27FC236}">
                <a16:creationId xmlns:a16="http://schemas.microsoft.com/office/drawing/2014/main" id="{4F9EC567-1EC2-4B58-B704-A3DE459078DA}"/>
              </a:ext>
            </a:extLst>
          </p:cNvPr>
          <p:cNvSpPr>
            <a:spLocks noChangeArrowheads="1"/>
          </p:cNvSpPr>
          <p:nvPr/>
        </p:nvSpPr>
        <p:spPr bwMode="auto">
          <a:xfrm>
            <a:off x="1519238" y="995362"/>
            <a:ext cx="6131719" cy="61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1200"/>
              <a:t>       </a:t>
            </a:r>
            <a:r>
              <a:rPr lang="en-US" altLang="zh-CN" sz="1200">
                <a:latin typeface="Times New Roman" panose="02020603050405020304" pitchFamily="18" charset="0"/>
                <a:cs typeface="Times New Roman" panose="02020603050405020304" pitchFamily="18" charset="0"/>
              </a:rPr>
              <a:t>Spring JDBC</a:t>
            </a:r>
            <a:r>
              <a:rPr lang="zh-CN" altLang="zh-CN" sz="1200">
                <a:latin typeface="Times New Roman" panose="02020603050405020304" pitchFamily="18" charset="0"/>
                <a:cs typeface="Times New Roman" panose="02020603050405020304" pitchFamily="18" charset="0"/>
              </a:rPr>
              <a:t>模块主要由</a:t>
            </a:r>
            <a:r>
              <a:rPr lang="en-US" altLang="zh-CN" sz="1200">
                <a:latin typeface="Times New Roman" panose="02020603050405020304" pitchFamily="18" charset="0"/>
                <a:cs typeface="Times New Roman" panose="02020603050405020304" pitchFamily="18" charset="0"/>
              </a:rPr>
              <a:t>4</a:t>
            </a:r>
            <a:r>
              <a:rPr lang="zh-CN" altLang="zh-CN" sz="1200">
                <a:latin typeface="Times New Roman" panose="02020603050405020304" pitchFamily="18" charset="0"/>
                <a:cs typeface="Times New Roman" panose="02020603050405020304" pitchFamily="18" charset="0"/>
              </a:rPr>
              <a:t>个包组成，分别是</a:t>
            </a:r>
            <a:r>
              <a:rPr lang="en-US" altLang="zh-CN" sz="1200">
                <a:latin typeface="Times New Roman" panose="02020603050405020304" pitchFamily="18" charset="0"/>
                <a:cs typeface="Times New Roman" panose="02020603050405020304" pitchFamily="18" charset="0"/>
              </a:rPr>
              <a:t>core</a:t>
            </a:r>
            <a:r>
              <a:rPr lang="zh-CN" altLang="zh-CN" sz="1200">
                <a:latin typeface="Times New Roman" panose="02020603050405020304" pitchFamily="18" charset="0"/>
                <a:cs typeface="Times New Roman" panose="02020603050405020304" pitchFamily="18" charset="0"/>
              </a:rPr>
              <a:t>（核心包）、</a:t>
            </a:r>
            <a:r>
              <a:rPr lang="en-US" altLang="zh-CN" sz="1200">
                <a:latin typeface="Times New Roman" panose="02020603050405020304" pitchFamily="18" charset="0"/>
                <a:cs typeface="Times New Roman" panose="02020603050405020304" pitchFamily="18" charset="0"/>
              </a:rPr>
              <a:t>dataSource</a:t>
            </a:r>
            <a:r>
              <a:rPr lang="zh-CN" altLang="zh-CN" sz="1200">
                <a:latin typeface="Times New Roman" panose="02020603050405020304" pitchFamily="18" charset="0"/>
                <a:cs typeface="Times New Roman" panose="02020603050405020304" pitchFamily="18" charset="0"/>
              </a:rPr>
              <a:t>（数据源包）、</a:t>
            </a:r>
            <a:r>
              <a:rPr lang="en-US" altLang="zh-CN" sz="1200">
                <a:latin typeface="Times New Roman" panose="02020603050405020304" pitchFamily="18" charset="0"/>
                <a:cs typeface="Times New Roman" panose="02020603050405020304" pitchFamily="18" charset="0"/>
              </a:rPr>
              <a:t>object</a:t>
            </a:r>
            <a:r>
              <a:rPr lang="zh-CN" altLang="zh-CN" sz="1200">
                <a:latin typeface="Times New Roman" panose="02020603050405020304" pitchFamily="18" charset="0"/>
                <a:cs typeface="Times New Roman" panose="02020603050405020304" pitchFamily="18" charset="0"/>
              </a:rPr>
              <a:t>（对象包）和</a:t>
            </a:r>
            <a:r>
              <a:rPr lang="en-US" altLang="zh-CN" sz="1200">
                <a:latin typeface="Times New Roman" panose="02020603050405020304" pitchFamily="18" charset="0"/>
                <a:cs typeface="Times New Roman" panose="02020603050405020304" pitchFamily="18" charset="0"/>
              </a:rPr>
              <a:t>support</a:t>
            </a:r>
            <a:r>
              <a:rPr lang="zh-CN" altLang="zh-CN" sz="1200">
                <a:latin typeface="Times New Roman" panose="02020603050405020304" pitchFamily="18" charset="0"/>
                <a:cs typeface="Times New Roman" panose="02020603050405020304" pitchFamily="18" charset="0"/>
              </a:rPr>
              <a:t>（支持包）</a:t>
            </a:r>
            <a:r>
              <a:rPr lang="zh-CN" altLang="en-US" sz="1200">
                <a:latin typeface="Times New Roman" panose="02020603050405020304" pitchFamily="18" charset="0"/>
                <a:cs typeface="Times New Roman" panose="02020603050405020304" pitchFamily="18" charset="0"/>
              </a:rPr>
              <a:t>。</a:t>
            </a:r>
            <a:endParaRPr lang="en-US" altLang="zh-CN" sz="1200">
              <a:latin typeface="Times New Roman" panose="02020603050405020304" pitchFamily="18" charset="0"/>
              <a:cs typeface="Times New Roman" panose="02020603050405020304" pitchFamily="18" charset="0"/>
            </a:endParaRPr>
          </a:p>
        </p:txBody>
      </p:sp>
      <p:pic>
        <p:nvPicPr>
          <p:cNvPr id="14361" name="Picture 25">
            <a:extLst>
              <a:ext uri="{FF2B5EF4-FFF2-40B4-BE49-F238E27FC236}">
                <a16:creationId xmlns:a16="http://schemas.microsoft.com/office/drawing/2014/main" id="{0DBA33ED-50FE-4274-ABBA-767D87E4D9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781" y="2118122"/>
            <a:ext cx="5230416" cy="1832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childTnLst>
                          </p:cTn>
                        </p:par>
                        <p:par>
                          <p:cTn id="11" fill="hold" nodeType="afterGroup">
                            <p:stCondLst>
                              <p:cond delay="500"/>
                            </p:stCondLst>
                            <p:childTnLst>
                              <p:par>
                                <p:cTn id="12" presetID="22" presetClass="entr" presetSubtype="1" fill="hold" nodeType="afterEffect">
                                  <p:stCondLst>
                                    <p:cond delay="0"/>
                                  </p:stCondLst>
                                  <p:childTnLst>
                                    <p:set>
                                      <p:cBhvr>
                                        <p:cTn id="13" dur="1" fill="hold">
                                          <p:stCondLst>
                                            <p:cond delay="0"/>
                                          </p:stCondLst>
                                        </p:cTn>
                                        <p:tgtEl>
                                          <p:spTgt spid="14361"/>
                                        </p:tgtEl>
                                        <p:attrNameLst>
                                          <p:attrName>style.visibility</p:attrName>
                                        </p:attrNameLst>
                                      </p:cBhvr>
                                      <p:to>
                                        <p:strVal val="visible"/>
                                      </p:to>
                                    </p:set>
                                    <p:animEffect transition="in" filter="wipe(up)">
                                      <p:cBhvr>
                                        <p:cTn id="14" dur="500"/>
                                        <p:tgtEl>
                                          <p:spTgt spid="14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4D4ADD74-A58A-41AD-9EE6-8EEF3D2A0E51}"/>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noAutofit/>
          </a:bodyPr>
          <a:lstStyle/>
          <a:p>
            <a:r>
              <a:rPr lang="en-US" altLang="zh-CN" sz="2100" dirty="0"/>
              <a:t>Spring JDBC</a:t>
            </a:r>
            <a:r>
              <a:rPr lang="zh-CN" altLang="en-US" sz="2100" dirty="0"/>
              <a:t>的配置</a:t>
            </a:r>
          </a:p>
        </p:txBody>
      </p:sp>
      <p:sp>
        <p:nvSpPr>
          <p:cNvPr id="2" name="灯片编号占位符 1">
            <a:extLst>
              <a:ext uri="{FF2B5EF4-FFF2-40B4-BE49-F238E27FC236}">
                <a16:creationId xmlns:a16="http://schemas.microsoft.com/office/drawing/2014/main" id="{C7489DFC-E8D1-46C7-9407-065353382B62}"/>
              </a:ext>
            </a:extLst>
          </p:cNvPr>
          <p:cNvSpPr>
            <a:spLocks noGrp="1"/>
          </p:cNvSpPr>
          <p:nvPr>
            <p:ph type="sldNum" sz="quarter" idx="4"/>
          </p:nvPr>
        </p:nvSpPr>
        <p:spPr/>
        <p:txBody>
          <a:bodyPr/>
          <a:lstStyle/>
          <a:p>
            <a:fld id="{DA0ED377-44CE-4E24-82F1-26D6B058DDB5}" type="slidenum">
              <a:rPr lang="zh-CN" altLang="en-US" smtClean="0"/>
              <a:pPr/>
              <a:t>8</a:t>
            </a:fld>
            <a:endParaRPr lang="zh-CN" altLang="en-US"/>
          </a:p>
        </p:txBody>
      </p:sp>
      <p:sp>
        <p:nvSpPr>
          <p:cNvPr id="9" name="矩形 8">
            <a:extLst>
              <a:ext uri="{FF2B5EF4-FFF2-40B4-BE49-F238E27FC236}">
                <a16:creationId xmlns:a16="http://schemas.microsoft.com/office/drawing/2014/main" id="{34F37684-2BC8-4AB3-BC07-B7C4E89322C3}"/>
              </a:ext>
            </a:extLst>
          </p:cNvPr>
          <p:cNvSpPr/>
          <p:nvPr/>
        </p:nvSpPr>
        <p:spPr bwMode="auto">
          <a:xfrm>
            <a:off x="1519238" y="764381"/>
            <a:ext cx="6131719" cy="644129"/>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defRPr/>
            </a:pPr>
            <a:endParaRPr lang="en-US" altLang="zh-CN"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p:txBody>
      </p:sp>
      <p:sp>
        <p:nvSpPr>
          <p:cNvPr id="10" name="矩形 9">
            <a:extLst>
              <a:ext uri="{FF2B5EF4-FFF2-40B4-BE49-F238E27FC236}">
                <a16:creationId xmlns:a16="http://schemas.microsoft.com/office/drawing/2014/main" id="{7E3ABAD5-DB7F-4AA9-924F-77AD7D50EB8E}"/>
              </a:ext>
            </a:extLst>
          </p:cNvPr>
          <p:cNvSpPr>
            <a:spLocks noChangeArrowheads="1"/>
          </p:cNvSpPr>
          <p:nvPr/>
        </p:nvSpPr>
        <p:spPr bwMode="auto">
          <a:xfrm>
            <a:off x="1547813" y="748904"/>
            <a:ext cx="6131719" cy="61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1200">
                <a:latin typeface="Times New Roman" panose="02020603050405020304" pitchFamily="18" charset="0"/>
                <a:cs typeface="Times New Roman" panose="02020603050405020304" pitchFamily="18" charset="0"/>
              </a:rPr>
              <a:t>        </a:t>
            </a:r>
            <a:r>
              <a:rPr lang="zh-CN" altLang="zh-CN" sz="1200">
                <a:latin typeface="Times New Roman" panose="02020603050405020304" pitchFamily="18" charset="0"/>
                <a:cs typeface="Times New Roman" panose="02020603050405020304" pitchFamily="18" charset="0"/>
              </a:rPr>
              <a:t>从</a:t>
            </a:r>
            <a:r>
              <a:rPr lang="zh-CN" altLang="en-US" sz="1200">
                <a:latin typeface="Times New Roman" panose="02020603050405020304" pitchFamily="18" charset="0"/>
                <a:cs typeface="Times New Roman" panose="02020603050405020304" pitchFamily="18" charset="0"/>
              </a:rPr>
              <a:t>上表可</a:t>
            </a:r>
            <a:r>
              <a:rPr lang="zh-CN" altLang="zh-CN" sz="1200">
                <a:latin typeface="Times New Roman" panose="02020603050405020304" pitchFamily="18" charset="0"/>
                <a:cs typeface="Times New Roman" panose="02020603050405020304" pitchFamily="18" charset="0"/>
              </a:rPr>
              <a:t>以看出，</a:t>
            </a:r>
            <a:r>
              <a:rPr lang="en-US" altLang="zh-CN" sz="1200">
                <a:latin typeface="Times New Roman" panose="02020603050405020304" pitchFamily="18" charset="0"/>
                <a:cs typeface="Times New Roman" panose="02020603050405020304" pitchFamily="18" charset="0"/>
              </a:rPr>
              <a:t>Spring</a:t>
            </a:r>
            <a:r>
              <a:rPr lang="zh-CN" altLang="zh-CN" sz="1200">
                <a:latin typeface="Times New Roman" panose="02020603050405020304" pitchFamily="18" charset="0"/>
                <a:cs typeface="Times New Roman" panose="02020603050405020304" pitchFamily="18" charset="0"/>
              </a:rPr>
              <a:t>对数据库的操作都封装在了这几个包中，而想要使用</a:t>
            </a:r>
            <a:r>
              <a:rPr lang="en-US" altLang="zh-CN" sz="1200">
                <a:latin typeface="Times New Roman" panose="02020603050405020304" pitchFamily="18" charset="0"/>
                <a:cs typeface="Times New Roman" panose="02020603050405020304" pitchFamily="18" charset="0"/>
              </a:rPr>
              <a:t>Spring JDBC</a:t>
            </a:r>
            <a:r>
              <a:rPr lang="zh-CN" altLang="zh-CN" sz="1200">
                <a:latin typeface="Times New Roman" panose="02020603050405020304" pitchFamily="18" charset="0"/>
                <a:cs typeface="Times New Roman" panose="02020603050405020304" pitchFamily="18" charset="0"/>
              </a:rPr>
              <a:t>，就需要对其进行配置。</a:t>
            </a:r>
            <a:endParaRPr lang="en-US" altLang="zh-CN" sz="1200">
              <a:latin typeface="Times New Roman" panose="02020603050405020304" pitchFamily="18" charset="0"/>
              <a:cs typeface="Times New Roman" panose="02020603050405020304" pitchFamily="18" charset="0"/>
            </a:endParaRPr>
          </a:p>
        </p:txBody>
      </p:sp>
      <p:sp>
        <p:nvSpPr>
          <p:cNvPr id="7" name="矩形 16">
            <a:extLst>
              <a:ext uri="{FF2B5EF4-FFF2-40B4-BE49-F238E27FC236}">
                <a16:creationId xmlns:a16="http://schemas.microsoft.com/office/drawing/2014/main" id="{B1E69E14-7324-4068-8662-A1A7030A1CF0}"/>
              </a:ext>
            </a:extLst>
          </p:cNvPr>
          <p:cNvSpPr>
            <a:spLocks noChangeArrowheads="1"/>
          </p:cNvSpPr>
          <p:nvPr/>
        </p:nvSpPr>
        <p:spPr bwMode="auto">
          <a:xfrm>
            <a:off x="1462088" y="1415654"/>
            <a:ext cx="6131719" cy="3456384"/>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200" dirty="0">
                <a:latin typeface="Times New Roman" panose="02020603050405020304" pitchFamily="18" charset="0"/>
                <a:cs typeface="Times New Roman" panose="02020603050405020304" pitchFamily="18" charset="0"/>
              </a:rPr>
              <a:t>    &lt;bean id="</a:t>
            </a:r>
            <a:r>
              <a:rPr lang="en-US" altLang="zh-CN" sz="1200" dirty="0" err="1">
                <a:latin typeface="Times New Roman" panose="02020603050405020304" pitchFamily="18" charset="0"/>
                <a:cs typeface="Times New Roman" panose="02020603050405020304" pitchFamily="18" charset="0"/>
              </a:rPr>
              <a:t>dataSource</a:t>
            </a:r>
            <a:r>
              <a:rPr lang="en-US" altLang="zh-CN" sz="1200" dirty="0">
                <a:latin typeface="Times New Roman" panose="02020603050405020304" pitchFamily="18" charset="0"/>
                <a:cs typeface="Times New Roman" panose="02020603050405020304" pitchFamily="18" charset="0"/>
              </a:rPr>
              <a:t>" </a:t>
            </a:r>
          </a:p>
          <a:p>
            <a:pPr>
              <a:lnSpc>
                <a:spcPct val="150000"/>
              </a:lnSpc>
            </a:pPr>
            <a:r>
              <a:rPr lang="en-US" altLang="zh-CN" sz="1200" dirty="0">
                <a:latin typeface="Times New Roman" panose="02020603050405020304" pitchFamily="18" charset="0"/>
                <a:cs typeface="Times New Roman" panose="02020603050405020304" pitchFamily="18" charset="0"/>
              </a:rPr>
              <a:t>	    class="</a:t>
            </a:r>
            <a:r>
              <a:rPr lang="en-US" altLang="zh-CN" sz="1200" dirty="0" err="1">
                <a:latin typeface="Times New Roman" panose="02020603050405020304" pitchFamily="18" charset="0"/>
                <a:cs typeface="Times New Roman" panose="02020603050405020304" pitchFamily="18" charset="0"/>
              </a:rPr>
              <a:t>org.springframework.jdbc.datasource.DriverManagerDataSource</a:t>
            </a:r>
            <a:r>
              <a:rPr lang="en-US" altLang="zh-CN" sz="1200" dirty="0">
                <a:latin typeface="Times New Roman" panose="02020603050405020304" pitchFamily="18" charset="0"/>
                <a:cs typeface="Times New Roman" panose="02020603050405020304" pitchFamily="18" charset="0"/>
              </a:rPr>
              <a:t>"&gt;</a:t>
            </a:r>
          </a:p>
          <a:p>
            <a:pPr>
              <a:lnSpc>
                <a:spcPct val="150000"/>
              </a:lnSpc>
            </a:pPr>
            <a:r>
              <a:rPr lang="en-US" altLang="zh-CN" sz="1200" dirty="0">
                <a:latin typeface="Times New Roman" panose="02020603050405020304" pitchFamily="18" charset="0"/>
                <a:cs typeface="Times New Roman" panose="02020603050405020304" pitchFamily="18" charset="0"/>
              </a:rPr>
              <a:t>           &lt;property name="</a:t>
            </a:r>
            <a:r>
              <a:rPr lang="en-US" altLang="zh-CN" sz="1200" dirty="0" err="1">
                <a:latin typeface="Times New Roman" panose="02020603050405020304" pitchFamily="18" charset="0"/>
                <a:cs typeface="Times New Roman" panose="02020603050405020304" pitchFamily="18" charset="0"/>
              </a:rPr>
              <a:t>driverClassName</a:t>
            </a:r>
            <a:r>
              <a:rPr lang="en-US" altLang="zh-CN" sz="1200" dirty="0">
                <a:latin typeface="Times New Roman" panose="02020603050405020304" pitchFamily="18" charset="0"/>
                <a:cs typeface="Times New Roman" panose="02020603050405020304" pitchFamily="18" charset="0"/>
              </a:rPr>
              <a:t>" value="</a:t>
            </a:r>
            <a:r>
              <a:rPr lang="en-US" altLang="zh-CN" sz="1200" dirty="0" err="1">
                <a:latin typeface="Times New Roman" panose="02020603050405020304" pitchFamily="18" charset="0"/>
                <a:cs typeface="Times New Roman" panose="02020603050405020304" pitchFamily="18" charset="0"/>
              </a:rPr>
              <a:t>com.mysql.jdbc.Driver</a:t>
            </a:r>
            <a:r>
              <a:rPr lang="en-US" altLang="zh-CN" sz="1200" dirty="0">
                <a:latin typeface="Times New Roman" panose="02020603050405020304" pitchFamily="18" charset="0"/>
                <a:cs typeface="Times New Roman" panose="02020603050405020304" pitchFamily="18" charset="0"/>
              </a:rPr>
              <a:t>"/&gt;</a:t>
            </a:r>
          </a:p>
          <a:p>
            <a:pPr>
              <a:lnSpc>
                <a:spcPct val="150000"/>
              </a:lnSpc>
            </a:pPr>
            <a:r>
              <a:rPr lang="en-US" altLang="zh-CN" sz="1200" dirty="0">
                <a:latin typeface="Times New Roman" panose="02020603050405020304" pitchFamily="18" charset="0"/>
                <a:cs typeface="Times New Roman" panose="02020603050405020304" pitchFamily="18" charset="0"/>
              </a:rPr>
              <a:t>           &lt;property name="</a:t>
            </a:r>
            <a:r>
              <a:rPr lang="en-US" altLang="zh-CN" sz="1200" dirty="0" err="1">
                <a:latin typeface="Times New Roman" panose="02020603050405020304" pitchFamily="18" charset="0"/>
                <a:cs typeface="Times New Roman" panose="02020603050405020304" pitchFamily="18" charset="0"/>
              </a:rPr>
              <a:t>url</a:t>
            </a:r>
            <a:r>
              <a:rPr lang="en-US" altLang="zh-CN" sz="1200" dirty="0">
                <a:latin typeface="Times New Roman" panose="02020603050405020304" pitchFamily="18" charset="0"/>
                <a:cs typeface="Times New Roman" panose="02020603050405020304" pitchFamily="18" charset="0"/>
              </a:rPr>
              <a:t>" value="</a:t>
            </a:r>
            <a:r>
              <a:rPr lang="en-US" altLang="zh-CN" sz="1200" dirty="0" err="1">
                <a:latin typeface="Times New Roman" panose="02020603050405020304" pitchFamily="18" charset="0"/>
                <a:cs typeface="Times New Roman" panose="02020603050405020304" pitchFamily="18" charset="0"/>
              </a:rPr>
              <a:t>jdbc:mysql</a:t>
            </a:r>
            <a:r>
              <a:rPr lang="en-US" altLang="zh-CN" sz="1200" dirty="0">
                <a:latin typeface="Times New Roman" panose="02020603050405020304" pitchFamily="18" charset="0"/>
                <a:cs typeface="Times New Roman" panose="02020603050405020304" pitchFamily="18" charset="0"/>
              </a:rPr>
              <a:t>://localhost:3306/spring"/&gt;</a:t>
            </a:r>
          </a:p>
          <a:p>
            <a:pPr>
              <a:lnSpc>
                <a:spcPct val="150000"/>
              </a:lnSpc>
            </a:pPr>
            <a:r>
              <a:rPr lang="en-US" altLang="zh-CN" sz="1200" dirty="0">
                <a:latin typeface="Times New Roman" panose="02020603050405020304" pitchFamily="18" charset="0"/>
                <a:cs typeface="Times New Roman" panose="02020603050405020304" pitchFamily="18" charset="0"/>
              </a:rPr>
              <a:t>           &lt;property name="username" value="root"/&gt;</a:t>
            </a:r>
          </a:p>
          <a:p>
            <a:pPr>
              <a:lnSpc>
                <a:spcPct val="150000"/>
              </a:lnSpc>
            </a:pPr>
            <a:r>
              <a:rPr lang="en-US" altLang="zh-CN" sz="1200" dirty="0">
                <a:latin typeface="Times New Roman" panose="02020603050405020304" pitchFamily="18" charset="0"/>
                <a:cs typeface="Times New Roman" panose="02020603050405020304" pitchFamily="18" charset="0"/>
              </a:rPr>
              <a:t>           &lt;property name="password" value="root"/&gt;</a:t>
            </a:r>
          </a:p>
          <a:p>
            <a:pPr>
              <a:lnSpc>
                <a:spcPct val="150000"/>
              </a:lnSpc>
            </a:pPr>
            <a:r>
              <a:rPr lang="en-US" altLang="zh-CN" sz="1200" dirty="0">
                <a:latin typeface="Times New Roman" panose="02020603050405020304" pitchFamily="18" charset="0"/>
                <a:cs typeface="Times New Roman" panose="02020603050405020304" pitchFamily="18" charset="0"/>
              </a:rPr>
              <a:t>    &lt;/bean&gt;</a:t>
            </a:r>
          </a:p>
          <a:p>
            <a:r>
              <a:rPr lang="en-US" altLang="zh-CN" sz="1200" dirty="0">
                <a:latin typeface="Times New Roman" panose="02020603050405020304" pitchFamily="18" charset="0"/>
                <a:cs typeface="Times New Roman" panose="02020603050405020304" pitchFamily="18" charset="0"/>
              </a:rPr>
              <a:t>    &lt;bean id="</a:t>
            </a:r>
            <a:r>
              <a:rPr lang="en-US" altLang="zh-CN" sz="1200" dirty="0" err="1">
                <a:latin typeface="Times New Roman" panose="02020603050405020304" pitchFamily="18" charset="0"/>
                <a:cs typeface="Times New Roman" panose="02020603050405020304" pitchFamily="18" charset="0"/>
              </a:rPr>
              <a:t>jdbcTemplate</a:t>
            </a:r>
            <a:r>
              <a:rPr lang="en-US" altLang="zh-CN" sz="1200" dirty="0">
                <a:latin typeface="Times New Roman" panose="02020603050405020304" pitchFamily="18" charset="0"/>
                <a:cs typeface="Times New Roman" panose="02020603050405020304" pitchFamily="18" charset="0"/>
              </a:rPr>
              <a:t>" class="</a:t>
            </a:r>
            <a:r>
              <a:rPr lang="en-US" altLang="zh-CN" sz="1200" dirty="0" err="1">
                <a:latin typeface="Times New Roman" panose="02020603050405020304" pitchFamily="18" charset="0"/>
                <a:cs typeface="Times New Roman" panose="02020603050405020304" pitchFamily="18" charset="0"/>
              </a:rPr>
              <a:t>org.springframework.jdbc.core.JdbcTemplate</a:t>
            </a:r>
            <a:r>
              <a:rPr lang="en-US" altLang="zh-CN" sz="1200" dirty="0">
                <a:latin typeface="Times New Roman" panose="02020603050405020304" pitchFamily="18" charset="0"/>
                <a:cs typeface="Times New Roman" panose="02020603050405020304" pitchFamily="18" charset="0"/>
              </a:rPr>
              <a:t>"&gt;</a:t>
            </a:r>
          </a:p>
          <a:p>
            <a:r>
              <a:rPr lang="en-US" altLang="zh-CN" sz="1200" dirty="0">
                <a:latin typeface="Times New Roman" panose="02020603050405020304" pitchFamily="18" charset="0"/>
                <a:cs typeface="Times New Roman" panose="02020603050405020304" pitchFamily="18" charset="0"/>
              </a:rPr>
              <a:t>           &lt;property name="</a:t>
            </a:r>
            <a:r>
              <a:rPr lang="en-US" altLang="zh-CN" sz="1200" dirty="0" err="1">
                <a:latin typeface="Times New Roman" panose="02020603050405020304" pitchFamily="18" charset="0"/>
                <a:cs typeface="Times New Roman" panose="02020603050405020304" pitchFamily="18" charset="0"/>
              </a:rPr>
              <a:t>dataSource</a:t>
            </a:r>
            <a:r>
              <a:rPr lang="en-US" altLang="zh-CN" sz="1200" dirty="0">
                <a:latin typeface="Times New Roman" panose="02020603050405020304" pitchFamily="18" charset="0"/>
                <a:cs typeface="Times New Roman" panose="02020603050405020304" pitchFamily="18" charset="0"/>
              </a:rPr>
              <a:t>" </a:t>
            </a:r>
            <a:r>
              <a:rPr lang="en-US" altLang="zh-CN" sz="1200" b="1" dirty="0">
                <a:latin typeface="Times New Roman" panose="02020603050405020304" pitchFamily="18" charset="0"/>
                <a:cs typeface="Times New Roman" panose="02020603050405020304" pitchFamily="18" charset="0"/>
              </a:rPr>
              <a:t>ref</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dataSource</a:t>
            </a:r>
            <a:r>
              <a:rPr lang="en-US" altLang="zh-CN" sz="1200" dirty="0">
                <a:latin typeface="Times New Roman" panose="02020603050405020304" pitchFamily="18" charset="0"/>
                <a:cs typeface="Times New Roman" panose="02020603050405020304" pitchFamily="18" charset="0"/>
              </a:rPr>
              <a:t>"/&gt;</a:t>
            </a:r>
          </a:p>
          <a:p>
            <a:r>
              <a:rPr lang="en-US" altLang="zh-CN" sz="1200" dirty="0">
                <a:latin typeface="Times New Roman" panose="02020603050405020304" pitchFamily="18" charset="0"/>
                <a:cs typeface="Times New Roman" panose="02020603050405020304" pitchFamily="18" charset="0"/>
              </a:rPr>
              <a:t>    &lt;/bean&gt;</a:t>
            </a:r>
          </a:p>
          <a:p>
            <a:r>
              <a:rPr lang="en-US" altLang="zh-CN" sz="1200" dirty="0">
                <a:latin typeface="Times New Roman" panose="02020603050405020304" pitchFamily="18" charset="0"/>
                <a:cs typeface="Times New Roman" panose="02020603050405020304" pitchFamily="18" charset="0"/>
              </a:rPr>
              <a:t>    &lt;bean id="xxx" class="</a:t>
            </a:r>
            <a:r>
              <a:rPr lang="en-US" altLang="zh-CN" sz="1200" dirty="0" err="1">
                <a:latin typeface="Times New Roman" panose="02020603050405020304" pitchFamily="18" charset="0"/>
                <a:cs typeface="Times New Roman" panose="02020603050405020304" pitchFamily="18" charset="0"/>
              </a:rPr>
              <a:t>Xxx</a:t>
            </a:r>
            <a:r>
              <a:rPr lang="en-US" altLang="zh-CN" sz="1200" dirty="0">
                <a:latin typeface="Times New Roman" panose="02020603050405020304" pitchFamily="18" charset="0"/>
                <a:cs typeface="Times New Roman" panose="02020603050405020304" pitchFamily="18" charset="0"/>
              </a:rPr>
              <a:t>"&gt;</a:t>
            </a:r>
          </a:p>
          <a:p>
            <a:r>
              <a:rPr lang="en-US" altLang="zh-CN" sz="1200" dirty="0">
                <a:latin typeface="Times New Roman" panose="02020603050405020304" pitchFamily="18" charset="0"/>
                <a:cs typeface="Times New Roman" panose="02020603050405020304" pitchFamily="18" charset="0"/>
              </a:rPr>
              <a:t>           &lt;property name="</a:t>
            </a:r>
            <a:r>
              <a:rPr lang="en-US" altLang="zh-CN" sz="1200" dirty="0" err="1">
                <a:latin typeface="Times New Roman" panose="02020603050405020304" pitchFamily="18" charset="0"/>
                <a:cs typeface="Times New Roman" panose="02020603050405020304" pitchFamily="18" charset="0"/>
              </a:rPr>
              <a:t>jdbcTemplate</a:t>
            </a:r>
            <a:r>
              <a:rPr lang="en-US" altLang="zh-CN" sz="1200" dirty="0">
                <a:latin typeface="Times New Roman" panose="02020603050405020304" pitchFamily="18" charset="0"/>
                <a:cs typeface="Times New Roman" panose="02020603050405020304" pitchFamily="18" charset="0"/>
              </a:rPr>
              <a:t>" </a:t>
            </a:r>
            <a:r>
              <a:rPr lang="en-US" altLang="zh-CN" sz="1200" b="1" dirty="0">
                <a:latin typeface="Times New Roman" panose="02020603050405020304" pitchFamily="18" charset="0"/>
                <a:cs typeface="Times New Roman" panose="02020603050405020304" pitchFamily="18" charset="0"/>
              </a:rPr>
              <a:t>ref</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jdbcTemplate</a:t>
            </a:r>
            <a:r>
              <a:rPr lang="en-US" altLang="zh-CN" sz="1200" dirty="0">
                <a:latin typeface="Times New Roman" panose="02020603050405020304" pitchFamily="18" charset="0"/>
                <a:cs typeface="Times New Roman" panose="02020603050405020304" pitchFamily="18" charset="0"/>
              </a:rPr>
              <a:t>"/&gt;</a:t>
            </a:r>
          </a:p>
          <a:p>
            <a:r>
              <a:rPr lang="en-US" altLang="zh-CN" sz="1200" dirty="0">
                <a:latin typeface="Times New Roman" panose="02020603050405020304" pitchFamily="18" charset="0"/>
                <a:cs typeface="Times New Roman" panose="02020603050405020304" pitchFamily="18" charset="0"/>
              </a:rPr>
              <a:t>    &lt;/bean&gt;	</a:t>
            </a:r>
          </a:p>
        </p:txBody>
      </p:sp>
      <p:sp>
        <p:nvSpPr>
          <p:cNvPr id="4" name="圆角矩形标注 3">
            <a:extLst>
              <a:ext uri="{FF2B5EF4-FFF2-40B4-BE49-F238E27FC236}">
                <a16:creationId xmlns:a16="http://schemas.microsoft.com/office/drawing/2014/main" id="{4576CF01-D397-442D-83B3-671A4B889D5B}"/>
              </a:ext>
            </a:extLst>
          </p:cNvPr>
          <p:cNvSpPr/>
          <p:nvPr/>
        </p:nvSpPr>
        <p:spPr>
          <a:xfrm>
            <a:off x="3303984" y="1346001"/>
            <a:ext cx="1200150" cy="227410"/>
          </a:xfrm>
          <a:prstGeom prst="wedgeRoundRectCallout">
            <a:avLst>
              <a:gd name="adj1" fmla="val -63155"/>
              <a:gd name="adj2" fmla="val 877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t>1.</a:t>
            </a:r>
            <a:r>
              <a:rPr lang="zh-CN" altLang="en-US" sz="1200" dirty="0"/>
              <a:t>配置数据源</a:t>
            </a:r>
          </a:p>
        </p:txBody>
      </p:sp>
      <p:sp>
        <p:nvSpPr>
          <p:cNvPr id="11" name="圆角矩形标注 10">
            <a:extLst>
              <a:ext uri="{FF2B5EF4-FFF2-40B4-BE49-F238E27FC236}">
                <a16:creationId xmlns:a16="http://schemas.microsoft.com/office/drawing/2014/main" id="{FF683EB7-4A40-4613-8621-9B53A7155F4B}"/>
              </a:ext>
            </a:extLst>
          </p:cNvPr>
          <p:cNvSpPr/>
          <p:nvPr/>
        </p:nvSpPr>
        <p:spPr>
          <a:xfrm>
            <a:off x="2843808" y="3073003"/>
            <a:ext cx="1371600" cy="221456"/>
          </a:xfrm>
          <a:prstGeom prst="wedgeRoundRectCallout">
            <a:avLst>
              <a:gd name="adj1" fmla="val -57426"/>
              <a:gd name="adj2" fmla="val 1070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t>2.</a:t>
            </a:r>
            <a:r>
              <a:rPr lang="zh-CN" altLang="en-US" sz="1200" dirty="0"/>
              <a:t>配置</a:t>
            </a:r>
            <a:r>
              <a:rPr lang="en-US" altLang="zh-CN" sz="1200" dirty="0"/>
              <a:t>JDBC</a:t>
            </a:r>
            <a:r>
              <a:rPr lang="zh-CN" altLang="en-US" sz="1200" dirty="0"/>
              <a:t>模板</a:t>
            </a:r>
          </a:p>
        </p:txBody>
      </p:sp>
      <p:sp>
        <p:nvSpPr>
          <p:cNvPr id="12" name="圆角矩形标注 11">
            <a:extLst>
              <a:ext uri="{FF2B5EF4-FFF2-40B4-BE49-F238E27FC236}">
                <a16:creationId xmlns:a16="http://schemas.microsoft.com/office/drawing/2014/main" id="{513078FE-C70D-4543-8639-767DC9D367A9}"/>
              </a:ext>
            </a:extLst>
          </p:cNvPr>
          <p:cNvSpPr/>
          <p:nvPr/>
        </p:nvSpPr>
        <p:spPr>
          <a:xfrm>
            <a:off x="2235994" y="4642248"/>
            <a:ext cx="2135981" cy="273844"/>
          </a:xfrm>
          <a:prstGeom prst="wedgeRoundRectCallout">
            <a:avLst>
              <a:gd name="adj1" fmla="val -38629"/>
              <a:gd name="adj2" fmla="val -1638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t>3.</a:t>
            </a:r>
            <a:r>
              <a:rPr lang="zh-CN" altLang="en-US" sz="1200" dirty="0"/>
              <a:t>配置需要实例化的</a:t>
            </a:r>
            <a:r>
              <a:rPr lang="en-US" altLang="zh-CN" sz="1200" dirty="0"/>
              <a:t>Bean</a:t>
            </a:r>
            <a:endParaRPr lang="zh-CN" altLang="en-US" sz="1200" dirty="0"/>
          </a:p>
        </p:txBody>
      </p:sp>
      <p:sp>
        <p:nvSpPr>
          <p:cNvPr id="13" name="圆角矩形标注 12">
            <a:extLst>
              <a:ext uri="{FF2B5EF4-FFF2-40B4-BE49-F238E27FC236}">
                <a16:creationId xmlns:a16="http://schemas.microsoft.com/office/drawing/2014/main" id="{FAB2BFBD-2F34-4887-92C2-25DAD13BC6BF}"/>
              </a:ext>
            </a:extLst>
          </p:cNvPr>
          <p:cNvSpPr/>
          <p:nvPr/>
        </p:nvSpPr>
        <p:spPr>
          <a:xfrm>
            <a:off x="5629275" y="3723879"/>
            <a:ext cx="1102965" cy="298054"/>
          </a:xfrm>
          <a:prstGeom prst="wedgeRoundRectCallout">
            <a:avLst>
              <a:gd name="adj1" fmla="val -96708"/>
              <a:gd name="adj2" fmla="val -379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t>注入数据源</a:t>
            </a:r>
          </a:p>
        </p:txBody>
      </p:sp>
      <p:sp>
        <p:nvSpPr>
          <p:cNvPr id="14" name="圆角矩形标注 13">
            <a:extLst>
              <a:ext uri="{FF2B5EF4-FFF2-40B4-BE49-F238E27FC236}">
                <a16:creationId xmlns:a16="http://schemas.microsoft.com/office/drawing/2014/main" id="{CA36A70F-6C54-425B-9C29-9A7DF7332469}"/>
              </a:ext>
            </a:extLst>
          </p:cNvPr>
          <p:cNvSpPr/>
          <p:nvPr/>
        </p:nvSpPr>
        <p:spPr>
          <a:xfrm>
            <a:off x="6007894" y="4299942"/>
            <a:ext cx="1228402" cy="349449"/>
          </a:xfrm>
          <a:prstGeom prst="wedgeRoundRectCallout">
            <a:avLst>
              <a:gd name="adj1" fmla="val -108455"/>
              <a:gd name="adj2" fmla="val -3840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t>注入</a:t>
            </a:r>
            <a:r>
              <a:rPr lang="en-US" altLang="zh-CN" sz="1200" dirty="0"/>
              <a:t>JDBC</a:t>
            </a:r>
            <a:r>
              <a:rPr lang="zh-CN" altLang="en-US" sz="1200" dirty="0"/>
              <a:t>模板</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childTnLst>
                          </p:cTn>
                        </p:par>
                        <p:par>
                          <p:cTn id="11" fill="hold" nodeType="afterGroup">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up)">
                                      <p:cBhvr>
                                        <p:cTn id="14" dur="500"/>
                                        <p:tgtEl>
                                          <p:spTgt spid="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childTnLst>
                          </p:cTn>
                        </p:par>
                        <p:par>
                          <p:cTn id="20" fill="hold" nodeType="afterGroup">
                            <p:stCondLst>
                              <p:cond delay="500"/>
                            </p:stCondLst>
                            <p:childTnLst>
                              <p:par>
                                <p:cTn id="21" presetID="16" presetClass="entr" presetSubtype="21"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arn(inVertical)">
                                      <p:cBhvr>
                                        <p:cTn id="23" dur="500"/>
                                        <p:tgtEl>
                                          <p:spTgt spid="11"/>
                                        </p:tgtEl>
                                      </p:cBhvr>
                                    </p:animEffect>
                                  </p:childTnLst>
                                </p:cTn>
                              </p:par>
                            </p:childTnLst>
                          </p:cTn>
                        </p:par>
                        <p:par>
                          <p:cTn id="24" fill="hold" nodeType="afterGroup">
                            <p:stCondLst>
                              <p:cond delay="1000"/>
                            </p:stCondLst>
                            <p:childTnLst>
                              <p:par>
                                <p:cTn id="25" presetID="16" presetClass="entr" presetSubtype="21"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arn(inVertical)">
                                      <p:cBhvr>
                                        <p:cTn id="27" dur="500"/>
                                        <p:tgtEl>
                                          <p:spTgt spid="13"/>
                                        </p:tgtEl>
                                      </p:cBhvr>
                                    </p:animEffect>
                                  </p:childTnLst>
                                </p:cTn>
                              </p:par>
                            </p:childTnLst>
                          </p:cTn>
                        </p:par>
                        <p:par>
                          <p:cTn id="28" fill="hold" nodeType="afterGroup">
                            <p:stCondLst>
                              <p:cond delay="1500"/>
                            </p:stCondLst>
                            <p:childTnLst>
                              <p:par>
                                <p:cTn id="29" presetID="16" presetClass="entr" presetSubtype="21"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arn(inVertical)">
                                      <p:cBhvr>
                                        <p:cTn id="31" dur="500"/>
                                        <p:tgtEl>
                                          <p:spTgt spid="12"/>
                                        </p:tgtEl>
                                      </p:cBhvr>
                                    </p:animEffect>
                                  </p:childTnLst>
                                </p:cTn>
                              </p:par>
                            </p:childTnLst>
                          </p:cTn>
                        </p:par>
                        <p:par>
                          <p:cTn id="32" fill="hold" nodeType="afterGroup">
                            <p:stCondLst>
                              <p:cond delay="2000"/>
                            </p:stCondLst>
                            <p:childTnLst>
                              <p:par>
                                <p:cTn id="33" presetID="16" presetClass="entr" presetSubtype="21"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barn(inVertical)">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7" grpId="0" animBg="1"/>
      <p:bldP spid="4" grpId="0" animBg="1"/>
      <p:bldP spid="11" grpId="0" animBg="1"/>
      <p:bldP spid="12"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01011317-6B38-4B25-A988-D2ED940DAE60}"/>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noAutofit/>
          </a:bodyPr>
          <a:lstStyle/>
          <a:p>
            <a:r>
              <a:rPr lang="en-US" altLang="zh-CN" sz="2100" dirty="0"/>
              <a:t>Spring JDBC</a:t>
            </a:r>
            <a:r>
              <a:rPr lang="zh-CN" altLang="en-US" sz="2100" dirty="0"/>
              <a:t>的配置</a:t>
            </a:r>
          </a:p>
        </p:txBody>
      </p:sp>
      <p:sp>
        <p:nvSpPr>
          <p:cNvPr id="2" name="灯片编号占位符 1">
            <a:extLst>
              <a:ext uri="{FF2B5EF4-FFF2-40B4-BE49-F238E27FC236}">
                <a16:creationId xmlns:a16="http://schemas.microsoft.com/office/drawing/2014/main" id="{FF2B27E0-C359-4937-A000-289D997694F2}"/>
              </a:ext>
            </a:extLst>
          </p:cNvPr>
          <p:cNvSpPr>
            <a:spLocks noGrp="1"/>
          </p:cNvSpPr>
          <p:nvPr>
            <p:ph type="sldNum" sz="quarter" idx="4"/>
          </p:nvPr>
        </p:nvSpPr>
        <p:spPr/>
        <p:txBody>
          <a:bodyPr/>
          <a:lstStyle/>
          <a:p>
            <a:fld id="{DA0ED377-44CE-4E24-82F1-26D6B058DDB5}" type="slidenum">
              <a:rPr lang="zh-CN" altLang="en-US" smtClean="0"/>
              <a:pPr/>
              <a:t>9</a:t>
            </a:fld>
            <a:endParaRPr lang="zh-CN" altLang="en-US"/>
          </a:p>
        </p:txBody>
      </p:sp>
      <p:sp>
        <p:nvSpPr>
          <p:cNvPr id="9" name="矩形 8">
            <a:extLst>
              <a:ext uri="{FF2B5EF4-FFF2-40B4-BE49-F238E27FC236}">
                <a16:creationId xmlns:a16="http://schemas.microsoft.com/office/drawing/2014/main" id="{CE236C1C-6BDB-496C-A1F3-26783D6335B8}"/>
              </a:ext>
            </a:extLst>
          </p:cNvPr>
          <p:cNvSpPr/>
          <p:nvPr/>
        </p:nvSpPr>
        <p:spPr bwMode="auto">
          <a:xfrm>
            <a:off x="1519238" y="864394"/>
            <a:ext cx="6131719" cy="464344"/>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defRPr/>
            </a:pPr>
            <a:endParaRPr lang="en-US" altLang="zh-CN"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a:p>
            <a:pPr>
              <a:defRPr/>
            </a:pPr>
            <a:endParaRPr lang="zh-CN" altLang="en-US" sz="1200" dirty="0"/>
          </a:p>
        </p:txBody>
      </p:sp>
      <p:sp>
        <p:nvSpPr>
          <p:cNvPr id="10" name="矩形 9">
            <a:extLst>
              <a:ext uri="{FF2B5EF4-FFF2-40B4-BE49-F238E27FC236}">
                <a16:creationId xmlns:a16="http://schemas.microsoft.com/office/drawing/2014/main" id="{CA923DCB-F540-4EB9-94EF-FBB4EB6D949C}"/>
              </a:ext>
            </a:extLst>
          </p:cNvPr>
          <p:cNvSpPr>
            <a:spLocks noChangeArrowheads="1"/>
          </p:cNvSpPr>
          <p:nvPr/>
        </p:nvSpPr>
        <p:spPr bwMode="auto">
          <a:xfrm>
            <a:off x="1519238" y="888207"/>
            <a:ext cx="6131719" cy="334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1200"/>
              <a:t>       </a:t>
            </a:r>
            <a:r>
              <a:rPr lang="zh-CN" altLang="en-US" sz="1200"/>
              <a:t>关于</a:t>
            </a:r>
            <a:r>
              <a:rPr lang="zh-CN" altLang="zh-CN" sz="1200"/>
              <a:t>上述</a:t>
            </a:r>
            <a:r>
              <a:rPr lang="zh-CN" altLang="en-US" sz="1200"/>
              <a:t>示例</a:t>
            </a:r>
            <a:r>
              <a:rPr lang="en-US" altLang="zh-CN" sz="1200"/>
              <a:t>dataSource</a:t>
            </a:r>
            <a:r>
              <a:rPr lang="zh-CN" altLang="zh-CN" sz="1200"/>
              <a:t>配置</a:t>
            </a:r>
            <a:r>
              <a:rPr lang="zh-CN" altLang="en-US" sz="1200"/>
              <a:t>中</a:t>
            </a:r>
            <a:r>
              <a:rPr lang="zh-CN" altLang="zh-CN" sz="1200"/>
              <a:t>的</a:t>
            </a:r>
            <a:r>
              <a:rPr lang="en-US" altLang="zh-CN" sz="1200"/>
              <a:t>4</a:t>
            </a:r>
            <a:r>
              <a:rPr lang="zh-CN" altLang="zh-CN" sz="1200"/>
              <a:t>个属性</a:t>
            </a:r>
            <a:r>
              <a:rPr lang="zh-CN" altLang="en-US" sz="1200"/>
              <a:t>说明</a:t>
            </a:r>
            <a:r>
              <a:rPr lang="zh-CN" altLang="zh-CN" sz="1200"/>
              <a:t>，如</a:t>
            </a:r>
            <a:r>
              <a:rPr lang="zh-CN" altLang="en-US" sz="1200"/>
              <a:t>下表</a:t>
            </a:r>
            <a:r>
              <a:rPr lang="zh-CN" altLang="zh-CN" sz="1200"/>
              <a:t>所示</a:t>
            </a:r>
            <a:r>
              <a:rPr lang="zh-CN" altLang="en-US" sz="1200">
                <a:latin typeface="Times New Roman" panose="02020603050405020304" pitchFamily="18" charset="0"/>
                <a:cs typeface="Times New Roman" panose="02020603050405020304" pitchFamily="18" charset="0"/>
              </a:rPr>
              <a:t>：</a:t>
            </a:r>
            <a:endParaRPr lang="en-US" altLang="zh-CN" sz="1200">
              <a:latin typeface="Times New Roman" panose="02020603050405020304" pitchFamily="18" charset="0"/>
              <a:cs typeface="Times New Roman" panose="02020603050405020304" pitchFamily="18" charset="0"/>
            </a:endParaRPr>
          </a:p>
        </p:txBody>
      </p:sp>
      <p:grpSp>
        <p:nvGrpSpPr>
          <p:cNvPr id="18" name="组合 17">
            <a:extLst>
              <a:ext uri="{FF2B5EF4-FFF2-40B4-BE49-F238E27FC236}">
                <a16:creationId xmlns:a16="http://schemas.microsoft.com/office/drawing/2014/main" id="{E178ABAB-861A-4CBC-8DA9-34AC3935E858}"/>
              </a:ext>
            </a:extLst>
          </p:cNvPr>
          <p:cNvGrpSpPr>
            <a:grpSpLocks/>
          </p:cNvGrpSpPr>
          <p:nvPr/>
        </p:nvGrpSpPr>
        <p:grpSpPr bwMode="auto">
          <a:xfrm>
            <a:off x="1364457" y="3750469"/>
            <a:ext cx="6150769" cy="747713"/>
            <a:chOff x="437357" y="4743451"/>
            <a:chExt cx="7693119" cy="996950"/>
          </a:xfrm>
        </p:grpSpPr>
        <p:sp>
          <p:nvSpPr>
            <p:cNvPr id="19" name="矩形 18">
              <a:extLst>
                <a:ext uri="{FF2B5EF4-FFF2-40B4-BE49-F238E27FC236}">
                  <a16:creationId xmlns:a16="http://schemas.microsoft.com/office/drawing/2014/main" id="{06A83EB3-FB2D-408D-A12C-CCF6A0B5A732}"/>
                </a:ext>
              </a:extLst>
            </p:cNvPr>
            <p:cNvSpPr/>
            <p:nvPr/>
          </p:nvSpPr>
          <p:spPr>
            <a:xfrm>
              <a:off x="747107" y="4951414"/>
              <a:ext cx="7383369" cy="750887"/>
            </a:xfrm>
            <a:prstGeom prst="rect">
              <a:avLst/>
            </a:prstGeom>
            <a:gradFill flip="none" rotWithShape="1">
              <a:gsLst>
                <a:gs pos="0">
                  <a:srgbClr val="5E9EFF"/>
                </a:gs>
                <a:gs pos="39999">
                  <a:srgbClr val="85C2FF"/>
                </a:gs>
                <a:gs pos="70000">
                  <a:srgbClr val="C4D6EB"/>
                </a:gs>
                <a:gs pos="100000">
                  <a:srgbClr val="FFEBFA"/>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nSpc>
                  <a:spcPct val="90000"/>
                </a:lnSpc>
                <a:defRPr/>
              </a:pPr>
              <a:r>
                <a:rPr lang="zh-CN" altLang="en-US" sz="1200" b="1" dirty="0">
                  <a:solidFill>
                    <a:srgbClr val="FF0000"/>
                  </a:solidFill>
                  <a:latin typeface="宋体" panose="02010600030101010101" pitchFamily="2" charset="-122"/>
                  <a:ea typeface="宋体" panose="02010600030101010101" pitchFamily="2" charset="-122"/>
                </a:rPr>
                <a:t>注意</a:t>
              </a:r>
              <a:r>
                <a:rPr lang="zh-CN" altLang="en-US" sz="1200" dirty="0">
                  <a:solidFill>
                    <a:srgbClr val="000000"/>
                  </a:solidFill>
                  <a:latin typeface="宋体" panose="02010600030101010101" pitchFamily="2" charset="-122"/>
                  <a:ea typeface="宋体" panose="02010600030101010101" pitchFamily="2" charset="-122"/>
                </a:rPr>
                <a:t>：上表中的属性值在实际配置时，需要根据数据库类型和设置进行相应配置</a:t>
              </a:r>
              <a:r>
                <a:rPr lang="zh-CN" altLang="en-US" sz="1200" b="1" dirty="0">
                  <a:solidFill>
                    <a:srgbClr val="000000"/>
                  </a:solidFill>
                  <a:latin typeface="宋体" panose="02010600030101010101" pitchFamily="2" charset="-122"/>
                  <a:ea typeface="宋体" panose="02010600030101010101" pitchFamily="2" charset="-122"/>
                </a:rPr>
                <a:t>。</a:t>
              </a:r>
            </a:p>
          </p:txBody>
        </p:sp>
        <p:pic>
          <p:nvPicPr>
            <p:cNvPr id="18440" name="Picture 2">
              <a:extLst>
                <a:ext uri="{FF2B5EF4-FFF2-40B4-BE49-F238E27FC236}">
                  <a16:creationId xmlns:a16="http://schemas.microsoft.com/office/drawing/2014/main" id="{1D2D6559-18A9-4A01-991A-09CB4142AC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357" y="4743451"/>
              <a:ext cx="964991"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6412" name="Picture 28">
            <a:extLst>
              <a:ext uri="{FF2B5EF4-FFF2-40B4-BE49-F238E27FC236}">
                <a16:creationId xmlns:a16="http://schemas.microsoft.com/office/drawing/2014/main" id="{A2F751D8-4D73-472D-AC5F-110EE731FF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516" y="1743075"/>
            <a:ext cx="5513784" cy="111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childTnLst>
                          </p:cTn>
                        </p:par>
                        <p:par>
                          <p:cTn id="11" fill="hold" nodeType="afterGroup">
                            <p:stCondLst>
                              <p:cond delay="500"/>
                            </p:stCondLst>
                            <p:childTnLst>
                              <p:par>
                                <p:cTn id="12" presetID="22" presetClass="entr" presetSubtype="1" fill="hold" nodeType="afterEffect">
                                  <p:stCondLst>
                                    <p:cond delay="0"/>
                                  </p:stCondLst>
                                  <p:childTnLst>
                                    <p:set>
                                      <p:cBhvr>
                                        <p:cTn id="13" dur="1" fill="hold">
                                          <p:stCondLst>
                                            <p:cond delay="0"/>
                                          </p:stCondLst>
                                        </p:cTn>
                                        <p:tgtEl>
                                          <p:spTgt spid="16412"/>
                                        </p:tgtEl>
                                        <p:attrNameLst>
                                          <p:attrName>style.visibility</p:attrName>
                                        </p:attrNameLst>
                                      </p:cBhvr>
                                      <p:to>
                                        <p:strVal val="visible"/>
                                      </p:to>
                                    </p:set>
                                    <p:animEffect transition="in" filter="wipe(up)">
                                      <p:cBhvr>
                                        <p:cTn id="14" dur="500"/>
                                        <p:tgtEl>
                                          <p:spTgt spid="1641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1000"/>
                                        <p:tgtEl>
                                          <p:spTgt spid="18"/>
                                        </p:tgtEl>
                                      </p:cBhvr>
                                    </p:animEffect>
                                    <p:anim calcmode="lin" valueType="num">
                                      <p:cBhvr>
                                        <p:cTn id="20" dur="1000" fill="hold"/>
                                        <p:tgtEl>
                                          <p:spTgt spid="18"/>
                                        </p:tgtEl>
                                        <p:attrNameLst>
                                          <p:attrName>ppt_x</p:attrName>
                                        </p:attrNameLst>
                                      </p:cBhvr>
                                      <p:tavLst>
                                        <p:tav tm="0">
                                          <p:val>
                                            <p:strVal val="#ppt_x"/>
                                          </p:val>
                                        </p:tav>
                                        <p:tav tm="100000">
                                          <p:val>
                                            <p:strVal val="#ppt_x"/>
                                          </p:val>
                                        </p:tav>
                                      </p:tavLst>
                                    </p:anim>
                                    <p:anim calcmode="lin" valueType="num">
                                      <p:cBhvr>
                                        <p:cTn id="2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tags/tag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6 本章小结"/>
</p:tagLst>
</file>

<file path=ppt/theme/theme1.xml><?xml version="1.0" encoding="utf-8"?>
<a:theme xmlns:a="http://schemas.openxmlformats.org/drawingml/2006/main" name="模板_数据分析_2">
  <a:themeElements>
    <a:clrScheme name="自定义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第7章 Spring中的Bean</Template>
  <TotalTime>42</TotalTime>
  <Words>2648</Words>
  <Application>Microsoft Office PowerPoint</Application>
  <PresentationFormat>全屏显示(16:9)</PresentationFormat>
  <Paragraphs>425</Paragraphs>
  <Slides>32</Slides>
  <Notes>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32</vt:i4>
      </vt:variant>
    </vt:vector>
  </HeadingPairs>
  <TitlesOfParts>
    <vt:vector size="45" baseType="lpstr">
      <vt:lpstr>方正粗宋简体</vt:lpstr>
      <vt:lpstr>黑体</vt:lpstr>
      <vt:lpstr>华光大标宋_CNKI</vt:lpstr>
      <vt:lpstr>华光大黑二_CNKI</vt:lpstr>
      <vt:lpstr>华光美黑_CNKI</vt:lpstr>
      <vt:lpstr>宋体</vt:lpstr>
      <vt:lpstr>微软雅黑</vt:lpstr>
      <vt:lpstr>Arial</vt:lpstr>
      <vt:lpstr>Arial Black</vt:lpstr>
      <vt:lpstr>Calibri</vt:lpstr>
      <vt:lpstr>Times New Roman</vt:lpstr>
      <vt:lpstr>Wingdings</vt:lpstr>
      <vt:lpstr>模板_数据分析_2</vt:lpstr>
      <vt:lpstr>PowerPoint 演示文稿</vt:lpstr>
      <vt:lpstr>本章目标</vt:lpstr>
      <vt:lpstr>Spring的数据库开发及事务管理</vt:lpstr>
      <vt:lpstr>Spring JDBC</vt:lpstr>
      <vt:lpstr>Spring JdbcTemplate的解析</vt:lpstr>
      <vt:lpstr>Spring JdbcTemplate的解析</vt:lpstr>
      <vt:lpstr>Spring JDBC的配置</vt:lpstr>
      <vt:lpstr>Spring JDBC的配置</vt:lpstr>
      <vt:lpstr>Spring JDBC的配置</vt:lpstr>
      <vt:lpstr>Spring的数据库开发及事务管理</vt:lpstr>
      <vt:lpstr>Spring JdbcTemplate的常用方法</vt:lpstr>
      <vt:lpstr>execute()</vt:lpstr>
      <vt:lpstr>execute()</vt:lpstr>
      <vt:lpstr>execute()</vt:lpstr>
      <vt:lpstr>update()</vt:lpstr>
      <vt:lpstr>query()</vt:lpstr>
      <vt:lpstr>第9章 Spring的数据库开发及事务管理</vt:lpstr>
      <vt:lpstr>Spring事务管理概述</vt:lpstr>
      <vt:lpstr>事务管理的核心接口</vt:lpstr>
      <vt:lpstr>事务管理的核心接口</vt:lpstr>
      <vt:lpstr>事务管理的核心接口</vt:lpstr>
      <vt:lpstr>事务管理的核心接口</vt:lpstr>
      <vt:lpstr>事务管理的核心接口</vt:lpstr>
      <vt:lpstr>事务管理的核心接口</vt:lpstr>
      <vt:lpstr>事务管理的方式</vt:lpstr>
      <vt:lpstr>第9章 Spring的数据库开发及事务管理</vt:lpstr>
      <vt:lpstr>声明式事务管理</vt:lpstr>
      <vt:lpstr>5.2.1  基于XML方式的声明式事务</vt:lpstr>
      <vt:lpstr>5.2.1  基于XML方式的声明式事务</vt:lpstr>
      <vt:lpstr>基于Annotation方式的声明式事务</vt:lpstr>
      <vt:lpstr>基于Annotation方式的声明式事务</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第9章 Spring的数据库开发及事务管理</dc:title>
  <dc:creator>石 毅</dc:creator>
  <cp:keywords>第9章 Spring的数据库开发及事务管理</cp:keywords>
  <cp:lastModifiedBy>Fuxin</cp:lastModifiedBy>
  <cp:revision>11</cp:revision>
  <dcterms:created xsi:type="dcterms:W3CDTF">2020-03-12T05:20:36Z</dcterms:created>
  <dcterms:modified xsi:type="dcterms:W3CDTF">2022-12-07T07:57:11Z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2052-10.1.0.7697</vt:lpwstr>
  </property>
</Properties>
</file>