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2" r:id="rId6"/>
    <p:sldId id="260" r:id="rId7"/>
    <p:sldId id="261" r:id="rId8"/>
    <p:sldId id="263" r:id="rId9"/>
    <p:sldId id="264" r:id="rId10"/>
    <p:sldId id="265" r:id="rId11"/>
    <p:sldId id="266" r:id="rId12"/>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178F46-F3E2-4168-9DDC-62DB69B76700}" type="doc">
      <dgm:prSet loTypeId="urn:microsoft.com/office/officeart/2008/layout/LinedList" loCatId="list" qsTypeId="urn:microsoft.com/office/officeart/2005/8/quickstyle/simple1" qsCatId="simple" csTypeId="urn:microsoft.com/office/officeart/2018/5/colors/Iconchunking_neutralbg_accent1_2" csCatId="accent1" phldr="1"/>
      <dgm:spPr/>
      <dgm:t>
        <a:bodyPr/>
        <a:lstStyle/>
        <a:p>
          <a:endParaRPr lang="en-US"/>
        </a:p>
      </dgm:t>
    </dgm:pt>
    <dgm:pt modelId="{A3AF62EA-7469-4830-9A3F-704E454ECEB3}">
      <dgm:prSet/>
      <dgm:spPr/>
      <dgm:t>
        <a:bodyPr/>
        <a:lstStyle/>
        <a:p>
          <a:pPr algn="just"/>
          <a:r>
            <a:rPr lang="es-MX" dirty="0"/>
            <a:t>La estructura REPETIR cumple la misma función que la estructura MIENTRAS. La diferencia está en que la estructura  MIENTRAS comprueba la condición al inicio y REPETIR lo hace al final. Es por ello que la estructura REPETIR se ejecuta por lo menos una vez.</a:t>
          </a:r>
          <a:endParaRPr lang="en-US" dirty="0"/>
        </a:p>
      </dgm:t>
    </dgm:pt>
    <dgm:pt modelId="{082235F9-DE13-4009-82B8-C840E70CD359}" type="parTrans" cxnId="{8B2E0846-84EE-4B4C-A269-90AFD93231D1}">
      <dgm:prSet/>
      <dgm:spPr/>
      <dgm:t>
        <a:bodyPr/>
        <a:lstStyle/>
        <a:p>
          <a:endParaRPr lang="en-US"/>
        </a:p>
      </dgm:t>
    </dgm:pt>
    <dgm:pt modelId="{4D33F785-8631-4704-9347-A4631DD76D5F}" type="sibTrans" cxnId="{8B2E0846-84EE-4B4C-A269-90AFD93231D1}">
      <dgm:prSet/>
      <dgm:spPr/>
      <dgm:t>
        <a:bodyPr/>
        <a:lstStyle/>
        <a:p>
          <a:endParaRPr lang="en-US"/>
        </a:p>
      </dgm:t>
    </dgm:pt>
    <dgm:pt modelId="{17CEA895-3267-4663-A422-AEFCE9A6D371}">
      <dgm:prSet/>
      <dgm:spPr/>
      <dgm:t>
        <a:bodyPr/>
        <a:lstStyle/>
        <a:p>
          <a:pPr algn="just"/>
          <a:r>
            <a:rPr lang="es-MX" dirty="0"/>
            <a:t>Es además bastante recurrente que un bloque de programa cíclico deba ejecutarse por lo menos una vez. Ejemplificando, si deseamos solicitar un dato al cliente, quizá exista cualquier error y haya que insistir, sin embargo por lo menos deberemos pedírselo una primera ocasión.</a:t>
          </a:r>
          <a:endParaRPr lang="en-US" dirty="0"/>
        </a:p>
      </dgm:t>
    </dgm:pt>
    <dgm:pt modelId="{FC636AAB-03F9-4878-8018-3A5C02BA24C5}" type="parTrans" cxnId="{9357B208-6946-4DD3-A1D9-BCCED86DAA8D}">
      <dgm:prSet/>
      <dgm:spPr/>
      <dgm:t>
        <a:bodyPr/>
        <a:lstStyle/>
        <a:p>
          <a:endParaRPr lang="en-US"/>
        </a:p>
      </dgm:t>
    </dgm:pt>
    <dgm:pt modelId="{AA6AD51B-3AEE-42B7-AB6B-FE56BF72C394}" type="sibTrans" cxnId="{9357B208-6946-4DD3-A1D9-BCCED86DAA8D}">
      <dgm:prSet/>
      <dgm:spPr/>
      <dgm:t>
        <a:bodyPr/>
        <a:lstStyle/>
        <a:p>
          <a:endParaRPr lang="en-US"/>
        </a:p>
      </dgm:t>
    </dgm:pt>
    <dgm:pt modelId="{2839D769-A176-4FF3-933F-CC79D10D7BF7}" type="pres">
      <dgm:prSet presAssocID="{C1178F46-F3E2-4168-9DDC-62DB69B76700}" presName="vert0" presStyleCnt="0">
        <dgm:presLayoutVars>
          <dgm:dir/>
          <dgm:animOne val="branch"/>
          <dgm:animLvl val="lvl"/>
        </dgm:presLayoutVars>
      </dgm:prSet>
      <dgm:spPr/>
    </dgm:pt>
    <dgm:pt modelId="{9BB4E784-E512-45B9-92AD-BE0ADE7D2775}" type="pres">
      <dgm:prSet presAssocID="{A3AF62EA-7469-4830-9A3F-704E454ECEB3}" presName="thickLine" presStyleLbl="alignNode1" presStyleIdx="0" presStyleCnt="2"/>
      <dgm:spPr/>
    </dgm:pt>
    <dgm:pt modelId="{7E18C8DA-7047-4C93-99B9-71D3EEBD1E20}" type="pres">
      <dgm:prSet presAssocID="{A3AF62EA-7469-4830-9A3F-704E454ECEB3}" presName="horz1" presStyleCnt="0"/>
      <dgm:spPr/>
    </dgm:pt>
    <dgm:pt modelId="{B2F83CDE-E6D5-4D48-B9A6-73B86EE18A24}" type="pres">
      <dgm:prSet presAssocID="{A3AF62EA-7469-4830-9A3F-704E454ECEB3}" presName="tx1" presStyleLbl="revTx" presStyleIdx="0" presStyleCnt="2"/>
      <dgm:spPr/>
    </dgm:pt>
    <dgm:pt modelId="{B7784541-9919-42CB-BB15-39AC86815044}" type="pres">
      <dgm:prSet presAssocID="{A3AF62EA-7469-4830-9A3F-704E454ECEB3}" presName="vert1" presStyleCnt="0"/>
      <dgm:spPr/>
    </dgm:pt>
    <dgm:pt modelId="{1592E6A6-4836-4817-892A-780ED4548FCF}" type="pres">
      <dgm:prSet presAssocID="{17CEA895-3267-4663-A422-AEFCE9A6D371}" presName="thickLine" presStyleLbl="alignNode1" presStyleIdx="1" presStyleCnt="2"/>
      <dgm:spPr/>
    </dgm:pt>
    <dgm:pt modelId="{5DD4CE06-A2AA-4F33-B997-739217179C24}" type="pres">
      <dgm:prSet presAssocID="{17CEA895-3267-4663-A422-AEFCE9A6D371}" presName="horz1" presStyleCnt="0"/>
      <dgm:spPr/>
    </dgm:pt>
    <dgm:pt modelId="{2F7C39A4-02AF-4E9C-87A4-7F49C0C8B16A}" type="pres">
      <dgm:prSet presAssocID="{17CEA895-3267-4663-A422-AEFCE9A6D371}" presName="tx1" presStyleLbl="revTx" presStyleIdx="1" presStyleCnt="2"/>
      <dgm:spPr/>
    </dgm:pt>
    <dgm:pt modelId="{A8E69741-CD23-4A7B-A467-DC14822651B5}" type="pres">
      <dgm:prSet presAssocID="{17CEA895-3267-4663-A422-AEFCE9A6D371}" presName="vert1" presStyleCnt="0"/>
      <dgm:spPr/>
    </dgm:pt>
  </dgm:ptLst>
  <dgm:cxnLst>
    <dgm:cxn modelId="{9357B208-6946-4DD3-A1D9-BCCED86DAA8D}" srcId="{C1178F46-F3E2-4168-9DDC-62DB69B76700}" destId="{17CEA895-3267-4663-A422-AEFCE9A6D371}" srcOrd="1" destOrd="0" parTransId="{FC636AAB-03F9-4878-8018-3A5C02BA24C5}" sibTransId="{AA6AD51B-3AEE-42B7-AB6B-FE56BF72C394}"/>
    <dgm:cxn modelId="{8B2E0846-84EE-4B4C-A269-90AFD93231D1}" srcId="{C1178F46-F3E2-4168-9DDC-62DB69B76700}" destId="{A3AF62EA-7469-4830-9A3F-704E454ECEB3}" srcOrd="0" destOrd="0" parTransId="{082235F9-DE13-4009-82B8-C840E70CD359}" sibTransId="{4D33F785-8631-4704-9347-A4631DD76D5F}"/>
    <dgm:cxn modelId="{E76342BB-BC8E-4605-AF5F-6FE0DF63A8BA}" type="presOf" srcId="{17CEA895-3267-4663-A422-AEFCE9A6D371}" destId="{2F7C39A4-02AF-4E9C-87A4-7F49C0C8B16A}" srcOrd="0" destOrd="0" presId="urn:microsoft.com/office/officeart/2008/layout/LinedList"/>
    <dgm:cxn modelId="{8576E8E3-7CD8-4120-8421-122E59272523}" type="presOf" srcId="{C1178F46-F3E2-4168-9DDC-62DB69B76700}" destId="{2839D769-A176-4FF3-933F-CC79D10D7BF7}" srcOrd="0" destOrd="0" presId="urn:microsoft.com/office/officeart/2008/layout/LinedList"/>
    <dgm:cxn modelId="{980623FE-EBBC-4A3B-9517-E65E7A21940C}" type="presOf" srcId="{A3AF62EA-7469-4830-9A3F-704E454ECEB3}" destId="{B2F83CDE-E6D5-4D48-B9A6-73B86EE18A24}" srcOrd="0" destOrd="0" presId="urn:microsoft.com/office/officeart/2008/layout/LinedList"/>
    <dgm:cxn modelId="{0EC5DBE7-0B2F-4ADB-B556-9C3618099D46}" type="presParOf" srcId="{2839D769-A176-4FF3-933F-CC79D10D7BF7}" destId="{9BB4E784-E512-45B9-92AD-BE0ADE7D2775}" srcOrd="0" destOrd="0" presId="urn:microsoft.com/office/officeart/2008/layout/LinedList"/>
    <dgm:cxn modelId="{B69F1A98-7C6D-49AC-B926-7833F0660119}" type="presParOf" srcId="{2839D769-A176-4FF3-933F-CC79D10D7BF7}" destId="{7E18C8DA-7047-4C93-99B9-71D3EEBD1E20}" srcOrd="1" destOrd="0" presId="urn:microsoft.com/office/officeart/2008/layout/LinedList"/>
    <dgm:cxn modelId="{3620F3D5-0F51-46FD-8B9F-95669A5A24FA}" type="presParOf" srcId="{7E18C8DA-7047-4C93-99B9-71D3EEBD1E20}" destId="{B2F83CDE-E6D5-4D48-B9A6-73B86EE18A24}" srcOrd="0" destOrd="0" presId="urn:microsoft.com/office/officeart/2008/layout/LinedList"/>
    <dgm:cxn modelId="{16E56ED7-D0CA-4474-A8D0-F4209558EFA4}" type="presParOf" srcId="{7E18C8DA-7047-4C93-99B9-71D3EEBD1E20}" destId="{B7784541-9919-42CB-BB15-39AC86815044}" srcOrd="1" destOrd="0" presId="urn:microsoft.com/office/officeart/2008/layout/LinedList"/>
    <dgm:cxn modelId="{204E0619-90A7-4811-A875-29F8518BD490}" type="presParOf" srcId="{2839D769-A176-4FF3-933F-CC79D10D7BF7}" destId="{1592E6A6-4836-4817-892A-780ED4548FCF}" srcOrd="2" destOrd="0" presId="urn:microsoft.com/office/officeart/2008/layout/LinedList"/>
    <dgm:cxn modelId="{02EE00C2-3DBC-41FD-8890-057A73A53D31}" type="presParOf" srcId="{2839D769-A176-4FF3-933F-CC79D10D7BF7}" destId="{5DD4CE06-A2AA-4F33-B997-739217179C24}" srcOrd="3" destOrd="0" presId="urn:microsoft.com/office/officeart/2008/layout/LinedList"/>
    <dgm:cxn modelId="{4779A503-F0B6-4825-B970-D601C15BD225}" type="presParOf" srcId="{5DD4CE06-A2AA-4F33-B997-739217179C24}" destId="{2F7C39A4-02AF-4E9C-87A4-7F49C0C8B16A}" srcOrd="0" destOrd="0" presId="urn:microsoft.com/office/officeart/2008/layout/LinedList"/>
    <dgm:cxn modelId="{41EE4E9D-8C70-49C5-9BA3-4DC97FFE5311}" type="presParOf" srcId="{5DD4CE06-A2AA-4F33-B997-739217179C24}" destId="{A8E69741-CD23-4A7B-A467-DC14822651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4E784-E512-45B9-92AD-BE0ADE7D2775}">
      <dsp:nvSpPr>
        <dsp:cNvPr id="0" name=""/>
        <dsp:cNvSpPr/>
      </dsp:nvSpPr>
      <dsp:spPr>
        <a:xfrm>
          <a:off x="0" y="0"/>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F83CDE-E6D5-4D48-B9A6-73B86EE18A24}">
      <dsp:nvSpPr>
        <dsp:cNvPr id="0" name=""/>
        <dsp:cNvSpPr/>
      </dsp:nvSpPr>
      <dsp:spPr>
        <a:xfrm>
          <a:off x="0" y="0"/>
          <a:ext cx="6263640" cy="275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just" defTabSz="1155700">
            <a:lnSpc>
              <a:spcPct val="90000"/>
            </a:lnSpc>
            <a:spcBef>
              <a:spcPct val="0"/>
            </a:spcBef>
            <a:spcAft>
              <a:spcPct val="35000"/>
            </a:spcAft>
            <a:buNone/>
          </a:pPr>
          <a:r>
            <a:rPr lang="es-MX" sz="2600" kern="1200" dirty="0"/>
            <a:t>La estructura REPETIR cumple la misma función que la estructura MIENTRAS. La diferencia está en que la estructura  MIENTRAS comprueba la condición al inicio y REPETIR lo hace al final. Es por ello que la estructura REPETIR se ejecuta por lo menos una vez.</a:t>
          </a:r>
          <a:endParaRPr lang="en-US" sz="2600" kern="1200" dirty="0"/>
        </a:p>
      </dsp:txBody>
      <dsp:txXfrm>
        <a:off x="0" y="0"/>
        <a:ext cx="6263640" cy="2752343"/>
      </dsp:txXfrm>
    </dsp:sp>
    <dsp:sp modelId="{1592E6A6-4836-4817-892A-780ED4548FCF}">
      <dsp:nvSpPr>
        <dsp:cNvPr id="0" name=""/>
        <dsp:cNvSpPr/>
      </dsp:nvSpPr>
      <dsp:spPr>
        <a:xfrm>
          <a:off x="0" y="2752343"/>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7C39A4-02AF-4E9C-87A4-7F49C0C8B16A}">
      <dsp:nvSpPr>
        <dsp:cNvPr id="0" name=""/>
        <dsp:cNvSpPr/>
      </dsp:nvSpPr>
      <dsp:spPr>
        <a:xfrm>
          <a:off x="0" y="2752343"/>
          <a:ext cx="6263640" cy="275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just" defTabSz="1155700">
            <a:lnSpc>
              <a:spcPct val="90000"/>
            </a:lnSpc>
            <a:spcBef>
              <a:spcPct val="0"/>
            </a:spcBef>
            <a:spcAft>
              <a:spcPct val="35000"/>
            </a:spcAft>
            <a:buNone/>
          </a:pPr>
          <a:r>
            <a:rPr lang="es-MX" sz="2600" kern="1200" dirty="0"/>
            <a:t>Es además bastante recurrente que un bloque de programa cíclico deba ejecutarse por lo menos una vez. Ejemplificando, si deseamos solicitar un dato al cliente, quizá exista cualquier error y haya que insistir, sin embargo por lo menos deberemos pedírselo una primera ocasión.</a:t>
          </a:r>
          <a:endParaRPr lang="en-US" sz="2600" kern="1200" dirty="0"/>
        </a:p>
      </dsp:txBody>
      <dsp:txXfrm>
        <a:off x="0" y="2752343"/>
        <a:ext cx="6263640" cy="275234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69A797-28B0-B7BD-EE80-1C9D50E4350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8209C895-686B-F1BE-DF81-677028EFD0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1CAFAEDC-B640-7801-9F64-A7EFD37C0FE1}"/>
              </a:ext>
            </a:extLst>
          </p:cNvPr>
          <p:cNvSpPr>
            <a:spLocks noGrp="1"/>
          </p:cNvSpPr>
          <p:nvPr>
            <p:ph type="dt" sz="half" idx="10"/>
          </p:nvPr>
        </p:nvSpPr>
        <p:spPr/>
        <p:txBody>
          <a:bodyPr/>
          <a:lstStyle/>
          <a:p>
            <a:fld id="{7D1E4327-7658-43E8-BCE1-0530BFC91DE8}" type="datetimeFigureOut">
              <a:rPr lang="es-EC" smtClean="0"/>
              <a:t>23/5/2022</a:t>
            </a:fld>
            <a:endParaRPr lang="es-EC"/>
          </a:p>
        </p:txBody>
      </p:sp>
      <p:sp>
        <p:nvSpPr>
          <p:cNvPr id="5" name="Marcador de pie de página 4">
            <a:extLst>
              <a:ext uri="{FF2B5EF4-FFF2-40B4-BE49-F238E27FC236}">
                <a16:creationId xmlns:a16="http://schemas.microsoft.com/office/drawing/2014/main" id="{72CA97BB-39C5-F7EA-F8EE-2A26C9D23D09}"/>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97962F62-0CC5-083F-69EC-884615945683}"/>
              </a:ext>
            </a:extLst>
          </p:cNvPr>
          <p:cNvSpPr>
            <a:spLocks noGrp="1"/>
          </p:cNvSpPr>
          <p:nvPr>
            <p:ph type="sldNum" sz="quarter" idx="12"/>
          </p:nvPr>
        </p:nvSpPr>
        <p:spPr/>
        <p:txBody>
          <a:bodyPr/>
          <a:lstStyle/>
          <a:p>
            <a:fld id="{38713F81-DA8A-49EB-848D-D1F592FB69D4}" type="slidenum">
              <a:rPr lang="es-EC" smtClean="0"/>
              <a:t>‹Nº›</a:t>
            </a:fld>
            <a:endParaRPr lang="es-EC"/>
          </a:p>
        </p:txBody>
      </p:sp>
    </p:spTree>
    <p:extLst>
      <p:ext uri="{BB962C8B-B14F-4D97-AF65-F5344CB8AC3E}">
        <p14:creationId xmlns:p14="http://schemas.microsoft.com/office/powerpoint/2010/main" val="214028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697CA1-C368-3CEE-B1CA-26D1D0FCF808}"/>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3A81EA59-C5FC-A5D3-986A-C3732B7223D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00EF658E-C923-5F21-327A-C4F31625DD0B}"/>
              </a:ext>
            </a:extLst>
          </p:cNvPr>
          <p:cNvSpPr>
            <a:spLocks noGrp="1"/>
          </p:cNvSpPr>
          <p:nvPr>
            <p:ph type="dt" sz="half" idx="10"/>
          </p:nvPr>
        </p:nvSpPr>
        <p:spPr/>
        <p:txBody>
          <a:bodyPr/>
          <a:lstStyle/>
          <a:p>
            <a:fld id="{7D1E4327-7658-43E8-BCE1-0530BFC91DE8}" type="datetimeFigureOut">
              <a:rPr lang="es-EC" smtClean="0"/>
              <a:t>23/5/2022</a:t>
            </a:fld>
            <a:endParaRPr lang="es-EC"/>
          </a:p>
        </p:txBody>
      </p:sp>
      <p:sp>
        <p:nvSpPr>
          <p:cNvPr id="5" name="Marcador de pie de página 4">
            <a:extLst>
              <a:ext uri="{FF2B5EF4-FFF2-40B4-BE49-F238E27FC236}">
                <a16:creationId xmlns:a16="http://schemas.microsoft.com/office/drawing/2014/main" id="{4F0AFE35-A4CB-EE63-3278-E2DD924ED6D0}"/>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BCB6029F-DB58-E852-2B32-735496CD93C9}"/>
              </a:ext>
            </a:extLst>
          </p:cNvPr>
          <p:cNvSpPr>
            <a:spLocks noGrp="1"/>
          </p:cNvSpPr>
          <p:nvPr>
            <p:ph type="sldNum" sz="quarter" idx="12"/>
          </p:nvPr>
        </p:nvSpPr>
        <p:spPr/>
        <p:txBody>
          <a:bodyPr/>
          <a:lstStyle/>
          <a:p>
            <a:fld id="{38713F81-DA8A-49EB-848D-D1F592FB69D4}" type="slidenum">
              <a:rPr lang="es-EC" smtClean="0"/>
              <a:t>‹Nº›</a:t>
            </a:fld>
            <a:endParaRPr lang="es-EC"/>
          </a:p>
        </p:txBody>
      </p:sp>
    </p:spTree>
    <p:extLst>
      <p:ext uri="{BB962C8B-B14F-4D97-AF65-F5344CB8AC3E}">
        <p14:creationId xmlns:p14="http://schemas.microsoft.com/office/powerpoint/2010/main" val="34450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E6F6BD4-C3B1-8998-7930-4DC4F05F295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000CAF48-197D-6F28-C739-6A2A63B296C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CE19F1B1-1DB7-9F1F-7FDC-D9A4643C0AC2}"/>
              </a:ext>
            </a:extLst>
          </p:cNvPr>
          <p:cNvSpPr>
            <a:spLocks noGrp="1"/>
          </p:cNvSpPr>
          <p:nvPr>
            <p:ph type="dt" sz="half" idx="10"/>
          </p:nvPr>
        </p:nvSpPr>
        <p:spPr/>
        <p:txBody>
          <a:bodyPr/>
          <a:lstStyle/>
          <a:p>
            <a:fld id="{7D1E4327-7658-43E8-BCE1-0530BFC91DE8}" type="datetimeFigureOut">
              <a:rPr lang="es-EC" smtClean="0"/>
              <a:t>23/5/2022</a:t>
            </a:fld>
            <a:endParaRPr lang="es-EC"/>
          </a:p>
        </p:txBody>
      </p:sp>
      <p:sp>
        <p:nvSpPr>
          <p:cNvPr id="5" name="Marcador de pie de página 4">
            <a:extLst>
              <a:ext uri="{FF2B5EF4-FFF2-40B4-BE49-F238E27FC236}">
                <a16:creationId xmlns:a16="http://schemas.microsoft.com/office/drawing/2014/main" id="{E97B25B9-19C8-5361-E8DD-8BC587AF3450}"/>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F1F9DDD4-93F4-E493-B47C-831598AB7263}"/>
              </a:ext>
            </a:extLst>
          </p:cNvPr>
          <p:cNvSpPr>
            <a:spLocks noGrp="1"/>
          </p:cNvSpPr>
          <p:nvPr>
            <p:ph type="sldNum" sz="quarter" idx="12"/>
          </p:nvPr>
        </p:nvSpPr>
        <p:spPr/>
        <p:txBody>
          <a:bodyPr/>
          <a:lstStyle/>
          <a:p>
            <a:fld id="{38713F81-DA8A-49EB-848D-D1F592FB69D4}" type="slidenum">
              <a:rPr lang="es-EC" smtClean="0"/>
              <a:t>‹Nº›</a:t>
            </a:fld>
            <a:endParaRPr lang="es-EC"/>
          </a:p>
        </p:txBody>
      </p:sp>
    </p:spTree>
    <p:extLst>
      <p:ext uri="{BB962C8B-B14F-4D97-AF65-F5344CB8AC3E}">
        <p14:creationId xmlns:p14="http://schemas.microsoft.com/office/powerpoint/2010/main" val="109743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C70037-1E83-BC30-43F0-6F7E21FFBAF4}"/>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F3DF8D09-EA91-79E4-C862-7DED39AEDBF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0204B920-D2A0-B5C7-D857-ED0EFAD46947}"/>
              </a:ext>
            </a:extLst>
          </p:cNvPr>
          <p:cNvSpPr>
            <a:spLocks noGrp="1"/>
          </p:cNvSpPr>
          <p:nvPr>
            <p:ph type="dt" sz="half" idx="10"/>
          </p:nvPr>
        </p:nvSpPr>
        <p:spPr/>
        <p:txBody>
          <a:bodyPr/>
          <a:lstStyle/>
          <a:p>
            <a:fld id="{7D1E4327-7658-43E8-BCE1-0530BFC91DE8}" type="datetimeFigureOut">
              <a:rPr lang="es-EC" smtClean="0"/>
              <a:t>23/5/2022</a:t>
            </a:fld>
            <a:endParaRPr lang="es-EC"/>
          </a:p>
        </p:txBody>
      </p:sp>
      <p:sp>
        <p:nvSpPr>
          <p:cNvPr id="5" name="Marcador de pie de página 4">
            <a:extLst>
              <a:ext uri="{FF2B5EF4-FFF2-40B4-BE49-F238E27FC236}">
                <a16:creationId xmlns:a16="http://schemas.microsoft.com/office/drawing/2014/main" id="{3BA5B598-1E6D-A10A-6DDE-6D23E589AA40}"/>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1CBE0329-DB89-EB2C-E91B-73299ADC17C1}"/>
              </a:ext>
            </a:extLst>
          </p:cNvPr>
          <p:cNvSpPr>
            <a:spLocks noGrp="1"/>
          </p:cNvSpPr>
          <p:nvPr>
            <p:ph type="sldNum" sz="quarter" idx="12"/>
          </p:nvPr>
        </p:nvSpPr>
        <p:spPr/>
        <p:txBody>
          <a:bodyPr/>
          <a:lstStyle/>
          <a:p>
            <a:fld id="{38713F81-DA8A-49EB-848D-D1F592FB69D4}" type="slidenum">
              <a:rPr lang="es-EC" smtClean="0"/>
              <a:t>‹Nº›</a:t>
            </a:fld>
            <a:endParaRPr lang="es-EC"/>
          </a:p>
        </p:txBody>
      </p:sp>
    </p:spTree>
    <p:extLst>
      <p:ext uri="{BB962C8B-B14F-4D97-AF65-F5344CB8AC3E}">
        <p14:creationId xmlns:p14="http://schemas.microsoft.com/office/powerpoint/2010/main" val="3752752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EACF5-E091-6959-794A-963512FE1B5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E659BAD9-1453-E2BB-DCE0-6A56DD2E22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CBC8D11-3B36-2414-978F-5F31D2332FF6}"/>
              </a:ext>
            </a:extLst>
          </p:cNvPr>
          <p:cNvSpPr>
            <a:spLocks noGrp="1"/>
          </p:cNvSpPr>
          <p:nvPr>
            <p:ph type="dt" sz="half" idx="10"/>
          </p:nvPr>
        </p:nvSpPr>
        <p:spPr/>
        <p:txBody>
          <a:bodyPr/>
          <a:lstStyle/>
          <a:p>
            <a:fld id="{7D1E4327-7658-43E8-BCE1-0530BFC91DE8}" type="datetimeFigureOut">
              <a:rPr lang="es-EC" smtClean="0"/>
              <a:t>23/5/2022</a:t>
            </a:fld>
            <a:endParaRPr lang="es-EC"/>
          </a:p>
        </p:txBody>
      </p:sp>
      <p:sp>
        <p:nvSpPr>
          <p:cNvPr id="5" name="Marcador de pie de página 4">
            <a:extLst>
              <a:ext uri="{FF2B5EF4-FFF2-40B4-BE49-F238E27FC236}">
                <a16:creationId xmlns:a16="http://schemas.microsoft.com/office/drawing/2014/main" id="{7A82A55C-4178-EF19-87EB-E5ADB124962F}"/>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4ECE8222-463E-8E33-4811-EFBDBB1028BF}"/>
              </a:ext>
            </a:extLst>
          </p:cNvPr>
          <p:cNvSpPr>
            <a:spLocks noGrp="1"/>
          </p:cNvSpPr>
          <p:nvPr>
            <p:ph type="sldNum" sz="quarter" idx="12"/>
          </p:nvPr>
        </p:nvSpPr>
        <p:spPr/>
        <p:txBody>
          <a:bodyPr/>
          <a:lstStyle/>
          <a:p>
            <a:fld id="{38713F81-DA8A-49EB-848D-D1F592FB69D4}" type="slidenum">
              <a:rPr lang="es-EC" smtClean="0"/>
              <a:t>‹Nº›</a:t>
            </a:fld>
            <a:endParaRPr lang="es-EC"/>
          </a:p>
        </p:txBody>
      </p:sp>
    </p:spTree>
    <p:extLst>
      <p:ext uri="{BB962C8B-B14F-4D97-AF65-F5344CB8AC3E}">
        <p14:creationId xmlns:p14="http://schemas.microsoft.com/office/powerpoint/2010/main" val="8442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5A27E4-DCB0-6435-30D2-6C0C7A106C6C}"/>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050B7082-3646-3F84-350C-D86B9775A70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9CA5354D-ED51-68EF-2E49-7F710833F45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C8A5AA31-9ECC-D178-A494-CC21E8EE9896}"/>
              </a:ext>
            </a:extLst>
          </p:cNvPr>
          <p:cNvSpPr>
            <a:spLocks noGrp="1"/>
          </p:cNvSpPr>
          <p:nvPr>
            <p:ph type="dt" sz="half" idx="10"/>
          </p:nvPr>
        </p:nvSpPr>
        <p:spPr/>
        <p:txBody>
          <a:bodyPr/>
          <a:lstStyle/>
          <a:p>
            <a:fld id="{7D1E4327-7658-43E8-BCE1-0530BFC91DE8}" type="datetimeFigureOut">
              <a:rPr lang="es-EC" smtClean="0"/>
              <a:t>23/5/2022</a:t>
            </a:fld>
            <a:endParaRPr lang="es-EC"/>
          </a:p>
        </p:txBody>
      </p:sp>
      <p:sp>
        <p:nvSpPr>
          <p:cNvPr id="6" name="Marcador de pie de página 5">
            <a:extLst>
              <a:ext uri="{FF2B5EF4-FFF2-40B4-BE49-F238E27FC236}">
                <a16:creationId xmlns:a16="http://schemas.microsoft.com/office/drawing/2014/main" id="{4E0DA783-7E11-6BC4-0208-511E74C99E6D}"/>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70453CD5-6E01-1F3B-117C-CEBF48C6CD0A}"/>
              </a:ext>
            </a:extLst>
          </p:cNvPr>
          <p:cNvSpPr>
            <a:spLocks noGrp="1"/>
          </p:cNvSpPr>
          <p:nvPr>
            <p:ph type="sldNum" sz="quarter" idx="12"/>
          </p:nvPr>
        </p:nvSpPr>
        <p:spPr/>
        <p:txBody>
          <a:bodyPr/>
          <a:lstStyle/>
          <a:p>
            <a:fld id="{38713F81-DA8A-49EB-848D-D1F592FB69D4}" type="slidenum">
              <a:rPr lang="es-EC" smtClean="0"/>
              <a:t>‹Nº›</a:t>
            </a:fld>
            <a:endParaRPr lang="es-EC"/>
          </a:p>
        </p:txBody>
      </p:sp>
    </p:spTree>
    <p:extLst>
      <p:ext uri="{BB962C8B-B14F-4D97-AF65-F5344CB8AC3E}">
        <p14:creationId xmlns:p14="http://schemas.microsoft.com/office/powerpoint/2010/main" val="248083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91274D-33E5-3F73-8DF3-AC12DCA9D3C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F98AECA8-5CBE-BC2F-45FB-2A557FDB57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5D0E3D1-5516-DE70-5428-E1B78A97CFA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0B78988E-D47A-EB15-71CC-E8811A84C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F9C6244-A022-1F6E-E56B-D9697BEB203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32298C0D-CDBF-A855-26B2-891FCA7918F3}"/>
              </a:ext>
            </a:extLst>
          </p:cNvPr>
          <p:cNvSpPr>
            <a:spLocks noGrp="1"/>
          </p:cNvSpPr>
          <p:nvPr>
            <p:ph type="dt" sz="half" idx="10"/>
          </p:nvPr>
        </p:nvSpPr>
        <p:spPr/>
        <p:txBody>
          <a:bodyPr/>
          <a:lstStyle/>
          <a:p>
            <a:fld id="{7D1E4327-7658-43E8-BCE1-0530BFC91DE8}" type="datetimeFigureOut">
              <a:rPr lang="es-EC" smtClean="0"/>
              <a:t>23/5/2022</a:t>
            </a:fld>
            <a:endParaRPr lang="es-EC"/>
          </a:p>
        </p:txBody>
      </p:sp>
      <p:sp>
        <p:nvSpPr>
          <p:cNvPr id="8" name="Marcador de pie de página 7">
            <a:extLst>
              <a:ext uri="{FF2B5EF4-FFF2-40B4-BE49-F238E27FC236}">
                <a16:creationId xmlns:a16="http://schemas.microsoft.com/office/drawing/2014/main" id="{32DE13A6-E27D-1925-6F7B-8F879323AAFF}"/>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40FE2D20-7CAA-0712-FFC4-2D5E49923081}"/>
              </a:ext>
            </a:extLst>
          </p:cNvPr>
          <p:cNvSpPr>
            <a:spLocks noGrp="1"/>
          </p:cNvSpPr>
          <p:nvPr>
            <p:ph type="sldNum" sz="quarter" idx="12"/>
          </p:nvPr>
        </p:nvSpPr>
        <p:spPr/>
        <p:txBody>
          <a:bodyPr/>
          <a:lstStyle/>
          <a:p>
            <a:fld id="{38713F81-DA8A-49EB-848D-D1F592FB69D4}" type="slidenum">
              <a:rPr lang="es-EC" smtClean="0"/>
              <a:t>‹Nº›</a:t>
            </a:fld>
            <a:endParaRPr lang="es-EC"/>
          </a:p>
        </p:txBody>
      </p:sp>
    </p:spTree>
    <p:extLst>
      <p:ext uri="{BB962C8B-B14F-4D97-AF65-F5344CB8AC3E}">
        <p14:creationId xmlns:p14="http://schemas.microsoft.com/office/powerpoint/2010/main" val="4209884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ED0C4B-31D2-7DB8-0603-67AE1934201B}"/>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2713D16D-576B-AB14-9F35-F9E1965C92BC}"/>
              </a:ext>
            </a:extLst>
          </p:cNvPr>
          <p:cNvSpPr>
            <a:spLocks noGrp="1"/>
          </p:cNvSpPr>
          <p:nvPr>
            <p:ph type="dt" sz="half" idx="10"/>
          </p:nvPr>
        </p:nvSpPr>
        <p:spPr/>
        <p:txBody>
          <a:bodyPr/>
          <a:lstStyle/>
          <a:p>
            <a:fld id="{7D1E4327-7658-43E8-BCE1-0530BFC91DE8}" type="datetimeFigureOut">
              <a:rPr lang="es-EC" smtClean="0"/>
              <a:t>23/5/2022</a:t>
            </a:fld>
            <a:endParaRPr lang="es-EC"/>
          </a:p>
        </p:txBody>
      </p:sp>
      <p:sp>
        <p:nvSpPr>
          <p:cNvPr id="4" name="Marcador de pie de página 3">
            <a:extLst>
              <a:ext uri="{FF2B5EF4-FFF2-40B4-BE49-F238E27FC236}">
                <a16:creationId xmlns:a16="http://schemas.microsoft.com/office/drawing/2014/main" id="{2271E146-0E48-A23A-A1B6-93A7D5C85EC0}"/>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9B2F27F2-B9DD-7523-10A5-8C909573404A}"/>
              </a:ext>
            </a:extLst>
          </p:cNvPr>
          <p:cNvSpPr>
            <a:spLocks noGrp="1"/>
          </p:cNvSpPr>
          <p:nvPr>
            <p:ph type="sldNum" sz="quarter" idx="12"/>
          </p:nvPr>
        </p:nvSpPr>
        <p:spPr/>
        <p:txBody>
          <a:bodyPr/>
          <a:lstStyle/>
          <a:p>
            <a:fld id="{38713F81-DA8A-49EB-848D-D1F592FB69D4}" type="slidenum">
              <a:rPr lang="es-EC" smtClean="0"/>
              <a:t>‹Nº›</a:t>
            </a:fld>
            <a:endParaRPr lang="es-EC"/>
          </a:p>
        </p:txBody>
      </p:sp>
    </p:spTree>
    <p:extLst>
      <p:ext uri="{BB962C8B-B14F-4D97-AF65-F5344CB8AC3E}">
        <p14:creationId xmlns:p14="http://schemas.microsoft.com/office/powerpoint/2010/main" val="377856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D7EFFBB-04E1-EB3F-735D-1597645F8D1D}"/>
              </a:ext>
            </a:extLst>
          </p:cNvPr>
          <p:cNvSpPr>
            <a:spLocks noGrp="1"/>
          </p:cNvSpPr>
          <p:nvPr>
            <p:ph type="dt" sz="half" idx="10"/>
          </p:nvPr>
        </p:nvSpPr>
        <p:spPr/>
        <p:txBody>
          <a:bodyPr/>
          <a:lstStyle/>
          <a:p>
            <a:fld id="{7D1E4327-7658-43E8-BCE1-0530BFC91DE8}" type="datetimeFigureOut">
              <a:rPr lang="es-EC" smtClean="0"/>
              <a:t>23/5/2022</a:t>
            </a:fld>
            <a:endParaRPr lang="es-EC"/>
          </a:p>
        </p:txBody>
      </p:sp>
      <p:sp>
        <p:nvSpPr>
          <p:cNvPr id="3" name="Marcador de pie de página 2">
            <a:extLst>
              <a:ext uri="{FF2B5EF4-FFF2-40B4-BE49-F238E27FC236}">
                <a16:creationId xmlns:a16="http://schemas.microsoft.com/office/drawing/2014/main" id="{680C9216-C8DE-59E0-5538-15AB4075A90B}"/>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2C76C6EB-B2BE-5E29-0C33-9700A7606182}"/>
              </a:ext>
            </a:extLst>
          </p:cNvPr>
          <p:cNvSpPr>
            <a:spLocks noGrp="1"/>
          </p:cNvSpPr>
          <p:nvPr>
            <p:ph type="sldNum" sz="quarter" idx="12"/>
          </p:nvPr>
        </p:nvSpPr>
        <p:spPr/>
        <p:txBody>
          <a:bodyPr/>
          <a:lstStyle/>
          <a:p>
            <a:fld id="{38713F81-DA8A-49EB-848D-D1F592FB69D4}" type="slidenum">
              <a:rPr lang="es-EC" smtClean="0"/>
              <a:t>‹Nº›</a:t>
            </a:fld>
            <a:endParaRPr lang="es-EC"/>
          </a:p>
        </p:txBody>
      </p:sp>
    </p:spTree>
    <p:extLst>
      <p:ext uri="{BB962C8B-B14F-4D97-AF65-F5344CB8AC3E}">
        <p14:creationId xmlns:p14="http://schemas.microsoft.com/office/powerpoint/2010/main" val="254378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D3FD93-1023-AD63-A978-83758A01A66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83300E29-F46D-1B5E-7E53-2EBD49A9B2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115966CE-299D-98C2-72C4-BCC52BFD1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338433B-02EA-73C8-8E69-13C138D5C6E5}"/>
              </a:ext>
            </a:extLst>
          </p:cNvPr>
          <p:cNvSpPr>
            <a:spLocks noGrp="1"/>
          </p:cNvSpPr>
          <p:nvPr>
            <p:ph type="dt" sz="half" idx="10"/>
          </p:nvPr>
        </p:nvSpPr>
        <p:spPr/>
        <p:txBody>
          <a:bodyPr/>
          <a:lstStyle/>
          <a:p>
            <a:fld id="{7D1E4327-7658-43E8-BCE1-0530BFC91DE8}" type="datetimeFigureOut">
              <a:rPr lang="es-EC" smtClean="0"/>
              <a:t>23/5/2022</a:t>
            </a:fld>
            <a:endParaRPr lang="es-EC"/>
          </a:p>
        </p:txBody>
      </p:sp>
      <p:sp>
        <p:nvSpPr>
          <p:cNvPr id="6" name="Marcador de pie de página 5">
            <a:extLst>
              <a:ext uri="{FF2B5EF4-FFF2-40B4-BE49-F238E27FC236}">
                <a16:creationId xmlns:a16="http://schemas.microsoft.com/office/drawing/2014/main" id="{FFD88732-ADC1-F9B6-0D30-353847E177DD}"/>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C26D7B2F-76F3-D02D-6C68-703F6B8D50B1}"/>
              </a:ext>
            </a:extLst>
          </p:cNvPr>
          <p:cNvSpPr>
            <a:spLocks noGrp="1"/>
          </p:cNvSpPr>
          <p:nvPr>
            <p:ph type="sldNum" sz="quarter" idx="12"/>
          </p:nvPr>
        </p:nvSpPr>
        <p:spPr/>
        <p:txBody>
          <a:bodyPr/>
          <a:lstStyle/>
          <a:p>
            <a:fld id="{38713F81-DA8A-49EB-848D-D1F592FB69D4}" type="slidenum">
              <a:rPr lang="es-EC" smtClean="0"/>
              <a:t>‹Nº›</a:t>
            </a:fld>
            <a:endParaRPr lang="es-EC"/>
          </a:p>
        </p:txBody>
      </p:sp>
    </p:spTree>
    <p:extLst>
      <p:ext uri="{BB962C8B-B14F-4D97-AF65-F5344CB8AC3E}">
        <p14:creationId xmlns:p14="http://schemas.microsoft.com/office/powerpoint/2010/main" val="1314035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543AE4-C236-4DC0-8568-B8BDBAF44BA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4594977F-D6E4-6B57-E2B4-78E25C746E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BFD86953-5511-A6B2-6BC9-1EFFBF06B9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D6FCA5E-9740-9B85-13C8-244EFD501D3D}"/>
              </a:ext>
            </a:extLst>
          </p:cNvPr>
          <p:cNvSpPr>
            <a:spLocks noGrp="1"/>
          </p:cNvSpPr>
          <p:nvPr>
            <p:ph type="dt" sz="half" idx="10"/>
          </p:nvPr>
        </p:nvSpPr>
        <p:spPr/>
        <p:txBody>
          <a:bodyPr/>
          <a:lstStyle/>
          <a:p>
            <a:fld id="{7D1E4327-7658-43E8-BCE1-0530BFC91DE8}" type="datetimeFigureOut">
              <a:rPr lang="es-EC" smtClean="0"/>
              <a:t>23/5/2022</a:t>
            </a:fld>
            <a:endParaRPr lang="es-EC"/>
          </a:p>
        </p:txBody>
      </p:sp>
      <p:sp>
        <p:nvSpPr>
          <p:cNvPr id="6" name="Marcador de pie de página 5">
            <a:extLst>
              <a:ext uri="{FF2B5EF4-FFF2-40B4-BE49-F238E27FC236}">
                <a16:creationId xmlns:a16="http://schemas.microsoft.com/office/drawing/2014/main" id="{8A7AD672-3B74-609C-32E8-4617040D4625}"/>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0AD2F77F-27C5-FC74-0EBF-61AB4EB0A22F}"/>
              </a:ext>
            </a:extLst>
          </p:cNvPr>
          <p:cNvSpPr>
            <a:spLocks noGrp="1"/>
          </p:cNvSpPr>
          <p:nvPr>
            <p:ph type="sldNum" sz="quarter" idx="12"/>
          </p:nvPr>
        </p:nvSpPr>
        <p:spPr/>
        <p:txBody>
          <a:bodyPr/>
          <a:lstStyle/>
          <a:p>
            <a:fld id="{38713F81-DA8A-49EB-848D-D1F592FB69D4}" type="slidenum">
              <a:rPr lang="es-EC" smtClean="0"/>
              <a:t>‹Nº›</a:t>
            </a:fld>
            <a:endParaRPr lang="es-EC"/>
          </a:p>
        </p:txBody>
      </p:sp>
    </p:spTree>
    <p:extLst>
      <p:ext uri="{BB962C8B-B14F-4D97-AF65-F5344CB8AC3E}">
        <p14:creationId xmlns:p14="http://schemas.microsoft.com/office/powerpoint/2010/main" val="4129777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C3493D7-6BF2-FF0B-2F1C-409A1CAA62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AEAFA906-4036-6FA2-F25D-B4E4044838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4BCC4CDA-70C9-666F-AF7D-A4A59F5AD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E4327-7658-43E8-BCE1-0530BFC91DE8}" type="datetimeFigureOut">
              <a:rPr lang="es-EC" smtClean="0"/>
              <a:t>23/5/2022</a:t>
            </a:fld>
            <a:endParaRPr lang="es-EC"/>
          </a:p>
        </p:txBody>
      </p:sp>
      <p:sp>
        <p:nvSpPr>
          <p:cNvPr id="5" name="Marcador de pie de página 4">
            <a:extLst>
              <a:ext uri="{FF2B5EF4-FFF2-40B4-BE49-F238E27FC236}">
                <a16:creationId xmlns:a16="http://schemas.microsoft.com/office/drawing/2014/main" id="{CB017C58-1FEC-BA7F-BA9E-66353FFA6D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E0BBCD27-33D2-7E08-2C5B-82FEB38A5E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13F81-DA8A-49EB-848D-D1F592FB69D4}" type="slidenum">
              <a:rPr lang="es-EC" smtClean="0"/>
              <a:t>‹Nº›</a:t>
            </a:fld>
            <a:endParaRPr lang="es-EC"/>
          </a:p>
        </p:txBody>
      </p:sp>
    </p:spTree>
    <p:extLst>
      <p:ext uri="{BB962C8B-B14F-4D97-AF65-F5344CB8AC3E}">
        <p14:creationId xmlns:p14="http://schemas.microsoft.com/office/powerpoint/2010/main" val="1746308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6F49A197-92B6-17B9-8223-B60B351E69F9}"/>
              </a:ext>
            </a:extLst>
          </p:cNvPr>
          <p:cNvSpPr>
            <a:spLocks noGrp="1"/>
          </p:cNvSpPr>
          <p:nvPr>
            <p:ph type="ctrTitle"/>
          </p:nvPr>
        </p:nvSpPr>
        <p:spPr>
          <a:xfrm>
            <a:off x="1314824" y="735106"/>
            <a:ext cx="10053763" cy="2928470"/>
          </a:xfrm>
        </p:spPr>
        <p:txBody>
          <a:bodyPr anchor="b">
            <a:normAutofit/>
          </a:bodyPr>
          <a:lstStyle/>
          <a:p>
            <a:pPr algn="l"/>
            <a:r>
              <a:rPr lang="es-EC" sz="4800">
                <a:solidFill>
                  <a:srgbClr val="FFFFFF"/>
                </a:solidFill>
              </a:rPr>
              <a:t>REPETIR HASTA (Comparación con HACER MIENTRAS)</a:t>
            </a:r>
          </a:p>
        </p:txBody>
      </p:sp>
      <p:sp>
        <p:nvSpPr>
          <p:cNvPr id="3" name="Subtítulo 2">
            <a:extLst>
              <a:ext uri="{FF2B5EF4-FFF2-40B4-BE49-F238E27FC236}">
                <a16:creationId xmlns:a16="http://schemas.microsoft.com/office/drawing/2014/main" id="{AC813A02-E94D-2C4E-97B5-51DD2530CBE2}"/>
              </a:ext>
            </a:extLst>
          </p:cNvPr>
          <p:cNvSpPr>
            <a:spLocks noGrp="1"/>
          </p:cNvSpPr>
          <p:nvPr>
            <p:ph type="subTitle" idx="1"/>
          </p:nvPr>
        </p:nvSpPr>
        <p:spPr>
          <a:xfrm>
            <a:off x="1350682" y="4870824"/>
            <a:ext cx="10005951" cy="1458258"/>
          </a:xfrm>
        </p:spPr>
        <p:txBody>
          <a:bodyPr anchor="ctr">
            <a:normAutofit/>
          </a:bodyPr>
          <a:lstStyle/>
          <a:p>
            <a:pPr algn="l"/>
            <a:r>
              <a:rPr lang="es-EC" dirty="0"/>
              <a:t>GRUPO E</a:t>
            </a:r>
            <a:endParaRPr lang="es-EC"/>
          </a:p>
        </p:txBody>
      </p:sp>
    </p:spTree>
    <p:extLst>
      <p:ext uri="{BB962C8B-B14F-4D97-AF65-F5344CB8AC3E}">
        <p14:creationId xmlns:p14="http://schemas.microsoft.com/office/powerpoint/2010/main" val="153917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053FAB7C-9EA8-2AE9-E4C2-021BA8C1C245}"/>
              </a:ext>
            </a:extLst>
          </p:cNvPr>
          <p:cNvSpPr>
            <a:spLocks noGrp="1"/>
          </p:cNvSpPr>
          <p:nvPr>
            <p:ph type="title"/>
          </p:nvPr>
        </p:nvSpPr>
        <p:spPr>
          <a:xfrm>
            <a:off x="1314824" y="735106"/>
            <a:ext cx="10053763" cy="2928470"/>
          </a:xfrm>
        </p:spPr>
        <p:txBody>
          <a:bodyPr vert="horz" lIns="91440" tIns="45720" rIns="91440" bIns="45720" rtlCol="0" anchor="b">
            <a:normAutofit/>
          </a:bodyPr>
          <a:lstStyle/>
          <a:p>
            <a:pPr algn="ctr"/>
            <a:r>
              <a:rPr lang="en-US" sz="4800" dirty="0">
                <a:solidFill>
                  <a:srgbClr val="FFFFFF"/>
                </a:solidFill>
              </a:rPr>
              <a:t>EJERCICIOS</a:t>
            </a:r>
            <a:endParaRPr lang="en-US" sz="4800" kern="1200" dirty="0">
              <a:solidFill>
                <a:srgbClr val="FFFFFF"/>
              </a:solidFill>
              <a:latin typeface="+mj-lt"/>
              <a:ea typeface="+mj-ea"/>
              <a:cs typeface="+mj-cs"/>
            </a:endParaRPr>
          </a:p>
        </p:txBody>
      </p:sp>
    </p:spTree>
    <p:extLst>
      <p:ext uri="{BB962C8B-B14F-4D97-AF65-F5344CB8AC3E}">
        <p14:creationId xmlns:p14="http://schemas.microsoft.com/office/powerpoint/2010/main" val="25652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8E8E01C-8039-68D1-3D39-C2453823E26C}"/>
              </a:ext>
            </a:extLst>
          </p:cNvPr>
          <p:cNvSpPr>
            <a:spLocks noGrp="1"/>
          </p:cNvSpPr>
          <p:nvPr>
            <p:ph type="title"/>
          </p:nvPr>
        </p:nvSpPr>
        <p:spPr>
          <a:xfrm>
            <a:off x="1127208" y="857251"/>
            <a:ext cx="4747280" cy="3098061"/>
          </a:xfrm>
        </p:spPr>
        <p:txBody>
          <a:bodyPr vert="horz" lIns="91440" tIns="45720" rIns="91440" bIns="45720" rtlCol="0" anchor="b">
            <a:normAutofit/>
          </a:bodyPr>
          <a:lstStyle/>
          <a:p>
            <a:pPr algn="ctr"/>
            <a:r>
              <a:rPr lang="en-US" sz="8000" kern="1200" dirty="0">
                <a:solidFill>
                  <a:srgbClr val="FFFFFF"/>
                </a:solidFill>
                <a:latin typeface="+mj-lt"/>
                <a:ea typeface="+mj-ea"/>
                <a:cs typeface="+mj-cs"/>
              </a:rPr>
              <a:t>GRACIAS </a:t>
            </a:r>
            <a:br>
              <a:rPr lang="en-US" sz="4800" kern="1200" dirty="0">
                <a:solidFill>
                  <a:srgbClr val="FFFFFF"/>
                </a:solidFill>
                <a:latin typeface="+mj-lt"/>
                <a:ea typeface="+mj-ea"/>
                <a:cs typeface="+mj-cs"/>
              </a:rPr>
            </a:br>
            <a:r>
              <a:rPr lang="en-US" sz="4800" kern="1200" dirty="0">
                <a:solidFill>
                  <a:srgbClr val="FFFFFF"/>
                </a:solidFill>
                <a:latin typeface="+mj-lt"/>
                <a:ea typeface="+mj-ea"/>
                <a:cs typeface="+mj-cs"/>
              </a:rPr>
              <a:t>POR SU ATENCIÓN</a:t>
            </a:r>
          </a:p>
        </p:txBody>
      </p:sp>
      <p:sp>
        <p:nvSpPr>
          <p:cNvPr id="18" name="Rectangle 17">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Apretón de manos">
            <a:extLst>
              <a:ext uri="{FF2B5EF4-FFF2-40B4-BE49-F238E27FC236}">
                <a16:creationId xmlns:a16="http://schemas.microsoft.com/office/drawing/2014/main" id="{F5D7718F-8DF7-AED6-5F7B-D26F9F09C3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1874" y="2108877"/>
            <a:ext cx="2654533" cy="2654533"/>
          </a:xfrm>
          <a:prstGeom prst="rect">
            <a:avLst/>
          </a:prstGeom>
        </p:spPr>
      </p:pic>
    </p:spTree>
    <p:extLst>
      <p:ext uri="{BB962C8B-B14F-4D97-AF65-F5344CB8AC3E}">
        <p14:creationId xmlns:p14="http://schemas.microsoft.com/office/powerpoint/2010/main" val="350251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288554D9-667A-8F21-0EC0-B28F64CD018E}"/>
              </a:ext>
            </a:extLst>
          </p:cNvPr>
          <p:cNvSpPr>
            <a:spLocks noGrp="1"/>
          </p:cNvSpPr>
          <p:nvPr>
            <p:ph type="title"/>
          </p:nvPr>
        </p:nvSpPr>
        <p:spPr>
          <a:xfrm>
            <a:off x="1098468" y="885651"/>
            <a:ext cx="3229803" cy="4624603"/>
          </a:xfrm>
        </p:spPr>
        <p:txBody>
          <a:bodyPr>
            <a:normAutofit/>
          </a:bodyPr>
          <a:lstStyle/>
          <a:p>
            <a:r>
              <a:rPr lang="es-EC">
                <a:solidFill>
                  <a:srgbClr val="FFFFFF"/>
                </a:solidFill>
              </a:rPr>
              <a:t>Estructuras Repetitivas </a:t>
            </a:r>
          </a:p>
        </p:txBody>
      </p:sp>
      <p:sp>
        <p:nvSpPr>
          <p:cNvPr id="3" name="Marcador de contenido 2">
            <a:extLst>
              <a:ext uri="{FF2B5EF4-FFF2-40B4-BE49-F238E27FC236}">
                <a16:creationId xmlns:a16="http://schemas.microsoft.com/office/drawing/2014/main" id="{531FF88D-FA8E-32D0-D75B-8E9BC2942A93}"/>
              </a:ext>
            </a:extLst>
          </p:cNvPr>
          <p:cNvSpPr>
            <a:spLocks noGrp="1"/>
          </p:cNvSpPr>
          <p:nvPr>
            <p:ph idx="1"/>
          </p:nvPr>
        </p:nvSpPr>
        <p:spPr>
          <a:xfrm>
            <a:off x="4978708" y="885651"/>
            <a:ext cx="6525220" cy="4616849"/>
          </a:xfrm>
        </p:spPr>
        <p:txBody>
          <a:bodyPr anchor="ctr">
            <a:normAutofit/>
          </a:bodyPr>
          <a:lstStyle/>
          <a:p>
            <a:pPr algn="just"/>
            <a:r>
              <a:rPr lang="es-MX" sz="2400" dirty="0"/>
              <a:t>Las construcciones repetitivas se usan una vez que se desea que un grupo de indicaciones se ejecuten un cierto número limitado de veces, ejemplificando, redactando algo en pantalla, cierta proporción de veces, desplazar un objeto de un punto a otro, cierta proporción de pasos, o hacer una operación matemática cierta proporción de veces. Se les llama bucle o periodo a todo proceso que se repite cierto número de veces en un pseudocódigo o un programa y las construcciones repetitivas nos permiten realizarlo de forma fácil. </a:t>
            </a:r>
            <a:endParaRPr lang="es-EC" sz="2400" dirty="0"/>
          </a:p>
        </p:txBody>
      </p:sp>
    </p:spTree>
    <p:extLst>
      <p:ext uri="{BB962C8B-B14F-4D97-AF65-F5344CB8AC3E}">
        <p14:creationId xmlns:p14="http://schemas.microsoft.com/office/powerpoint/2010/main" val="1393542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37C157-FA7C-44F7-8F26-8D60F1E4D9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D1E6BDE-4282-4B03-AB6B-4B55BB5A5E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485C833A-4CAA-4628-90AF-765B4D9CD7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AB238B6B-BE4A-43D5-9BF4-F25E4B1102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22A3114-5712-45A9-8D29-C017CBA9C4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B92AC81A-C7E1-484B-8CE8-35C3B082F2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1F04CC80-0868-47FF-81E3-284C107F9E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7557CA5F-0383-45CC-ABD6-3F13DF5C11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90AA14ED-4772-4347-AB17-45AE5F2450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3A0F7B3-4CF0-4247-84C0-6588F359D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1084963C-5EA9-4967-9241-33487A7F9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4A92CEED-BBF5-4D27-BAEF-3CB7750A1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FE7A7AD6-5681-4FC3-8C0D-39608A2D15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5A1DD085-9573-46D7-96D8-FB79FAF0C3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4A9B4107-3EEB-48E9-968B-A0A731458B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8109B0A4-ED54-4DED-96E6-820DD63248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A8C6847A-91A4-4A9B-B064-11CF6443AA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C85C9753-33A0-4817-9B8C-3E8A6CC4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9315F3C9-3634-4926-8C56-00168B1A71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F28382E8-33D6-429A-B585-9579AA2EFA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21499034-1E36-46FE-AB69-42EBD104BA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78480B4D-FB9B-4DC7-BF42-94946CF130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3412C15-B417-4C20-A798-77F6B5BFD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EC03EF63-B185-48A4-9905-A9BBA70F50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6" name="Rectangle 35">
              <a:extLst>
                <a:ext uri="{FF2B5EF4-FFF2-40B4-BE49-F238E27FC236}">
                  <a16:creationId xmlns:a16="http://schemas.microsoft.com/office/drawing/2014/main" id="{400FC753-51FF-49B1-AE2F-C9BAAFD0B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22">
              <a:extLst>
                <a:ext uri="{FF2B5EF4-FFF2-40B4-BE49-F238E27FC236}">
                  <a16:creationId xmlns:a16="http://schemas.microsoft.com/office/drawing/2014/main" id="{17B242DE-F1CC-479B-97B0-05C00AD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5338455-991A-4916-AD34-2C870B6DE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A68F2245-7DDC-523B-F172-CAFFEBD56494}"/>
              </a:ext>
            </a:extLst>
          </p:cNvPr>
          <p:cNvSpPr>
            <a:spLocks noGrp="1"/>
          </p:cNvSpPr>
          <p:nvPr>
            <p:ph type="title"/>
          </p:nvPr>
        </p:nvSpPr>
        <p:spPr>
          <a:xfrm>
            <a:off x="888631" y="2358391"/>
            <a:ext cx="3498979" cy="2453676"/>
          </a:xfrm>
        </p:spPr>
        <p:txBody>
          <a:bodyPr>
            <a:normAutofit/>
          </a:bodyPr>
          <a:lstStyle/>
          <a:p>
            <a:pPr algn="ctr"/>
            <a:r>
              <a:rPr lang="es-EC" sz="3600">
                <a:solidFill>
                  <a:srgbClr val="FFFFFE"/>
                </a:solidFill>
              </a:rPr>
              <a:t>Estructura REPETIR HASTA</a:t>
            </a:r>
          </a:p>
        </p:txBody>
      </p:sp>
      <p:sp useBgFill="1">
        <p:nvSpPr>
          <p:cNvPr id="40" name="Rectangle 39">
            <a:extLst>
              <a:ext uri="{FF2B5EF4-FFF2-40B4-BE49-F238E27FC236}">
                <a16:creationId xmlns:a16="http://schemas.microsoft.com/office/drawing/2014/main" id="{800324C0-3F86-4ACD-945B-4AD842C9C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CA076289-7696-0954-04F7-C9A779A2FAEA}"/>
              </a:ext>
            </a:extLst>
          </p:cNvPr>
          <p:cNvPicPr>
            <a:picLocks noChangeAspect="1"/>
          </p:cNvPicPr>
          <p:nvPr/>
        </p:nvPicPr>
        <p:blipFill>
          <a:blip r:embed="rId2">
            <a:biLevel thresh="75000"/>
          </a:blip>
          <a:stretch>
            <a:fillRect/>
          </a:stretch>
        </p:blipFill>
        <p:spPr>
          <a:xfrm>
            <a:off x="5273260" y="1213907"/>
            <a:ext cx="5953177" cy="2154263"/>
          </a:xfrm>
          <a:prstGeom prst="rect">
            <a:avLst/>
          </a:prstGeom>
          <a:ln w="9525">
            <a:noFill/>
          </a:ln>
        </p:spPr>
      </p:pic>
      <p:sp>
        <p:nvSpPr>
          <p:cNvPr id="3" name="Marcador de contenido 2">
            <a:extLst>
              <a:ext uri="{FF2B5EF4-FFF2-40B4-BE49-F238E27FC236}">
                <a16:creationId xmlns:a16="http://schemas.microsoft.com/office/drawing/2014/main" id="{FE89B5E6-B3CB-FA17-0732-52BA6DF338CE}"/>
              </a:ext>
            </a:extLst>
          </p:cNvPr>
          <p:cNvSpPr>
            <a:spLocks noGrp="1"/>
          </p:cNvSpPr>
          <p:nvPr>
            <p:ph idx="1"/>
          </p:nvPr>
        </p:nvSpPr>
        <p:spPr>
          <a:xfrm>
            <a:off x="5118447" y="4267830"/>
            <a:ext cx="6281873" cy="1783977"/>
          </a:xfrm>
        </p:spPr>
        <p:txBody>
          <a:bodyPr anchor="ctr">
            <a:normAutofit/>
          </a:bodyPr>
          <a:lstStyle/>
          <a:p>
            <a:r>
              <a:rPr lang="es-MX" sz="1800"/>
              <a:t>La instrucción Repetir-Hasta ejecuta una secuencia de instrucciones hasta que la condición sea verdadera.</a:t>
            </a:r>
          </a:p>
          <a:p>
            <a:endParaRPr lang="es-EC" sz="1800"/>
          </a:p>
        </p:txBody>
      </p:sp>
    </p:spTree>
    <p:extLst>
      <p:ext uri="{BB962C8B-B14F-4D97-AF65-F5344CB8AC3E}">
        <p14:creationId xmlns:p14="http://schemas.microsoft.com/office/powerpoint/2010/main" val="5739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61D2A10-D062-A27B-4B80-560A4C0F2526}"/>
              </a:ext>
            </a:extLst>
          </p:cNvPr>
          <p:cNvSpPr>
            <a:spLocks noGrp="1"/>
          </p:cNvSpPr>
          <p:nvPr>
            <p:ph type="title"/>
          </p:nvPr>
        </p:nvSpPr>
        <p:spPr>
          <a:xfrm>
            <a:off x="838200" y="365125"/>
            <a:ext cx="10515600" cy="1325563"/>
          </a:xfrm>
        </p:spPr>
        <p:txBody>
          <a:bodyPr>
            <a:normAutofit/>
          </a:bodyPr>
          <a:lstStyle/>
          <a:p>
            <a:r>
              <a:rPr lang="es-EC" sz="4600" dirty="0">
                <a:solidFill>
                  <a:srgbClr val="FFFFFF"/>
                </a:solidFill>
              </a:rPr>
              <a:t>Estructura REPETIR HASTA</a:t>
            </a:r>
          </a:p>
        </p:txBody>
      </p:sp>
      <p:sp>
        <p:nvSpPr>
          <p:cNvPr id="3" name="Marcador de contenido 2">
            <a:extLst>
              <a:ext uri="{FF2B5EF4-FFF2-40B4-BE49-F238E27FC236}">
                <a16:creationId xmlns:a16="http://schemas.microsoft.com/office/drawing/2014/main" id="{AB784769-3CFD-BCC5-2C70-D5A9CC6D1C2E}"/>
              </a:ext>
            </a:extLst>
          </p:cNvPr>
          <p:cNvSpPr>
            <a:spLocks noGrp="1"/>
          </p:cNvSpPr>
          <p:nvPr>
            <p:ph idx="1"/>
          </p:nvPr>
        </p:nvSpPr>
        <p:spPr>
          <a:xfrm>
            <a:off x="838200" y="2438400"/>
            <a:ext cx="10515600" cy="3738562"/>
          </a:xfrm>
        </p:spPr>
        <p:txBody>
          <a:bodyPr>
            <a:normAutofit/>
          </a:bodyPr>
          <a:lstStyle/>
          <a:p>
            <a:pPr algn="just"/>
            <a:r>
              <a:rPr lang="es-MX" sz="2200" dirty="0"/>
              <a:t>Al ejecutarse esta instrucción, la sucesión de indicaciones que forma el cuerpo del ciclo que se realiza una vez y después se evalúa la condición. Si la condición es falsa, el cuerpo del periodo se realiza nuevamente y se vuelve a evaluar la condición. Esto se repite hasta que la condición sea verdadera.</a:t>
            </a:r>
          </a:p>
          <a:p>
            <a:pPr algn="just"/>
            <a:endParaRPr lang="es-MX" sz="2200" dirty="0"/>
          </a:p>
          <a:p>
            <a:pPr algn="just"/>
            <a:r>
              <a:rPr lang="es-MX" sz="2200" dirty="0"/>
              <a:t> Note que, puesto que la condición se evalúa finalmente, las normas del cuerpo del periodo van a ser ejecutadas por lo menos una vez. Además, con el propósito de eludir ciclos infinitos, el cuerpo del periodo debería contener alguna instrucción que modifique la o las cambiantes relacionadas en la condición de manera alguna vez la condición sea verdadera y se finalice la ejecución del periodo. </a:t>
            </a:r>
            <a:endParaRPr lang="es-EC" sz="2200" dirty="0"/>
          </a:p>
        </p:txBody>
      </p:sp>
    </p:spTree>
    <p:extLst>
      <p:ext uri="{BB962C8B-B14F-4D97-AF65-F5344CB8AC3E}">
        <p14:creationId xmlns:p14="http://schemas.microsoft.com/office/powerpoint/2010/main" val="1457452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BB7C51-829B-4243-9A2F-5EA8A29D7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ECE0A17-721D-47DA-B462-427AB9C656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07B1C03F-70ED-4BE3-AFBC-CD51D4411F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AE84050F-F367-4A35-93F5-1397E3C667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5D88F3A8-CDAB-4D08-8D47-096D7AA346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2BEFDF5-BD04-4DD8-9671-13817A4D8A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ACA74E73-7B97-43C1-BC3B-89DED3F8AF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C11D94E0-EFF2-4934-97FD-3E424A25F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70D5352A-232D-40A3-8A72-4CB6B8277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9E3B6EC6-9A43-43B8-BE95-D12BD1AF3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7B71BA3B-3BFF-4756-B642-C00DA5F4AD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6070AC7F-F9D6-4E73-A95C-9DA3846FD5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9DDF2314-3F38-4664-B31D-AEB55882BB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A59AAAEA-0A38-490A-9CBF-F8C79B0A6B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9AEF5CD7-59EB-48AC-BB37-3EB70C0529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24602B28-B14A-4724-9665-D2CDC19C98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541E4D23-8098-43A1-9826-246EBF1BBA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D164F3ED-DB01-4823-852E-A99B4C2641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05C52390-6376-4DB5-B289-6B1C527355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40ABB3F2-1D59-4F3E-921C-DD7B8D55BA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88E0EE84-E054-424D-A93B-D6D23AFFFF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F084CB4C-E741-4E13-AE65-BAB699C6C6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AA5D2838-70AA-418B-87DF-83A903E794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908DA454-A7F1-451C-B515-4957882495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6" name="Rectangle 35">
              <a:extLst>
                <a:ext uri="{FF2B5EF4-FFF2-40B4-BE49-F238E27FC236}">
                  <a16:creationId xmlns:a16="http://schemas.microsoft.com/office/drawing/2014/main" id="{696FE467-34A9-4910-A7C5-6B92891F24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22">
              <a:extLst>
                <a:ext uri="{FF2B5EF4-FFF2-40B4-BE49-F238E27FC236}">
                  <a16:creationId xmlns:a16="http://schemas.microsoft.com/office/drawing/2014/main" id="{01A2AF91-EF78-4611-8AF7-C1B45269F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C7115C0-C409-41DC-96F1-B784C5E37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BA1140E4-079A-FB92-6DCD-E441C7EE15F6}"/>
              </a:ext>
            </a:extLst>
          </p:cNvPr>
          <p:cNvSpPr>
            <a:spLocks noGrp="1"/>
          </p:cNvSpPr>
          <p:nvPr>
            <p:ph type="title"/>
          </p:nvPr>
        </p:nvSpPr>
        <p:spPr>
          <a:xfrm>
            <a:off x="888631" y="2358391"/>
            <a:ext cx="3498979" cy="2453676"/>
          </a:xfrm>
        </p:spPr>
        <p:txBody>
          <a:bodyPr>
            <a:normAutofit/>
          </a:bodyPr>
          <a:lstStyle/>
          <a:p>
            <a:pPr algn="ctr"/>
            <a:r>
              <a:rPr lang="es-EC" sz="3600">
                <a:solidFill>
                  <a:srgbClr val="FFFFFE"/>
                </a:solidFill>
              </a:rPr>
              <a:t>Estructura HACER MIENTRAS</a:t>
            </a:r>
          </a:p>
        </p:txBody>
      </p:sp>
      <p:sp>
        <p:nvSpPr>
          <p:cNvPr id="3" name="Marcador de contenido 2">
            <a:extLst>
              <a:ext uri="{FF2B5EF4-FFF2-40B4-BE49-F238E27FC236}">
                <a16:creationId xmlns:a16="http://schemas.microsoft.com/office/drawing/2014/main" id="{A8AA8E28-5314-BD5B-585A-1264351CCAE7}"/>
              </a:ext>
            </a:extLst>
          </p:cNvPr>
          <p:cNvSpPr>
            <a:spLocks noGrp="1"/>
          </p:cNvSpPr>
          <p:nvPr>
            <p:ph idx="1"/>
          </p:nvPr>
        </p:nvSpPr>
        <p:spPr>
          <a:xfrm>
            <a:off x="5118447" y="797594"/>
            <a:ext cx="6281873" cy="2393369"/>
          </a:xfrm>
        </p:spPr>
        <p:txBody>
          <a:bodyPr anchor="ctr">
            <a:normAutofit/>
          </a:bodyPr>
          <a:lstStyle/>
          <a:p>
            <a:pPr algn="just"/>
            <a:r>
              <a:rPr lang="es-MX" sz="1800" dirty="0"/>
              <a:t>La instrucción Mientras ejecuta una secuencia de instrucciones mientras una condición sea verdadera. Al ejecutarse esta instrucción, la condición es evaluada. Si la condición resulta verdadera, se ejecuta una vez la secuencia de instrucciones que forman el cuerpo del ciclo</a:t>
            </a:r>
            <a:endParaRPr lang="es-EC" sz="1800" dirty="0"/>
          </a:p>
        </p:txBody>
      </p:sp>
      <p:sp>
        <p:nvSpPr>
          <p:cNvPr id="40" name="Rectangle 39">
            <a:extLst>
              <a:ext uri="{FF2B5EF4-FFF2-40B4-BE49-F238E27FC236}">
                <a16:creationId xmlns:a16="http://schemas.microsoft.com/office/drawing/2014/main" id="{DE4A42E0-EF5F-4494-B39B-3DB7D0475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5" y="3667039"/>
            <a:ext cx="6269016" cy="23762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3DD7B785-C1A7-CF87-4948-A61E93EC4C13}"/>
              </a:ext>
            </a:extLst>
          </p:cNvPr>
          <p:cNvPicPr>
            <a:picLocks noChangeAspect="1"/>
          </p:cNvPicPr>
          <p:nvPr/>
        </p:nvPicPr>
        <p:blipFill>
          <a:blip r:embed="rId2">
            <a:biLevel thresh="50000"/>
          </a:blip>
          <a:stretch>
            <a:fillRect/>
          </a:stretch>
        </p:blipFill>
        <p:spPr>
          <a:xfrm>
            <a:off x="5269675" y="4035258"/>
            <a:ext cx="5956764" cy="1666912"/>
          </a:xfrm>
          <a:prstGeom prst="rect">
            <a:avLst/>
          </a:prstGeom>
          <a:ln w="9525">
            <a:noFill/>
          </a:ln>
        </p:spPr>
      </p:pic>
    </p:spTree>
    <p:extLst>
      <p:ext uri="{BB962C8B-B14F-4D97-AF65-F5344CB8AC3E}">
        <p14:creationId xmlns:p14="http://schemas.microsoft.com/office/powerpoint/2010/main" val="94739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B727399-DA11-4CF5-B44F-920529BCC90D}"/>
              </a:ext>
            </a:extLst>
          </p:cNvPr>
          <p:cNvSpPr>
            <a:spLocks noGrp="1"/>
          </p:cNvSpPr>
          <p:nvPr>
            <p:ph type="title"/>
          </p:nvPr>
        </p:nvSpPr>
        <p:spPr>
          <a:xfrm>
            <a:off x="524741" y="620392"/>
            <a:ext cx="3808268" cy="5504688"/>
          </a:xfrm>
        </p:spPr>
        <p:txBody>
          <a:bodyPr>
            <a:normAutofit/>
          </a:bodyPr>
          <a:lstStyle/>
          <a:p>
            <a:r>
              <a:rPr lang="es-EC" sz="5600" dirty="0">
                <a:solidFill>
                  <a:schemeClr val="bg1"/>
                </a:solidFill>
              </a:rPr>
              <a:t>Comparativa  (HACER MIENTRAS) </a:t>
            </a:r>
            <a:br>
              <a:rPr lang="es-EC" sz="5600" dirty="0">
                <a:solidFill>
                  <a:schemeClr val="bg1"/>
                </a:solidFill>
              </a:rPr>
            </a:br>
            <a:r>
              <a:rPr lang="es-EC" sz="5600" dirty="0">
                <a:solidFill>
                  <a:schemeClr val="bg1"/>
                </a:solidFill>
              </a:rPr>
              <a:t>                        (REPETIR HASTA)</a:t>
            </a:r>
          </a:p>
        </p:txBody>
      </p:sp>
      <p:graphicFrame>
        <p:nvGraphicFramePr>
          <p:cNvPr id="5" name="Marcador de contenido 2">
            <a:extLst>
              <a:ext uri="{FF2B5EF4-FFF2-40B4-BE49-F238E27FC236}">
                <a16:creationId xmlns:a16="http://schemas.microsoft.com/office/drawing/2014/main" id="{85696FEB-767B-AF15-257A-D496F8714F98}"/>
              </a:ext>
            </a:extLst>
          </p:cNvPr>
          <p:cNvGraphicFramePr>
            <a:graphicFrameLocks noGrp="1"/>
          </p:cNvGraphicFramePr>
          <p:nvPr>
            <p:ph idx="1"/>
            <p:extLst>
              <p:ext uri="{D42A27DB-BD31-4B8C-83A1-F6EECF244321}">
                <p14:modId xmlns:p14="http://schemas.microsoft.com/office/powerpoint/2010/main" val="295216171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8421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8275054B-417B-754E-07F2-73939C284E4D}"/>
              </a:ext>
            </a:extLst>
          </p:cNvPr>
          <p:cNvSpPr>
            <a:spLocks noGrp="1"/>
          </p:cNvSpPr>
          <p:nvPr>
            <p:ph type="title"/>
          </p:nvPr>
        </p:nvSpPr>
        <p:spPr>
          <a:xfrm>
            <a:off x="958506" y="800392"/>
            <a:ext cx="10264697" cy="1212102"/>
          </a:xfrm>
        </p:spPr>
        <p:txBody>
          <a:bodyPr>
            <a:normAutofit/>
          </a:bodyPr>
          <a:lstStyle/>
          <a:p>
            <a:r>
              <a:rPr lang="es-EC" sz="4000">
                <a:solidFill>
                  <a:srgbClr val="FFFFFF"/>
                </a:solidFill>
              </a:rPr>
              <a:t>Comparativa  (HACER MIENTRAS) </a:t>
            </a:r>
            <a:br>
              <a:rPr lang="es-EC" sz="4000">
                <a:solidFill>
                  <a:srgbClr val="FFFFFF"/>
                </a:solidFill>
              </a:rPr>
            </a:br>
            <a:r>
              <a:rPr lang="es-EC" sz="4000">
                <a:solidFill>
                  <a:srgbClr val="FFFFFF"/>
                </a:solidFill>
              </a:rPr>
              <a:t>                        (REPETIR HASTA)</a:t>
            </a:r>
          </a:p>
        </p:txBody>
      </p:sp>
      <p:sp>
        <p:nvSpPr>
          <p:cNvPr id="3" name="Marcador de contenido 2">
            <a:extLst>
              <a:ext uri="{FF2B5EF4-FFF2-40B4-BE49-F238E27FC236}">
                <a16:creationId xmlns:a16="http://schemas.microsoft.com/office/drawing/2014/main" id="{982E0A7D-ED34-CD01-91E4-603FCCEC07EB}"/>
              </a:ext>
            </a:extLst>
          </p:cNvPr>
          <p:cNvSpPr>
            <a:spLocks noGrp="1"/>
          </p:cNvSpPr>
          <p:nvPr>
            <p:ph idx="1"/>
          </p:nvPr>
        </p:nvSpPr>
        <p:spPr>
          <a:xfrm>
            <a:off x="1367624" y="2490436"/>
            <a:ext cx="9708995" cy="3567173"/>
          </a:xfrm>
        </p:spPr>
        <p:txBody>
          <a:bodyPr anchor="ctr">
            <a:normAutofit/>
          </a:bodyPr>
          <a:lstStyle/>
          <a:p>
            <a:pPr algn="just"/>
            <a:r>
              <a:rPr lang="es-MX" sz="2400" dirty="0"/>
              <a:t>En dichos casos, la composición “Hacer Mientras" no es la más correcta, pues no tenemos la posibilidad de verificar previo a solicitar el dato. En dichos casos (que resultan muy frecuentes), podría ser más razonable utilizar otra composición de programación en la que la condición se compruebe luego de ofrecer ciertos pasos. Dicha composición es “REPETIR... HASTA":</a:t>
            </a:r>
            <a:endParaRPr lang="es-EC" sz="2400" dirty="0"/>
          </a:p>
        </p:txBody>
      </p:sp>
    </p:spTree>
    <p:extLst>
      <p:ext uri="{BB962C8B-B14F-4D97-AF65-F5344CB8AC3E}">
        <p14:creationId xmlns:p14="http://schemas.microsoft.com/office/powerpoint/2010/main" val="4216941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6697FB-63DE-F19C-E336-89CBB78ED3AB}"/>
              </a:ext>
            </a:extLst>
          </p:cNvPr>
          <p:cNvSpPr>
            <a:spLocks noGrp="1"/>
          </p:cNvSpPr>
          <p:nvPr>
            <p:ph type="title"/>
          </p:nvPr>
        </p:nvSpPr>
        <p:spPr/>
        <p:txBody>
          <a:bodyPr/>
          <a:lstStyle/>
          <a:p>
            <a:r>
              <a:rPr lang="es-EC" dirty="0"/>
              <a:t>Diagrama de flujo </a:t>
            </a:r>
            <a:br>
              <a:rPr lang="es-EC" dirty="0"/>
            </a:br>
            <a:r>
              <a:rPr lang="es-EC" dirty="0"/>
              <a:t>REPETIR HASTA </a:t>
            </a:r>
          </a:p>
        </p:txBody>
      </p:sp>
      <p:pic>
        <p:nvPicPr>
          <p:cNvPr id="5" name="Marcador de contenido 4">
            <a:extLst>
              <a:ext uri="{FF2B5EF4-FFF2-40B4-BE49-F238E27FC236}">
                <a16:creationId xmlns:a16="http://schemas.microsoft.com/office/drawing/2014/main" id="{9905EE64-44B1-2FC6-EAE6-5B161C90B632}"/>
              </a:ext>
            </a:extLst>
          </p:cNvPr>
          <p:cNvPicPr>
            <a:picLocks noGrp="1" noChangeAspect="1"/>
          </p:cNvPicPr>
          <p:nvPr>
            <p:ph idx="1"/>
          </p:nvPr>
        </p:nvPicPr>
        <p:blipFill>
          <a:blip r:embed="rId2"/>
          <a:stretch>
            <a:fillRect/>
          </a:stretch>
        </p:blipFill>
        <p:spPr>
          <a:xfrm>
            <a:off x="6274455" y="579715"/>
            <a:ext cx="2996154" cy="5698570"/>
          </a:xfrm>
        </p:spPr>
      </p:pic>
      <p:cxnSp>
        <p:nvCxnSpPr>
          <p:cNvPr id="7" name="Conector recto de flecha 6">
            <a:extLst>
              <a:ext uri="{FF2B5EF4-FFF2-40B4-BE49-F238E27FC236}">
                <a16:creationId xmlns:a16="http://schemas.microsoft.com/office/drawing/2014/main" id="{AFCEC966-8C21-71D4-0A54-42A040B2D7C4}"/>
              </a:ext>
            </a:extLst>
          </p:cNvPr>
          <p:cNvCxnSpPr>
            <a:cxnSpLocks/>
          </p:cNvCxnSpPr>
          <p:nvPr/>
        </p:nvCxnSpPr>
        <p:spPr>
          <a:xfrm flipH="1">
            <a:off x="3313943" y="2424945"/>
            <a:ext cx="260360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Abrir llave 9">
            <a:extLst>
              <a:ext uri="{FF2B5EF4-FFF2-40B4-BE49-F238E27FC236}">
                <a16:creationId xmlns:a16="http://schemas.microsoft.com/office/drawing/2014/main" id="{D2A8D878-3BE4-6163-E6A0-49CE42CC6D6E}"/>
              </a:ext>
            </a:extLst>
          </p:cNvPr>
          <p:cNvSpPr/>
          <p:nvPr/>
        </p:nvSpPr>
        <p:spPr>
          <a:xfrm>
            <a:off x="5917546" y="1046923"/>
            <a:ext cx="688661" cy="2749826"/>
          </a:xfrm>
          <a:prstGeom prst="lef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sp>
        <p:nvSpPr>
          <p:cNvPr id="11" name="CuadroTexto 10">
            <a:extLst>
              <a:ext uri="{FF2B5EF4-FFF2-40B4-BE49-F238E27FC236}">
                <a16:creationId xmlns:a16="http://schemas.microsoft.com/office/drawing/2014/main" id="{44C02DB4-0DA2-E9D8-21A5-A7B6EAF5DEDD}"/>
              </a:ext>
            </a:extLst>
          </p:cNvPr>
          <p:cNvSpPr txBox="1"/>
          <p:nvPr/>
        </p:nvSpPr>
        <p:spPr>
          <a:xfrm>
            <a:off x="926752" y="2154764"/>
            <a:ext cx="2584174" cy="800219"/>
          </a:xfrm>
          <a:prstGeom prst="rect">
            <a:avLst/>
          </a:prstGeom>
          <a:noFill/>
        </p:spPr>
        <p:txBody>
          <a:bodyPr wrap="square" rtlCol="0">
            <a:spAutoFit/>
          </a:bodyPr>
          <a:lstStyle/>
          <a:p>
            <a:pPr algn="ctr"/>
            <a:r>
              <a:rPr lang="es-EC" sz="2800" dirty="0">
                <a:latin typeface="+mj-lt"/>
              </a:rPr>
              <a:t>DEFINICIÓN</a:t>
            </a:r>
          </a:p>
          <a:p>
            <a:endParaRPr lang="es-EC" dirty="0"/>
          </a:p>
        </p:txBody>
      </p:sp>
      <p:sp>
        <p:nvSpPr>
          <p:cNvPr id="12" name="Abrir llave 11">
            <a:extLst>
              <a:ext uri="{FF2B5EF4-FFF2-40B4-BE49-F238E27FC236}">
                <a16:creationId xmlns:a16="http://schemas.microsoft.com/office/drawing/2014/main" id="{44451200-B550-4611-6375-FE9BC02A6CDF}"/>
              </a:ext>
            </a:extLst>
          </p:cNvPr>
          <p:cNvSpPr/>
          <p:nvPr/>
        </p:nvSpPr>
        <p:spPr>
          <a:xfrm>
            <a:off x="5884414" y="3865152"/>
            <a:ext cx="721793" cy="1669774"/>
          </a:xfrm>
          <a:prstGeom prst="lef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cxnSp>
        <p:nvCxnSpPr>
          <p:cNvPr id="13" name="Conector recto de flecha 12">
            <a:extLst>
              <a:ext uri="{FF2B5EF4-FFF2-40B4-BE49-F238E27FC236}">
                <a16:creationId xmlns:a16="http://schemas.microsoft.com/office/drawing/2014/main" id="{75F089C3-E87E-71B4-7360-5A4470CF0912}"/>
              </a:ext>
            </a:extLst>
          </p:cNvPr>
          <p:cNvCxnSpPr>
            <a:cxnSpLocks/>
          </p:cNvCxnSpPr>
          <p:nvPr/>
        </p:nvCxnSpPr>
        <p:spPr>
          <a:xfrm flipH="1">
            <a:off x="3347075" y="4697689"/>
            <a:ext cx="260360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BAA57D02-B123-7D5B-C6B9-F3C0EF90A84F}"/>
              </a:ext>
            </a:extLst>
          </p:cNvPr>
          <p:cNvSpPr txBox="1"/>
          <p:nvPr/>
        </p:nvSpPr>
        <p:spPr>
          <a:xfrm>
            <a:off x="1079152" y="4390550"/>
            <a:ext cx="2584174" cy="800219"/>
          </a:xfrm>
          <a:prstGeom prst="rect">
            <a:avLst/>
          </a:prstGeom>
          <a:noFill/>
        </p:spPr>
        <p:txBody>
          <a:bodyPr wrap="square" rtlCol="0">
            <a:spAutoFit/>
          </a:bodyPr>
          <a:lstStyle/>
          <a:p>
            <a:pPr algn="ctr"/>
            <a:r>
              <a:rPr lang="es-EC" sz="2800" dirty="0">
                <a:latin typeface="+mj-lt"/>
              </a:rPr>
              <a:t>CUERPO</a:t>
            </a:r>
          </a:p>
          <a:p>
            <a:endParaRPr lang="es-EC" dirty="0"/>
          </a:p>
        </p:txBody>
      </p:sp>
    </p:spTree>
    <p:extLst>
      <p:ext uri="{BB962C8B-B14F-4D97-AF65-F5344CB8AC3E}">
        <p14:creationId xmlns:p14="http://schemas.microsoft.com/office/powerpoint/2010/main" val="2728417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31FE02-CAFE-FB45-B8B9-0CFAABA76584}"/>
              </a:ext>
            </a:extLst>
          </p:cNvPr>
          <p:cNvSpPr>
            <a:spLocks noGrp="1"/>
          </p:cNvSpPr>
          <p:nvPr>
            <p:ph type="title"/>
          </p:nvPr>
        </p:nvSpPr>
        <p:spPr/>
        <p:txBody>
          <a:bodyPr/>
          <a:lstStyle/>
          <a:p>
            <a:r>
              <a:rPr lang="es-EC" dirty="0"/>
              <a:t>Pseudocódigo</a:t>
            </a:r>
          </a:p>
        </p:txBody>
      </p:sp>
      <p:pic>
        <p:nvPicPr>
          <p:cNvPr id="5" name="Marcador de contenido 4">
            <a:extLst>
              <a:ext uri="{FF2B5EF4-FFF2-40B4-BE49-F238E27FC236}">
                <a16:creationId xmlns:a16="http://schemas.microsoft.com/office/drawing/2014/main" id="{3CD724EC-1AD8-9347-DFC8-52B29A928AAB}"/>
              </a:ext>
            </a:extLst>
          </p:cNvPr>
          <p:cNvPicPr>
            <a:picLocks noGrp="1" noChangeAspect="1"/>
          </p:cNvPicPr>
          <p:nvPr>
            <p:ph idx="1"/>
          </p:nvPr>
        </p:nvPicPr>
        <p:blipFill>
          <a:blip r:embed="rId2"/>
          <a:stretch>
            <a:fillRect/>
          </a:stretch>
        </p:blipFill>
        <p:spPr>
          <a:xfrm>
            <a:off x="5922499" y="1659963"/>
            <a:ext cx="4740812" cy="3882707"/>
          </a:xfrm>
        </p:spPr>
      </p:pic>
      <p:cxnSp>
        <p:nvCxnSpPr>
          <p:cNvPr id="7" name="Conector recto de flecha 6">
            <a:extLst>
              <a:ext uri="{FF2B5EF4-FFF2-40B4-BE49-F238E27FC236}">
                <a16:creationId xmlns:a16="http://schemas.microsoft.com/office/drawing/2014/main" id="{C4064DBB-A1EA-E0D9-B516-81CAD3445F93}"/>
              </a:ext>
            </a:extLst>
          </p:cNvPr>
          <p:cNvCxnSpPr/>
          <p:nvPr/>
        </p:nvCxnSpPr>
        <p:spPr>
          <a:xfrm flipH="1">
            <a:off x="5022166" y="4234375"/>
            <a:ext cx="1505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7F71442C-8F41-5D21-7858-804AF4B85D3E}"/>
              </a:ext>
            </a:extLst>
          </p:cNvPr>
          <p:cNvSpPr txBox="1"/>
          <p:nvPr/>
        </p:nvSpPr>
        <p:spPr>
          <a:xfrm>
            <a:off x="268510" y="3972765"/>
            <a:ext cx="4740811" cy="523220"/>
          </a:xfrm>
          <a:prstGeom prst="rect">
            <a:avLst/>
          </a:prstGeom>
          <a:noFill/>
        </p:spPr>
        <p:txBody>
          <a:bodyPr wrap="square" rtlCol="0">
            <a:spAutoFit/>
          </a:bodyPr>
          <a:lstStyle/>
          <a:p>
            <a:r>
              <a:rPr lang="es-EC" sz="2800" dirty="0">
                <a:latin typeface="+mj-lt"/>
              </a:rPr>
              <a:t>INSTRUCCIONES O SENTENCIAS</a:t>
            </a:r>
          </a:p>
        </p:txBody>
      </p:sp>
    </p:spTree>
    <p:extLst>
      <p:ext uri="{BB962C8B-B14F-4D97-AF65-F5344CB8AC3E}">
        <p14:creationId xmlns:p14="http://schemas.microsoft.com/office/powerpoint/2010/main" val="24321527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506</Words>
  <Application>Microsoft Office PowerPoint</Application>
  <PresentationFormat>Panorámica</PresentationFormat>
  <Paragraphs>24</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Tema de Office</vt:lpstr>
      <vt:lpstr>REPETIR HASTA (Comparación con HACER MIENTRAS)</vt:lpstr>
      <vt:lpstr>Estructuras Repetitivas </vt:lpstr>
      <vt:lpstr>Estructura REPETIR HASTA</vt:lpstr>
      <vt:lpstr>Estructura REPETIR HASTA</vt:lpstr>
      <vt:lpstr>Estructura HACER MIENTRAS</vt:lpstr>
      <vt:lpstr>Comparativa  (HACER MIENTRAS)                          (REPETIR HASTA)</vt:lpstr>
      <vt:lpstr>Comparativa  (HACER MIENTRAS)                          (REPETIR HASTA)</vt:lpstr>
      <vt:lpstr>Diagrama de flujo  REPETIR HASTA </vt:lpstr>
      <vt:lpstr>Pseudocódigo</vt:lpstr>
      <vt:lpstr>EJERCICIOS</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REPETIR HASTA (Comparación con HACER MIENTRAS)</dc:title>
  <dc:creator>Kevin Fabricio Morocho Almeida</dc:creator>
  <cp:lastModifiedBy>Kevin Fabricio Morocho Almeida</cp:lastModifiedBy>
  <cp:revision>2</cp:revision>
  <dcterms:created xsi:type="dcterms:W3CDTF">2022-05-24T01:17:39Z</dcterms:created>
  <dcterms:modified xsi:type="dcterms:W3CDTF">2022-05-24T02:57:39Z</dcterms:modified>
</cp:coreProperties>
</file>