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75" r:id="rId5"/>
    <p:sldId id="267" r:id="rId6"/>
    <p:sldId id="268" r:id="rId7"/>
    <p:sldId id="269" r:id="rId8"/>
    <p:sldId id="279" r:id="rId9"/>
    <p:sldId id="270" r:id="rId10"/>
    <p:sldId id="280" r:id="rId11"/>
    <p:sldId id="271" r:id="rId12"/>
    <p:sldId id="28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E7858"/>
    <a:srgbClr val="AEA88A"/>
    <a:srgbClr val="192E31"/>
    <a:srgbClr val="FCD1A7"/>
    <a:srgbClr val="733512"/>
    <a:srgbClr val="205239"/>
    <a:srgbClr val="182B2F"/>
    <a:srgbClr val="CCAA83"/>
    <a:srgbClr val="08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289AE-D60C-4FDC-9110-75041A573C51}" v="3" dt="2023-02-14T20:24:5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8" autoAdjust="0"/>
    <p:restoredTop sz="96327"/>
  </p:normalViewPr>
  <p:slideViewPr>
    <p:cSldViewPr snapToGrid="0">
      <p:cViewPr varScale="1">
        <p:scale>
          <a:sx n="75" d="100"/>
          <a:sy n="75" d="100"/>
        </p:scale>
        <p:origin x="68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A3C9-B04A-5442-A52B-6A15432CBDFA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FE53-9F7C-8640-9A9C-886948BFFA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C9E16F-F882-EB49-05DF-2B1E97460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84957" y="1964194"/>
            <a:ext cx="5748489" cy="3120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FE97-346A-4539-8C00-887E14EF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956" y="2990088"/>
            <a:ext cx="5748489" cy="1047371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400" cap="all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DFF00-E3F1-3471-AA63-600A4D06C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37913" y="5971416"/>
            <a:ext cx="170916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C40A-CEAF-8296-7F24-51E90A6C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832373" y="928116"/>
            <a:ext cx="19202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911B914-ED03-B28A-E11F-F6992F43A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60489" cy="6858000"/>
          </a:xfrm>
          <a:custGeom>
            <a:avLst/>
            <a:gdLst>
              <a:gd name="connsiteX0" fmla="*/ 0 w 8760489"/>
              <a:gd name="connsiteY0" fmla="*/ 5148840 h 6858000"/>
              <a:gd name="connsiteX1" fmla="*/ 8760489 w 8760489"/>
              <a:gd name="connsiteY1" fmla="*/ 5148840 h 6858000"/>
              <a:gd name="connsiteX2" fmla="*/ 8760489 w 8760489"/>
              <a:gd name="connsiteY2" fmla="*/ 6858000 h 6858000"/>
              <a:gd name="connsiteX3" fmla="*/ 0 w 8760489"/>
              <a:gd name="connsiteY3" fmla="*/ 6858000 h 6858000"/>
              <a:gd name="connsiteX4" fmla="*/ 0 w 8760489"/>
              <a:gd name="connsiteY4" fmla="*/ 1964194 h 6858000"/>
              <a:gd name="connsiteX5" fmla="*/ 5284957 w 8760489"/>
              <a:gd name="connsiteY5" fmla="*/ 1964194 h 6858000"/>
              <a:gd name="connsiteX6" fmla="*/ 5284957 w 8760489"/>
              <a:gd name="connsiteY6" fmla="*/ 5084832 h 6858000"/>
              <a:gd name="connsiteX7" fmla="*/ 0 w 8760489"/>
              <a:gd name="connsiteY7" fmla="*/ 5084832 h 6858000"/>
              <a:gd name="connsiteX8" fmla="*/ 0 w 8760489"/>
              <a:gd name="connsiteY8" fmla="*/ 0 h 6858000"/>
              <a:gd name="connsiteX9" fmla="*/ 8760489 w 8760489"/>
              <a:gd name="connsiteY9" fmla="*/ 0 h 6858000"/>
              <a:gd name="connsiteX10" fmla="*/ 8760489 w 8760489"/>
              <a:gd name="connsiteY10" fmla="*/ 1900186 h 6858000"/>
              <a:gd name="connsiteX11" fmla="*/ 0 w 8760489"/>
              <a:gd name="connsiteY11" fmla="*/ 1900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0489" h="6858000">
                <a:moveTo>
                  <a:pt x="0" y="5148840"/>
                </a:moveTo>
                <a:lnTo>
                  <a:pt x="8760489" y="5148840"/>
                </a:lnTo>
                <a:lnTo>
                  <a:pt x="8760489" y="6858000"/>
                </a:lnTo>
                <a:lnTo>
                  <a:pt x="0" y="6858000"/>
                </a:lnTo>
                <a:close/>
                <a:moveTo>
                  <a:pt x="0" y="1964194"/>
                </a:moveTo>
                <a:lnTo>
                  <a:pt x="5284957" y="1964194"/>
                </a:lnTo>
                <a:lnTo>
                  <a:pt x="5284957" y="5084832"/>
                </a:lnTo>
                <a:lnTo>
                  <a:pt x="0" y="5084832"/>
                </a:lnTo>
                <a:close/>
                <a:moveTo>
                  <a:pt x="0" y="0"/>
                </a:moveTo>
                <a:lnTo>
                  <a:pt x="8760489" y="0"/>
                </a:lnTo>
                <a:lnTo>
                  <a:pt x="8760489" y="1900186"/>
                </a:lnTo>
                <a:lnTo>
                  <a:pt x="0" y="19001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23942E6-F4FD-2958-615A-D3FA1C3BC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5232" y="1892808"/>
            <a:ext cx="5751576" cy="10515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57D09F2-0E97-648E-2EE7-38416510C9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5232" y="4096512"/>
            <a:ext cx="5751576" cy="10515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26EB8-8AE2-BA96-309F-9B733B48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84832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62F77F-738B-B444-3652-72B1CABA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00186"/>
            <a:ext cx="121999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A83D-1033-4DFF-9FA9-571380826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023" y="1476915"/>
            <a:ext cx="2548964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6012508-D9F5-4D74-A051-556AC16E3B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6757" y="4445149"/>
            <a:ext cx="3574178" cy="2412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003AA9-A64B-441B-B640-06926B4DF9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1429" y="0"/>
            <a:ext cx="2896867" cy="43811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D6CF040-222F-40C5-B977-F36834777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539" y="4924619"/>
            <a:ext cx="2020888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944847D-09EF-4B0A-B6B2-619BA2D2F4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83680" y="2475204"/>
            <a:ext cx="2862385" cy="43827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5CD8C71-CDCB-4B66-A220-00EE08FD30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0"/>
            <a:ext cx="2682240" cy="43807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56DA-3A13-477E-AEBF-805A7948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8C55-9CE1-164A-95A9-4EC692FB5E2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02AA1-CBDF-E12E-51EA-A118E008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1141"/>
            <a:ext cx="65836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0511-9C66-5452-E3F0-63ACD335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9048" y="2411196"/>
            <a:ext cx="29260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412F-8390-F3CA-6B9E-9BA4F38E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89642" y="4381421"/>
            <a:ext cx="2702358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D631C-79F8-5C88-1339-1E77AE40E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0425" y="34028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555A9-3473-2E73-ACB2-72BDC8C9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33446" y="33969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F5798-B115-9898-31FF-FC86576F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9069" y="339375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F863-F202-4C8A-ABC7-4596279F2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7327" y="3793638"/>
            <a:ext cx="255193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B86F64-3750-4FD9-8332-F00263FFBC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37209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CA5252-AF4B-4041-B629-AAF37DFA2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842" y="303468"/>
            <a:ext cx="2999874" cy="142908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BE8925-F92F-4CB0-A00F-B42C9F247C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1218" y="2083054"/>
            <a:ext cx="3549749" cy="47749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3C78BB5-C3E4-4ECD-8F9A-E690DAB8A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14976" y="0"/>
            <a:ext cx="3977024" cy="20190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535-3124-47F1-AB5B-92E2FC9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BE68-C4B6-D24C-8D78-F690645F36AF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0EB6-1E81-4706-BC6C-828BB96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80C4-6A20-4321-8CDA-053726B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BF063-6A5A-8B1C-F819-0F996CE5D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1998" y="2019046"/>
            <a:ext cx="7620002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78B9E-B7E1-52B5-0B17-F4CA8743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753971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95CD9-130E-1AB4-9C7C-2AA81713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140213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C5C3C2D-92AB-4CD8-B00C-400110291D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13847" cy="3414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F91F-4C8E-4C9F-BB46-B984A0162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087" y="4279396"/>
            <a:ext cx="1797202" cy="184708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spc="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444F1E1-7DE0-4F38-A7CE-19B3827D5E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742" y="815619"/>
            <a:ext cx="3117210" cy="1854429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09A2C975-004F-488E-8C7D-72AC0E8737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77857" y="3477567"/>
            <a:ext cx="4425241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99FF6E-CE35-45DB-8EF2-458E600268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67109" y="0"/>
            <a:ext cx="5124892" cy="34235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9BC45D4-131C-4605-9776-B7C5C7972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7108" y="3477566"/>
            <a:ext cx="5124892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E6F91-5610-40AC-961B-9933467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50F4-07C4-834F-A230-5DFF0C8EBAE3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3FF8-76E0-4C75-A885-4D9134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5D0B-C1F3-4002-962C-E360AA1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6A5CD-E87E-058E-BB5D-1CE714F44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23" y="3413558"/>
            <a:ext cx="1220724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11786-A73D-BE7B-8B16-A0BEFC76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606103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F34E6-CFAB-F222-6919-D0B301602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83148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B732B24-C8AC-4101-9D89-841B20359D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010" y="1045009"/>
            <a:ext cx="5160419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3944-AAAD-4629-AC33-88D2186B4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9878" y="4684196"/>
            <a:ext cx="243872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47037DB-898C-419F-99D4-C90D7F953A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2062" y="2287"/>
            <a:ext cx="4489704" cy="18955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0C9836-7494-485C-B7E1-A248CBFE3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4545" y="2368931"/>
            <a:ext cx="3584575" cy="111760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5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7F7ABEE9-4195-40A3-B95C-94B6547BB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3980263"/>
            <a:ext cx="4489704" cy="28793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11F5856-98BB-4528-9CDD-BE4110F872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62228" y="1045009"/>
            <a:ext cx="2429772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FAFC1-ADBC-46CD-A4DB-E3DF9BB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79E4-B97F-FB42-B791-7FC277B0A69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2021-C64A-4021-BFE6-08B2DCC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CA3D-384A-4209-813F-5CD865D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1007-B102-B2B7-50A7-6C95A9595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6" y="981001"/>
            <a:ext cx="52120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106ED-58CE-FE6B-82EB-EEDC6BD0C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0673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15A3-1432-472B-AB3A-671DBBD7E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53054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CF039-F3E8-C698-9D34-55227BD64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3916255"/>
            <a:ext cx="12192001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1858E-7D1D-915F-7BAA-1D2E6A6ED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6877" y="1897805"/>
            <a:ext cx="4572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FB5FD-86C4-29C8-9ACE-D0FC109C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1653" y="981001"/>
            <a:ext cx="24688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umn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5D6-8B1C-4B3A-83E7-94A0C3AB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096" y="4706022"/>
            <a:ext cx="3047014" cy="104507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EE48B49-B0E6-4ECD-A85C-6048F71B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096" y="1255096"/>
            <a:ext cx="3047014" cy="1650328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ACF35A-5622-4760-B68F-C66101E6A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021" y="0"/>
            <a:ext cx="5454548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344B9-D260-4EBF-89FE-9C682392A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9577" y="1628841"/>
            <a:ext cx="2422423" cy="522915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A5A28CB6-5EEC-0A07-1927-05B0D2775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334" y="5964318"/>
            <a:ext cx="3047014" cy="365125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4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FCFB-16AE-49C0-A2D7-5196E43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A8AF-3166-044D-8712-ACF9B2CB3AE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230B-6D33-404A-BDF3-48A8385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AAAA-6F10-4B88-9C41-7D7CAA8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CEAC8-037C-95CD-A59B-12DDC183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6" y="4055559"/>
            <a:ext cx="420624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66BBD-A38A-975A-166D-34C904BB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8573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BE1A6-C544-6BC1-428B-4296EB72A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0016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72AD-DD00-DA76-0935-A64D672F7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5568" y="1564833"/>
            <a:ext cx="2486431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5F6ADC-78C8-2853-3411-F1BA1CF3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A4250-59D9-74EF-FD38-8D96EF57E330}"/>
              </a:ext>
            </a:extLst>
          </p:cNvPr>
          <p:cNvSpPr/>
          <p:nvPr userDrawn="1"/>
        </p:nvSpPr>
        <p:spPr>
          <a:xfrm>
            <a:off x="6982135" y="-2"/>
            <a:ext cx="5209864" cy="1892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E67F0-DFEE-39C8-55F9-A6F5E163D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47F3D-4563-3A6A-D9B5-9DF25792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16" y="5086694"/>
            <a:ext cx="12180983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800CB-80EB-7BBE-D315-15EB9CD1A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533222" y="339699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28AECF-3633-1FFD-A00A-9A6BA744C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2" y="1892768"/>
            <a:ext cx="121842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29F51-5B42-C598-1EF4-A8F81EE3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3646" y="1956775"/>
            <a:ext cx="5696571" cy="312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E6DA-4836-4F37-829E-0556B1D3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817" y="2355741"/>
            <a:ext cx="4881967" cy="2355743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400" cap="all" spc="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F37BAD-1199-A347-A354-0345703CCD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027" y="0"/>
            <a:ext cx="8702973" cy="6858000"/>
          </a:xfrm>
          <a:custGeom>
            <a:avLst/>
            <a:gdLst>
              <a:gd name="connsiteX0" fmla="*/ 0 w 8702973"/>
              <a:gd name="connsiteY0" fmla="*/ 5150702 h 6858000"/>
              <a:gd name="connsiteX1" fmla="*/ 3441191 w 8702973"/>
              <a:gd name="connsiteY1" fmla="*/ 5150702 h 6858000"/>
              <a:gd name="connsiteX2" fmla="*/ 3441191 w 8702973"/>
              <a:gd name="connsiteY2" fmla="*/ 6858000 h 6858000"/>
              <a:gd name="connsiteX3" fmla="*/ 0 w 8702973"/>
              <a:gd name="connsiteY3" fmla="*/ 6858000 h 6858000"/>
              <a:gd name="connsiteX4" fmla="*/ 3505199 w 8702973"/>
              <a:gd name="connsiteY4" fmla="*/ 1956776 h 6858000"/>
              <a:gd name="connsiteX5" fmla="*/ 8702973 w 8702973"/>
              <a:gd name="connsiteY5" fmla="*/ 1956776 h 6858000"/>
              <a:gd name="connsiteX6" fmla="*/ 8702973 w 8702973"/>
              <a:gd name="connsiteY6" fmla="*/ 6858000 h 6858000"/>
              <a:gd name="connsiteX7" fmla="*/ 3505199 w 8702973"/>
              <a:gd name="connsiteY7" fmla="*/ 6858000 h 6858000"/>
              <a:gd name="connsiteX8" fmla="*/ 3505199 w 8702973"/>
              <a:gd name="connsiteY8" fmla="*/ 5150702 h 6858000"/>
              <a:gd name="connsiteX9" fmla="*/ 8702972 w 8702973"/>
              <a:gd name="connsiteY9" fmla="*/ 5150702 h 6858000"/>
              <a:gd name="connsiteX10" fmla="*/ 8702972 w 8702973"/>
              <a:gd name="connsiteY10" fmla="*/ 5086694 h 6858000"/>
              <a:gd name="connsiteX11" fmla="*/ 3505199 w 8702973"/>
              <a:gd name="connsiteY11" fmla="*/ 5086694 h 6858000"/>
              <a:gd name="connsiteX12" fmla="*/ 3441190 w 8702973"/>
              <a:gd name="connsiteY12" fmla="*/ 1956776 h 6858000"/>
              <a:gd name="connsiteX13" fmla="*/ 3441191 w 8702973"/>
              <a:gd name="connsiteY13" fmla="*/ 1956776 h 6858000"/>
              <a:gd name="connsiteX14" fmla="*/ 3441191 w 8702973"/>
              <a:gd name="connsiteY14" fmla="*/ 5086694 h 6858000"/>
              <a:gd name="connsiteX15" fmla="*/ 3441190 w 8702973"/>
              <a:gd name="connsiteY15" fmla="*/ 5086694 h 6858000"/>
              <a:gd name="connsiteX16" fmla="*/ 8702972 w 8702973"/>
              <a:gd name="connsiteY16" fmla="*/ 0 h 6858000"/>
              <a:gd name="connsiteX17" fmla="*/ 8702973 w 8702973"/>
              <a:gd name="connsiteY17" fmla="*/ 0 h 6858000"/>
              <a:gd name="connsiteX18" fmla="*/ 8702973 w 8702973"/>
              <a:gd name="connsiteY18" fmla="*/ 1892768 h 6858000"/>
              <a:gd name="connsiteX19" fmla="*/ 3505199 w 8702973"/>
              <a:gd name="connsiteY19" fmla="*/ 1892768 h 6858000"/>
              <a:gd name="connsiteX20" fmla="*/ 3505199 w 8702973"/>
              <a:gd name="connsiteY20" fmla="*/ 1892767 h 6858000"/>
              <a:gd name="connsiteX21" fmla="*/ 8702972 w 8702973"/>
              <a:gd name="connsiteY21" fmla="*/ 1892767 h 6858000"/>
              <a:gd name="connsiteX22" fmla="*/ 0 w 8702973"/>
              <a:gd name="connsiteY22" fmla="*/ 0 h 6858000"/>
              <a:gd name="connsiteX23" fmla="*/ 3441191 w 8702973"/>
              <a:gd name="connsiteY23" fmla="*/ 0 h 6858000"/>
              <a:gd name="connsiteX24" fmla="*/ 3441191 w 8702973"/>
              <a:gd name="connsiteY24" fmla="*/ 1892768 h 6858000"/>
              <a:gd name="connsiteX25" fmla="*/ 0 w 8702973"/>
              <a:gd name="connsiteY25" fmla="*/ 1892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02973" h="6858000">
                <a:moveTo>
                  <a:pt x="0" y="5150702"/>
                </a:moveTo>
                <a:lnTo>
                  <a:pt x="3441191" y="5150702"/>
                </a:lnTo>
                <a:lnTo>
                  <a:pt x="3441191" y="6858000"/>
                </a:lnTo>
                <a:lnTo>
                  <a:pt x="0" y="6858000"/>
                </a:lnTo>
                <a:close/>
                <a:moveTo>
                  <a:pt x="3505199" y="1956776"/>
                </a:moveTo>
                <a:lnTo>
                  <a:pt x="8702973" y="1956776"/>
                </a:lnTo>
                <a:lnTo>
                  <a:pt x="8702973" y="6858000"/>
                </a:lnTo>
                <a:lnTo>
                  <a:pt x="3505199" y="6858000"/>
                </a:lnTo>
                <a:lnTo>
                  <a:pt x="3505199" y="5150702"/>
                </a:lnTo>
                <a:lnTo>
                  <a:pt x="8702972" y="5150702"/>
                </a:lnTo>
                <a:lnTo>
                  <a:pt x="8702972" y="5086694"/>
                </a:lnTo>
                <a:lnTo>
                  <a:pt x="3505199" y="5086694"/>
                </a:lnTo>
                <a:close/>
                <a:moveTo>
                  <a:pt x="3441190" y="1956776"/>
                </a:moveTo>
                <a:lnTo>
                  <a:pt x="3441191" y="1956776"/>
                </a:lnTo>
                <a:lnTo>
                  <a:pt x="3441191" y="5086694"/>
                </a:lnTo>
                <a:lnTo>
                  <a:pt x="3441190" y="5086694"/>
                </a:lnTo>
                <a:close/>
                <a:moveTo>
                  <a:pt x="8702972" y="0"/>
                </a:moveTo>
                <a:lnTo>
                  <a:pt x="8702973" y="0"/>
                </a:lnTo>
                <a:lnTo>
                  <a:pt x="8702973" y="1892768"/>
                </a:lnTo>
                <a:lnTo>
                  <a:pt x="3505199" y="1892768"/>
                </a:lnTo>
                <a:lnTo>
                  <a:pt x="3505199" y="1892767"/>
                </a:lnTo>
                <a:lnTo>
                  <a:pt x="8702972" y="1892767"/>
                </a:lnTo>
                <a:close/>
                <a:moveTo>
                  <a:pt x="0" y="0"/>
                </a:moveTo>
                <a:lnTo>
                  <a:pt x="3441191" y="0"/>
                </a:lnTo>
                <a:lnTo>
                  <a:pt x="3441191" y="1892768"/>
                </a:lnTo>
                <a:lnTo>
                  <a:pt x="0" y="189276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DCC98E-8399-422A-95B9-91E724BAE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774" y="197460"/>
            <a:ext cx="440399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A0A4-FC5E-47B8-88F3-08A54B90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BC19-9A50-434A-B6C6-8443BCEF4D2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6D16-4AAC-4D2C-9370-612449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100C-1708-4F04-9A39-E9430E4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C864F-4EFB-489E-B557-560391F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9F9B-DFED-4109-87CC-AF0CB80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A68E-391F-4277-A9D3-A19C13BC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F640-EA82-A543-89EC-580E11A1B19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F852-5EB9-4816-9B64-A8280088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BA8D-9FCE-438D-B4F3-62E4065F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B40BA52-4CCB-0A4E-03B9-8C4903CD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v/s weather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6F2BF-1432-DFC2-5829-CAEF0AF3A4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040620-A22D-8C2A-6AEA-51059E661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York city, 2009-14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9C08E53-1755-6B99-D653-DF64C471A0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120" r="14120"/>
          <a:stretch/>
        </p:blipFill>
        <p:spPr/>
      </p:pic>
    </p:spTree>
    <p:extLst>
      <p:ext uri="{BB962C8B-B14F-4D97-AF65-F5344CB8AC3E}">
        <p14:creationId xmlns:p14="http://schemas.microsoft.com/office/powerpoint/2010/main" val="428142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83AF48-C08D-F942-BDD9-E2719F3B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FAHMIDA BILLA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karan anand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kevin mosweu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FCFBD6-FAB3-60B5-2474-EBBC16D946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7710" r="7710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183766-94A8-A7D4-967F-3FA426FF0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100" b="1" dirty="0"/>
              <a:t>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31097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698-F087-4EFB-AA99-ACE6416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5" y="1476915"/>
            <a:ext cx="2548964" cy="1325563"/>
          </a:xfrm>
        </p:spPr>
        <p:txBody>
          <a:bodyPr/>
          <a:lstStyle/>
          <a:p>
            <a:r>
              <a:rPr lang="en-US" dirty="0"/>
              <a:t>Sourced the data of 200k rows of uber booking in new York city from January 2009 – June 2015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AA3B6-5974-285E-2A0E-EE70D07AEEF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648" r="648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15EBCF-878D-4659-BD5E-F5558D08BB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511" y="3054950"/>
            <a:ext cx="2020888" cy="1604963"/>
          </a:xfrm>
        </p:spPr>
        <p:txBody>
          <a:bodyPr/>
          <a:lstStyle/>
          <a:p>
            <a:r>
              <a:rPr lang="en-US" sz="800" b="1" dirty="0"/>
              <a:t>Retained columns:</a:t>
            </a:r>
          </a:p>
          <a:p>
            <a:r>
              <a:rPr lang="en-US" sz="800" dirty="0"/>
              <a:t>Pickup datetime</a:t>
            </a:r>
          </a:p>
          <a:p>
            <a:r>
              <a:rPr lang="en-US" sz="800" dirty="0"/>
              <a:t>Pickup latitude</a:t>
            </a:r>
          </a:p>
          <a:p>
            <a:r>
              <a:rPr lang="en-US" sz="800" dirty="0"/>
              <a:t>Pickup longitude</a:t>
            </a:r>
          </a:p>
          <a:p>
            <a:r>
              <a:rPr lang="en-US" sz="800" dirty="0"/>
              <a:t>Dropoff latitude</a:t>
            </a:r>
          </a:p>
          <a:p>
            <a:r>
              <a:rPr lang="en-US" sz="800" dirty="0"/>
              <a:t>Dropoff longitude</a:t>
            </a:r>
          </a:p>
          <a:p>
            <a:r>
              <a:rPr lang="en-US" sz="800" dirty="0"/>
              <a:t>Passenger count</a:t>
            </a:r>
          </a:p>
          <a:p>
            <a:r>
              <a:rPr lang="en-US" sz="800" dirty="0"/>
              <a:t>Fare amount</a:t>
            </a:r>
          </a:p>
          <a:p>
            <a:endParaRPr lang="en-US" sz="80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DFA466F-5CB4-4698-4618-027EB59C24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6" name="Picture 4" descr="How to Download Kaggle Datasets on Ubuntu | endtoend.ai">
            <a:extLst>
              <a:ext uri="{FF2B5EF4-FFF2-40B4-BE49-F238E27FC236}">
                <a16:creationId xmlns:a16="http://schemas.microsoft.com/office/drawing/2014/main" id="{48E4D131-25C1-188A-6764-D6019271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55" y="1041535"/>
            <a:ext cx="2640191" cy="17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0A346E7-26DD-D3B0-B34A-27CD0CFD7C5A}"/>
              </a:ext>
            </a:extLst>
          </p:cNvPr>
          <p:cNvSpPr txBox="1">
            <a:spLocks/>
          </p:cNvSpPr>
          <p:nvPr/>
        </p:nvSpPr>
        <p:spPr>
          <a:xfrm>
            <a:off x="9594395" y="1268862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found incorrect values in the data</a:t>
            </a:r>
          </a:p>
          <a:p>
            <a:r>
              <a:rPr lang="en-US" b="1" dirty="0"/>
              <a:t>VALIDATED THE DATA: </a:t>
            </a:r>
            <a:r>
              <a:rPr lang="en-US" dirty="0"/>
              <a:t>removed the outliers using: IQR rule for latitudes and longitudes</a:t>
            </a:r>
          </a:p>
          <a:p>
            <a:r>
              <a:rPr lang="en-US" dirty="0"/>
              <a:t>Removed rows with negative and negligible fare values</a:t>
            </a:r>
          </a:p>
          <a:p>
            <a:r>
              <a:rPr lang="en-US" dirty="0"/>
              <a:t>REMOVED rows with ‘0’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82" name="Picture 10" descr="6 Steps for data cleaning and why it matters | Geotab">
            <a:extLst>
              <a:ext uri="{FF2B5EF4-FFF2-40B4-BE49-F238E27FC236}">
                <a16:creationId xmlns:a16="http://schemas.microsoft.com/office/drawing/2014/main" id="{5BA09639-DF1B-BC74-C8BB-0D6E522AE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6" t="-2577" b="2856"/>
          <a:stretch/>
        </p:blipFill>
        <p:spPr bwMode="auto">
          <a:xfrm>
            <a:off x="9509760" y="4381139"/>
            <a:ext cx="2674288" cy="24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92ED080-C8D8-0B2F-7A86-B375F3B42D9F}"/>
              </a:ext>
            </a:extLst>
          </p:cNvPr>
          <p:cNvSpPr txBox="1">
            <a:spLocks/>
          </p:cNvSpPr>
          <p:nvPr/>
        </p:nvSpPr>
        <p:spPr>
          <a:xfrm>
            <a:off x="7406775" y="5055491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/>
              <a:t>ADDED COLUMNS:</a:t>
            </a:r>
          </a:p>
          <a:p>
            <a:pPr algn="r"/>
            <a:r>
              <a:rPr lang="en-US" sz="800" dirty="0"/>
              <a:t>DISTANCE (MILES) USING PICKUP AND DROP OFF COORDINATES</a:t>
            </a:r>
          </a:p>
          <a:p>
            <a:pPr algn="r"/>
            <a:r>
              <a:rPr lang="en-US" sz="800" dirty="0"/>
              <a:t>USING BINS: TIME (INTERVAL), FARE AMOUNT GROUP, YEAR, MONTH USING BINS</a:t>
            </a:r>
          </a:p>
          <a:p>
            <a:pPr algn="r"/>
            <a:r>
              <a:rPr lang="en-US" sz="800" b="1" dirty="0"/>
              <a:t>TIMESTAMP – TO FETCH THE WEATHER DATA FOR EACH ROW USING OPENWEATHER API</a:t>
            </a:r>
          </a:p>
          <a:p>
            <a:pPr algn="r"/>
            <a:endParaRPr lang="en-US" sz="800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3BE218D-F2F7-EB7E-625B-B8E84507AA5C}"/>
              </a:ext>
            </a:extLst>
          </p:cNvPr>
          <p:cNvSpPr txBox="1">
            <a:spLocks/>
          </p:cNvSpPr>
          <p:nvPr/>
        </p:nvSpPr>
        <p:spPr>
          <a:xfrm>
            <a:off x="10171112" y="2984326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highlight>
                  <a:srgbClr val="FFFF00"/>
                </a:highlight>
              </a:rPr>
              <a:t>DATA for 2015 was for 6 months; hence decided to work on the data 2009-2014 for better Month-on-month comparison, if needed</a:t>
            </a:r>
          </a:p>
        </p:txBody>
      </p:sp>
    </p:spTree>
    <p:extLst>
      <p:ext uri="{BB962C8B-B14F-4D97-AF65-F5344CB8AC3E}">
        <p14:creationId xmlns:p14="http://schemas.microsoft.com/office/powerpoint/2010/main" val="22942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090171C-4E56-B826-EFF1-E071EF92FE7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5943" b="18441"/>
          <a:stretch/>
        </p:blipFill>
        <p:spPr>
          <a:xfrm>
            <a:off x="79877" y="814859"/>
            <a:ext cx="4271352" cy="54931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50A7-9E6B-4DA8-AE35-DCFB67DDF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4919" y="271510"/>
            <a:ext cx="2999874" cy="1429080"/>
          </a:xfrm>
        </p:spPr>
        <p:txBody>
          <a:bodyPr/>
          <a:lstStyle/>
          <a:p>
            <a:r>
              <a:rPr lang="en-US" dirty="0"/>
              <a:t>SOURCED THE JSON RESPONSE USING OPEN WEATHER API to understand the available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DUE TO API LIMITATION: WE decided to work on a sample of 2900 rows with ~950 rows per team member to work on and fetch the data using timestamp, pickup latitude and pickup longitude</a:t>
            </a:r>
          </a:p>
        </p:txBody>
      </p:sp>
      <p:pic>
        <p:nvPicPr>
          <p:cNvPr id="13" name="Picture Placeholder 12" descr="Students sitting around a table studying">
            <a:extLst>
              <a:ext uri="{FF2B5EF4-FFF2-40B4-BE49-F238E27FC236}">
                <a16:creationId xmlns:a16="http://schemas.microsoft.com/office/drawing/2014/main" id="{A45A2A22-EAFB-19BA-E0E2-60AD338D1FD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" r="736"/>
          <a:stretch/>
        </p:blipFill>
        <p:spPr/>
      </p:pic>
      <p:pic>
        <p:nvPicPr>
          <p:cNvPr id="4098" name="Picture 2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34E5B31-936B-1A11-3858-38CD8111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14" y="303468"/>
            <a:ext cx="3101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B4ED1C-8B52-754D-22CD-8356233C8E02}"/>
              </a:ext>
            </a:extLst>
          </p:cNvPr>
          <p:cNvSpPr txBox="1">
            <a:spLocks/>
          </p:cNvSpPr>
          <p:nvPr/>
        </p:nvSpPr>
        <p:spPr>
          <a:xfrm>
            <a:off x="8650945" y="3367008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RETRIEVED FOR EACH ROW FOR: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Dew point</a:t>
            </a:r>
          </a:p>
          <a:p>
            <a:r>
              <a:rPr lang="en-US" dirty="0"/>
              <a:t>feels LIKE</a:t>
            </a:r>
          </a:p>
          <a:p>
            <a:r>
              <a:rPr lang="en-US" dirty="0"/>
              <a:t>Humidity</a:t>
            </a:r>
          </a:p>
          <a:p>
            <a:r>
              <a:rPr lang="en-US" dirty="0"/>
              <a:t>Pressure</a:t>
            </a:r>
          </a:p>
          <a:p>
            <a:r>
              <a:rPr lang="en-US" dirty="0"/>
              <a:t>Sunrise</a:t>
            </a:r>
          </a:p>
          <a:p>
            <a:r>
              <a:rPr lang="en-US" dirty="0"/>
              <a:t>Sunset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Visibility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7480C5-E575-70B6-6891-FFD13FE69FB5}"/>
              </a:ext>
            </a:extLst>
          </p:cNvPr>
          <p:cNvSpPr txBox="1">
            <a:spLocks/>
          </p:cNvSpPr>
          <p:nvPr/>
        </p:nvSpPr>
        <p:spPr>
          <a:xfrm>
            <a:off x="318788" y="-310101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SAMPLE HISTORICAL API RESPONSE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B24887-DC50-D189-72FB-D579FAFDC31E}"/>
              </a:ext>
            </a:extLst>
          </p:cNvPr>
          <p:cNvSpPr txBox="1">
            <a:spLocks/>
          </p:cNvSpPr>
          <p:nvPr/>
        </p:nvSpPr>
        <p:spPr>
          <a:xfrm>
            <a:off x="10150882" y="3229045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 description</a:t>
            </a:r>
          </a:p>
          <a:p>
            <a:r>
              <a:rPr lang="en-US" dirty="0"/>
              <a:t>Weather icon</a:t>
            </a:r>
          </a:p>
          <a:p>
            <a:r>
              <a:rPr lang="en-US" dirty="0"/>
              <a:t>Weather id</a:t>
            </a:r>
          </a:p>
          <a:p>
            <a:r>
              <a:rPr lang="en-US" dirty="0"/>
              <a:t>Weather main</a:t>
            </a:r>
          </a:p>
          <a:p>
            <a:r>
              <a:rPr lang="en-US" dirty="0"/>
              <a:t>Wind degree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Data rain</a:t>
            </a:r>
          </a:p>
          <a:p>
            <a:r>
              <a:rPr lang="en-US" dirty="0"/>
              <a:t>Data snow </a:t>
            </a:r>
          </a:p>
        </p:txBody>
      </p:sp>
    </p:spTree>
    <p:extLst>
      <p:ext uri="{BB962C8B-B14F-4D97-AF65-F5344CB8AC3E}">
        <p14:creationId xmlns:p14="http://schemas.microsoft.com/office/powerpoint/2010/main" val="6232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211582-27A6-86E1-CEDF-22D2B408D1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9684" y="4230048"/>
            <a:ext cx="4822802" cy="1429080"/>
          </a:xfrm>
        </p:spPr>
        <p:txBody>
          <a:bodyPr/>
          <a:lstStyle/>
          <a:p>
            <a:r>
              <a:rPr lang="en-US" dirty="0"/>
              <a:t>Regression analysis shows no / weak correlation between temperature V/S fare and Distance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We decided to plot a dual axis chart to analyze the trend between fare and distance as per the created temperature intervals. </a:t>
            </a:r>
          </a:p>
          <a:p>
            <a:r>
              <a:rPr lang="en-US" dirty="0"/>
              <a:t>It seems like there is some trend between the first two intervals; however, we would like to deep dive and find if there is some correlation with the help of statistical tests.  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296C245-D605-E8D7-25F9-0906C5FF1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6807"/>
          <a:stretch/>
        </p:blipFill>
        <p:spPr>
          <a:xfrm>
            <a:off x="2688082" y="37621"/>
            <a:ext cx="4210315" cy="3249228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A1F18F3-17D8-BBD1-FAEF-DDA867ED4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677"/>
          <a:stretch/>
        </p:blipFill>
        <p:spPr>
          <a:xfrm>
            <a:off x="2607864" y="3501518"/>
            <a:ext cx="4374941" cy="3361065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9CD1AE1-2CCF-F7FB-BDDF-D67DB0EC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620" y="37621"/>
            <a:ext cx="4964817" cy="3309878"/>
          </a:xfrm>
          <a:prstGeom prst="rect">
            <a:avLst/>
          </a:prstGeom>
        </p:spPr>
      </p:pic>
      <p:pic>
        <p:nvPicPr>
          <p:cNvPr id="5122" name="Picture 2" descr="68,652 Thermometer Illustrations &amp; Clip Art - iStock | Thermometer goal,  Thermometer vector, Hot thermometer">
            <a:extLst>
              <a:ext uri="{FF2B5EF4-FFF2-40B4-BE49-F238E27FC236}">
                <a16:creationId xmlns:a16="http://schemas.microsoft.com/office/drawing/2014/main" id="{0B825D91-1284-A386-F601-62C70540C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r="16776"/>
          <a:stretch/>
        </p:blipFill>
        <p:spPr bwMode="auto">
          <a:xfrm>
            <a:off x="341806" y="3598115"/>
            <a:ext cx="1951228" cy="29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7C8ECC-77D5-3FE9-277F-1BA56C46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57" y="613845"/>
            <a:ext cx="4417736" cy="2208868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76E57D-2548-5680-29C4-C47CDAB5B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7" r="7795" b="5703"/>
          <a:stretch/>
        </p:blipFill>
        <p:spPr>
          <a:xfrm>
            <a:off x="7143807" y="237016"/>
            <a:ext cx="5048192" cy="276062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C0536C6-AD9F-6D97-1B13-8C726F2E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97" y="3991380"/>
            <a:ext cx="5028283" cy="215497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D59763-0B62-19EA-E2F4-B2503180A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6" r="8564" b="6318"/>
          <a:stretch/>
        </p:blipFill>
        <p:spPr>
          <a:xfrm>
            <a:off x="2577857" y="3826172"/>
            <a:ext cx="4385280" cy="240922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71150C-659D-9A96-79F4-37BF1E21B8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715128"/>
            <a:ext cx="2577856" cy="1429080"/>
          </a:xfrm>
        </p:spPr>
        <p:txBody>
          <a:bodyPr/>
          <a:lstStyle/>
          <a:p>
            <a:r>
              <a:rPr lang="en-US" sz="750" b="1" dirty="0"/>
              <a:t>NULL HYPOTHESIS</a:t>
            </a:r>
          </a:p>
          <a:p>
            <a:r>
              <a:rPr lang="en-US" sz="750" dirty="0"/>
              <a:t>There is no significant effect of temperature on the fare and distance of uber </a:t>
            </a:r>
          </a:p>
          <a:p>
            <a:r>
              <a:rPr lang="en-US" sz="750" dirty="0"/>
              <a:t>We performed anova test to compare the average fare and average distance across temperature intervals</a:t>
            </a:r>
          </a:p>
          <a:p>
            <a:r>
              <a:rPr lang="en-US" sz="750" dirty="0"/>
              <a:t>P-value for AVERAGE FARE =0.313</a:t>
            </a:r>
            <a:br>
              <a:rPr lang="en-US" sz="750" dirty="0"/>
            </a:br>
            <a:r>
              <a:rPr lang="en-US" sz="750" dirty="0"/>
              <a:t>P-value for AVERAGE DISTANCE =0.21</a:t>
            </a:r>
          </a:p>
          <a:p>
            <a:r>
              <a:rPr lang="en-US" sz="750" dirty="0"/>
              <a:t>with the anova testS yielding a p-value&gt; 0.05, we cannot reject the null hypothesis.</a:t>
            </a:r>
          </a:p>
          <a:p>
            <a:r>
              <a:rPr lang="en-US" sz="750" dirty="0"/>
              <a:t>Temperature does not seem to have an effect on the FARE and distance of UBER trips</a:t>
            </a:r>
          </a:p>
          <a:p>
            <a:endParaRPr lang="en-US" sz="750" dirty="0"/>
          </a:p>
          <a:p>
            <a:r>
              <a:rPr lang="en-US" sz="7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8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1F51800-34E9-1222-8723-2205E586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2" y="1045009"/>
            <a:ext cx="4148211" cy="276547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5D27FCB-FA29-CAA1-00A1-FF289326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4" y="4019842"/>
            <a:ext cx="4086665" cy="272444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C63B8EB-E965-17CC-F0B0-543A74CD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15" y="4019841"/>
            <a:ext cx="4086665" cy="272444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F8B53748-864A-4F1E-25F9-699926BB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78" y="644375"/>
            <a:ext cx="4126402" cy="2615660"/>
          </a:xfrm>
          <a:prstGeom prst="rect">
            <a:avLst/>
          </a:prstGeom>
        </p:spPr>
      </p:pic>
      <p:pic>
        <p:nvPicPr>
          <p:cNvPr id="8196" name="Picture 4" descr="500+ Weather Pictures | Download Free Images &amp; Stock Photos on Unsplash">
            <a:extLst>
              <a:ext uri="{FF2B5EF4-FFF2-40B4-BE49-F238E27FC236}">
                <a16:creationId xmlns:a16="http://schemas.microsoft.com/office/drawing/2014/main" id="{6EF0F146-33E3-615B-1BB0-8DB099E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202" y="3995987"/>
            <a:ext cx="2411896" cy="28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42556D-D45D-208D-DA30-256ACC29C833}"/>
              </a:ext>
            </a:extLst>
          </p:cNvPr>
          <p:cNvSpPr/>
          <p:nvPr/>
        </p:nvSpPr>
        <p:spPr>
          <a:xfrm>
            <a:off x="9764202" y="330877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D6F26B0-5CEE-0214-0983-441C69A86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18203" y="1393405"/>
            <a:ext cx="1908313" cy="1117600"/>
          </a:xfrm>
        </p:spPr>
        <p:txBody>
          <a:bodyPr/>
          <a:lstStyle/>
          <a:p>
            <a:r>
              <a:rPr lang="en-US" dirty="0"/>
              <a:t>Regression plots show strong correlation between Trip Distance and fare as expected. The following are the r Values: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weather: 0.78</a:t>
            </a:r>
          </a:p>
          <a:p>
            <a:pPr marL="171450" indent="-171450">
              <a:buFontTx/>
              <a:buChar char="-"/>
            </a:pPr>
            <a:r>
              <a:rPr lang="en-US" dirty="0"/>
              <a:t>Cloudy weather: 0.82</a:t>
            </a:r>
          </a:p>
          <a:p>
            <a:pPr marL="171450" indent="-171450">
              <a:buFontTx/>
              <a:buChar char="-"/>
            </a:pPr>
            <a:r>
              <a:rPr lang="en-US" dirty="0"/>
              <a:t>Snowy weather: 0.85</a:t>
            </a:r>
          </a:p>
          <a:p>
            <a:pPr marL="171450" indent="-171450">
              <a:buFontTx/>
              <a:buChar char="-"/>
            </a:pPr>
            <a:r>
              <a:rPr lang="en-US" dirty="0"/>
              <a:t>Rainy weather: 0.82</a:t>
            </a:r>
          </a:p>
          <a:p>
            <a:r>
              <a:rPr lang="en-US" dirty="0"/>
              <a:t>This suggests prices might be higher during Cloudy, Snowy and Rainy weather. Further statistical analysis follows</a:t>
            </a:r>
          </a:p>
        </p:txBody>
      </p:sp>
    </p:spTree>
    <p:extLst>
      <p:ext uri="{BB962C8B-B14F-4D97-AF65-F5344CB8AC3E}">
        <p14:creationId xmlns:p14="http://schemas.microsoft.com/office/powerpoint/2010/main" val="331453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2010-72F7-40A6-95A9-1C6FE2DA3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8603" y="2523374"/>
            <a:ext cx="3584575" cy="792916"/>
          </a:xfrm>
        </p:spPr>
        <p:txBody>
          <a:bodyPr/>
          <a:lstStyle/>
          <a:p>
            <a:r>
              <a:rPr lang="en-US" sz="800" dirty="0"/>
              <a:t>NULL HYPOTHESIS: There is no Statistically significant effect of Weather Type on Average Fare Amount and Average Trip Distance</a:t>
            </a:r>
          </a:p>
          <a:p>
            <a:r>
              <a:rPr lang="en-US" sz="800" dirty="0"/>
              <a:t>We Carried out </a:t>
            </a:r>
            <a:r>
              <a:rPr lang="en-US" sz="800" dirty="0" err="1"/>
              <a:t>anova</a:t>
            </a:r>
            <a:r>
              <a:rPr lang="en-US" sz="800" dirty="0"/>
              <a:t> tests between the various weather types with regard to Average fare and average distance</a:t>
            </a:r>
          </a:p>
          <a:p>
            <a:r>
              <a:rPr lang="en-US" sz="800" dirty="0"/>
              <a:t>P-Value for average fare: 0.92</a:t>
            </a:r>
          </a:p>
          <a:p>
            <a:r>
              <a:rPr lang="en-US" sz="800" dirty="0"/>
              <a:t>P-Value for average distance: 0.92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EB69B1-B89B-96B8-A956-D6E1BEFD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022"/>
            <a:ext cx="5036109" cy="246997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7E197E-525E-1C45-1340-0C346E63C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" r="7252" b="6723"/>
          <a:stretch/>
        </p:blipFill>
        <p:spPr>
          <a:xfrm>
            <a:off x="56270" y="4043446"/>
            <a:ext cx="4882663" cy="262769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E8EF897-BA0A-0329-AB96-1026E08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083" y="8755"/>
            <a:ext cx="4303534" cy="1844371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75B807-7814-63FD-9513-9A9EB4FBE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7" r="8083"/>
          <a:stretch/>
        </p:blipFill>
        <p:spPr>
          <a:xfrm>
            <a:off x="5375083" y="3986539"/>
            <a:ext cx="6663192" cy="28714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6849A0-0B51-05D8-A196-C11BC740DE26}"/>
              </a:ext>
            </a:extLst>
          </p:cNvPr>
          <p:cNvSpPr/>
          <p:nvPr/>
        </p:nvSpPr>
        <p:spPr>
          <a:xfrm>
            <a:off x="9772153" y="105765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04D2C1-8002-2DE8-6661-5356EB945627}"/>
              </a:ext>
            </a:extLst>
          </p:cNvPr>
          <p:cNvSpPr txBox="1">
            <a:spLocks/>
          </p:cNvSpPr>
          <p:nvPr/>
        </p:nvSpPr>
        <p:spPr>
          <a:xfrm>
            <a:off x="9893258" y="1213021"/>
            <a:ext cx="1908313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 The </a:t>
            </a:r>
            <a:r>
              <a:rPr lang="en-US" dirty="0" err="1"/>
              <a:t>anova</a:t>
            </a:r>
            <a:r>
              <a:rPr lang="en-US" dirty="0"/>
              <a:t> tests returned p-Values greater than 0.05 for the different Groupings of weather types for both average fare and average trip distance.</a:t>
            </a:r>
          </a:p>
          <a:p>
            <a:r>
              <a:rPr lang="en-US" dirty="0"/>
              <a:t>We could not reject the null hypothesis/establish a firm link between weather type and fare amount or trip distance.</a:t>
            </a:r>
          </a:p>
        </p:txBody>
      </p:sp>
    </p:spTree>
    <p:extLst>
      <p:ext uri="{BB962C8B-B14F-4D97-AF65-F5344CB8AC3E}">
        <p14:creationId xmlns:p14="http://schemas.microsoft.com/office/powerpoint/2010/main" val="22349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2560B3-4885-4E23-2B50-0B5E6C66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" y="390744"/>
            <a:ext cx="4079019" cy="2719346"/>
          </a:xfrm>
          <a:prstGeom prst="rect">
            <a:avLst/>
          </a:prstGeom>
        </p:spPr>
      </p:pic>
      <p:pic>
        <p:nvPicPr>
          <p:cNvPr id="10242" name="Picture 2" descr="100+ Time Pictures | Download Free Images &amp; Stock Photos on ...">
            <a:extLst>
              <a:ext uri="{FF2B5EF4-FFF2-40B4-BE49-F238E27FC236}">
                <a16:creationId xmlns:a16="http://schemas.microsoft.com/office/drawing/2014/main" id="{0B29CF42-A352-3AF0-89E7-764E739A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3" r="33727"/>
          <a:stretch/>
        </p:blipFill>
        <p:spPr bwMode="auto">
          <a:xfrm>
            <a:off x="9784208" y="1648898"/>
            <a:ext cx="2399841" cy="52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555F712D-359B-9B4E-06A7-FE182384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05" y="503897"/>
            <a:ext cx="5343340" cy="2290002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3326DE-7114-57D1-AC9F-128D51D13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66" r="9358" b="8163"/>
          <a:stretch/>
        </p:blipFill>
        <p:spPr>
          <a:xfrm>
            <a:off x="4296297" y="3324774"/>
            <a:ext cx="5278584" cy="286929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4B86-2FC9-9E75-B36B-8EF3132A5762}"/>
              </a:ext>
            </a:extLst>
          </p:cNvPr>
          <p:cNvSpPr txBox="1">
            <a:spLocks/>
          </p:cNvSpPr>
          <p:nvPr/>
        </p:nvSpPr>
        <p:spPr>
          <a:xfrm>
            <a:off x="141765" y="3769776"/>
            <a:ext cx="3945205" cy="637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We decided to plot a dual axis chart to analyze the trend between fare and distance as per the Time intervals. </a:t>
            </a:r>
          </a:p>
          <a:p>
            <a:endParaRPr lang="en-US" dirty="0"/>
          </a:p>
          <a:p>
            <a:r>
              <a:rPr lang="en-US" dirty="0"/>
              <a:t>The Graph indicates that there is a trend between the two variables.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F3FBD-4720-9147-BF36-539A81723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E57EF9-2FC7-2C84-EA39-5A9A5F57D768}"/>
              </a:ext>
            </a:extLst>
          </p:cNvPr>
          <p:cNvSpPr txBox="1">
            <a:spLocks/>
          </p:cNvSpPr>
          <p:nvPr/>
        </p:nvSpPr>
        <p:spPr>
          <a:xfrm>
            <a:off x="141765" y="4825276"/>
            <a:ext cx="3811390" cy="2008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done statistical analysis between Fare and distance individually with time intervals, for different weather conditions to study if there is any relation among the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 and box plots for fare amount per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Summary statistics shows shows the means and medians are very close for all fare per time intervals</a:t>
            </a:r>
          </a:p>
        </p:txBody>
      </p:sp>
    </p:spTree>
    <p:extLst>
      <p:ext uri="{BB962C8B-B14F-4D97-AF65-F5344CB8AC3E}">
        <p14:creationId xmlns:p14="http://schemas.microsoft.com/office/powerpoint/2010/main" val="40285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75B5B7-3671-8A5D-A0CB-CDAD669C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59" y="559991"/>
            <a:ext cx="5316791" cy="227862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8AD5DC-9182-D427-78C1-9FE21A18D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1" r="8133" b="8338"/>
          <a:stretch/>
        </p:blipFill>
        <p:spPr>
          <a:xfrm>
            <a:off x="4359792" y="3331596"/>
            <a:ext cx="5290458" cy="286247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4FC005-F11B-EB77-F46B-74763F9A7E29}"/>
              </a:ext>
            </a:extLst>
          </p:cNvPr>
          <p:cNvSpPr txBox="1">
            <a:spLocks/>
          </p:cNvSpPr>
          <p:nvPr/>
        </p:nvSpPr>
        <p:spPr>
          <a:xfrm>
            <a:off x="9769577" y="2814762"/>
            <a:ext cx="2422423" cy="165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OVERALL Conclusion</a:t>
            </a:r>
          </a:p>
          <a:p>
            <a:r>
              <a:rPr lang="en-US" dirty="0"/>
              <a:t>We could not conclude that there is any effect of temperature or weather type on uber fare amount or uber trip distance.</a:t>
            </a:r>
          </a:p>
          <a:p>
            <a:endParaRPr lang="en-US" dirty="0"/>
          </a:p>
          <a:p>
            <a:r>
              <a:rPr lang="en-US" dirty="0"/>
              <a:t>However, there seem to be an effect on uber trip distance for certain time intervals.</a:t>
            </a:r>
          </a:p>
          <a:p>
            <a:endParaRPr lang="en-US" b="1" dirty="0"/>
          </a:p>
          <a:p>
            <a:r>
              <a:rPr lang="en-US" b="1" dirty="0"/>
              <a:t>LIMITATIONS</a:t>
            </a:r>
          </a:p>
          <a:p>
            <a:r>
              <a:rPr lang="en-US" dirty="0"/>
              <a:t>for more accurate results, we suggest to run this code oN A BIGGER SET OF DATA</a:t>
            </a:r>
          </a:p>
        </p:txBody>
      </p:sp>
      <p:pic>
        <p:nvPicPr>
          <p:cNvPr id="11266" name="Picture 2" descr="New York Taxis Officially Become Available On Uber - Travel Off Path">
            <a:extLst>
              <a:ext uri="{FF2B5EF4-FFF2-40B4-BE49-F238E27FC236}">
                <a16:creationId xmlns:a16="http://schemas.microsoft.com/office/drawing/2014/main" id="{7293192B-3673-B4E5-AEA3-74640905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2180"/>
            <a:ext cx="4166483" cy="27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188F-9D8A-25E8-91BC-D69708D73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74775"/>
            <a:ext cx="4214131" cy="1651000"/>
          </a:xfrm>
        </p:spPr>
        <p:txBody>
          <a:bodyPr/>
          <a:lstStyle/>
          <a:p>
            <a:r>
              <a:rPr lang="en-US" b="1" dirty="0"/>
              <a:t>Null hypothesis: there is no statistically significant difference in fare amount or trip distance for different time intervals.</a:t>
            </a:r>
          </a:p>
          <a:p>
            <a:r>
              <a:rPr lang="en-US" b="1" dirty="0"/>
              <a:t>Conclusion Fare amount: </a:t>
            </a:r>
            <a:r>
              <a:rPr lang="en-US" b="1" dirty="0" err="1"/>
              <a:t>Anova</a:t>
            </a:r>
            <a:r>
              <a:rPr lang="en-US" b="1" dirty="0"/>
              <a:t> Test P-value: 0.12.since P-value is greater than 0.05, we were unable to reject the null hypothesis. </a:t>
            </a:r>
          </a:p>
          <a:p>
            <a:endParaRPr lang="en-US" b="1" dirty="0"/>
          </a:p>
          <a:p>
            <a:r>
              <a:rPr lang="en-US" b="1" dirty="0"/>
              <a:t>Conclusion trip distance: </a:t>
            </a:r>
            <a:r>
              <a:rPr lang="en-US" b="1" dirty="0" err="1"/>
              <a:t>Anova</a:t>
            </a:r>
            <a:r>
              <a:rPr lang="en-US" b="1" dirty="0"/>
              <a:t> Test P-value: 0.00000002&lt;0.05, we reject the the null hypothesis. For further study, we carried out one sample T-test between different avg trip distance per time intervals against the population trip distance. most showed statistically significant difference except </a:t>
            </a:r>
            <a:r>
              <a:rPr lang="en-CA" b="1" dirty="0">
                <a:effectLst/>
                <a:latin typeface="Menlo" panose="020B0609030804020204" pitchFamily="49" charset="0"/>
              </a:rPr>
              <a:t>time groups 4am-7am, 7am-10am and 5pm-8pm</a:t>
            </a:r>
            <a:endParaRPr lang="en-CA" b="0" dirty="0">
              <a:effectLst/>
              <a:latin typeface="Menlo" panose="020B0609030804020204" pitchFamily="49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022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cket Sal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F2B00"/>
      </a:accent1>
      <a:accent2>
        <a:srgbClr val="B55101"/>
      </a:accent2>
      <a:accent3>
        <a:srgbClr val="4279E1"/>
      </a:accent3>
      <a:accent4>
        <a:srgbClr val="025C4F"/>
      </a:accent4>
      <a:accent5>
        <a:srgbClr val="CF9400"/>
      </a:accent5>
      <a:accent6>
        <a:srgbClr val="EDDBCD"/>
      </a:accent6>
      <a:hlink>
        <a:srgbClr val="0563C1"/>
      </a:hlink>
      <a:folHlink>
        <a:srgbClr val="954F72"/>
      </a:folHlink>
    </a:clrScheme>
    <a:fontScheme name="Custom 55">
      <a:majorFont>
        <a:latin typeface="Arial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union-Photobook_WAC_EF_v5" id="{EEC5F771-1739-4D1F-97C3-7DCBD48BEB51}" vid="{6345590D-5C5C-44FF-89F1-C7AABFA2B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47463-BB85-435C-ACAF-E187D6AD55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AB7211-A234-4C14-A897-00A0068F7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88DC5-792D-46CC-A1E4-D79B0E8351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Arial Black</vt:lpstr>
      <vt:lpstr>Calibri</vt:lpstr>
      <vt:lpstr>Menlo</vt:lpstr>
      <vt:lpstr>Office Theme</vt:lpstr>
      <vt:lpstr>UBER v/s weather</vt:lpstr>
      <vt:lpstr>Sourced the data of 200k rows of uber booking in new York city from January 2009 – June 2015 </vt:lpstr>
      <vt:lpstr>PowerPoint Presentation</vt:lpstr>
      <vt:lpstr>ANALYSIS – Effect of TEMPERATURE on uber bookings </vt:lpstr>
      <vt:lpstr>ANALYSIS – Effect of TEMPERATURE on uber bookings </vt:lpstr>
      <vt:lpstr>ANALYSIS – Effect of WEATHER on uber bookings</vt:lpstr>
      <vt:lpstr>ANALYSIS – Effect of WEATHER on uber bookings</vt:lpstr>
      <vt:lpstr>ANALYSIS – Effect of TIME on  uber  bookings</vt:lpstr>
      <vt:lpstr>ANALYSIS – Effect of TIME on  uber  bookings</vt:lpstr>
      <vt:lpstr>FAHMIDA BILLA  karan anand  kevin mosweu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2023-02-03T08:33:52Z</dcterms:created>
  <dcterms:modified xsi:type="dcterms:W3CDTF">2023-02-14T20:25:05Z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