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8" r:id="rId3"/>
    <p:sldId id="260" r:id="rId4"/>
    <p:sldId id="262" r:id="rId5"/>
    <p:sldId id="257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>
        <p:scale>
          <a:sx n="159" d="100"/>
          <a:sy n="159" d="100"/>
        </p:scale>
        <p:origin x="270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84" y="1308705"/>
            <a:ext cx="3848291" cy="857250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64684" y="797360"/>
            <a:ext cx="4176464" cy="452437"/>
          </a:xfrm>
        </p:spPr>
        <p:txBody>
          <a:bodyPr/>
          <a:lstStyle/>
          <a:p>
            <a:r>
              <a:rPr lang="en-US" sz="2400" dirty="0"/>
              <a:t>Demystifying Machine Learning</a:t>
            </a:r>
            <a:br>
              <a:rPr lang="en-US" sz="2400" dirty="0"/>
            </a:br>
            <a:r>
              <a:rPr lang="en-US" sz="2400" dirty="0"/>
              <a:t>Craigslist Used Cars Prices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392FC-4C22-16D2-51C8-CF4118FB6888}"/>
              </a:ext>
            </a:extLst>
          </p:cNvPr>
          <p:cNvSpPr txBox="1"/>
          <p:nvPr/>
        </p:nvSpPr>
        <p:spPr>
          <a:xfrm>
            <a:off x="4453543" y="1956777"/>
            <a:ext cx="2418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sz="1200" b="0" i="0" dirty="0">
                <a:solidFill>
                  <a:srgbClr val="E6EDF3"/>
                </a:solidFill>
                <a:effectLst/>
                <a:latin typeface="-apple-system"/>
              </a:rPr>
              <a:t>Fahmida Billa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200" b="0" i="0" dirty="0">
                <a:solidFill>
                  <a:srgbClr val="E6EDF3"/>
                </a:solidFill>
                <a:effectLst/>
                <a:latin typeface="-apple-system"/>
              </a:rPr>
              <a:t>Gustavo Mendes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200" b="0" i="0" dirty="0">
                <a:solidFill>
                  <a:srgbClr val="E6EDF3"/>
                </a:solidFill>
                <a:effectLst/>
                <a:latin typeface="-apple-system"/>
              </a:rPr>
              <a:t>Kevin Mosweu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200" b="0" i="0" dirty="0">
                <a:solidFill>
                  <a:srgbClr val="E6EDF3"/>
                </a:solidFill>
                <a:effectLst/>
                <a:latin typeface="-apple-system"/>
              </a:rPr>
              <a:t>Shankar Mohanathas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707904" y="1144270"/>
            <a:ext cx="4608512" cy="505509"/>
          </a:xfrm>
        </p:spPr>
        <p:txBody>
          <a:bodyPr/>
          <a:lstStyle/>
          <a:p>
            <a:r>
              <a:rPr lang="en-US" sz="4400" dirty="0">
                <a:solidFill>
                  <a:schemeClr val="accent5"/>
                </a:solidFill>
              </a:rPr>
              <a:t>The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3707904" y="1995686"/>
            <a:ext cx="5256584" cy="2003544"/>
          </a:xfrm>
        </p:spPr>
        <p:txBody>
          <a:bodyPr/>
          <a:lstStyle/>
          <a:p>
            <a:pPr algn="just"/>
            <a:r>
              <a:rPr lang="en-US" dirty="0"/>
              <a:t>To develop a machine learning model that can accurately predict the prices of used vehicles listed on Craigslist, creating a predictive model that will assist both sellers and buyers in making informed decisions regarding vehicle pricing.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84168" y="2887871"/>
            <a:ext cx="2256946" cy="417031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12160" y="3320160"/>
            <a:ext cx="2376264" cy="10847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/>
              <a:t>An interactive application that enables users to estimate vehicle prices based on their input parameters.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83568" y="2887871"/>
            <a:ext cx="2256946" cy="417031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83568" y="3320160"/>
            <a:ext cx="2256946" cy="10847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/>
              <a:t>Insights into the factors that significantly affect vehicle prices and their relative importance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43527" y="2887871"/>
            <a:ext cx="2256946" cy="417031"/>
          </a:xfrm>
        </p:spPr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443527" y="3320160"/>
            <a:ext cx="2256946" cy="1084773"/>
          </a:xfrm>
        </p:spPr>
        <p:txBody>
          <a:bodyPr/>
          <a:lstStyle/>
          <a:p>
            <a:r>
              <a:rPr lang="en-US" sz="1400" dirty="0"/>
              <a:t>A machine learning model capable of accurately predicting the prices of used vehicles listed on Craigslist.</a:t>
            </a: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8316"/>
            <a:ext cx="6829002" cy="857250"/>
          </a:xfrm>
        </p:spPr>
        <p:txBody>
          <a:bodyPr>
            <a:normAutofit/>
          </a:bodyPr>
          <a:lstStyle/>
          <a:p>
            <a:r>
              <a:rPr lang="en-US" sz="3600" dirty="0"/>
              <a:t>PREPARING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23121" y="883239"/>
            <a:ext cx="6120680" cy="2016224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Data Preprocessing: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Initial dataset: 26 columns, 440,000+ rows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Read into a Pandas DF using Spark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Conducted thorough preprocessing: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Removed duplicates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Handled missing and null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Addressed inconsistencies in the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Engineer additional features, such as age of the vehicle, which can enhance the predictive power of the model.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1A9AD6-916C-8DAF-C139-E43D50160EE7}"/>
              </a:ext>
            </a:extLst>
          </p:cNvPr>
          <p:cNvGrpSpPr/>
          <p:nvPr/>
        </p:nvGrpSpPr>
        <p:grpSpPr>
          <a:xfrm>
            <a:off x="2483768" y="3075806"/>
            <a:ext cx="5602045" cy="1769314"/>
            <a:chOff x="2483768" y="2899463"/>
            <a:chExt cx="5602045" cy="17693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8C0CB-8A93-79D4-7887-4E8DBC6FD82B}"/>
                </a:ext>
              </a:extLst>
            </p:cNvPr>
            <p:cNvGrpSpPr/>
            <p:nvPr/>
          </p:nvGrpSpPr>
          <p:grpSpPr>
            <a:xfrm>
              <a:off x="2483768" y="2899463"/>
              <a:ext cx="5602045" cy="1546753"/>
              <a:chOff x="2394736" y="2949532"/>
              <a:chExt cx="5602045" cy="154675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27041F-2725-22A7-3D44-A41FBF85E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736" y="3318864"/>
                <a:ext cx="5602045" cy="117742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E4B94-47DA-530F-30FF-5A6959D8E7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4736" y="294953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dirty="0">
                    <a:solidFill>
                      <a:schemeClr val="tx2"/>
                    </a:solidFill>
                    <a:effectLst/>
                    <a:latin typeface="Söhne"/>
                  </a:rPr>
                  <a:t>Final Dataset (head):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1478A-EBC2-8035-9B4C-32007F93C7FB}"/>
                </a:ext>
              </a:extLst>
            </p:cNvPr>
            <p:cNvSpPr txBox="1"/>
            <p:nvPr/>
          </p:nvSpPr>
          <p:spPr>
            <a:xfrm>
              <a:off x="2555776" y="4437945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900" b="0" i="0" dirty="0">
                  <a:solidFill>
                    <a:schemeClr val="tx2"/>
                  </a:solidFill>
                  <a:effectLst/>
                  <a:latin typeface="Roboto" panose="02000000000000000000" pitchFamily="2" charset="0"/>
                </a:rPr>
                <a:t>258627 rows</a:t>
              </a:r>
              <a:endParaRPr lang="en-CA" sz="9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8316"/>
            <a:ext cx="6829002" cy="857250"/>
          </a:xfrm>
        </p:spPr>
        <p:txBody>
          <a:bodyPr>
            <a:normAutofit/>
          </a:bodyPr>
          <a:lstStyle/>
          <a:p>
            <a:r>
              <a:rPr lang="en-US" sz="3600" dirty="0"/>
              <a:t>MODELING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23121" y="883239"/>
            <a:ext cx="6120680" cy="2016224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Data Modeling: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Perform exploratory data analysis to gain insights into the distribution of features, identify outliers, and understand potential correlations.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Identify relevant features from the dataset, such as price, condition, manufacturer, state, and other categories that influence vehicle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E4B94-47DA-530F-30FF-5A6959D8E733}"/>
              </a:ext>
            </a:extLst>
          </p:cNvPr>
          <p:cNvSpPr txBox="1">
            <a:spLocks/>
          </p:cNvSpPr>
          <p:nvPr/>
        </p:nvSpPr>
        <p:spPr>
          <a:xfrm>
            <a:off x="3635896" y="23409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2"/>
                </a:solidFill>
                <a:latin typeface="Söhne"/>
              </a:rPr>
              <a:t>Numeric Features Correlation</a:t>
            </a:r>
          </a:p>
          <a:p>
            <a:pPr algn="l"/>
            <a:r>
              <a:rPr lang="en-US" sz="1200" dirty="0">
                <a:solidFill>
                  <a:schemeClr val="tx2"/>
                </a:solidFill>
                <a:latin typeface="Söhne"/>
              </a:rPr>
              <a:t>- Heatmap</a:t>
            </a:r>
            <a:endParaRPr lang="en-US" sz="12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F1CD13-A055-7BC5-8DBE-DC06E852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52" y="2802582"/>
            <a:ext cx="2050476" cy="15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8316"/>
            <a:ext cx="6829002" cy="857250"/>
          </a:xfrm>
        </p:spPr>
        <p:txBody>
          <a:bodyPr>
            <a:normAutofit/>
          </a:bodyPr>
          <a:lstStyle/>
          <a:p>
            <a:r>
              <a:rPr lang="en-US" sz="3600" dirty="0"/>
              <a:t>TRAINING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2227177" y="2168743"/>
            <a:ext cx="4001007" cy="3518504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Linear Regression Model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öhne"/>
              </a:rPr>
              <a:t>Lasso Regression Model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/>
                </a:solidFill>
                <a:effectLst/>
                <a:latin typeface="Söhne"/>
              </a:rPr>
              <a:t>Ridge Regression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2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2C389-42BE-D107-2F60-E5AD7638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420812"/>
            <a:ext cx="1368248" cy="377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8AEB5-503C-F645-48D1-D8B4BB93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084108"/>
            <a:ext cx="1368248" cy="379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FAA20-AA50-61E5-604C-1BB9696CE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750213"/>
            <a:ext cx="1368248" cy="396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C1117-1C92-8AB4-D5FD-EB915D6A1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738" y="3769074"/>
            <a:ext cx="1354598" cy="3877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B8C877-D6A8-246A-86E7-5DC914560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598" y="2461444"/>
            <a:ext cx="1351738" cy="379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1027C7-BB42-C0DF-E3C8-F0EB7CD53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315" y="3110436"/>
            <a:ext cx="1339021" cy="3847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E210C7-423D-B615-071E-1499280A7B44}"/>
              </a:ext>
            </a:extLst>
          </p:cNvPr>
          <p:cNvSpPr txBox="1"/>
          <p:nvPr/>
        </p:nvSpPr>
        <p:spPr>
          <a:xfrm>
            <a:off x="5724128" y="2211710"/>
            <a:ext cx="2808312" cy="1366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R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tx2"/>
                </a:solidFill>
                <a:effectLst/>
                <a:latin typeface="Söhne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ElasticNet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Forest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Decision Tree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EF5E8C-EB6C-FC6A-6E07-6CB6F97AE486}"/>
              </a:ext>
            </a:extLst>
          </p:cNvPr>
          <p:cNvSpPr txBox="1"/>
          <p:nvPr/>
        </p:nvSpPr>
        <p:spPr>
          <a:xfrm>
            <a:off x="1557425" y="690476"/>
            <a:ext cx="525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Scaling and Training Data into different ML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36F6B-FF2A-F359-787F-9533B3867529}"/>
              </a:ext>
            </a:extLst>
          </p:cNvPr>
          <p:cNvSpPr txBox="1"/>
          <p:nvPr/>
        </p:nvSpPr>
        <p:spPr>
          <a:xfrm>
            <a:off x="1941680" y="1104108"/>
            <a:ext cx="5582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chemeClr val="tx2"/>
                </a:solidFill>
                <a:effectLst/>
                <a:latin typeface="Söhne"/>
              </a:defRPr>
            </a:lvl1pPr>
          </a:lstStyle>
          <a:p>
            <a:r>
              <a:rPr lang="en-US" dirty="0"/>
              <a:t>Compare the performance of the model with baseline models and industry standards to gauge its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34020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8316"/>
            <a:ext cx="6829002" cy="857250"/>
          </a:xfrm>
        </p:spPr>
        <p:txBody>
          <a:bodyPr>
            <a:normAutofit/>
          </a:bodyPr>
          <a:lstStyle/>
          <a:p>
            <a:r>
              <a:rPr lang="en-US" sz="3600" dirty="0"/>
              <a:t>TRAINING THE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74B3FA-5E5D-AC90-233C-CC4415AB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41993"/>
            <a:ext cx="6078756" cy="10356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EF5E8C-EB6C-FC6A-6E07-6CB6F97AE486}"/>
              </a:ext>
            </a:extLst>
          </p:cNvPr>
          <p:cNvSpPr txBox="1"/>
          <p:nvPr/>
        </p:nvSpPr>
        <p:spPr>
          <a:xfrm>
            <a:off x="1475656" y="1050111"/>
            <a:ext cx="525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Scaling and Training Data into different ML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D24D9-A1AB-630E-A109-43258D47E5CD}"/>
              </a:ext>
            </a:extLst>
          </p:cNvPr>
          <p:cNvSpPr txBox="1"/>
          <p:nvPr/>
        </p:nvSpPr>
        <p:spPr>
          <a:xfrm>
            <a:off x="1835696" y="1638116"/>
            <a:ext cx="65527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chemeClr val="tx2"/>
                </a:solidFill>
                <a:effectLst/>
                <a:latin typeface="Söhne"/>
              </a:defRPr>
            </a:lvl1pPr>
          </a:lstStyle>
          <a:p>
            <a:r>
              <a:rPr lang="en-US" sz="1050" dirty="0"/>
              <a:t>Evaluate the trained model using relevant evaluation metrics, such as mean absolute error (MAE), mean squared error (MSE), and R-squared.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4D53CAE-5C5A-2928-6A64-6242B9F61706}"/>
              </a:ext>
            </a:extLst>
          </p:cNvPr>
          <p:cNvSpPr/>
          <p:nvPr/>
        </p:nvSpPr>
        <p:spPr>
          <a:xfrm rot="10800000">
            <a:off x="6660232" y="3269177"/>
            <a:ext cx="216024" cy="310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33DEF-9214-710F-06DD-8E35A6F1CBC0}"/>
              </a:ext>
            </a:extLst>
          </p:cNvPr>
          <p:cNvSpPr txBox="1"/>
          <p:nvPr/>
        </p:nvSpPr>
        <p:spPr>
          <a:xfrm>
            <a:off x="2267744" y="3439196"/>
            <a:ext cx="64087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Model Evaluation: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Random Forest Regression model outperformed other models, achieving an R2 score of 0.92, indicating strong predictive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Attained an accuracy of 92.88%, demonstrating high precision in price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40964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141</TotalTime>
  <Words>399</Words>
  <Application>Microsoft Office PowerPoint</Application>
  <PresentationFormat>On-screen Show (16:9)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Roboto</vt:lpstr>
      <vt:lpstr>Söhne</vt:lpstr>
      <vt:lpstr>1985</vt:lpstr>
      <vt:lpstr>Group 2</vt:lpstr>
      <vt:lpstr>PowerPoint Presentation</vt:lpstr>
      <vt:lpstr>Expected Outcomes</vt:lpstr>
      <vt:lpstr>PREPARING THE DATA</vt:lpstr>
      <vt:lpstr>MODELING THE DATA</vt:lpstr>
      <vt:lpstr>TRAINING THE DATA</vt:lpstr>
      <vt:lpstr>TRAINING THE DATA</vt:lpstr>
      <vt:lpstr>Insert your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Gustavo Mendes Pinto</dc:creator>
  <cp:lastModifiedBy>Gustavo Mendes Pinto</cp:lastModifiedBy>
  <cp:revision>1</cp:revision>
  <dcterms:created xsi:type="dcterms:W3CDTF">2023-06-12T23:05:38Z</dcterms:created>
  <dcterms:modified xsi:type="dcterms:W3CDTF">2023-06-13T01:27:19Z</dcterms:modified>
</cp:coreProperties>
</file>