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 id="288" r:id="rId21"/>
    <p:sldId id="289" r:id="rId22"/>
    <p:sldId id="290" r:id="rId23"/>
    <p:sldId id="275" r:id="rId24"/>
    <p:sldId id="276" r:id="rId25"/>
    <p:sldId id="277" r:id="rId26"/>
    <p:sldId id="278" r:id="rId27"/>
    <p:sldId id="287" r:id="rId28"/>
    <p:sldId id="279" r:id="rId29"/>
    <p:sldId id="281" r:id="rId30"/>
    <p:sldId id="282" r:id="rId31"/>
    <p:sldId id="280" r:id="rId32"/>
    <p:sldId id="283" r:id="rId33"/>
    <p:sldId id="284" r:id="rId34"/>
    <p:sldId id="285"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9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7F64C8-D21E-4426-9B54-622CD3865D09}" type="datetimeFigureOut">
              <a:rPr lang="en-US" smtClean="0"/>
              <a:pPr/>
              <a:t>6/21/2017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ED2F88-1CDB-480E-BD45-355EF11D95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3ED2F88-1CDB-480E-BD45-355EF11D95B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79596B-69B6-4258-927A-FAFEE41AE076}"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9596B-69B6-4258-927A-FAFEE41AE076}"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9596B-69B6-4258-927A-FAFEE41AE076}"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9596B-69B6-4258-927A-FAFEE41AE076}"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79596B-69B6-4258-927A-FAFEE41AE076}" type="datetimeFigureOut">
              <a:rPr lang="en-US" smtClean="0"/>
              <a:pPr/>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79596B-69B6-4258-927A-FAFEE41AE076}"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79596B-69B6-4258-927A-FAFEE41AE076}" type="datetimeFigureOut">
              <a:rPr lang="en-US" smtClean="0"/>
              <a:pPr/>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79596B-69B6-4258-927A-FAFEE41AE076}" type="datetimeFigureOut">
              <a:rPr lang="en-US" smtClean="0"/>
              <a:pPr/>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9596B-69B6-4258-927A-FAFEE41AE076}" type="datetimeFigureOut">
              <a:rPr lang="en-US" smtClean="0"/>
              <a:pPr/>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9596B-69B6-4258-927A-FAFEE41AE076}"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9596B-69B6-4258-927A-FAFEE41AE076}" type="datetimeFigureOut">
              <a:rPr lang="en-US" smtClean="0"/>
              <a:pPr/>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FFFF8-566F-4E08-911D-585109D2CA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9596B-69B6-4258-927A-FAFEE41AE076}" type="datetimeFigureOut">
              <a:rPr lang="en-US" smtClean="0"/>
              <a:pPr/>
              <a:t>6/21/2017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FFFF8-566F-4E08-911D-585109D2CA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eterb\Downloads\CNBC%20092410%20Hedge%20Fund%20Great%20David%20Tepper%20stocks%20will%20go%20up%20(2%20of%204).mp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jtyrDZG-eDo"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eterb\Downloads\National%20Lampoons%20Vacation%20-%20%20%20Griswolds%20Arrive%20at%20Walley%20World%20(1).mp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Are we approaching the reverse of the David </a:t>
            </a:r>
            <a:r>
              <a:rPr lang="en-US" dirty="0" err="1" smtClean="0"/>
              <a:t>Tepper</a:t>
            </a:r>
            <a:r>
              <a:rPr lang="en-US" dirty="0" smtClean="0"/>
              <a:t> trade?</a:t>
            </a:r>
            <a:endParaRPr lang="en-US" dirty="0"/>
          </a:p>
        </p:txBody>
      </p:sp>
      <p:sp>
        <p:nvSpPr>
          <p:cNvPr id="3" name="Subtitle 2"/>
          <p:cNvSpPr>
            <a:spLocks noGrp="1"/>
          </p:cNvSpPr>
          <p:nvPr>
            <p:ph type="subTitle" idx="1"/>
          </p:nvPr>
        </p:nvSpPr>
        <p:spPr/>
        <p:txBody>
          <a:bodyPr/>
          <a:lstStyle/>
          <a:p>
            <a:r>
              <a:rPr lang="en-US" dirty="0" smtClean="0"/>
              <a:t>May 2017</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209800"/>
          </a:xfrm>
        </p:spPr>
        <p:txBody>
          <a:bodyPr>
            <a:normAutofit/>
          </a:bodyPr>
          <a:lstStyle/>
          <a:p>
            <a:r>
              <a:rPr lang="en-US" dirty="0" smtClean="0">
                <a:solidFill>
                  <a:schemeClr val="accent1"/>
                </a:solidFill>
              </a:rPr>
              <a:t>The metrics I just</a:t>
            </a:r>
            <a:br>
              <a:rPr lang="en-US" dirty="0" smtClean="0">
                <a:solidFill>
                  <a:schemeClr val="accent1"/>
                </a:solidFill>
              </a:rPr>
            </a:br>
            <a:r>
              <a:rPr lang="en-US" dirty="0" smtClean="0">
                <a:solidFill>
                  <a:schemeClr val="accent1"/>
                </a:solidFill>
              </a:rPr>
              <a:t> showed you don’t matter!!!</a:t>
            </a:r>
            <a:endParaRPr lang="en-US" dirty="0">
              <a:solidFill>
                <a:schemeClr val="accent1"/>
              </a:solidFill>
            </a:endParaRPr>
          </a:p>
        </p:txBody>
      </p:sp>
      <p:sp>
        <p:nvSpPr>
          <p:cNvPr id="3" name="Content Placeholder 2"/>
          <p:cNvSpPr>
            <a:spLocks noGrp="1"/>
          </p:cNvSpPr>
          <p:nvPr>
            <p:ph idx="1"/>
          </p:nvPr>
        </p:nvSpPr>
        <p:spPr>
          <a:xfrm>
            <a:off x="457200" y="3733800"/>
            <a:ext cx="8229600" cy="2392363"/>
          </a:xfrm>
        </p:spPr>
        <p:txBody>
          <a:bodyPr/>
          <a:lstStyle/>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524000"/>
          </a:xfrm>
        </p:spPr>
        <p:txBody>
          <a:bodyPr>
            <a:normAutofit/>
          </a:bodyPr>
          <a:lstStyle/>
          <a:p>
            <a:r>
              <a:rPr lang="en-US" dirty="0" smtClean="0">
                <a:solidFill>
                  <a:schemeClr val="accent1"/>
                </a:solidFill>
              </a:rPr>
              <a:t>Until they do</a:t>
            </a:r>
            <a:endParaRPr lang="en-US" dirty="0">
              <a:solidFill>
                <a:schemeClr val="accent1"/>
              </a:solidFill>
            </a:endParaRPr>
          </a:p>
        </p:txBody>
      </p:sp>
      <p:sp>
        <p:nvSpPr>
          <p:cNvPr id="3" name="Content Placeholder 2"/>
          <p:cNvSpPr>
            <a:spLocks noGrp="1"/>
          </p:cNvSpPr>
          <p:nvPr>
            <p:ph idx="1"/>
          </p:nvPr>
        </p:nvSpPr>
        <p:spPr>
          <a:xfrm>
            <a:off x="457200" y="4572000"/>
            <a:ext cx="8229600" cy="1752599"/>
          </a:xfrm>
        </p:spPr>
        <p:txBody>
          <a:bodyPr>
            <a:normAutofit/>
          </a:bodyPr>
          <a:lstStyle/>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And now it does because we are on the cusp of the </a:t>
            </a:r>
            <a:r>
              <a:rPr lang="en-US" dirty="0" err="1" smtClean="0">
                <a:solidFill>
                  <a:schemeClr val="accent1"/>
                </a:solidFill>
              </a:rPr>
              <a:t>Tepper</a:t>
            </a:r>
            <a:r>
              <a:rPr lang="en-US" dirty="0" smtClean="0">
                <a:solidFill>
                  <a:schemeClr val="accent1"/>
                </a:solidFill>
              </a:rPr>
              <a:t> trade in reverse</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1)If the economy rolls over from here we will head into a recession and that’s a major sell signal for stocks.</a:t>
            </a:r>
          </a:p>
          <a:p>
            <a:pPr>
              <a:buNone/>
            </a:pPr>
            <a:r>
              <a:rPr lang="en-US" dirty="0" smtClean="0"/>
              <a:t>2)If the economy remains steady state with 2% type growth or even accelerates from here on the heels of tax and regulatory reform, the Fed will continue to hike rates and will embark on QT, quantitative tightening. Then sell almost everything because something will break.</a:t>
            </a:r>
          </a:p>
          <a:p>
            <a:pPr>
              <a:buNone/>
            </a:pPr>
            <a:r>
              <a:rPr lang="en-US" dirty="0" smtClean="0"/>
              <a:t>3)The more aggressive the fiscal policy, the more the Fed will hike. Sell.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I stopped calling it the shrinkage of the balance sheet</a:t>
            </a:r>
            <a:endParaRPr lang="en-US" dirty="0">
              <a:solidFill>
                <a:schemeClr val="accent1"/>
              </a:solidFill>
            </a:endParaRPr>
          </a:p>
        </p:txBody>
      </p:sp>
      <p:pic>
        <p:nvPicPr>
          <p:cNvPr id="4" name="Content Placeholder 3" descr="https://s-media-cache-ak0.pinimg.com/736x/d0/a6/fa/d0a6fae92d364b125f87e09b34cb88e1.jpg"/>
          <p:cNvPicPr>
            <a:picLocks noGrp="1"/>
          </p:cNvPicPr>
          <p:nvPr>
            <p:ph idx="1"/>
          </p:nvPr>
        </p:nvPicPr>
        <p:blipFill>
          <a:blip r:embed="rId2" cstate="print"/>
          <a:srcRect/>
          <a:stretch>
            <a:fillRect/>
          </a:stretch>
        </p:blipFill>
        <p:spPr bwMode="auto">
          <a:xfrm>
            <a:off x="1595437" y="1648619"/>
            <a:ext cx="5953125" cy="4429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752600"/>
          </a:xfrm>
        </p:spPr>
        <p:txBody>
          <a:bodyPr>
            <a:normAutofit fontScale="90000"/>
          </a:bodyPr>
          <a:lstStyle/>
          <a:p>
            <a:r>
              <a:rPr lang="en-US" dirty="0" smtClean="0">
                <a:solidFill>
                  <a:schemeClr val="accent1"/>
                </a:solidFill>
              </a:rPr>
              <a:t>The precarious state of things as we enter this monetary headwind</a:t>
            </a:r>
            <a:br>
              <a:rPr lang="en-US" dirty="0" smtClean="0">
                <a:solidFill>
                  <a:schemeClr val="accent1"/>
                </a:solidFill>
              </a:rPr>
            </a:br>
            <a:r>
              <a:rPr lang="en-US" dirty="0" smtClean="0">
                <a:solidFill>
                  <a:schemeClr val="accent1"/>
                </a:solidFill>
              </a:rPr>
              <a:t>Core retail sales y/o/y:</a:t>
            </a:r>
            <a:endParaRPr lang="en-US" dirty="0">
              <a:solidFill>
                <a:schemeClr val="accent1"/>
              </a:solidFill>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685800" y="2362200"/>
            <a:ext cx="7772400" cy="3962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solidFill>
                  <a:schemeClr val="accent1"/>
                </a:solidFill>
              </a:rPr>
              <a:t>With more of one’s pocketbook going to healthcare spending. Most of ACA started January 2014.</a:t>
            </a:r>
            <a:endParaRPr lang="en-US" dirty="0">
              <a:solidFill>
                <a:schemeClr val="accent1"/>
              </a:solidFill>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733727" y="2438400"/>
            <a:ext cx="7676545" cy="36877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r>
              <a:rPr lang="en-US" dirty="0" smtClean="0">
                <a:solidFill>
                  <a:schemeClr val="accent1"/>
                </a:solidFill>
              </a:rPr>
              <a:t>Core durable goods orders are where they were in 2006</a:t>
            </a:r>
            <a:endParaRPr lang="en-US" dirty="0">
              <a:solidFill>
                <a:schemeClr val="accent1"/>
              </a:solidFill>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733727" y="2209800"/>
            <a:ext cx="7676545" cy="39163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smtClean="0">
                <a:solidFill>
                  <a:schemeClr val="accent1"/>
                </a:solidFill>
              </a:rPr>
              <a:t>Manufacturing production is where it was in 2005</a:t>
            </a:r>
            <a:endParaRPr lang="en-US" dirty="0">
              <a:solidFill>
                <a:schemeClr val="accent1"/>
              </a:solidFill>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733727" y="2286000"/>
            <a:ext cx="7676545" cy="38401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smtClean="0">
                <a:solidFill>
                  <a:schemeClr val="accent1"/>
                </a:solidFill>
              </a:rPr>
              <a:t>In 1980 there were more single family housing starts than there were in April</a:t>
            </a:r>
            <a:endParaRPr lang="en-US" dirty="0">
              <a:solidFill>
                <a:schemeClr val="accent1"/>
              </a:solidFill>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838200" y="2133600"/>
            <a:ext cx="7467600" cy="39925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solidFill>
                  <a:schemeClr val="accent1"/>
                </a:solidFill>
              </a:rPr>
              <a:t>Go back to 1998 to see the same level of auto sales</a:t>
            </a:r>
            <a:endParaRPr lang="en-US" dirty="0">
              <a:solidFill>
                <a:schemeClr val="accent1"/>
              </a:solidFill>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733727" y="2514600"/>
            <a:ext cx="7676545" cy="36115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September 24</a:t>
            </a:r>
            <a:r>
              <a:rPr lang="en-US" baseline="30000" dirty="0" smtClean="0"/>
              <a:t>th</a:t>
            </a:r>
            <a:r>
              <a:rPr lang="en-US" dirty="0" smtClean="0"/>
              <a:t>, 2010</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pic>
        <p:nvPicPr>
          <p:cNvPr id="5" name="CNBC 092410 Hedge Fund Great David Tepper stocks will go up (2 of 4).mp4">
            <a:hlinkClick r:id="" action="ppaction://media"/>
          </p:cNvPr>
          <p:cNvPicPr>
            <a:picLocks noRot="1" noChangeAspect="1"/>
          </p:cNvPicPr>
          <p:nvPr>
            <a:videoFile r:link="rId1"/>
          </p:nvPr>
        </p:nvPicPr>
        <p:blipFill>
          <a:blip r:embed="rId3" cstate="print"/>
          <a:stretch>
            <a:fillRect/>
          </a:stretch>
        </p:blipFill>
        <p:spPr>
          <a:xfrm>
            <a:off x="685800" y="1447800"/>
            <a:ext cx="7696200" cy="4876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smtClean="0"/>
              <a:t>And this is the debt we are left with relative to the size of the US economy that the Fed will be tightening into.</a:t>
            </a:r>
            <a:endParaRPr lang="en-US" dirty="0"/>
          </a:p>
        </p:txBody>
      </p:sp>
      <p:pic>
        <p:nvPicPr>
          <p:cNvPr id="14338" name="Picture 2" descr="C:\Users\peterb\Downloads\fredgraph.png"/>
          <p:cNvPicPr>
            <a:picLocks noGrp="1" noChangeAspect="1" noChangeArrowheads="1"/>
          </p:cNvPicPr>
          <p:nvPr>
            <p:ph idx="1"/>
          </p:nvPr>
        </p:nvPicPr>
        <p:blipFill>
          <a:blip r:embed="rId2" cstate="print"/>
          <a:srcRect/>
          <a:stretch>
            <a:fillRect/>
          </a:stretch>
        </p:blipFill>
        <p:spPr bwMode="auto">
          <a:xfrm>
            <a:off x="850652" y="1828800"/>
            <a:ext cx="7442695" cy="4724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Velocity of Money (M2)</a:t>
            </a:r>
            <a:endParaRPr lang="en-US" dirty="0">
              <a:solidFill>
                <a:schemeClr val="accent1"/>
              </a:solidFill>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457200" y="1694339"/>
            <a:ext cx="8229600" cy="433768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95400"/>
          </a:xfrm>
        </p:spPr>
        <p:txBody>
          <a:bodyPr>
            <a:normAutofit fontScale="90000"/>
          </a:bodyPr>
          <a:lstStyle/>
          <a:p>
            <a:r>
              <a:rPr lang="en-US" dirty="0" smtClean="0">
                <a:solidFill>
                  <a:schemeClr val="accent1"/>
                </a:solidFill>
              </a:rPr>
              <a:t>And C&amp;I loans no higher than 7 months ago</a:t>
            </a:r>
            <a:endParaRPr lang="en-US" dirty="0">
              <a:solidFill>
                <a:schemeClr val="accent1"/>
              </a:solidFill>
            </a:endParaRPr>
          </a:p>
        </p:txBody>
      </p:sp>
      <p:pic>
        <p:nvPicPr>
          <p:cNvPr id="16386" name="Picture 2"/>
          <p:cNvPicPr>
            <a:picLocks noGrp="1" noChangeAspect="1" noChangeArrowheads="1"/>
          </p:cNvPicPr>
          <p:nvPr>
            <p:ph idx="1"/>
          </p:nvPr>
        </p:nvPicPr>
        <p:blipFill>
          <a:blip r:embed="rId2" cstate="print"/>
          <a:srcRect/>
          <a:stretch>
            <a:fillRect/>
          </a:stretch>
        </p:blipFill>
        <p:spPr bwMode="auto">
          <a:xfrm>
            <a:off x="733727" y="2057400"/>
            <a:ext cx="7676545" cy="40687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And expect more tightening from the ECB, BoE, </a:t>
            </a:r>
            <a:r>
              <a:rPr lang="en-US" dirty="0" err="1" smtClean="0">
                <a:solidFill>
                  <a:schemeClr val="accent1"/>
                </a:solidFill>
              </a:rPr>
              <a:t>BoJ</a:t>
            </a:r>
            <a:r>
              <a:rPr lang="en-US" dirty="0" smtClean="0">
                <a:solidFill>
                  <a:schemeClr val="accent1"/>
                </a:solidFill>
              </a:rPr>
              <a:t> and PBOC</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1)Expect full taper strategy by year end from the ECB and plan to rid themselves of the poison that is negative interest rates. </a:t>
            </a:r>
          </a:p>
          <a:p>
            <a:pPr>
              <a:buNone/>
            </a:pPr>
            <a:r>
              <a:rPr lang="en-US" dirty="0" smtClean="0"/>
              <a:t>2)The </a:t>
            </a:r>
            <a:r>
              <a:rPr lang="en-US" dirty="0" err="1" smtClean="0"/>
              <a:t>BoJ</a:t>
            </a:r>
            <a:r>
              <a:rPr lang="en-US" dirty="0" smtClean="0"/>
              <a:t> is in the midst of a VERY subtle taper that has taken its 40 yr JGB yield from .07% in July 2016 to 1.07%. </a:t>
            </a:r>
          </a:p>
          <a:p>
            <a:pPr>
              <a:buNone/>
            </a:pPr>
            <a:r>
              <a:rPr lang="en-US" dirty="0" smtClean="0"/>
              <a:t>3)Mark Carney is now only reinvesting and will likely hike at least once.</a:t>
            </a:r>
          </a:p>
          <a:p>
            <a:pPr>
              <a:buNone/>
            </a:pPr>
            <a:r>
              <a:rPr lang="en-US" dirty="0" smtClean="0"/>
              <a:t>4)The PBOC shuttles between a covert and overt crackdown on excessive credit growth via higher rates.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524000"/>
          </a:xfrm>
        </p:spPr>
        <p:txBody>
          <a:bodyPr>
            <a:normAutofit fontScale="90000"/>
          </a:bodyPr>
          <a:lstStyle/>
          <a:p>
            <a:r>
              <a:rPr lang="en-US" dirty="0" smtClean="0">
                <a:solidFill>
                  <a:schemeClr val="accent1"/>
                </a:solidFill>
              </a:rPr>
              <a:t>The European sovereign and corporate bond markets are a MASSIVE BUBBLE and a train wreck waiting to happen</a:t>
            </a:r>
            <a:endParaRPr lang="en-US" dirty="0">
              <a:solidFill>
                <a:schemeClr val="accent1"/>
              </a:solidFill>
            </a:endParaRPr>
          </a:p>
        </p:txBody>
      </p:sp>
      <p:sp>
        <p:nvSpPr>
          <p:cNvPr id="3" name="Content Placeholder 2"/>
          <p:cNvSpPr>
            <a:spLocks noGrp="1"/>
          </p:cNvSpPr>
          <p:nvPr>
            <p:ph idx="1"/>
          </p:nvPr>
        </p:nvSpPr>
        <p:spPr>
          <a:xfrm>
            <a:off x="457200" y="2438400"/>
            <a:ext cx="8229600" cy="3687763"/>
          </a:xfrm>
        </p:spPr>
        <p:txBody>
          <a:bodyPr/>
          <a:lstStyle/>
          <a:p>
            <a:pPr>
              <a:buNone/>
            </a:pPr>
            <a:r>
              <a:rPr lang="en-US" dirty="0" smtClean="0"/>
              <a:t>1)German 2 yr yield: -.66%</a:t>
            </a:r>
          </a:p>
          <a:p>
            <a:pPr>
              <a:buNone/>
            </a:pPr>
            <a:r>
              <a:rPr lang="en-US" dirty="0" smtClean="0"/>
              <a:t>2)German 10 yr yield: .44%</a:t>
            </a:r>
          </a:p>
          <a:p>
            <a:pPr>
              <a:buNone/>
            </a:pPr>
            <a:r>
              <a:rPr lang="en-US" dirty="0" smtClean="0"/>
              <a:t>3)Italian 2 yr yield: -.20%</a:t>
            </a:r>
          </a:p>
          <a:p>
            <a:pPr>
              <a:buNone/>
            </a:pPr>
            <a:r>
              <a:rPr lang="en-US" dirty="0" smtClean="0"/>
              <a:t>4)Italian 10 yr yield: 2.24%</a:t>
            </a:r>
          </a:p>
          <a:p>
            <a:pPr>
              <a:buNone/>
            </a:pPr>
            <a:r>
              <a:rPr lang="en-US" dirty="0" smtClean="0"/>
              <a:t>5)Deutsche Telekom 5 yr yield: 1.88%</a:t>
            </a:r>
          </a:p>
          <a:p>
            <a:pPr>
              <a:buNone/>
            </a:pPr>
            <a:r>
              <a:rPr lang="en-US" dirty="0" smtClean="0"/>
              <a:t>6)Barclays Pan European high yield: 3.32%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Look what the German 10 yr yield did in two months in 2015</a:t>
            </a:r>
            <a:endParaRPr lang="en-US" dirty="0">
              <a:solidFill>
                <a:schemeClr val="accent1"/>
              </a:solidFill>
            </a:endParaRPr>
          </a:p>
        </p:txBody>
      </p:sp>
      <p:pic>
        <p:nvPicPr>
          <p:cNvPr id="10243" name="Picture 3"/>
          <p:cNvPicPr>
            <a:picLocks noGrp="1" noChangeAspect="1" noChangeArrowheads="1"/>
          </p:cNvPicPr>
          <p:nvPr>
            <p:ph idx="1"/>
          </p:nvPr>
        </p:nvPicPr>
        <p:blipFill>
          <a:blip r:embed="rId2" cstate="print"/>
          <a:srcRect/>
          <a:stretch>
            <a:fillRect/>
          </a:stretch>
        </p:blipFill>
        <p:spPr bwMode="auto">
          <a:xfrm>
            <a:off x="733727" y="2286000"/>
            <a:ext cx="7676545" cy="38401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Trumponomics</a:t>
            </a:r>
            <a:r>
              <a:rPr lang="en-US" dirty="0" smtClean="0">
                <a:solidFill>
                  <a:schemeClr val="accent1"/>
                </a:solidFill>
              </a:rPr>
              <a:t> and stocks love it!</a:t>
            </a:r>
            <a:endParaRPr lang="en-US" dirty="0">
              <a:solidFill>
                <a:schemeClr val="accent1"/>
              </a:solidFill>
            </a:endParaRPr>
          </a:p>
        </p:txBody>
      </p:sp>
      <p:sp>
        <p:nvSpPr>
          <p:cNvPr id="3" name="Content Placeholder 2"/>
          <p:cNvSpPr>
            <a:spLocks noGrp="1"/>
          </p:cNvSpPr>
          <p:nvPr>
            <p:ph idx="1"/>
          </p:nvPr>
        </p:nvSpPr>
        <p:spPr>
          <a:xfrm>
            <a:off x="457200" y="1752600"/>
            <a:ext cx="8229600" cy="4373563"/>
          </a:xfrm>
        </p:spPr>
        <p:txBody>
          <a:bodyPr/>
          <a:lstStyle/>
          <a:p>
            <a:pPr>
              <a:buNone/>
            </a:pPr>
            <a:r>
              <a:rPr lang="en-US" dirty="0" smtClean="0"/>
              <a:t>1)Regulatory relief – I saw study last year that said annual cost to comply with Federal </a:t>
            </a:r>
            <a:r>
              <a:rPr lang="en-US" dirty="0" err="1" smtClean="0"/>
              <a:t>reg’s</a:t>
            </a:r>
            <a:r>
              <a:rPr lang="en-US" dirty="0" smtClean="0"/>
              <a:t> is $1.9 Trillion.</a:t>
            </a:r>
          </a:p>
          <a:p>
            <a:pPr>
              <a:buNone/>
            </a:pPr>
            <a:r>
              <a:rPr lang="en-US" dirty="0" smtClean="0"/>
              <a:t>2)Overhaul </a:t>
            </a:r>
            <a:r>
              <a:rPr lang="en-US" dirty="0" err="1" smtClean="0"/>
              <a:t>Obamacare</a:t>
            </a:r>
            <a:r>
              <a:rPr lang="en-US" dirty="0" smtClean="0"/>
              <a:t> but I can’t quantify impact yet.</a:t>
            </a:r>
          </a:p>
          <a:p>
            <a:pPr>
              <a:buNone/>
            </a:pPr>
            <a:r>
              <a:rPr lang="en-US" dirty="0" smtClean="0"/>
              <a:t>3)Tax reform, aka, lower corporate tax rate. Great but…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But we have a new problem on our hands</a:t>
            </a:r>
            <a:endParaRPr lang="en-US" dirty="0">
              <a:solidFill>
                <a:schemeClr val="accent1"/>
              </a:solidFill>
            </a:endParaRPr>
          </a:p>
        </p:txBody>
      </p:sp>
      <p:pic>
        <p:nvPicPr>
          <p:cNvPr id="4" name="Content Placeholder 3" descr="http://a.abcnews.com/images/Politics/GTY-trump-comey-02-as-170510_31x13_1600.jpg"/>
          <p:cNvPicPr>
            <a:picLocks noGrp="1"/>
          </p:cNvPicPr>
          <p:nvPr>
            <p:ph idx="1"/>
          </p:nvPr>
        </p:nvPicPr>
        <p:blipFill>
          <a:blip r:embed="rId2" cstate="print"/>
          <a:srcRect/>
          <a:stretch>
            <a:fillRect/>
          </a:stretch>
        </p:blipFill>
        <p:spPr bwMode="auto">
          <a:xfrm>
            <a:off x="457200" y="2142680"/>
            <a:ext cx="8229600" cy="344100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Let’s dig in to the numbers</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1)The CBO estimates $320b of US corporate income taxes paid in fiscal year 2017.</a:t>
            </a:r>
          </a:p>
          <a:p>
            <a:pPr>
              <a:buNone/>
            </a:pPr>
            <a:r>
              <a:rPr lang="en-US" dirty="0" smtClean="0"/>
              <a:t>2)If corporate rate goes from an effective level of 26% to 20%, companies would save about $75b.</a:t>
            </a:r>
          </a:p>
          <a:p>
            <a:pPr>
              <a:buNone/>
            </a:pPr>
            <a:r>
              <a:rPr lang="en-US" dirty="0" smtClean="0"/>
              <a:t>3)If the cost of funding goes up by 100 bps, non financial corporate interest expense would go up by $135b on $13.5T of total business debt.</a:t>
            </a:r>
          </a:p>
          <a:p>
            <a:pPr>
              <a:buNone/>
            </a:pPr>
            <a:r>
              <a:rPr lang="en-US" dirty="0" smtClean="0"/>
              <a:t>4)If the growth rate of private sector wages and salaries goes up 100 bps, it would add $70b to labor costs on $7T of pay.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solidFill>
                  <a:schemeClr val="accent1"/>
                </a:solidFill>
              </a:rPr>
              <a:t>And what about all that cash sitting overseas?</a:t>
            </a:r>
            <a:endParaRPr lang="en-US" dirty="0">
              <a:solidFill>
                <a:schemeClr val="accent1"/>
              </a:solidFill>
            </a:endParaRPr>
          </a:p>
        </p:txBody>
      </p:sp>
      <p:sp>
        <p:nvSpPr>
          <p:cNvPr id="3" name="Content Placeholder 2"/>
          <p:cNvSpPr>
            <a:spLocks noGrp="1"/>
          </p:cNvSpPr>
          <p:nvPr>
            <p:ph idx="1"/>
          </p:nvPr>
        </p:nvSpPr>
        <p:spPr>
          <a:xfrm>
            <a:off x="457200" y="2057400"/>
            <a:ext cx="8229600" cy="4068763"/>
          </a:xfrm>
        </p:spPr>
        <p:txBody>
          <a:bodyPr>
            <a:normAutofit fontScale="85000" lnSpcReduction="20000"/>
          </a:bodyPr>
          <a:lstStyle/>
          <a:p>
            <a:pPr>
              <a:buNone/>
            </a:pPr>
            <a:r>
              <a:rPr lang="en-US" dirty="0" smtClean="0"/>
              <a:t>FACTS, with help from FT article on April 28th:</a:t>
            </a:r>
          </a:p>
          <a:p>
            <a:pPr>
              <a:buNone/>
            </a:pPr>
            <a:r>
              <a:rPr lang="en-US" dirty="0" smtClean="0"/>
              <a:t>1)Tech companies own about half of the $1.3T sitting overseas.</a:t>
            </a:r>
          </a:p>
          <a:p>
            <a:pPr>
              <a:buNone/>
            </a:pPr>
            <a:r>
              <a:rPr lang="en-US" dirty="0" smtClean="0"/>
              <a:t>2)Apple, Alphabet, Microsoft, Oracle and Cisco have about $500b of this, adding $315b over the past 5 years.</a:t>
            </a:r>
          </a:p>
          <a:p>
            <a:pPr>
              <a:buNone/>
            </a:pPr>
            <a:r>
              <a:rPr lang="en-US" dirty="0" smtClean="0"/>
              <a:t>3)Over these same 5 years, these 5 have added $218b of debt. </a:t>
            </a:r>
          </a:p>
          <a:p>
            <a:pPr>
              <a:buNone/>
            </a:pPr>
            <a:r>
              <a:rPr lang="en-US" dirty="0" smtClean="0"/>
              <a:t>4)Thus, about 70% of the added cash has already been spoken for via more debt.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QE2</a:t>
            </a:r>
            <a:endParaRPr lang="en-US" dirty="0">
              <a:solidFill>
                <a:schemeClr val="accent1"/>
              </a:solidFill>
            </a:endParaRPr>
          </a:p>
        </p:txBody>
      </p:sp>
      <p:sp>
        <p:nvSpPr>
          <p:cNvPr id="3" name="Content Placeholder 2"/>
          <p:cNvSpPr>
            <a:spLocks noGrp="1"/>
          </p:cNvSpPr>
          <p:nvPr>
            <p:ph idx="1"/>
          </p:nvPr>
        </p:nvSpPr>
        <p:spPr/>
        <p:txBody>
          <a:bodyPr/>
          <a:lstStyle/>
          <a:p>
            <a:pPr>
              <a:buNone/>
            </a:pPr>
            <a:r>
              <a:rPr lang="en-US" dirty="0" smtClean="0"/>
              <a:t>On August 10</a:t>
            </a:r>
            <a:r>
              <a:rPr lang="en-US" baseline="30000" dirty="0" smtClean="0"/>
              <a:t>th</a:t>
            </a:r>
            <a:r>
              <a:rPr lang="en-US" dirty="0" smtClean="0"/>
              <a:t>, 2010 in Jackson Hole, Ben Bernanke set the table.</a:t>
            </a:r>
          </a:p>
          <a:p>
            <a:pPr>
              <a:buNone/>
            </a:pPr>
            <a:endParaRPr lang="en-US" dirty="0" smtClean="0"/>
          </a:p>
          <a:p>
            <a:pPr>
              <a:buNone/>
            </a:pPr>
            <a:r>
              <a:rPr lang="en-US" dirty="0" smtClean="0"/>
              <a:t>On November 10</a:t>
            </a:r>
            <a:r>
              <a:rPr lang="en-US" baseline="30000" dirty="0" smtClean="0"/>
              <a:t>th</a:t>
            </a:r>
            <a:r>
              <a:rPr lang="en-US" dirty="0" smtClean="0"/>
              <a:t>, 2010, Ben Bernanke serviced the food.</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What about all those stock buybacks?</a:t>
            </a:r>
            <a:endParaRPr lang="en-US" dirty="0">
              <a:solidFill>
                <a:schemeClr val="accent1"/>
              </a:solidFill>
            </a:endParaRPr>
          </a:p>
        </p:txBody>
      </p:sp>
      <p:sp>
        <p:nvSpPr>
          <p:cNvPr id="3" name="Content Placeholder 2"/>
          <p:cNvSpPr>
            <a:spLocks noGrp="1"/>
          </p:cNvSpPr>
          <p:nvPr>
            <p:ph idx="1"/>
          </p:nvPr>
        </p:nvSpPr>
        <p:spPr>
          <a:xfrm>
            <a:off x="457200" y="2057400"/>
            <a:ext cx="8229600" cy="4068763"/>
          </a:xfrm>
        </p:spPr>
        <p:txBody>
          <a:bodyPr/>
          <a:lstStyle/>
          <a:p>
            <a:pPr>
              <a:buNone/>
            </a:pPr>
            <a:r>
              <a:rPr lang="en-US" dirty="0" smtClean="0"/>
              <a:t>1)Goldman Sachs estimates that companies in the S&amp;P 500 have authorized 15% less in stock buybacks y/o/y.</a:t>
            </a:r>
          </a:p>
          <a:p>
            <a:pPr>
              <a:buNone/>
            </a:pPr>
            <a:r>
              <a:rPr lang="en-US" dirty="0" smtClean="0"/>
              <a:t>2)Actual buybacks executed is down 20% y/o/y.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The </a:t>
            </a:r>
            <a:r>
              <a:rPr lang="en-US" dirty="0" err="1" smtClean="0">
                <a:solidFill>
                  <a:schemeClr val="accent1"/>
                </a:solidFill>
              </a:rPr>
              <a:t>Tepper</a:t>
            </a:r>
            <a:r>
              <a:rPr lang="en-US" dirty="0" smtClean="0">
                <a:solidFill>
                  <a:schemeClr val="accent1"/>
                </a:solidFill>
              </a:rPr>
              <a:t> trade in reverse scenario 1</a:t>
            </a:r>
            <a:endParaRPr lang="en-US" dirty="0">
              <a:solidFill>
                <a:schemeClr val="accent1"/>
              </a:solidFill>
            </a:endParaRPr>
          </a:p>
        </p:txBody>
      </p:sp>
      <p:sp>
        <p:nvSpPr>
          <p:cNvPr id="3" name="Content Placeholder 2"/>
          <p:cNvSpPr>
            <a:spLocks noGrp="1"/>
          </p:cNvSpPr>
          <p:nvPr>
            <p:ph idx="1"/>
          </p:nvPr>
        </p:nvSpPr>
        <p:spPr/>
        <p:txBody>
          <a:bodyPr/>
          <a:lstStyle/>
          <a:p>
            <a:pPr>
              <a:buNone/>
            </a:pPr>
            <a:r>
              <a:rPr lang="en-US" dirty="0" smtClean="0"/>
              <a:t>Eric </a:t>
            </a:r>
            <a:r>
              <a:rPr lang="en-US" dirty="0" err="1" smtClean="0"/>
              <a:t>Rosengren</a:t>
            </a:r>
            <a:r>
              <a:rPr lang="en-US" dirty="0" smtClean="0"/>
              <a:t>, Boston Federal Reserve President said this on May 10</a:t>
            </a:r>
            <a:r>
              <a:rPr lang="en-US" baseline="30000" dirty="0" smtClean="0"/>
              <a:t>th</a:t>
            </a:r>
            <a:r>
              <a:rPr lang="en-US" dirty="0" smtClean="0"/>
              <a:t>:</a:t>
            </a:r>
          </a:p>
          <a:p>
            <a:pPr>
              <a:buNone/>
            </a:pPr>
            <a:endParaRPr lang="en-US" dirty="0"/>
          </a:p>
          <a:p>
            <a:pPr>
              <a:buNone/>
            </a:pPr>
            <a:r>
              <a:rPr lang="en-US" dirty="0" smtClean="0"/>
              <a:t>“If we were to get a lot more stimulus, that would cause us probably to raise rates a little more quickly.”</a:t>
            </a:r>
          </a:p>
          <a:p>
            <a:pPr>
              <a:buNone/>
            </a:pPr>
            <a:endParaRPr lang="en-US" dirty="0"/>
          </a:p>
          <a:p>
            <a:pPr>
              <a:buNone/>
            </a:pPr>
            <a:r>
              <a:rPr lang="en-US" dirty="0" smtClean="0"/>
              <a:t>Sell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The </a:t>
            </a:r>
            <a:r>
              <a:rPr lang="en-US" dirty="0" err="1" smtClean="0">
                <a:solidFill>
                  <a:schemeClr val="accent1"/>
                </a:solidFill>
              </a:rPr>
              <a:t>Tepper</a:t>
            </a:r>
            <a:r>
              <a:rPr lang="en-US" dirty="0" smtClean="0">
                <a:solidFill>
                  <a:schemeClr val="accent1"/>
                </a:solidFill>
              </a:rPr>
              <a:t> trade in reverse scenario 2</a:t>
            </a:r>
            <a:endParaRPr lang="en-US" dirty="0">
              <a:solidFill>
                <a:schemeClr val="accent1"/>
              </a:solidFill>
            </a:endParaRPr>
          </a:p>
        </p:txBody>
      </p:sp>
      <p:sp>
        <p:nvSpPr>
          <p:cNvPr id="3" name="Content Placeholder 2"/>
          <p:cNvSpPr>
            <a:spLocks noGrp="1"/>
          </p:cNvSpPr>
          <p:nvPr>
            <p:ph idx="1"/>
          </p:nvPr>
        </p:nvSpPr>
        <p:spPr>
          <a:xfrm>
            <a:off x="457200" y="2209800"/>
            <a:ext cx="8229600" cy="3916363"/>
          </a:xfrm>
        </p:spPr>
        <p:txBody>
          <a:bodyPr/>
          <a:lstStyle/>
          <a:p>
            <a:pPr>
              <a:buNone/>
            </a:pPr>
            <a:r>
              <a:rPr lang="en-US" dirty="0" smtClean="0"/>
              <a:t>    The economy remains in a 2% growth rate, the Fed will hike 3 times per year and start QT.</a:t>
            </a:r>
          </a:p>
          <a:p>
            <a:pPr>
              <a:buNone/>
            </a:pPr>
            <a:endParaRPr lang="en-US" dirty="0"/>
          </a:p>
          <a:p>
            <a:pPr>
              <a:buNone/>
            </a:pPr>
            <a:r>
              <a:rPr lang="en-US" dirty="0" smtClean="0"/>
              <a:t>    Sell</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The </a:t>
            </a:r>
            <a:r>
              <a:rPr lang="en-US" dirty="0" err="1" smtClean="0">
                <a:solidFill>
                  <a:schemeClr val="accent1"/>
                </a:solidFill>
              </a:rPr>
              <a:t>Tepper</a:t>
            </a:r>
            <a:r>
              <a:rPr lang="en-US" dirty="0" smtClean="0">
                <a:solidFill>
                  <a:schemeClr val="accent1"/>
                </a:solidFill>
              </a:rPr>
              <a:t> trade in reverse scenario 3</a:t>
            </a:r>
            <a:endParaRPr lang="en-US" dirty="0">
              <a:solidFill>
                <a:schemeClr val="accent1"/>
              </a:solidFill>
            </a:endParaRPr>
          </a:p>
        </p:txBody>
      </p:sp>
      <p:sp>
        <p:nvSpPr>
          <p:cNvPr id="3" name="Content Placeholder 2"/>
          <p:cNvSpPr>
            <a:spLocks noGrp="1"/>
          </p:cNvSpPr>
          <p:nvPr>
            <p:ph idx="1"/>
          </p:nvPr>
        </p:nvSpPr>
        <p:spPr>
          <a:xfrm>
            <a:off x="457200" y="2133600"/>
            <a:ext cx="8229600" cy="3992563"/>
          </a:xfrm>
        </p:spPr>
        <p:txBody>
          <a:bodyPr/>
          <a:lstStyle/>
          <a:p>
            <a:pPr>
              <a:buNone/>
            </a:pPr>
            <a:r>
              <a:rPr lang="en-US" dirty="0" smtClean="0"/>
              <a:t>   The US economy falters from here and maybe enters into a recession and the Fed has blanks left in their arsenal.</a:t>
            </a:r>
          </a:p>
          <a:p>
            <a:pPr>
              <a:buNone/>
            </a:pPr>
            <a:endParaRPr lang="en-US" dirty="0"/>
          </a:p>
          <a:p>
            <a:pPr>
              <a:buNone/>
            </a:pPr>
            <a:r>
              <a:rPr lang="en-US" dirty="0" smtClean="0"/>
              <a:t>	Sell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fontScale="90000"/>
          </a:bodyPr>
          <a:lstStyle/>
          <a:p>
            <a:r>
              <a:rPr lang="en-US" dirty="0" smtClean="0">
                <a:solidFill>
                  <a:schemeClr val="accent1"/>
                </a:solidFill>
              </a:rPr>
              <a:t>I see the global monetary wall ahead with valuations near record highs as markets whistle and cheer their way towards this wall.</a:t>
            </a:r>
            <a:endParaRPr lang="en-US" dirty="0">
              <a:solidFill>
                <a:schemeClr val="accent1"/>
              </a:solidFill>
            </a:endParaRPr>
          </a:p>
        </p:txBody>
      </p:sp>
      <p:sp>
        <p:nvSpPr>
          <p:cNvPr id="3" name="Content Placeholder 2"/>
          <p:cNvSpPr>
            <a:spLocks noGrp="1"/>
          </p:cNvSpPr>
          <p:nvPr>
            <p:ph idx="1"/>
          </p:nvPr>
        </p:nvSpPr>
        <p:spPr>
          <a:xfrm>
            <a:off x="457200" y="3124200"/>
            <a:ext cx="8229600" cy="3001963"/>
          </a:xfrm>
        </p:spPr>
        <p:txBody>
          <a:bodyPr>
            <a:normAutofit lnSpcReduction="10000"/>
          </a:bodyPr>
          <a:lstStyle/>
          <a:p>
            <a:pPr>
              <a:buNone/>
            </a:pPr>
            <a:endParaRPr lang="en-US" dirty="0" smtClean="0"/>
          </a:p>
          <a:p>
            <a:pPr>
              <a:buNone/>
            </a:pPr>
            <a:r>
              <a:rPr lang="en-US" dirty="0" smtClean="0"/>
              <a:t>On where we end up, it reminds of the scene from Vacation when the </a:t>
            </a:r>
            <a:r>
              <a:rPr lang="en-US" dirty="0" err="1" smtClean="0"/>
              <a:t>Griswolds</a:t>
            </a:r>
            <a:r>
              <a:rPr lang="en-US" dirty="0" smtClean="0"/>
              <a:t> finally got to </a:t>
            </a:r>
            <a:r>
              <a:rPr lang="en-US" dirty="0" err="1" smtClean="0"/>
              <a:t>Walley</a:t>
            </a:r>
            <a:r>
              <a:rPr lang="en-US" dirty="0" smtClean="0"/>
              <a:t> World.</a:t>
            </a:r>
          </a:p>
          <a:p>
            <a:pPr>
              <a:buNone/>
            </a:pPr>
            <a:r>
              <a:rPr lang="en-US" dirty="0" smtClean="0">
                <a:hlinkClick r:id="rId2"/>
              </a:rPr>
              <a:t>https://www.youtube.com/watch?v=jtyrDZG-eDo</a:t>
            </a: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   </a:t>
            </a:r>
            <a:endParaRPr lang="en-US" dirty="0"/>
          </a:p>
        </p:txBody>
      </p:sp>
      <p:pic>
        <p:nvPicPr>
          <p:cNvPr id="9" name="National Lampoons Vacation -   Griswolds Arrive at Walley World (1).mp4">
            <a:hlinkClick r:id="" action="ppaction://media"/>
          </p:cNvPr>
          <p:cNvPicPr>
            <a:picLocks noGrp="1" noRot="1" noChangeAspect="1"/>
          </p:cNvPicPr>
          <p:nvPr>
            <p:ph idx="1"/>
            <a:videoFile r:link="rId1"/>
          </p:nvPr>
        </p:nvPicPr>
        <p:blipFill>
          <a:blip r:embed="rId3" cstate="print"/>
          <a:stretch>
            <a:fillRect/>
          </a:stretch>
        </p:blipFill>
        <p:spPr>
          <a:xfrm>
            <a:off x="685800" y="762000"/>
            <a:ext cx="7772400" cy="5257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Where did we stand then </a:t>
            </a:r>
            <a:r>
              <a:rPr lang="en-US" dirty="0" err="1" smtClean="0">
                <a:solidFill>
                  <a:schemeClr val="accent1"/>
                </a:solidFill>
              </a:rPr>
              <a:t>vs</a:t>
            </a:r>
            <a:r>
              <a:rPr lang="en-US" dirty="0" smtClean="0">
                <a:solidFill>
                  <a:schemeClr val="accent1"/>
                </a:solidFill>
              </a:rPr>
              <a:t> today?</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1)P/E ratio on trailing 12 month earnings was 15 </a:t>
            </a:r>
            <a:r>
              <a:rPr lang="en-US" dirty="0" err="1" smtClean="0"/>
              <a:t>vs</a:t>
            </a:r>
            <a:r>
              <a:rPr lang="en-US" dirty="0" smtClean="0"/>
              <a:t> 21 today on non GAAP. It was 16 on GAAP </a:t>
            </a:r>
            <a:r>
              <a:rPr lang="en-US" dirty="0" err="1" smtClean="0"/>
              <a:t>vs</a:t>
            </a:r>
            <a:r>
              <a:rPr lang="en-US" dirty="0" smtClean="0"/>
              <a:t> 24 today.</a:t>
            </a:r>
          </a:p>
          <a:p>
            <a:pPr>
              <a:buNone/>
            </a:pPr>
            <a:r>
              <a:rPr lang="en-US" dirty="0" smtClean="0"/>
              <a:t>2)Price/sales ratio on trailing 12 month sales was 1.25 </a:t>
            </a:r>
            <a:r>
              <a:rPr lang="en-US" dirty="0" err="1" smtClean="0"/>
              <a:t>vs</a:t>
            </a:r>
            <a:r>
              <a:rPr lang="en-US" dirty="0" smtClean="0"/>
              <a:t> 2.0 today and </a:t>
            </a:r>
            <a:r>
              <a:rPr lang="en-US" dirty="0" err="1" smtClean="0"/>
              <a:t>vs</a:t>
            </a:r>
            <a:r>
              <a:rPr lang="en-US" dirty="0" smtClean="0"/>
              <a:t> 2.25 in 2000.</a:t>
            </a:r>
          </a:p>
          <a:p>
            <a:pPr>
              <a:buNone/>
            </a:pPr>
            <a:r>
              <a:rPr lang="en-US" dirty="0" smtClean="0"/>
              <a:t>3)Median price/sales ratio on trailing 12 month sales was 1.5 </a:t>
            </a:r>
            <a:r>
              <a:rPr lang="en-US" dirty="0" err="1" smtClean="0"/>
              <a:t>vs</a:t>
            </a:r>
            <a:r>
              <a:rPr lang="en-US" dirty="0" smtClean="0"/>
              <a:t> 2.5 today and </a:t>
            </a:r>
            <a:r>
              <a:rPr lang="en-US" dirty="0" err="1" smtClean="0"/>
              <a:t>vs</a:t>
            </a:r>
            <a:r>
              <a:rPr lang="en-US" dirty="0" smtClean="0"/>
              <a:t> 1.7 In 2000.</a:t>
            </a:r>
          </a:p>
          <a:p>
            <a:pPr>
              <a:buNone/>
            </a:pPr>
            <a:r>
              <a:rPr lang="en-US" dirty="0" smtClean="0"/>
              <a:t>4)Non financial market cap/non financial GVA was about 1.25 </a:t>
            </a:r>
            <a:r>
              <a:rPr lang="en-US" dirty="0" err="1" smtClean="0"/>
              <a:t>vs</a:t>
            </a:r>
            <a:r>
              <a:rPr lang="en-US" dirty="0" smtClean="0"/>
              <a:t> 2.0 today and </a:t>
            </a:r>
            <a:r>
              <a:rPr lang="en-US" dirty="0" err="1" smtClean="0"/>
              <a:t>vs</a:t>
            </a:r>
            <a:r>
              <a:rPr lang="en-US" dirty="0" smtClean="0"/>
              <a:t> 2.25 in 2000.</a:t>
            </a:r>
          </a:p>
          <a:p>
            <a:pPr>
              <a:buNone/>
            </a:pPr>
            <a:r>
              <a:rPr lang="en-US" dirty="0" smtClean="0"/>
              <a:t>5)The </a:t>
            </a:r>
            <a:r>
              <a:rPr lang="en-US" dirty="0" err="1" smtClean="0"/>
              <a:t>Shiller</a:t>
            </a:r>
            <a:r>
              <a:rPr lang="en-US" dirty="0" smtClean="0"/>
              <a:t> P/E was 22 </a:t>
            </a:r>
            <a:r>
              <a:rPr lang="en-US" dirty="0" err="1" smtClean="0"/>
              <a:t>vs</a:t>
            </a:r>
            <a:r>
              <a:rPr lang="en-US" dirty="0" smtClean="0"/>
              <a:t> 30 today, where it stood in 1929.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0"/>
          </a:xfrm>
        </p:spPr>
        <p:txBody>
          <a:bodyPr>
            <a:normAutofit fontScale="90000"/>
          </a:bodyPr>
          <a:lstStyle/>
          <a:p>
            <a:r>
              <a:rPr lang="en-US" dirty="0" smtClean="0">
                <a:solidFill>
                  <a:schemeClr val="accent1"/>
                </a:solidFill>
              </a:rPr>
              <a:t>P/E ratio on trailing 12 month earnings was 15 </a:t>
            </a:r>
            <a:r>
              <a:rPr lang="en-US" dirty="0" err="1" smtClean="0">
                <a:solidFill>
                  <a:schemeClr val="accent1"/>
                </a:solidFill>
              </a:rPr>
              <a:t>vs</a:t>
            </a:r>
            <a:r>
              <a:rPr lang="en-US" dirty="0" smtClean="0">
                <a:solidFill>
                  <a:schemeClr val="accent1"/>
                </a:solidFill>
              </a:rPr>
              <a:t> 21 today on non GAAP. It was 16 on GAAP </a:t>
            </a:r>
            <a:r>
              <a:rPr lang="en-US" dirty="0" err="1" smtClean="0">
                <a:solidFill>
                  <a:schemeClr val="accent1"/>
                </a:solidFill>
              </a:rPr>
              <a:t>vs</a:t>
            </a:r>
            <a:r>
              <a:rPr lang="en-US" dirty="0" smtClean="0">
                <a:solidFill>
                  <a:schemeClr val="accent1"/>
                </a:solidFill>
              </a:rPr>
              <a:t> 24 today.</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81376" y="2209800"/>
            <a:ext cx="7181247" cy="39163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447800"/>
          </a:xfrm>
        </p:spPr>
        <p:txBody>
          <a:bodyPr>
            <a:normAutofit fontScale="90000"/>
          </a:bodyPr>
          <a:lstStyle/>
          <a:p>
            <a:r>
              <a:rPr lang="en-US" dirty="0" smtClean="0">
                <a:solidFill>
                  <a:schemeClr val="accent1"/>
                </a:solidFill>
              </a:rPr>
              <a:t>Price/sales ratio on trailing 12 month sales was 1.25 </a:t>
            </a:r>
            <a:r>
              <a:rPr lang="en-US" dirty="0" err="1" smtClean="0">
                <a:solidFill>
                  <a:schemeClr val="accent1"/>
                </a:solidFill>
              </a:rPr>
              <a:t>vs</a:t>
            </a:r>
            <a:r>
              <a:rPr lang="en-US" dirty="0" smtClean="0">
                <a:solidFill>
                  <a:schemeClr val="accent1"/>
                </a:solidFill>
              </a:rPr>
              <a:t> 2.0 today and </a:t>
            </a:r>
            <a:r>
              <a:rPr lang="en-US" dirty="0" err="1" smtClean="0">
                <a:solidFill>
                  <a:schemeClr val="accent1"/>
                </a:solidFill>
              </a:rPr>
              <a:t>vs</a:t>
            </a:r>
            <a:r>
              <a:rPr lang="en-US" dirty="0" smtClean="0">
                <a:solidFill>
                  <a:schemeClr val="accent1"/>
                </a:solidFill>
              </a:rPr>
              <a:t> 2.25 in 2000.</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51238" y="2286000"/>
            <a:ext cx="7041523" cy="38401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19200"/>
          </a:xfrm>
        </p:spPr>
        <p:txBody>
          <a:bodyPr>
            <a:normAutofit fontScale="90000"/>
          </a:bodyPr>
          <a:lstStyle/>
          <a:p>
            <a:r>
              <a:rPr lang="en-US" dirty="0" smtClean="0">
                <a:solidFill>
                  <a:schemeClr val="accent1"/>
                </a:solidFill>
              </a:rPr>
              <a:t>Median price/sales ratio on trailing 12 month sales was 1.5 </a:t>
            </a:r>
            <a:r>
              <a:rPr lang="en-US" dirty="0" err="1" smtClean="0">
                <a:solidFill>
                  <a:schemeClr val="accent1"/>
                </a:solidFill>
              </a:rPr>
              <a:t>vs</a:t>
            </a:r>
            <a:r>
              <a:rPr lang="en-US" dirty="0" smtClean="0">
                <a:solidFill>
                  <a:schemeClr val="accent1"/>
                </a:solidFill>
              </a:rPr>
              <a:t> 2.5 today and </a:t>
            </a:r>
            <a:r>
              <a:rPr lang="en-US" dirty="0" err="1" smtClean="0">
                <a:solidFill>
                  <a:schemeClr val="accent1"/>
                </a:solidFill>
              </a:rPr>
              <a:t>vs</a:t>
            </a:r>
            <a:r>
              <a:rPr lang="en-US" dirty="0" smtClean="0">
                <a:solidFill>
                  <a:schemeClr val="accent1"/>
                </a:solidFill>
              </a:rPr>
              <a:t> 1.7 In 2000.</a:t>
            </a:r>
            <a:r>
              <a:rPr lang="en-US" dirty="0" smtClean="0"/>
              <a:t/>
            </a:r>
            <a:br>
              <a:rPr lang="en-US" dirty="0" smtClean="0"/>
            </a:br>
            <a:endParaRPr lang="en-US" dirty="0"/>
          </a:p>
        </p:txBody>
      </p:sp>
      <p:pic>
        <p:nvPicPr>
          <p:cNvPr id="4" name="Content Placeholder 3" descr="http://hussmanfunds.com/wmc/wmc170306e.png"/>
          <p:cNvPicPr>
            <a:picLocks noGrp="1"/>
          </p:cNvPicPr>
          <p:nvPr>
            <p:ph idx="1"/>
          </p:nvPr>
        </p:nvPicPr>
        <p:blipFill>
          <a:blip r:embed="rId2" cstate="print"/>
          <a:srcRect/>
          <a:stretch>
            <a:fillRect/>
          </a:stretch>
        </p:blipFill>
        <p:spPr bwMode="auto">
          <a:xfrm>
            <a:off x="1295400" y="2133600"/>
            <a:ext cx="6477000" cy="39925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19200"/>
          </a:xfrm>
        </p:spPr>
        <p:txBody>
          <a:bodyPr>
            <a:normAutofit fontScale="90000"/>
          </a:bodyPr>
          <a:lstStyle/>
          <a:p>
            <a:r>
              <a:rPr lang="en-US" dirty="0" smtClean="0">
                <a:solidFill>
                  <a:schemeClr val="accent1"/>
                </a:solidFill>
              </a:rPr>
              <a:t>Non financial market cap/non financial GVA was about 1.25 </a:t>
            </a:r>
            <a:r>
              <a:rPr lang="en-US" dirty="0" err="1" smtClean="0">
                <a:solidFill>
                  <a:schemeClr val="accent1"/>
                </a:solidFill>
              </a:rPr>
              <a:t>vs</a:t>
            </a:r>
            <a:r>
              <a:rPr lang="en-US" dirty="0" smtClean="0">
                <a:solidFill>
                  <a:schemeClr val="accent1"/>
                </a:solidFill>
              </a:rPr>
              <a:t> 2.0 today and </a:t>
            </a:r>
            <a:r>
              <a:rPr lang="en-US" dirty="0" err="1" smtClean="0">
                <a:solidFill>
                  <a:schemeClr val="accent1"/>
                </a:solidFill>
              </a:rPr>
              <a:t>vs</a:t>
            </a:r>
            <a:r>
              <a:rPr lang="en-US" dirty="0" smtClean="0">
                <a:solidFill>
                  <a:schemeClr val="accent1"/>
                </a:solidFill>
              </a:rPr>
              <a:t> 2.25 in 2000.</a:t>
            </a:r>
            <a:r>
              <a:rPr lang="en-US" dirty="0" smtClean="0"/>
              <a:t/>
            </a:r>
            <a:br>
              <a:rPr lang="en-US" dirty="0" smtClean="0"/>
            </a:br>
            <a:endParaRPr lang="en-US" dirty="0"/>
          </a:p>
        </p:txBody>
      </p:sp>
      <p:pic>
        <p:nvPicPr>
          <p:cNvPr id="4" name="Content Placeholder 3" descr="http://hussmanfunds.com/wmc/wmc170508c.png"/>
          <p:cNvPicPr>
            <a:picLocks noGrp="1"/>
          </p:cNvPicPr>
          <p:nvPr>
            <p:ph idx="1"/>
          </p:nvPr>
        </p:nvPicPr>
        <p:blipFill>
          <a:blip r:embed="rId2" cstate="print"/>
          <a:srcRect/>
          <a:stretch>
            <a:fillRect/>
          </a:stretch>
        </p:blipFill>
        <p:spPr bwMode="auto">
          <a:xfrm>
            <a:off x="990600" y="2286000"/>
            <a:ext cx="7162800" cy="3840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solidFill>
                  <a:schemeClr val="accent1"/>
                </a:solidFill>
              </a:rPr>
              <a:t>The </a:t>
            </a:r>
            <a:r>
              <a:rPr lang="en-US" dirty="0" err="1" smtClean="0">
                <a:solidFill>
                  <a:schemeClr val="accent1"/>
                </a:solidFill>
              </a:rPr>
              <a:t>Shiller</a:t>
            </a:r>
            <a:r>
              <a:rPr lang="en-US" dirty="0" smtClean="0">
                <a:solidFill>
                  <a:schemeClr val="accent1"/>
                </a:solidFill>
              </a:rPr>
              <a:t> P/E was 22 </a:t>
            </a:r>
            <a:r>
              <a:rPr lang="en-US" dirty="0" err="1" smtClean="0">
                <a:solidFill>
                  <a:schemeClr val="accent1"/>
                </a:solidFill>
              </a:rPr>
              <a:t>vs</a:t>
            </a:r>
            <a:r>
              <a:rPr lang="en-US" dirty="0" smtClean="0">
                <a:solidFill>
                  <a:schemeClr val="accent1"/>
                </a:solidFill>
              </a:rPr>
              <a:t> 30 today, where it stood in 1929.</a:t>
            </a:r>
            <a:r>
              <a:rPr lang="en-US" dirty="0" smtClean="0"/>
              <a:t/>
            </a:r>
            <a:br>
              <a:rPr lang="en-US" dirty="0" smtClean="0"/>
            </a:br>
            <a:endParaRPr lang="en-US" dirty="0"/>
          </a:p>
        </p:txBody>
      </p:sp>
      <p:pic>
        <p:nvPicPr>
          <p:cNvPr id="3074" name="Picture 2" descr="C:\Users\peterb\Dropbox\Peter Downloads\shiller.png"/>
          <p:cNvPicPr>
            <a:picLocks noGrp="1" noChangeAspect="1" noChangeArrowheads="1"/>
          </p:cNvPicPr>
          <p:nvPr>
            <p:ph idx="1"/>
          </p:nvPr>
        </p:nvPicPr>
        <p:blipFill>
          <a:blip r:embed="rId2" cstate="print"/>
          <a:srcRect/>
          <a:stretch>
            <a:fillRect/>
          </a:stretch>
        </p:blipFill>
        <p:spPr bwMode="auto">
          <a:xfrm>
            <a:off x="457200" y="2392607"/>
            <a:ext cx="8229600" cy="355074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11101</TotalTime>
  <Words>1094</Words>
  <Application>Microsoft Office PowerPoint</Application>
  <PresentationFormat>On-screen Show (4:3)</PresentationFormat>
  <Paragraphs>86</Paragraphs>
  <Slides>35</Slides>
  <Notes>1</Notes>
  <HiddenSlides>0</HiddenSlides>
  <MMClips>2</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Are we approaching the reverse of the David Tepper trade?</vt:lpstr>
      <vt:lpstr>September 24th, 2010</vt:lpstr>
      <vt:lpstr>QE2</vt:lpstr>
      <vt:lpstr>Where did we stand then vs today?</vt:lpstr>
      <vt:lpstr>P/E ratio on trailing 12 month earnings was 15 vs 21 today on non GAAP. It was 16 on GAAP vs 24 today. </vt:lpstr>
      <vt:lpstr>Price/sales ratio on trailing 12 month sales was 1.25 vs 2.0 today and vs 2.25 in 2000. </vt:lpstr>
      <vt:lpstr>Median price/sales ratio on trailing 12 month sales was 1.5 vs 2.5 today and vs 1.7 In 2000. </vt:lpstr>
      <vt:lpstr>Non financial market cap/non financial GVA was about 1.25 vs 2.0 today and vs 2.25 in 2000. </vt:lpstr>
      <vt:lpstr>The Shiller P/E was 22 vs 30 today, where it stood in 1929. </vt:lpstr>
      <vt:lpstr>The metrics I just  showed you don’t matter!!!</vt:lpstr>
      <vt:lpstr>Until they do</vt:lpstr>
      <vt:lpstr>And now it does because we are on the cusp of the Tepper trade in reverse</vt:lpstr>
      <vt:lpstr>I stopped calling it the shrinkage of the balance sheet</vt:lpstr>
      <vt:lpstr>The precarious state of things as we enter this monetary headwind Core retail sales y/o/y:</vt:lpstr>
      <vt:lpstr>With more of one’s pocketbook going to healthcare spending. Most of ACA started January 2014.</vt:lpstr>
      <vt:lpstr>Core durable goods orders are where they were in 2006</vt:lpstr>
      <vt:lpstr>Manufacturing production is where it was in 2005</vt:lpstr>
      <vt:lpstr>In 1980 there were more single family housing starts than there were in April</vt:lpstr>
      <vt:lpstr>Go back to 1998 to see the same level of auto sales</vt:lpstr>
      <vt:lpstr>And this is the debt we are left with relative to the size of the US economy that the Fed will be tightening into.</vt:lpstr>
      <vt:lpstr>Velocity of Money (M2)</vt:lpstr>
      <vt:lpstr>And C&amp;I loans no higher than 7 months ago</vt:lpstr>
      <vt:lpstr>And expect more tightening from the ECB, BoE, BoJ and PBOC</vt:lpstr>
      <vt:lpstr>The European sovereign and corporate bond markets are a MASSIVE BUBBLE and a train wreck waiting to happen</vt:lpstr>
      <vt:lpstr>Look what the German 10 yr yield did in two months in 2015</vt:lpstr>
      <vt:lpstr>Trumponomics and stocks love it!</vt:lpstr>
      <vt:lpstr>But we have a new problem on our hands</vt:lpstr>
      <vt:lpstr>Let’s dig in to the numbers</vt:lpstr>
      <vt:lpstr>And what about all that cash sitting overseas?</vt:lpstr>
      <vt:lpstr>What about all those stock buybacks?</vt:lpstr>
      <vt:lpstr>The Tepper trade in reverse scenario 1</vt:lpstr>
      <vt:lpstr>The Tepper trade in reverse scenario 2</vt:lpstr>
      <vt:lpstr>The Tepper trade in reverse scenario 3</vt:lpstr>
      <vt:lpstr>I see the global monetary wall ahead with valuations near record highs as markets whistle and cheer their way towards this wall.</vt:lpstr>
      <vt:lpstr>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we approaching the reverse of the David Tepper trade?</dc:title>
  <dc:creator>Pete Boockvar</dc:creator>
  <cp:lastModifiedBy>Pete Boockvar</cp:lastModifiedBy>
  <cp:revision>37</cp:revision>
  <dcterms:created xsi:type="dcterms:W3CDTF">2017-05-15T20:41:34Z</dcterms:created>
  <dcterms:modified xsi:type="dcterms:W3CDTF">2017-06-21T23:31:11Z</dcterms:modified>
</cp:coreProperties>
</file>