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9"/>
  </p:notesMasterIdLst>
  <p:sldIdLst>
    <p:sldId id="491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3" r:id="rId14"/>
    <p:sldId id="334" r:id="rId15"/>
    <p:sldId id="336" r:id="rId16"/>
    <p:sldId id="337" r:id="rId17"/>
    <p:sldId id="335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NA" initials="L" lastIdx="1" clrIdx="0">
    <p:extLst>
      <p:ext uri="{19B8F6BF-5375-455C-9EA6-DF929625EA0E}">
        <p15:presenceInfo xmlns:p15="http://schemas.microsoft.com/office/powerpoint/2012/main" userId="64cc3dc998cf7e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3300"/>
    <a:srgbClr val="000000"/>
    <a:srgbClr val="FF0000"/>
    <a:srgbClr val="CC0000"/>
    <a:srgbClr val="F8FD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439F7-F4F3-4597-9BED-CBB1F981F2A1}" v="1" dt="2021-09-13T03:18:18.436"/>
    <p1510:client id="{E0F429EA-B56C-4C6E-B9C0-57251B2585AA}" v="1" dt="2021-09-13T03:01:32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1A3 - Uyên Tô Trần Nhã" userId="S::hs2023.totrannhauyen0208@thptnguyenhuuhuan.edu.vn::fe71aa53-05de-411e-8d7e-5f6c4e1b3273" providerId="AD" clId="Web-{733439F7-F4F3-4597-9BED-CBB1F981F2A1}"/>
    <pc:docChg chg="modSld">
      <pc:chgData name="11A3 - Uyên Tô Trần Nhã" userId="S::hs2023.totrannhauyen0208@thptnguyenhuuhuan.edu.vn::fe71aa53-05de-411e-8d7e-5f6c4e1b3273" providerId="AD" clId="Web-{733439F7-F4F3-4597-9BED-CBB1F981F2A1}" dt="2021-09-13T03:18:18.436" v="0" actId="1076"/>
      <pc:docMkLst>
        <pc:docMk/>
      </pc:docMkLst>
      <pc:sldChg chg="modSp">
        <pc:chgData name="11A3 - Uyên Tô Trần Nhã" userId="S::hs2023.totrannhauyen0208@thptnguyenhuuhuan.edu.vn::fe71aa53-05de-411e-8d7e-5f6c4e1b3273" providerId="AD" clId="Web-{733439F7-F4F3-4597-9BED-CBB1F981F2A1}" dt="2021-09-13T03:18:18.436" v="0" actId="1076"/>
        <pc:sldMkLst>
          <pc:docMk/>
          <pc:sldMk cId="0" sldId="331"/>
        </pc:sldMkLst>
        <pc:spChg chg="mod">
          <ac:chgData name="11A3 - Uyên Tô Trần Nhã" userId="S::hs2023.totrannhauyen0208@thptnguyenhuuhuan.edu.vn::fe71aa53-05de-411e-8d7e-5f6c4e1b3273" providerId="AD" clId="Web-{733439F7-F4F3-4597-9BED-CBB1F981F2A1}" dt="2021-09-13T03:18:18.436" v="0" actId="1076"/>
          <ac:spMkLst>
            <pc:docMk/>
            <pc:sldMk cId="0" sldId="331"/>
            <ac:spMk id="10" creationId="{00000000-0000-0000-0000-000000000000}"/>
          </ac:spMkLst>
        </pc:spChg>
      </pc:sldChg>
    </pc:docChg>
  </pc:docChgLst>
  <pc:docChgLst>
    <pc:chgData name="11A3 - Hà Trần Đào Việt" userId="S::hs2023.trandaovietha1706@thptnguyenhuuhuan.edu.vn::c704442b-3c98-4324-9930-31e038550842" providerId="AD" clId="Web-{E0F429EA-B56C-4C6E-B9C0-57251B2585AA}"/>
    <pc:docChg chg="modSld">
      <pc:chgData name="11A3 - Hà Trần Đào Việt" userId="S::hs2023.trandaovietha1706@thptnguyenhuuhuan.edu.vn::c704442b-3c98-4324-9930-31e038550842" providerId="AD" clId="Web-{E0F429EA-B56C-4C6E-B9C0-57251B2585AA}" dt="2021-09-13T03:01:32.620" v="0"/>
      <pc:docMkLst>
        <pc:docMk/>
      </pc:docMkLst>
      <pc:sldChg chg="addSp">
        <pc:chgData name="11A3 - Hà Trần Đào Việt" userId="S::hs2023.trandaovietha1706@thptnguyenhuuhuan.edu.vn::c704442b-3c98-4324-9930-31e038550842" providerId="AD" clId="Web-{E0F429EA-B56C-4C6E-B9C0-57251B2585AA}" dt="2021-09-13T03:01:32.620" v="0"/>
        <pc:sldMkLst>
          <pc:docMk/>
          <pc:sldMk cId="0" sldId="327"/>
        </pc:sldMkLst>
        <pc:spChg chg="add">
          <ac:chgData name="11A3 - Hà Trần Đào Việt" userId="S::hs2023.trandaovietha1706@thptnguyenhuuhuan.edu.vn::c704442b-3c98-4324-9930-31e038550842" providerId="AD" clId="Web-{E0F429EA-B56C-4C6E-B9C0-57251B2585AA}" dt="2021-09-13T03:01:32.620" v="0"/>
          <ac:spMkLst>
            <pc:docMk/>
            <pc:sldMk cId="0" sldId="327"/>
            <ac:spMk id="4" creationId="{0E55FB14-654E-4ACA-8996-DF52070954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B630C61-F674-4B0F-8252-52375D3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925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630C61-F674-4B0F-8252-52375D39819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2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5E9A9-6F10-45E8-8E3D-C0A589618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12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8CE17-2E63-4279-BB3D-DB02BDA8A2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67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E400D-E3CC-4949-BDC3-D2F0209F3A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07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D45FF-7887-458A-B3C7-8BF6B1906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27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C14AB-FB48-4A40-BCC9-C20A01A69E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B3A9E-F66F-41C8-A25C-F422903B69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10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A8FD5-BB43-4C59-9481-90AA033A88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48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09C5A-1798-4908-B4CF-E06A6286B6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27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E5E41-458E-4789-9206-3BC458A17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89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912B57-F7DB-44CC-9895-23F7358308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00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7A9DB-975E-4359-9DB6-82E822BD2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10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99F52F-1FEB-439F-99A4-A101A7433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0" r:id="rId2"/>
    <p:sldLayoutId id="2147483736" r:id="rId3"/>
    <p:sldLayoutId id="2147483731" r:id="rId4"/>
    <p:sldLayoutId id="2147483732" r:id="rId5"/>
    <p:sldLayoutId id="2147483733" r:id="rId6"/>
    <p:sldLayoutId id="2147483737" r:id="rId7"/>
    <p:sldLayoutId id="2147483738" r:id="rId8"/>
    <p:sldLayoutId id="2147483739" r:id="rId9"/>
    <p:sldLayoutId id="2147483734" r:id="rId10"/>
    <p:sldLayoutId id="2147483740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42" Type="http://schemas.openxmlformats.org/officeDocument/2006/relationships/image" Target="../media/image51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49.png"/><Relationship Id="rId45" Type="http://schemas.openxmlformats.org/officeDocument/2006/relationships/image" Target="../media/image54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4" Type="http://schemas.openxmlformats.org/officeDocument/2006/relationships/image" Target="../media/image5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43" Type="http://schemas.openxmlformats.org/officeDocument/2006/relationships/image" Target="../media/image52.png"/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46" Type="http://schemas.openxmlformats.org/officeDocument/2006/relationships/image" Target="../media/image55.png"/><Relationship Id="rId20" Type="http://schemas.openxmlformats.org/officeDocument/2006/relationships/image" Target="../media/image29.png"/><Relationship Id="rId41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ộ sưu tập 22 hình nền powerpoint về hóa học cực chất | Desain powerpoint,  Power points, Templat power point">
            <a:extLst>
              <a:ext uri="{FF2B5EF4-FFF2-40B4-BE49-F238E27FC236}">
                <a16:creationId xmlns:a16="http://schemas.microsoft.com/office/drawing/2014/main" id="{3A5DCB46-43D4-42D2-AF5A-D31DA039E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609600"/>
            <a:ext cx="6766576" cy="507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40622-0E14-49EA-920D-56E2BE1BD742}"/>
              </a:ext>
            </a:extLst>
          </p:cNvPr>
          <p:cNvSpPr txBox="1"/>
          <p:nvPr/>
        </p:nvSpPr>
        <p:spPr>
          <a:xfrm>
            <a:off x="1853966" y="2251154"/>
            <a:ext cx="36894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>
                <a:solidFill>
                  <a:srgbClr val="D70C0D"/>
                </a:solidFill>
                <a:latin typeface="#9Slide05 Fourth Medium" panose="00000600000000000000" pitchFamily="2" charset="0"/>
              </a:rPr>
              <a:t>WELCOME</a:t>
            </a:r>
            <a:endParaRPr lang="vi-VN" sz="6600">
              <a:solidFill>
                <a:srgbClr val="D70C0D"/>
              </a:solidFill>
              <a:latin typeface="#9Slide05 Fourth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4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533400" y="482600"/>
            <a:ext cx="82296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 b="1">
                <a:latin typeface="Times New Roman" panose="02020603050405020304" pitchFamily="18" charset="0"/>
              </a:rPr>
              <a:t>Bài 2</a:t>
            </a:r>
            <a:r>
              <a:rPr lang="en-US" altLang="en-US" sz="3000">
                <a:latin typeface="Times New Roman" panose="02020603050405020304" pitchFamily="18" charset="0"/>
              </a:rPr>
              <a:t>: Theo A-rê-ni-ut, kết luận nào sau đây là đúng?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AutoNum type="alphaUcPeriod"/>
            </a:pPr>
            <a:r>
              <a:rPr lang="en-US" altLang="en-US" sz="3000">
                <a:latin typeface="Times New Roman" panose="02020603050405020304" pitchFamily="18" charset="0"/>
              </a:rPr>
              <a:t>Một hợp chất trong thành phần phân tử có H là axit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AutoNum type="alphaUcPeriod"/>
            </a:pPr>
            <a:r>
              <a:rPr lang="en-US" altLang="en-US" sz="3000">
                <a:latin typeface="Times New Roman" panose="02020603050405020304" pitchFamily="18" charset="0"/>
              </a:rPr>
              <a:t>Một hợp chất trong thành phần phân tử có nhóm OH là bazơ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AutoNum type="alphaUcPeriod"/>
            </a:pPr>
            <a:r>
              <a:rPr lang="en-US" altLang="en-US" sz="3000">
                <a:latin typeface="Times New Roman" panose="02020603050405020304" pitchFamily="18" charset="0"/>
              </a:rPr>
              <a:t>Một hợp chất có khả năng phân li ra cation H</a:t>
            </a:r>
            <a:r>
              <a:rPr lang="en-US" altLang="en-US" sz="3000" baseline="30000">
                <a:latin typeface="Times New Roman" panose="02020603050405020304" pitchFamily="18" charset="0"/>
              </a:rPr>
              <a:t>+</a:t>
            </a:r>
            <a:r>
              <a:rPr lang="en-US" altLang="en-US" sz="3000">
                <a:latin typeface="Times New Roman" panose="02020603050405020304" pitchFamily="18" charset="0"/>
              </a:rPr>
              <a:t> trong nước là axit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AutoNum type="alphaUcPeriod"/>
            </a:pPr>
            <a:r>
              <a:rPr lang="en-US" altLang="en-US" sz="3000">
                <a:latin typeface="Times New Roman" panose="02020603050405020304" pitchFamily="18" charset="0"/>
              </a:rPr>
              <a:t>Một bazơ không nhất thiết phải có nhóm OH trong thành phần phân tử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0" y="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528638" y="3443288"/>
            <a:ext cx="609600" cy="609600"/>
          </a:xfrm>
          <a:prstGeom prst="ellipse">
            <a:avLst/>
          </a:prstGeom>
          <a:noFill/>
          <a:ln w="63500" cmpd="thinThick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3000" b="1"/>
          </a:p>
        </p:txBody>
      </p:sp>
      <p:sp>
        <p:nvSpPr>
          <p:cNvPr id="18437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4770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25400" y="635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533400" y="228600"/>
            <a:ext cx="8458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 b="1" i="1">
                <a:latin typeface="Times New Roman" panose="02020603050405020304" pitchFamily="18" charset="0"/>
              </a:rPr>
              <a:t>Bài 3 </a:t>
            </a:r>
            <a:r>
              <a:rPr lang="en-US" altLang="en-US" sz="3000">
                <a:latin typeface="Times New Roman" panose="02020603050405020304" pitchFamily="18" charset="0"/>
              </a:rPr>
              <a:t>: Đối với dung dịch axit yếu CH</a:t>
            </a:r>
            <a:r>
              <a:rPr lang="en-US" altLang="en-US" sz="3000" baseline="-25000">
                <a:latin typeface="Times New Roman" panose="02020603050405020304" pitchFamily="18" charset="0"/>
              </a:rPr>
              <a:t>3</a:t>
            </a:r>
            <a:r>
              <a:rPr lang="en-US" altLang="en-US" sz="3000">
                <a:latin typeface="Times New Roman" panose="02020603050405020304" pitchFamily="18" charset="0"/>
              </a:rPr>
              <a:t>COOH 0,1 M, nếu bỏ qua sự điện li của nước thì đánh giá nào về nồng độ mol ion sau đây là đúng?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A. [H</a:t>
            </a:r>
            <a:r>
              <a:rPr lang="en-US" altLang="en-US" sz="3000" baseline="30000">
                <a:latin typeface="Times New Roman" panose="02020603050405020304" pitchFamily="18" charset="0"/>
              </a:rPr>
              <a:t>+</a:t>
            </a:r>
            <a:r>
              <a:rPr lang="en-US" altLang="en-US" sz="3000">
                <a:latin typeface="Times New Roman" panose="02020603050405020304" pitchFamily="18" charset="0"/>
              </a:rPr>
              <a:t>] = 0,1 M		B. [H</a:t>
            </a:r>
            <a:r>
              <a:rPr lang="en-US" altLang="en-US" sz="3000" baseline="30000">
                <a:latin typeface="Times New Roman" panose="02020603050405020304" pitchFamily="18" charset="0"/>
              </a:rPr>
              <a:t>+</a:t>
            </a:r>
            <a:r>
              <a:rPr lang="en-US" altLang="en-US" sz="3000">
                <a:latin typeface="Times New Roman" panose="02020603050405020304" pitchFamily="18" charset="0"/>
              </a:rPr>
              <a:t>] &gt; [CH</a:t>
            </a:r>
            <a:r>
              <a:rPr lang="en-US" altLang="en-US" sz="3000" baseline="-25000">
                <a:latin typeface="Times New Roman" panose="02020603050405020304" pitchFamily="18" charset="0"/>
              </a:rPr>
              <a:t>3</a:t>
            </a:r>
            <a:r>
              <a:rPr lang="en-US" altLang="en-US" sz="3000">
                <a:latin typeface="Times New Roman" panose="02020603050405020304" pitchFamily="18" charset="0"/>
              </a:rPr>
              <a:t>COO</a:t>
            </a:r>
            <a:r>
              <a:rPr lang="en-US" altLang="en-US" sz="3000" baseline="30000">
                <a:latin typeface="Times New Roman" panose="02020603050405020304" pitchFamily="18" charset="0"/>
              </a:rPr>
              <a:t>-</a:t>
            </a:r>
            <a:r>
              <a:rPr lang="en-US" altLang="en-US" sz="3000">
                <a:latin typeface="Times New Roman" panose="02020603050405020304" pitchFamily="18" charset="0"/>
              </a:rPr>
              <a:t>]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C. [H</a:t>
            </a:r>
            <a:r>
              <a:rPr lang="en-US" altLang="en-US" sz="3000" baseline="30000">
                <a:latin typeface="Times New Roman" panose="02020603050405020304" pitchFamily="18" charset="0"/>
              </a:rPr>
              <a:t>+</a:t>
            </a:r>
            <a:r>
              <a:rPr lang="en-US" altLang="en-US" sz="3000">
                <a:latin typeface="Times New Roman" panose="02020603050405020304" pitchFamily="18" charset="0"/>
              </a:rPr>
              <a:t>] &lt; [CH</a:t>
            </a:r>
            <a:r>
              <a:rPr lang="en-US" altLang="en-US" sz="3000" baseline="-25000">
                <a:latin typeface="Times New Roman" panose="02020603050405020304" pitchFamily="18" charset="0"/>
              </a:rPr>
              <a:t>3</a:t>
            </a:r>
            <a:r>
              <a:rPr lang="en-US" altLang="en-US" sz="3000">
                <a:latin typeface="Times New Roman" panose="02020603050405020304" pitchFamily="18" charset="0"/>
              </a:rPr>
              <a:t>COO</a:t>
            </a:r>
            <a:r>
              <a:rPr lang="en-US" altLang="en-US" sz="3000" baseline="30000">
                <a:latin typeface="Times New Roman" panose="02020603050405020304" pitchFamily="18" charset="0"/>
              </a:rPr>
              <a:t>-</a:t>
            </a:r>
            <a:r>
              <a:rPr lang="en-US" altLang="en-US" sz="3000">
                <a:latin typeface="Times New Roman" panose="02020603050405020304" pitchFamily="18" charset="0"/>
              </a:rPr>
              <a:t>]	D. [H</a:t>
            </a:r>
            <a:r>
              <a:rPr lang="en-US" altLang="en-US" sz="3000" baseline="30000">
                <a:latin typeface="Times New Roman" panose="02020603050405020304" pitchFamily="18" charset="0"/>
              </a:rPr>
              <a:t>+</a:t>
            </a:r>
            <a:r>
              <a:rPr lang="en-US" altLang="en-US" sz="3000">
                <a:latin typeface="Times New Roman" panose="02020603050405020304" pitchFamily="18" charset="0"/>
              </a:rPr>
              <a:t>] &lt; 0,1 M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152900" y="2286000"/>
            <a:ext cx="533400" cy="533400"/>
          </a:xfrm>
          <a:prstGeom prst="ellipse">
            <a:avLst/>
          </a:prstGeom>
          <a:noFill/>
          <a:ln w="57150" cmpd="thickThin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304800" y="3124200"/>
            <a:ext cx="8229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 b="1" i="1">
                <a:latin typeface="Times New Roman" panose="02020603050405020304" pitchFamily="18" charset="0"/>
              </a:rPr>
              <a:t>Bài 4 </a:t>
            </a:r>
            <a:r>
              <a:rPr lang="en-US" altLang="en-US" sz="3000">
                <a:latin typeface="Times New Roman" panose="02020603050405020304" pitchFamily="18" charset="0"/>
              </a:rPr>
              <a:t>: Đối với dung dịch axit mạnh HNO</a:t>
            </a:r>
            <a:r>
              <a:rPr lang="en-US" altLang="en-US" sz="3000" baseline="-25000">
                <a:latin typeface="Times New Roman" panose="02020603050405020304" pitchFamily="18" charset="0"/>
              </a:rPr>
              <a:t>3</a:t>
            </a:r>
            <a:r>
              <a:rPr lang="en-US" altLang="en-US" sz="3000">
                <a:latin typeface="Times New Roman" panose="02020603050405020304" pitchFamily="18" charset="0"/>
              </a:rPr>
              <a:t> 0,1 M, nếu bỏ qua sự điện li của nước thì đánh giá nào về nồng độ mol ion sau đây là đúng?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A. [H</a:t>
            </a:r>
            <a:r>
              <a:rPr lang="en-US" altLang="en-US" sz="3000" baseline="30000">
                <a:latin typeface="Times New Roman" panose="02020603050405020304" pitchFamily="18" charset="0"/>
              </a:rPr>
              <a:t>+</a:t>
            </a:r>
            <a:r>
              <a:rPr lang="en-US" altLang="en-US" sz="3000">
                <a:latin typeface="Times New Roman" panose="02020603050405020304" pitchFamily="18" charset="0"/>
              </a:rPr>
              <a:t>] = 0,1 M		B. [H</a:t>
            </a:r>
            <a:r>
              <a:rPr lang="en-US" altLang="en-US" sz="3000" baseline="30000">
                <a:latin typeface="Times New Roman" panose="02020603050405020304" pitchFamily="18" charset="0"/>
              </a:rPr>
              <a:t>+</a:t>
            </a:r>
            <a:r>
              <a:rPr lang="en-US" altLang="en-US" sz="3000">
                <a:latin typeface="Times New Roman" panose="02020603050405020304" pitchFamily="18" charset="0"/>
              </a:rPr>
              <a:t>] &gt; [NO</a:t>
            </a:r>
            <a:r>
              <a:rPr lang="en-US" altLang="en-US" sz="3000" baseline="-25000">
                <a:latin typeface="Times New Roman" panose="02020603050405020304" pitchFamily="18" charset="0"/>
              </a:rPr>
              <a:t>3</a:t>
            </a:r>
            <a:r>
              <a:rPr lang="en-US" altLang="en-US" sz="3000" baseline="30000">
                <a:latin typeface="Times New Roman" panose="02020603050405020304" pitchFamily="18" charset="0"/>
              </a:rPr>
              <a:t>-</a:t>
            </a:r>
            <a:r>
              <a:rPr lang="en-US" altLang="en-US" sz="3000">
                <a:latin typeface="Times New Roman" panose="02020603050405020304" pitchFamily="18" charset="0"/>
              </a:rPr>
              <a:t>]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C. [H</a:t>
            </a:r>
            <a:r>
              <a:rPr lang="en-US" altLang="en-US" sz="3000" baseline="30000">
                <a:latin typeface="Times New Roman" panose="02020603050405020304" pitchFamily="18" charset="0"/>
              </a:rPr>
              <a:t>+</a:t>
            </a:r>
            <a:r>
              <a:rPr lang="en-US" altLang="en-US" sz="3000">
                <a:latin typeface="Times New Roman" panose="02020603050405020304" pitchFamily="18" charset="0"/>
              </a:rPr>
              <a:t>] &lt; [NO</a:t>
            </a:r>
            <a:r>
              <a:rPr lang="en-US" altLang="en-US" sz="3000" baseline="-25000">
                <a:latin typeface="Times New Roman" panose="02020603050405020304" pitchFamily="18" charset="0"/>
              </a:rPr>
              <a:t>3</a:t>
            </a:r>
            <a:r>
              <a:rPr lang="en-US" altLang="en-US" sz="3000" baseline="30000">
                <a:latin typeface="Times New Roman" panose="02020603050405020304" pitchFamily="18" charset="0"/>
              </a:rPr>
              <a:t>-</a:t>
            </a:r>
            <a:r>
              <a:rPr lang="en-US" altLang="en-US" sz="3000">
                <a:latin typeface="Times New Roman" panose="02020603050405020304" pitchFamily="18" charset="0"/>
              </a:rPr>
              <a:t>] 		D. [H</a:t>
            </a:r>
            <a:r>
              <a:rPr lang="en-US" altLang="en-US" sz="3000" baseline="30000">
                <a:latin typeface="Times New Roman" panose="02020603050405020304" pitchFamily="18" charset="0"/>
              </a:rPr>
              <a:t>+</a:t>
            </a:r>
            <a:r>
              <a:rPr lang="en-US" altLang="en-US" sz="3000">
                <a:latin typeface="Times New Roman" panose="02020603050405020304" pitchFamily="18" charset="0"/>
              </a:rPr>
              <a:t>] &lt; 0,1 M</a:t>
            </a: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279400" y="4660900"/>
            <a:ext cx="533400" cy="533400"/>
          </a:xfrm>
          <a:prstGeom prst="ellipse">
            <a:avLst/>
          </a:prstGeom>
          <a:noFill/>
          <a:ln w="63500" cmpd="thickThin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2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build="allAtOnce"/>
      <p:bldP spid="32775" grpId="0" animBg="1"/>
      <p:bldP spid="32776" grpId="0" build="allAtOnce"/>
      <p:bldP spid="327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450975"/>
          </a:xfrm>
        </p:spPr>
        <p:txBody>
          <a:bodyPr/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5: 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hòa </a:t>
            </a:r>
            <a:r>
              <a:rPr lang="en-US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200ml dung dịch gồm NaOH 1M và Ba(OH)</a:t>
            </a:r>
            <a:r>
              <a:rPr lang="en-US" altLang="en-US" sz="28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1,5M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cần dùng </a:t>
            </a:r>
            <a:r>
              <a:rPr lang="en-US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400ml dung dịch HCl aM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Tìm giá trị a?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846263"/>
            <a:ext cx="8686800" cy="4022725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700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OH- </a:t>
            </a:r>
            <a:r>
              <a:rPr lang="en-GB" sz="27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1. 0,2 + 1,5. 0,2. 2= 0.8 (mol)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GB" sz="27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GB" sz="2700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H+ </a:t>
            </a:r>
            <a:r>
              <a:rPr lang="en-GB" sz="27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0,4. a (mol)</a:t>
            </a:r>
          </a:p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GB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en-GB" sz="2600" u="sng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 hòa </a:t>
            </a:r>
            <a:r>
              <a:rPr lang="en-GB" sz="2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 </a:t>
            </a:r>
            <a:r>
              <a:rPr lang="en-GB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GB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 	0,4. a = 0,8</a:t>
            </a:r>
          </a:p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GB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=&gt; 	a = 2M</a:t>
            </a:r>
            <a:endParaRPr lang="en-GB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0800" y="2768704"/>
            <a:ext cx="2590800" cy="507896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xfrm>
            <a:off x="365124" y="152400"/>
            <a:ext cx="8626475" cy="1561197"/>
          </a:xfrm>
          <a:blipFill rotWithShape="0">
            <a:blip r:embed="rId2"/>
            <a:stretch>
              <a:fillRect l="-1484" t="-7031" r="-1413" b="-10938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38971" y="1794143"/>
            <a:ext cx="4191666" cy="208089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43400" y="1828800"/>
            <a:ext cx="53435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HCl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= 0,05 . 0,2 = 0,01 (mol)</a:t>
            </a:r>
            <a:endParaRPr lang="en-ID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43649" y="2508104"/>
            <a:ext cx="3963274" cy="461665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05350" y="2982913"/>
            <a:ext cx="854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0,01</a:t>
            </a:r>
            <a:endParaRPr lang="en-ID" sz="2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48375" y="2982913"/>
            <a:ext cx="8540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0,01</a:t>
            </a:r>
            <a:endParaRPr lang="en-ID" sz="2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048500" y="2982913"/>
            <a:ext cx="1054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(mol)</a:t>
            </a:r>
            <a:endParaRPr lang="en-ID" sz="2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86525" y="3721653"/>
            <a:ext cx="2762719" cy="461665"/>
          </a:xfrm>
          <a:prstGeom prst="rect">
            <a:avLst/>
          </a:prstGeom>
          <a:blipFill rotWithShape="0">
            <a:blip r:embed="rId5"/>
            <a:stretch>
              <a:fillRect t="-28000" b="-50667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25120" y="3722924"/>
            <a:ext cx="2266479" cy="461665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49225" y="4718050"/>
            <a:ext cx="14128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BTĐT:</a:t>
            </a:r>
            <a:endParaRPr lang="en-ID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68425" y="4737100"/>
            <a:ext cx="48037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0,01 + 2 . x = 2 . 0,02 + 0,03</a:t>
            </a:r>
            <a:endParaRPr lang="en-ID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19800" y="4796135"/>
            <a:ext cx="2266479" cy="461665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9225" y="5483225"/>
            <a:ext cx="14970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BTKL:</a:t>
            </a:r>
            <a:endParaRPr lang="en-ID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95400" y="5462493"/>
            <a:ext cx="7935292" cy="633507"/>
          </a:xfrm>
          <a:prstGeom prst="rect">
            <a:avLst/>
          </a:prstGeom>
          <a:blipFill rotWithShape="0">
            <a:blip r:embed="rId8"/>
            <a:stretch>
              <a:fillRect t="-12500" r="-1691" b="-16346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 flipV="1">
            <a:off x="5559425" y="3228975"/>
            <a:ext cx="4889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2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51" name="Picture 47" descr="C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5122863"/>
            <a:ext cx="10302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50" name="Picture 46" descr="Co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006975"/>
            <a:ext cx="11207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9" name="Picture 45" descr="Co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4851400"/>
            <a:ext cx="13366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8" name="Picture 44" descr="Cov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4654550"/>
            <a:ext cx="12573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7" name="Picture 43" descr="Cov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4648200"/>
            <a:ext cx="12954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6" name="Picture 42" descr="Cov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37075"/>
            <a:ext cx="110807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5" name="Picture 41" descr="Cov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383088"/>
            <a:ext cx="102076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4" name="Picture 40" descr="Cove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535488"/>
            <a:ext cx="1547813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3" name="Picture 39" descr="Cov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4064000"/>
            <a:ext cx="27162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2" name="Picture 38" descr="Cov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4178300"/>
            <a:ext cx="722312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1" name="Picture 37" descr="Cove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3757613"/>
            <a:ext cx="1117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40" name="Picture 36" descr="Cov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3910013"/>
            <a:ext cx="1260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9" name="Picture 35" descr="Cov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3751263"/>
            <a:ext cx="4175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8" name="Picture 34" descr="Cov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3763"/>
            <a:ext cx="2973388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7" name="Picture 33" descr="Cover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3636963"/>
            <a:ext cx="6794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6" name="Picture 32" descr="Cove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25" y="3689350"/>
            <a:ext cx="10414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5" name="Picture 31" descr="Cover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68863"/>
            <a:ext cx="3656013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4" name="Picture 30" descr="Cover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776788"/>
            <a:ext cx="2670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3" name="Picture 29" descr="Cover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4591050"/>
            <a:ext cx="12160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2" name="Picture 28" descr="Cover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4746625"/>
            <a:ext cx="12573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27" descr="Cover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667250"/>
            <a:ext cx="4397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26" descr="Cov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4267200"/>
            <a:ext cx="27273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25" descr="Cov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689350"/>
            <a:ext cx="117475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24" descr="Cover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3963988"/>
            <a:ext cx="130333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Picture 23" descr="Cover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3856038"/>
            <a:ext cx="9429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6" name="Picture 22" descr="Cover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3697288"/>
            <a:ext cx="11017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5" name="Picture 21" descr="Cover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3730625"/>
            <a:ext cx="41751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4" name="Picture 20" descr="Cover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3363913"/>
            <a:ext cx="21351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3" name="Picture 19" descr="Cover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606800"/>
            <a:ext cx="12969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2" name="Picture 18" descr="Cover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8" y="3113088"/>
            <a:ext cx="110331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1" name="Picture 17" descr="Cover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8" y="2997200"/>
            <a:ext cx="1176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0" name="Picture 16" descr="Cover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8" y="2843213"/>
            <a:ext cx="11684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5" descr="Cover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2846388"/>
            <a:ext cx="4175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4" descr="Cover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2392363"/>
            <a:ext cx="254952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3" descr="Cover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2344738"/>
            <a:ext cx="129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12" descr="Cover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2117725"/>
            <a:ext cx="15160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11" descr="Cover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2082800"/>
            <a:ext cx="11239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 descr="Cover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1927225"/>
            <a:ext cx="1050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9" descr="Cover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1774825"/>
            <a:ext cx="868362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8" descr="Cover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5" y="1841500"/>
            <a:ext cx="4175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 descr="Cover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438275"/>
            <a:ext cx="2452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 descr="Cover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1722438"/>
            <a:ext cx="7080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Cover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224088"/>
            <a:ext cx="677863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Cover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3349625"/>
            <a:ext cx="1311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476375"/>
            <a:ext cx="28987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2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7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7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2</a:t>
            </a:r>
            <a:br>
              <a:rPr lang="en-US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7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AXIT – BAZƠ – MUỐI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2212975"/>
            <a:ext cx="5027612" cy="530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000" b="1">
                <a:solidFill>
                  <a:srgbClr val="FF0000"/>
                </a:solidFill>
              </a:rPr>
              <a:t>I. AXIT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95300" y="2686050"/>
            <a:ext cx="5753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 b="1">
                <a:latin typeface="Times New Roman" panose="02020603050405020304" pitchFamily="18" charset="0"/>
              </a:rPr>
              <a:t>1. </a:t>
            </a:r>
            <a:r>
              <a:rPr lang="en-US" altLang="en-US" sz="3000" b="1" i="1">
                <a:latin typeface="Times New Roman" panose="02020603050405020304" pitchFamily="18" charset="0"/>
              </a:rPr>
              <a:t>Định nghĩa (theo A-rê-ni-út</a:t>
            </a:r>
            <a:r>
              <a:rPr lang="en-US" altLang="en-US" sz="3000"/>
              <a:t>)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95300" y="3276600"/>
            <a:ext cx="8420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Symbol" panose="05050102010706020507" pitchFamily="18" charset="2"/>
              <a:buNone/>
            </a:pPr>
            <a:r>
              <a:rPr lang="en-US" altLang="en-US" sz="3200">
                <a:sym typeface="Symbol" panose="05050102010706020507" pitchFamily="18" charset="2"/>
              </a:rPr>
              <a:t>	</a:t>
            </a:r>
            <a:r>
              <a:rPr lang="en-US" altLang="en-US" sz="3000">
                <a:latin typeface="Times New Roman" panose="02020603050405020304" pitchFamily="18" charset="0"/>
                <a:sym typeface="Symbol" panose="05050102010706020507" pitchFamily="18" charset="2"/>
              </a:rPr>
              <a:t>Axit là chất khi tan trong nước phân li ra cation H</a:t>
            </a:r>
            <a:r>
              <a:rPr lang="en-US" altLang="en-US" sz="3000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en-US" sz="3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25400" y="635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533400" y="3987800"/>
            <a:ext cx="81915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lang="en-US" sz="3000" b="1" u="sng">
                <a:solidFill>
                  <a:srgbClr val="17375E"/>
                </a:solidFill>
                <a:latin typeface="Times New Roman" panose="02020603050405020304" pitchFamily="18" charset="0"/>
              </a:rPr>
              <a:t>VD</a:t>
            </a:r>
            <a:r>
              <a:rPr lang="en-US" sz="3000">
                <a:solidFill>
                  <a:srgbClr val="17375E"/>
                </a:solidFill>
                <a:latin typeface="Times New Roman" panose="02020603050405020304" pitchFamily="18" charset="0"/>
              </a:rPr>
              <a:t>:     </a:t>
            </a:r>
            <a:r>
              <a:rPr lang="en-US" sz="3000" err="1">
                <a:latin typeface="Times New Roman" panose="02020603050405020304" pitchFamily="18" charset="0"/>
              </a:rPr>
              <a:t>HCl</a:t>
            </a:r>
            <a:r>
              <a:rPr lang="en-US" sz="3000">
                <a:latin typeface="Times New Roman" panose="02020603050405020304" pitchFamily="18" charset="0"/>
              </a:rPr>
              <a:t> →  </a:t>
            </a:r>
            <a:r>
              <a:rPr lang="en-US" sz="300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sz="3000" baseline="300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</a:t>
            </a:r>
            <a:r>
              <a:rPr lang="en-US" sz="3000">
                <a:latin typeface="Times New Roman" panose="02020603050405020304" pitchFamily="18" charset="0"/>
              </a:rPr>
              <a:t> + </a:t>
            </a:r>
            <a:r>
              <a:rPr lang="en-US" sz="3000" err="1">
                <a:latin typeface="Times New Roman" panose="02020603050405020304" pitchFamily="18" charset="0"/>
              </a:rPr>
              <a:t>Cl</a:t>
            </a:r>
            <a:r>
              <a:rPr lang="en-US" sz="3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lang="en-US" sz="3000">
                <a:latin typeface="Times New Roman" panose="02020603050405020304" pitchFamily="18" charset="0"/>
              </a:rPr>
              <a:t>            HNO</a:t>
            </a:r>
            <a:r>
              <a:rPr lang="en-US" sz="3000" baseline="-25000">
                <a:latin typeface="Times New Roman" panose="02020603050405020304" pitchFamily="18" charset="0"/>
              </a:rPr>
              <a:t>3</a:t>
            </a:r>
            <a:r>
              <a:rPr lang="en-US" sz="3000">
                <a:latin typeface="Times New Roman" panose="02020603050405020304" pitchFamily="18" charset="0"/>
              </a:rPr>
              <a:t> →  </a:t>
            </a:r>
            <a:r>
              <a:rPr lang="en-US" sz="300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sz="3000" baseline="300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</a:t>
            </a:r>
            <a:r>
              <a:rPr lang="en-US" sz="3000">
                <a:latin typeface="Times New Roman" panose="02020603050405020304" pitchFamily="18" charset="0"/>
              </a:rPr>
              <a:t> + NO</a:t>
            </a:r>
            <a:r>
              <a:rPr lang="en-US" sz="3000" baseline="-25000">
                <a:latin typeface="Times New Roman" panose="02020603050405020304" pitchFamily="18" charset="0"/>
              </a:rPr>
              <a:t>3</a:t>
            </a:r>
            <a:r>
              <a:rPr lang="en-US" sz="3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lang="en-US" sz="3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</a:t>
            </a:r>
            <a:r>
              <a:rPr lang="en-US" sz="3000">
                <a:latin typeface="Times New Roman" panose="02020603050405020304" pitchFamily="18" charset="0"/>
              </a:rPr>
              <a:t>CH</a:t>
            </a:r>
            <a:r>
              <a:rPr lang="en-US" sz="3000" baseline="-25000">
                <a:latin typeface="Times New Roman" panose="02020603050405020304" pitchFamily="18" charset="0"/>
              </a:rPr>
              <a:t>3</a:t>
            </a:r>
            <a:r>
              <a:rPr lang="en-US" sz="3000">
                <a:latin typeface="Times New Roman" panose="02020603050405020304" pitchFamily="18" charset="0"/>
              </a:rPr>
              <a:t>COOH </a:t>
            </a:r>
            <a:r>
              <a:rPr lang="en-US" sz="3000">
                <a:latin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en-US" sz="3000">
                <a:latin typeface="Times New Roman" panose="02020603050405020304" pitchFamily="18" charset="0"/>
              </a:rPr>
              <a:t>  </a:t>
            </a:r>
            <a:r>
              <a:rPr lang="en-US" sz="300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sz="3000" baseline="300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</a:t>
            </a:r>
            <a:r>
              <a:rPr lang="en-US" sz="3000">
                <a:latin typeface="Times New Roman" panose="02020603050405020304" pitchFamily="18" charset="0"/>
              </a:rPr>
              <a:t> + CH</a:t>
            </a:r>
            <a:r>
              <a:rPr lang="en-US" sz="3000" baseline="-25000">
                <a:latin typeface="Times New Roman" panose="02020603050405020304" pitchFamily="18" charset="0"/>
              </a:rPr>
              <a:t>3</a:t>
            </a:r>
            <a:r>
              <a:rPr lang="en-US" sz="3000">
                <a:latin typeface="Times New Roman" panose="02020603050405020304" pitchFamily="18" charset="0"/>
              </a:rPr>
              <a:t>COO</a:t>
            </a:r>
            <a:r>
              <a:rPr lang="en-US" sz="3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  <p:bldP spid="6148" grpId="0"/>
      <p:bldP spid="6149" grpId="0"/>
      <p:bldP spid="61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25400" y="635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228600"/>
            <a:ext cx="556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200" b="1" i="1">
                <a:latin typeface="Times New Roman" panose="02020603050405020304" pitchFamily="18" charset="0"/>
              </a:rPr>
              <a:t>2. Sự điện li từng nấc của axit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81000" y="850900"/>
            <a:ext cx="8191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- Axit một nấc là những axit chỉ phân li một nấc ra ion </a:t>
            </a:r>
            <a:r>
              <a:rPr lang="en-US" altLang="en-US" sz="3000">
                <a:solidFill>
                  <a:srgbClr val="FF0066"/>
                </a:solidFill>
                <a:latin typeface="Times New Roman" panose="02020603050405020304" pitchFamily="18" charset="0"/>
              </a:rPr>
              <a:t>H </a:t>
            </a:r>
            <a:r>
              <a:rPr lang="en-US" altLang="en-US" sz="3000" baseline="30000">
                <a:solidFill>
                  <a:srgbClr val="FF0066"/>
                </a:solidFill>
                <a:latin typeface="Times New Roman" panose="02020603050405020304" pitchFamily="18" charset="0"/>
              </a:rPr>
              <a:t>+</a:t>
            </a:r>
            <a:r>
              <a:rPr lang="en-US" altLang="en-US" sz="3000">
                <a:latin typeface="Times New Roman" panose="02020603050405020304" pitchFamily="18" charset="0"/>
              </a:rPr>
              <a:t> </a:t>
            </a:r>
            <a:endParaRPr lang="en-US" altLang="en-US" sz="3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04800" y="2590800"/>
            <a:ext cx="77724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lang="en-US" sz="3000">
                <a:latin typeface="Times New Roman" panose="02020603050405020304" pitchFamily="18" charset="0"/>
              </a:rPr>
              <a:t>- </a:t>
            </a:r>
            <a:r>
              <a:rPr lang="en-US" sz="3000" err="1">
                <a:latin typeface="Times New Roman" panose="02020603050405020304" pitchFamily="18" charset="0"/>
              </a:rPr>
              <a:t>Axit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nhiều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nấc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là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những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axit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phân</a:t>
            </a:r>
            <a:r>
              <a:rPr lang="en-US" sz="3000">
                <a:latin typeface="Times New Roman" panose="02020603050405020304" pitchFamily="18" charset="0"/>
              </a:rPr>
              <a:t> li </a:t>
            </a:r>
            <a:r>
              <a:rPr lang="en-US" sz="3000" err="1">
                <a:latin typeface="Times New Roman" panose="02020603050405020304" pitchFamily="18" charset="0"/>
              </a:rPr>
              <a:t>nhiều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nấc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ra</a:t>
            </a:r>
            <a:r>
              <a:rPr lang="en-US" sz="3000">
                <a:latin typeface="Times New Roman" panose="02020603050405020304" pitchFamily="18" charset="0"/>
              </a:rPr>
              <a:t> ion </a:t>
            </a:r>
            <a:r>
              <a:rPr lang="en-US" sz="3000">
                <a:solidFill>
                  <a:srgbClr val="FF0066"/>
                </a:solidFill>
                <a:latin typeface="Times New Roman" panose="02020603050405020304" pitchFamily="18" charset="0"/>
              </a:rPr>
              <a:t>H </a:t>
            </a:r>
            <a:r>
              <a:rPr lang="en-US" sz="3000" baseline="30000">
                <a:solidFill>
                  <a:srgbClr val="FF0066"/>
                </a:solidFill>
                <a:latin typeface="Times New Roman" panose="02020603050405020304" pitchFamily="18" charset="0"/>
              </a:rPr>
              <a:t>+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endParaRPr lang="en-US" sz="3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373188" y="4403725"/>
            <a:ext cx="38290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000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  <a:r>
              <a:rPr lang="en-US" sz="3000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sz="3000">
                <a:solidFill>
                  <a:schemeClr val="hlink"/>
                </a:solidFill>
                <a:latin typeface="Times New Roman" panose="02020603050405020304" pitchFamily="18" charset="0"/>
              </a:rPr>
              <a:t>PO</a:t>
            </a:r>
            <a:r>
              <a:rPr lang="en-US" sz="3000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4</a:t>
            </a:r>
            <a:r>
              <a:rPr lang="en-US" sz="3000" baseline="30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en-US" sz="3000">
                <a:latin typeface="Times New Roman" panose="02020603050405020304" pitchFamily="18" charset="0"/>
              </a:rPr>
              <a:t>  </a:t>
            </a:r>
            <a:r>
              <a:rPr lang="en-US" sz="3000">
                <a:solidFill>
                  <a:srgbClr val="FF0066"/>
                </a:solidFill>
                <a:latin typeface="Times New Roman" panose="02020603050405020304" pitchFamily="18" charset="0"/>
              </a:rPr>
              <a:t>H</a:t>
            </a:r>
            <a:r>
              <a:rPr lang="en-US" sz="3000" baseline="30000">
                <a:solidFill>
                  <a:srgbClr val="FF0066"/>
                </a:solidFill>
                <a:latin typeface="Times New Roman" panose="02020603050405020304" pitchFamily="18" charset="0"/>
              </a:rPr>
              <a:t>+</a:t>
            </a:r>
            <a:r>
              <a:rPr lang="en-US" sz="3000">
                <a:latin typeface="Times New Roman" panose="02020603050405020304" pitchFamily="18" charset="0"/>
              </a:rPr>
              <a:t> + </a:t>
            </a:r>
            <a:r>
              <a:rPr lang="en-US" sz="3000">
                <a:solidFill>
                  <a:srgbClr val="CC00CC"/>
                </a:solidFill>
                <a:latin typeface="Times New Roman" panose="02020603050405020304" pitchFamily="18" charset="0"/>
              </a:rPr>
              <a:t>HPO</a:t>
            </a:r>
            <a:r>
              <a:rPr lang="en-US" sz="3000" baseline="-25000">
                <a:solidFill>
                  <a:srgbClr val="CC00CC"/>
                </a:solidFill>
                <a:latin typeface="Times New Roman" panose="02020603050405020304" pitchFamily="18" charset="0"/>
              </a:rPr>
              <a:t>4</a:t>
            </a:r>
            <a:r>
              <a:rPr lang="en-US" sz="3000" baseline="30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2-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373188" y="4937125"/>
            <a:ext cx="38290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lang="en-US" sz="3000">
                <a:solidFill>
                  <a:srgbClr val="CC00CC"/>
                </a:solidFill>
                <a:latin typeface="Times New Roman" panose="02020603050405020304" pitchFamily="18" charset="0"/>
              </a:rPr>
              <a:t>HPO</a:t>
            </a:r>
            <a:r>
              <a:rPr lang="en-US" sz="3000" baseline="-25000">
                <a:solidFill>
                  <a:srgbClr val="CC00CC"/>
                </a:solidFill>
                <a:latin typeface="Times New Roman" panose="02020603050405020304" pitchFamily="18" charset="0"/>
              </a:rPr>
              <a:t>4</a:t>
            </a:r>
            <a:r>
              <a:rPr lang="en-US" sz="3000" baseline="30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2-</a:t>
            </a:r>
            <a:r>
              <a:rPr lang="en-US" sz="3000">
                <a:solidFill>
                  <a:srgbClr val="CC00CC"/>
                </a:solidFill>
                <a:latin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en-US" sz="3000">
                <a:latin typeface="Times New Roman" panose="02020603050405020304" pitchFamily="18" charset="0"/>
              </a:rPr>
              <a:t>  </a:t>
            </a:r>
            <a:r>
              <a:rPr lang="en-US" sz="3000">
                <a:solidFill>
                  <a:srgbClr val="FF0066"/>
                </a:solidFill>
                <a:latin typeface="Times New Roman" panose="02020603050405020304" pitchFamily="18" charset="0"/>
              </a:rPr>
              <a:t>H</a:t>
            </a:r>
            <a:r>
              <a:rPr lang="en-US" sz="3000" baseline="30000">
                <a:solidFill>
                  <a:srgbClr val="FF0066"/>
                </a:solidFill>
                <a:latin typeface="Times New Roman" panose="02020603050405020304" pitchFamily="18" charset="0"/>
              </a:rPr>
              <a:t>+</a:t>
            </a:r>
            <a:r>
              <a:rPr lang="en-US" sz="3000">
                <a:latin typeface="Times New Roman" panose="02020603050405020304" pitchFamily="18" charset="0"/>
              </a:rPr>
              <a:t> + PO</a:t>
            </a:r>
            <a:r>
              <a:rPr lang="en-US" sz="3000" baseline="-25000">
                <a:latin typeface="Times New Roman" panose="02020603050405020304" pitchFamily="18" charset="0"/>
              </a:rPr>
              <a:t>4</a:t>
            </a:r>
            <a:r>
              <a:rPr lang="en-US" sz="3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3-</a:t>
            </a:r>
            <a:endParaRPr lang="en-US" sz="3000" baseline="30000">
              <a:latin typeface="Times New Roman" panose="02020603050405020304" pitchFamily="18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457200" y="3827463"/>
            <a:ext cx="484187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lang="en-US" sz="3000" b="1" u="sng">
                <a:solidFill>
                  <a:srgbClr val="17375E"/>
                </a:solidFill>
                <a:latin typeface="Times New Roman" panose="02020603050405020304" pitchFamily="18" charset="0"/>
              </a:rPr>
              <a:t>VD</a:t>
            </a:r>
            <a:r>
              <a:rPr lang="en-US" sz="3000">
                <a:solidFill>
                  <a:srgbClr val="17375E"/>
                </a:solidFill>
                <a:latin typeface="Times New Roman" panose="02020603050405020304" pitchFamily="18" charset="0"/>
              </a:rPr>
              <a:t>: </a:t>
            </a:r>
            <a:r>
              <a:rPr lang="en-US" sz="3000">
                <a:latin typeface="Times New Roman" panose="02020603050405020304" pitchFamily="18" charset="0"/>
              </a:rPr>
              <a:t>	H</a:t>
            </a:r>
            <a:r>
              <a:rPr lang="en-US" sz="3000" baseline="-25000">
                <a:latin typeface="Times New Roman" panose="02020603050405020304" pitchFamily="18" charset="0"/>
              </a:rPr>
              <a:t>3</a:t>
            </a:r>
            <a:r>
              <a:rPr lang="en-US" sz="3000">
                <a:latin typeface="Times New Roman" panose="02020603050405020304" pitchFamily="18" charset="0"/>
              </a:rPr>
              <a:t>PO</a:t>
            </a:r>
            <a:r>
              <a:rPr lang="en-US" sz="3000" baseline="-25000">
                <a:latin typeface="Times New Roman" panose="02020603050405020304" pitchFamily="18" charset="0"/>
              </a:rPr>
              <a:t>4</a:t>
            </a:r>
            <a:r>
              <a:rPr lang="en-US" sz="3000">
                <a:latin typeface="Times New Roman" panose="02020603050405020304" pitchFamily="18" charset="0"/>
              </a:rPr>
              <a:t>  </a:t>
            </a:r>
            <a:r>
              <a:rPr lang="en-US" sz="3000" b="1">
                <a:latin typeface="Times New Roman" panose="02020603050405020304" pitchFamily="18" charset="0"/>
                <a:cs typeface="Arial" panose="020B0604020202020204" pitchFamily="34" charset="0"/>
                <a:sym typeface="Wingdings 3" panose="05040102010807070707" pitchFamily="18" charset="2"/>
              </a:rPr>
              <a:t>→</a:t>
            </a:r>
            <a:r>
              <a:rPr lang="en-US" sz="3000">
                <a:latin typeface="Times New Roman" panose="02020603050405020304" pitchFamily="18" charset="0"/>
              </a:rPr>
              <a:t>  </a:t>
            </a:r>
            <a:r>
              <a:rPr lang="en-US" sz="3000">
                <a:solidFill>
                  <a:srgbClr val="FF0066"/>
                </a:solidFill>
                <a:latin typeface="Times New Roman" panose="02020603050405020304" pitchFamily="18" charset="0"/>
              </a:rPr>
              <a:t>H</a:t>
            </a:r>
            <a:r>
              <a:rPr lang="en-US" sz="3000" baseline="30000">
                <a:solidFill>
                  <a:srgbClr val="FF0066"/>
                </a:solidFill>
                <a:latin typeface="Times New Roman" panose="02020603050405020304" pitchFamily="18" charset="0"/>
              </a:rPr>
              <a:t>+</a:t>
            </a:r>
            <a:r>
              <a:rPr lang="en-US" sz="3000">
                <a:latin typeface="Times New Roman" panose="02020603050405020304" pitchFamily="18" charset="0"/>
              </a:rPr>
              <a:t> + </a:t>
            </a:r>
            <a:r>
              <a:rPr lang="en-US" sz="3000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  <a:r>
              <a:rPr lang="en-US" sz="3000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sz="3000">
                <a:solidFill>
                  <a:schemeClr val="hlink"/>
                </a:solidFill>
                <a:latin typeface="Times New Roman" panose="02020603050405020304" pitchFamily="18" charset="0"/>
              </a:rPr>
              <a:t>PO</a:t>
            </a:r>
            <a:r>
              <a:rPr lang="en-US" sz="3000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4</a:t>
            </a:r>
            <a:r>
              <a:rPr lang="en-US" sz="3000" baseline="30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2819400" y="1512888"/>
            <a:ext cx="723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0" b="1">
                <a:solidFill>
                  <a:schemeClr val="hlink"/>
                </a:solidFill>
                <a:latin typeface="Times New Roman" panose="02020603050405020304" pitchFamily="18" charset="0"/>
              </a:rPr>
              <a:t>VD</a:t>
            </a:r>
            <a:r>
              <a:rPr lang="en-US" altLang="en-US" sz="300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sz="3000">
                <a:latin typeface="Times New Roman" panose="02020603050405020304" pitchFamily="18" charset="0"/>
              </a:rPr>
              <a:t> 	HCl →  </a:t>
            </a:r>
            <a:r>
              <a:rPr lang="en-US" altLang="en-US" sz="3000">
                <a:solidFill>
                  <a:srgbClr val="FF0066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3000" baseline="30000">
                <a:solidFill>
                  <a:srgbClr val="FF0066"/>
                </a:solidFill>
                <a:latin typeface="Times New Roman" panose="02020603050405020304" pitchFamily="18" charset="0"/>
              </a:rPr>
              <a:t>+</a:t>
            </a:r>
            <a:r>
              <a:rPr lang="en-US" altLang="en-US" sz="3000">
                <a:latin typeface="Times New Roman" panose="02020603050405020304" pitchFamily="18" charset="0"/>
              </a:rPr>
              <a:t> + Cl</a:t>
            </a:r>
            <a:r>
              <a:rPr lang="en-US" altLang="en-US" sz="3000" baseline="30000">
                <a:latin typeface="Times New Roman" panose="02020603050405020304" pitchFamily="18" charset="0"/>
              </a:rPr>
              <a:t>-</a:t>
            </a:r>
          </a:p>
          <a:p>
            <a:r>
              <a:rPr lang="en-US" altLang="en-US" sz="3000">
                <a:latin typeface="Times New Roman" panose="02020603050405020304" pitchFamily="18" charset="0"/>
              </a:rPr>
              <a:t>      HNO</a:t>
            </a:r>
            <a:r>
              <a:rPr lang="en-US" altLang="en-US" sz="3000" baseline="-25000">
                <a:latin typeface="Times New Roman" panose="02020603050405020304" pitchFamily="18" charset="0"/>
              </a:rPr>
              <a:t>3</a:t>
            </a:r>
            <a:r>
              <a:rPr lang="en-US" altLang="en-US" sz="3000">
                <a:latin typeface="Times New Roman" panose="02020603050405020304" pitchFamily="18" charset="0"/>
              </a:rPr>
              <a:t> →  </a:t>
            </a:r>
            <a:r>
              <a:rPr lang="en-US" altLang="en-US" sz="3000">
                <a:solidFill>
                  <a:srgbClr val="FF0066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3000" baseline="30000">
                <a:solidFill>
                  <a:srgbClr val="FF0066"/>
                </a:solidFill>
                <a:latin typeface="Times New Roman" panose="02020603050405020304" pitchFamily="18" charset="0"/>
              </a:rPr>
              <a:t>+</a:t>
            </a:r>
            <a:r>
              <a:rPr lang="en-US" altLang="en-US" sz="3000">
                <a:latin typeface="Times New Roman" panose="02020603050405020304" pitchFamily="18" charset="0"/>
              </a:rPr>
              <a:t> + NO</a:t>
            </a:r>
            <a:r>
              <a:rPr lang="en-US" altLang="en-US" sz="3000" baseline="-25000">
                <a:latin typeface="Times New Roman" panose="02020603050405020304" pitchFamily="18" charset="0"/>
              </a:rPr>
              <a:t>3</a:t>
            </a:r>
            <a:r>
              <a:rPr lang="en-US" altLang="en-US" sz="3000" baseline="3000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5867400" y="4724400"/>
            <a:ext cx="4114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altLang="en-US" sz="30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</a:t>
            </a:r>
            <a:r>
              <a:rPr lang="en-US" altLang="en-US" sz="30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là axit ba nấc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345113" y="3886200"/>
            <a:ext cx="446087" cy="230187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322388" y="5638800"/>
            <a:ext cx="38290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lang="en-US" sz="3000">
                <a:solidFill>
                  <a:srgbClr val="CC00CC"/>
                </a:solidFill>
                <a:latin typeface="Times New Roman" panose="02020603050405020304" pitchFamily="18" charset="0"/>
              </a:rPr>
              <a:t>H</a:t>
            </a:r>
            <a:r>
              <a:rPr lang="en-US" sz="3000" baseline="-25000">
                <a:solidFill>
                  <a:srgbClr val="CC00CC"/>
                </a:solidFill>
                <a:latin typeface="Times New Roman" panose="02020603050405020304" pitchFamily="18" charset="0"/>
              </a:rPr>
              <a:t>3</a:t>
            </a:r>
            <a:r>
              <a:rPr lang="en-US" sz="3000">
                <a:solidFill>
                  <a:srgbClr val="CC00CC"/>
                </a:solidFill>
                <a:latin typeface="Times New Roman" panose="02020603050405020304" pitchFamily="18" charset="0"/>
              </a:rPr>
              <a:t>PO</a:t>
            </a:r>
            <a:r>
              <a:rPr lang="en-US" sz="3000" baseline="-25000">
                <a:solidFill>
                  <a:srgbClr val="CC00CC"/>
                </a:solidFill>
                <a:latin typeface="Times New Roman" panose="02020603050405020304" pitchFamily="18" charset="0"/>
              </a:rPr>
              <a:t>4</a:t>
            </a:r>
            <a:r>
              <a:rPr lang="en-US" sz="3000" baseline="300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000">
                <a:solidFill>
                  <a:srgbClr val="CC00CC"/>
                </a:solidFill>
                <a:latin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en-US" sz="3000">
                <a:latin typeface="Times New Roman" panose="02020603050405020304" pitchFamily="18" charset="0"/>
              </a:rPr>
              <a:t>  </a:t>
            </a:r>
            <a:r>
              <a:rPr lang="en-US" sz="3000" b="1">
                <a:latin typeface="Times New Roman" panose="02020603050405020304" pitchFamily="18" charset="0"/>
              </a:rPr>
              <a:t>3</a:t>
            </a:r>
            <a:r>
              <a:rPr lang="en-US" sz="3000">
                <a:solidFill>
                  <a:srgbClr val="FF0066"/>
                </a:solidFill>
                <a:latin typeface="Times New Roman" panose="02020603050405020304" pitchFamily="18" charset="0"/>
              </a:rPr>
              <a:t>H</a:t>
            </a:r>
            <a:r>
              <a:rPr lang="en-US" sz="3000" baseline="30000">
                <a:solidFill>
                  <a:srgbClr val="FF0066"/>
                </a:solidFill>
                <a:latin typeface="Times New Roman" panose="02020603050405020304" pitchFamily="18" charset="0"/>
              </a:rPr>
              <a:t>+</a:t>
            </a:r>
            <a:r>
              <a:rPr lang="en-US" sz="3000">
                <a:latin typeface="Times New Roman" panose="02020603050405020304" pitchFamily="18" charset="0"/>
              </a:rPr>
              <a:t> + PO</a:t>
            </a:r>
            <a:r>
              <a:rPr lang="en-US" sz="3000" baseline="-25000">
                <a:latin typeface="Times New Roman" panose="02020603050405020304" pitchFamily="18" charset="0"/>
              </a:rPr>
              <a:t>4</a:t>
            </a:r>
            <a:r>
              <a:rPr lang="en-US" sz="3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3-</a:t>
            </a:r>
            <a:endParaRPr lang="en-US" sz="3000" baseline="30000">
              <a:latin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230313" y="5562600"/>
            <a:ext cx="387191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  <p:bldP spid="7176" grpId="0"/>
      <p:bldP spid="3080" grpId="0"/>
      <p:bldP spid="3082" grpId="0"/>
      <p:bldP spid="3084" grpId="0"/>
      <p:bldP spid="3085" grpId="0"/>
      <p:bldP spid="3086" grpId="0"/>
      <p:bldP spid="2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25400" y="635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57200" y="685800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 b="1">
                <a:solidFill>
                  <a:srgbClr val="FF0000"/>
                </a:solidFill>
                <a:latin typeface="Times New Roman" panose="02020603050405020304" pitchFamily="18" charset="0"/>
              </a:rPr>
              <a:t>II. BAZƠ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33400" y="13843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sz="3000">
                <a:latin typeface="Times New Roman" panose="02020603050405020304" pitchFamily="18" charset="0"/>
              </a:rPr>
              <a:t>	</a:t>
            </a:r>
            <a:r>
              <a:rPr lang="en-US" altLang="en-US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Định nghĩa: </a:t>
            </a:r>
            <a:r>
              <a:rPr lang="en-US" alt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Theo thuyết A-re-ni-ut</a:t>
            </a:r>
            <a:r>
              <a:rPr lang="en-US" altLang="en-US" sz="3000">
                <a:latin typeface="Times New Roman" panose="02020603050405020304" pitchFamily="18" charset="0"/>
              </a:rPr>
              <a:t> </a:t>
            </a:r>
            <a:r>
              <a:rPr lang="en-US" altLang="en-US" sz="3000" u="sng">
                <a:solidFill>
                  <a:srgbClr val="FF0000"/>
                </a:solidFill>
                <a:latin typeface="Times New Roman" panose="02020603050405020304" pitchFamily="18" charset="0"/>
              </a:rPr>
              <a:t>Bazơ</a:t>
            </a:r>
            <a:r>
              <a:rPr lang="en-US" altLang="en-US" sz="3000">
                <a:latin typeface="Times New Roman" panose="02020603050405020304" pitchFamily="18" charset="0"/>
              </a:rPr>
              <a:t> là chất khi tan trong nước phân li ra anion </a:t>
            </a:r>
            <a:r>
              <a:rPr lang="en-US" altLang="en-US" sz="3000" u="sng">
                <a:solidFill>
                  <a:srgbClr val="FF0000"/>
                </a:solidFill>
                <a:latin typeface="Times New Roman" panose="02020603050405020304" pitchFamily="18" charset="0"/>
              </a:rPr>
              <a:t>OH</a:t>
            </a:r>
            <a:r>
              <a:rPr lang="en-US" altLang="en-US" sz="3000" u="sng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300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520700" y="2908300"/>
            <a:ext cx="822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 b="1" u="sng">
                <a:solidFill>
                  <a:srgbClr val="17375E"/>
                </a:solidFill>
                <a:latin typeface="Times New Roman" panose="02020603050405020304" pitchFamily="18" charset="0"/>
              </a:rPr>
              <a:t>VD</a:t>
            </a:r>
            <a:r>
              <a:rPr lang="en-US" altLang="en-US" sz="3000">
                <a:solidFill>
                  <a:srgbClr val="17375E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3000">
                <a:latin typeface="Times New Roman" panose="02020603050405020304" pitchFamily="18" charset="0"/>
              </a:rPr>
              <a:t>		</a:t>
            </a:r>
            <a:r>
              <a:rPr lang="en-US" altLang="en-US" sz="3000" b="1">
                <a:latin typeface="Times New Roman" panose="02020603050405020304" pitchFamily="18" charset="0"/>
              </a:rPr>
              <a:t>Ba(OH)</a:t>
            </a:r>
            <a:r>
              <a:rPr lang="en-US" altLang="en-US" sz="3000" baseline="-25000">
                <a:latin typeface="Times New Roman" panose="02020603050405020304" pitchFamily="18" charset="0"/>
              </a:rPr>
              <a:t>2</a:t>
            </a:r>
            <a:r>
              <a:rPr lang="en-US" altLang="en-US" sz="3000" b="1">
                <a:latin typeface="Times New Roman" panose="02020603050405020304" pitchFamily="18" charset="0"/>
              </a:rPr>
              <a:t> → Ba</a:t>
            </a:r>
            <a:r>
              <a:rPr lang="en-US" altLang="en-US" sz="3000" baseline="30000">
                <a:latin typeface="Times New Roman" panose="02020603050405020304" pitchFamily="18" charset="0"/>
              </a:rPr>
              <a:t>2+</a:t>
            </a:r>
            <a:r>
              <a:rPr lang="en-US" altLang="en-US" sz="3000" b="1">
                <a:latin typeface="Times New Roman" panose="02020603050405020304" pitchFamily="18" charset="0"/>
              </a:rPr>
              <a:t> + 2</a:t>
            </a:r>
            <a:r>
              <a:rPr lang="en-US" altLang="en-US" sz="3000" b="1">
                <a:solidFill>
                  <a:srgbClr val="FF0000"/>
                </a:solidFill>
                <a:latin typeface="Times New Roman" panose="02020603050405020304" pitchFamily="18" charset="0"/>
              </a:rPr>
              <a:t>OH</a:t>
            </a:r>
            <a:r>
              <a:rPr lang="en-US" altLang="en-US" sz="3000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 b="1">
                <a:latin typeface="Times New Roman" panose="02020603050405020304" pitchFamily="18" charset="0"/>
              </a:rPr>
              <a:t>			    NaOH → Na</a:t>
            </a:r>
            <a:r>
              <a:rPr lang="en-US" altLang="en-US" sz="3000" baseline="30000">
                <a:latin typeface="Times New Roman" panose="02020603050405020304" pitchFamily="18" charset="0"/>
              </a:rPr>
              <a:t>+</a:t>
            </a:r>
            <a:r>
              <a:rPr lang="en-US" altLang="en-US" sz="3000" b="1">
                <a:latin typeface="Times New Roman" panose="02020603050405020304" pitchFamily="18" charset="0"/>
              </a:rPr>
              <a:t> + </a:t>
            </a:r>
            <a:r>
              <a:rPr lang="en-US" altLang="en-US" sz="3000" b="1">
                <a:solidFill>
                  <a:srgbClr val="FF0000"/>
                </a:solidFill>
                <a:latin typeface="Times New Roman" panose="02020603050405020304" pitchFamily="18" charset="0"/>
              </a:rPr>
              <a:t>OH</a:t>
            </a:r>
            <a:r>
              <a:rPr lang="en-US" altLang="en-US" sz="3000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 b="1">
                <a:latin typeface="Times New Roman" panose="02020603050405020304" pitchFamily="18" charset="0"/>
              </a:rPr>
              <a:t>			Mg(OH)</a:t>
            </a:r>
            <a:r>
              <a:rPr lang="en-US" altLang="en-US" sz="3000" baseline="-25000">
                <a:latin typeface="Times New Roman" panose="02020603050405020304" pitchFamily="18" charset="0"/>
              </a:rPr>
              <a:t>2</a:t>
            </a:r>
            <a:r>
              <a:rPr lang="en-US" altLang="en-US" sz="3000" b="1">
                <a:latin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en-US" altLang="en-US" sz="3000" b="1">
                <a:latin typeface="Times New Roman" panose="02020603050405020304" pitchFamily="18" charset="0"/>
              </a:rPr>
              <a:t> Mg</a:t>
            </a:r>
            <a:r>
              <a:rPr lang="en-US" altLang="en-US" sz="3000" baseline="30000">
                <a:latin typeface="Times New Roman" panose="02020603050405020304" pitchFamily="18" charset="0"/>
              </a:rPr>
              <a:t>2+</a:t>
            </a:r>
            <a:r>
              <a:rPr lang="en-US" altLang="en-US" sz="3000" b="1">
                <a:latin typeface="Times New Roman" panose="02020603050405020304" pitchFamily="18" charset="0"/>
              </a:rPr>
              <a:t> + 2</a:t>
            </a:r>
            <a:r>
              <a:rPr lang="en-US" altLang="en-US" sz="3000" b="1">
                <a:solidFill>
                  <a:srgbClr val="FF0000"/>
                </a:solidFill>
                <a:latin typeface="Times New Roman" panose="02020603050405020304" pitchFamily="18" charset="0"/>
              </a:rPr>
              <a:t>OH</a:t>
            </a:r>
            <a:r>
              <a:rPr lang="en-US" altLang="en-US" sz="3000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  <p:bldP spid="8198" grpId="0"/>
      <p:bldP spid="82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25400" y="635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57200" y="685800"/>
            <a:ext cx="769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en-US" sz="3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III. HIĐROXIT LƯỠNG TÍNH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33400" y="1384300"/>
            <a:ext cx="82296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defRPr/>
            </a:pPr>
            <a:r>
              <a:rPr lang="en-US" sz="3000">
                <a:latin typeface="Times New Roman" pitchFamily="18" charset="0"/>
              </a:rPr>
              <a:t>	 Hiđroxit </a:t>
            </a:r>
            <a:r>
              <a:rPr lang="en-US" sz="3000" b="1" i="1">
                <a:solidFill>
                  <a:srgbClr val="FF0000"/>
                </a:solidFill>
                <a:latin typeface="Times New Roman" pitchFamily="18" charset="0"/>
              </a:rPr>
              <a:t>lưỡng tính </a:t>
            </a:r>
            <a:r>
              <a:rPr lang="en-US" sz="3000">
                <a:latin typeface="Times New Roman" pitchFamily="18" charset="0"/>
              </a:rPr>
              <a:t>là hiđroxit khi tan trong nước vừa có thể phân li như </a:t>
            </a:r>
            <a:r>
              <a:rPr lang="en-US" sz="3000" b="1" i="1">
                <a:solidFill>
                  <a:srgbClr val="FF0000"/>
                </a:solidFill>
                <a:latin typeface="Times New Roman" pitchFamily="18" charset="0"/>
              </a:rPr>
              <a:t>axit</a:t>
            </a:r>
            <a:r>
              <a:rPr lang="en-US" sz="3000">
                <a:latin typeface="Times New Roman" pitchFamily="18" charset="0"/>
              </a:rPr>
              <a:t> vừa có thể phân li như </a:t>
            </a:r>
            <a:r>
              <a:rPr lang="en-US" sz="3000" b="1" i="1">
                <a:solidFill>
                  <a:srgbClr val="FF0000"/>
                </a:solidFill>
                <a:latin typeface="Times New Roman" pitchFamily="18" charset="0"/>
              </a:rPr>
              <a:t>bazơ</a:t>
            </a:r>
            <a:r>
              <a:rPr lang="en-US" sz="3000">
                <a:latin typeface="Times New Roman" pitchFamily="18" charset="0"/>
              </a:rPr>
              <a:t>.</a:t>
            </a:r>
            <a:r>
              <a:rPr lang="en-US" sz="3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828800" y="2844800"/>
            <a:ext cx="82296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en-US" sz="3000" b="1" u="sng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VD</a:t>
            </a:r>
            <a:r>
              <a:rPr lang="en-US" sz="3000">
                <a:latin typeface="Times New Roman" pitchFamily="18" charset="0"/>
              </a:rPr>
              <a:t>: 		 Zn(OH)</a:t>
            </a:r>
            <a:r>
              <a:rPr lang="en-US" sz="3000" baseline="-25000">
                <a:latin typeface="Times New Roman" pitchFamily="18" charset="0"/>
              </a:rPr>
              <a:t>2</a:t>
            </a:r>
            <a:r>
              <a:rPr lang="en-US" sz="3000">
                <a:latin typeface="Times New Roman" pitchFamily="18" charset="0"/>
              </a:rPr>
              <a:t> </a:t>
            </a:r>
            <a:r>
              <a:rPr lang="en-US" sz="3000">
                <a:latin typeface="Times New Roman" pitchFamily="18" charset="0"/>
                <a:sym typeface="Wingdings 3" pitchFamily="18" charset="2"/>
              </a:rPr>
              <a:t></a:t>
            </a:r>
            <a:r>
              <a:rPr lang="en-US" sz="3000">
                <a:latin typeface="Times New Roman" pitchFamily="18" charset="0"/>
              </a:rPr>
              <a:t> Zn</a:t>
            </a:r>
            <a:r>
              <a:rPr lang="en-US" sz="3000" baseline="3000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2+</a:t>
            </a:r>
            <a:r>
              <a:rPr lang="en-US" sz="300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sz="3000">
                <a:latin typeface="Times New Roman" pitchFamily="18" charset="0"/>
              </a:rPr>
              <a:t>+ 2</a:t>
            </a:r>
            <a:r>
              <a:rPr lang="en-US" sz="3000">
                <a:solidFill>
                  <a:srgbClr val="FF0000"/>
                </a:solidFill>
                <a:latin typeface="Times New Roman" pitchFamily="18" charset="0"/>
              </a:rPr>
              <a:t>OH</a:t>
            </a:r>
            <a:r>
              <a:rPr lang="en-US" sz="3000" baseline="30000">
                <a:solidFill>
                  <a:srgbClr val="FF0000"/>
                </a:solidFill>
                <a:latin typeface="Times New Roman" pitchFamily="18" charset="0"/>
              </a:rPr>
              <a:t>-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en-US" sz="3000">
                <a:latin typeface="Times New Roman" pitchFamily="18" charset="0"/>
              </a:rPr>
              <a:t>			Zn(OH)</a:t>
            </a:r>
            <a:r>
              <a:rPr lang="en-US" sz="3000" baseline="-25000">
                <a:latin typeface="Times New Roman" pitchFamily="18" charset="0"/>
              </a:rPr>
              <a:t>2</a:t>
            </a:r>
            <a:r>
              <a:rPr lang="en-US" sz="3000">
                <a:latin typeface="Times New Roman" pitchFamily="18" charset="0"/>
              </a:rPr>
              <a:t> </a:t>
            </a:r>
            <a:r>
              <a:rPr lang="en-US" sz="3000">
                <a:latin typeface="Times New Roman" pitchFamily="18" charset="0"/>
                <a:sym typeface="Wingdings 3" pitchFamily="18" charset="2"/>
              </a:rPr>
              <a:t></a:t>
            </a:r>
            <a:r>
              <a:rPr lang="en-US" sz="3000">
                <a:latin typeface="Times New Roman" pitchFamily="18" charset="0"/>
              </a:rPr>
              <a:t> ZnO</a:t>
            </a:r>
            <a:r>
              <a:rPr lang="en-US" sz="3000" baseline="-25000">
                <a:latin typeface="Times New Roman" pitchFamily="18" charset="0"/>
              </a:rPr>
              <a:t>2</a:t>
            </a:r>
            <a:r>
              <a:rPr lang="en-US" sz="3000" baseline="3000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2-</a:t>
            </a:r>
            <a:r>
              <a:rPr lang="en-US" sz="300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sz="3000">
                <a:latin typeface="Times New Roman" pitchFamily="18" charset="0"/>
              </a:rPr>
              <a:t> + 2</a:t>
            </a:r>
            <a:r>
              <a:rPr lang="en-US" sz="3000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en-US" sz="3000" baseline="30000">
                <a:solidFill>
                  <a:srgbClr val="FF00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81000" y="5257800"/>
            <a:ext cx="82296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sz="3000">
                <a:latin typeface="Times New Roman" panose="02020603050405020304" pitchFamily="18" charset="0"/>
              </a:rPr>
              <a:t>	 </a:t>
            </a:r>
            <a:r>
              <a:rPr lang="en-US" sz="3000" err="1">
                <a:latin typeface="Times New Roman" panose="02020603050405020304" pitchFamily="18" charset="0"/>
              </a:rPr>
              <a:t>Các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hiđroxit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lưỡng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tính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thường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gặp</a:t>
            </a:r>
            <a:r>
              <a:rPr lang="en-US" sz="3000">
                <a:latin typeface="Times New Roman" panose="02020603050405020304" pitchFamily="18" charset="0"/>
              </a:rPr>
              <a:t>: 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Be(OH)</a:t>
            </a:r>
            <a:r>
              <a:rPr lang="en-US" sz="3000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; Zn(OH)</a:t>
            </a:r>
            <a:r>
              <a:rPr lang="en-US" sz="3000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;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Sn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(OH)</a:t>
            </a:r>
            <a:r>
              <a:rPr lang="en-US" sz="3000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;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Pb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(OH)</a:t>
            </a:r>
            <a:r>
              <a:rPr lang="en-US" sz="3000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; Al(OH)</a:t>
            </a:r>
            <a:r>
              <a:rPr lang="en-US" sz="3000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3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; Cr(OH)</a:t>
            </a:r>
            <a:r>
              <a:rPr lang="en-US" sz="3000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3</a:t>
            </a:r>
            <a:r>
              <a:rPr lang="en-US" sz="3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1828800" y="4051300"/>
            <a:ext cx="82296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lang="en-US" sz="3000" b="1" u="sng">
                <a:solidFill>
                  <a:srgbClr val="17375E"/>
                </a:solidFill>
                <a:latin typeface="Times New Roman" panose="02020603050405020304" pitchFamily="18" charset="0"/>
              </a:rPr>
              <a:t>VD</a:t>
            </a:r>
            <a:r>
              <a:rPr lang="en-US" sz="3000">
                <a:latin typeface="Times New Roman" panose="02020603050405020304" pitchFamily="18" charset="0"/>
              </a:rPr>
              <a:t>: 		 Al(OH)</a:t>
            </a:r>
            <a:r>
              <a:rPr lang="en-US" sz="3000" baseline="-25000">
                <a:latin typeface="Times New Roman" panose="02020603050405020304" pitchFamily="18" charset="0"/>
              </a:rPr>
              <a:t>3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en-US" sz="3000">
                <a:latin typeface="Times New Roman" panose="02020603050405020304" pitchFamily="18" charset="0"/>
              </a:rPr>
              <a:t> Al</a:t>
            </a:r>
            <a:r>
              <a:rPr lang="en-US" sz="3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3+</a:t>
            </a:r>
            <a:r>
              <a:rPr lang="en-US" sz="3000">
                <a:latin typeface="Times New Roman" panose="02020603050405020304" pitchFamily="18" charset="0"/>
              </a:rPr>
              <a:t>  + 3</a:t>
            </a:r>
            <a:r>
              <a:rPr lang="en-US" sz="3000">
                <a:solidFill>
                  <a:srgbClr val="FF0000"/>
                </a:solidFill>
                <a:latin typeface="Times New Roman" panose="02020603050405020304" pitchFamily="18" charset="0"/>
              </a:rPr>
              <a:t>OH</a:t>
            </a:r>
            <a:r>
              <a:rPr lang="en-US" sz="3000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lang="en-US" sz="3000">
                <a:latin typeface="Times New Roman" panose="02020603050405020304" pitchFamily="18" charset="0"/>
              </a:rPr>
              <a:t>			Al(OH)</a:t>
            </a:r>
            <a:r>
              <a:rPr lang="en-US" sz="3000" baseline="-25000">
                <a:latin typeface="Times New Roman" panose="02020603050405020304" pitchFamily="18" charset="0"/>
              </a:rPr>
              <a:t>3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en-US" sz="3000">
                <a:latin typeface="Times New Roman" panose="02020603050405020304" pitchFamily="18" charset="0"/>
              </a:rPr>
              <a:t> AlO</a:t>
            </a:r>
            <a:r>
              <a:rPr lang="en-US" sz="3000" baseline="-25000">
                <a:latin typeface="Times New Roman" panose="02020603050405020304" pitchFamily="18" charset="0"/>
              </a:rPr>
              <a:t>2</a:t>
            </a:r>
            <a:r>
              <a:rPr lang="en-US" sz="3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</a:t>
            </a:r>
            <a:r>
              <a:rPr lang="en-US" sz="3000">
                <a:latin typeface="Times New Roman" panose="02020603050405020304" pitchFamily="18" charset="0"/>
              </a:rPr>
              <a:t> + </a:t>
            </a:r>
            <a:r>
              <a:rPr lang="en-US" sz="300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sz="3000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+ </a:t>
            </a:r>
            <a:r>
              <a:rPr lang="en-US" sz="3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</a:rPr>
              <a:t>+ H</a:t>
            </a:r>
            <a:r>
              <a:rPr lang="en-US" sz="3000" baseline="-25000">
                <a:latin typeface="Times New Roman" panose="02020603050405020304" pitchFamily="18" charset="0"/>
              </a:rPr>
              <a:t>2</a:t>
            </a:r>
            <a:r>
              <a:rPr lang="en-US" sz="3000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1988" y="3455988"/>
            <a:ext cx="2767012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GB" sz="22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ZnO</a:t>
            </a:r>
            <a:r>
              <a:rPr lang="en-GB" sz="22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axit zincic</a:t>
            </a:r>
            <a:endParaRPr lang="en-GB" sz="2200" baseline="-25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648200"/>
            <a:ext cx="3276600" cy="430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HAlO</a:t>
            </a:r>
            <a:r>
              <a:rPr lang="en-GB" sz="22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.H</a:t>
            </a:r>
            <a:r>
              <a:rPr lang="en-GB" sz="2200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O: axit aluminic</a:t>
            </a:r>
            <a:endParaRPr lang="en-GB" sz="2200" baseline="-25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5FB14-654E-4ACA-8996-DF52070954B7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build="p"/>
      <p:bldP spid="9226" grpId="0"/>
      <p:bldP spid="9227" grpId="0"/>
      <p:bldP spid="9228" grpId="0"/>
      <p:bldP spid="2" grpId="0"/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25400" y="635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57200" y="609600"/>
            <a:ext cx="769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/>
            </a:pPr>
            <a:r>
              <a:rPr lang="en-US" sz="3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IV. MUỐI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57200" y="1828800"/>
            <a:ext cx="82296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sz="3000">
                <a:solidFill>
                  <a:schemeClr val="hlink"/>
                </a:solidFill>
                <a:latin typeface="Times New Roman" panose="02020603050405020304" pitchFamily="18" charset="0"/>
              </a:rPr>
              <a:t>	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Muối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là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hợp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chất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khi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 tan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trong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nước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phân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 li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ra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cation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kim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loại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 (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hoặc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cation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 NH</a:t>
            </a:r>
            <a:r>
              <a:rPr lang="en-US" sz="3000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4</a:t>
            </a:r>
            <a:r>
              <a:rPr lang="en-US" sz="3000" baseline="30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)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và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 anion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gốc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3000" err="1">
                <a:solidFill>
                  <a:srgbClr val="0000CC"/>
                </a:solidFill>
                <a:latin typeface="Times New Roman" panose="02020603050405020304" pitchFamily="18" charset="0"/>
              </a:rPr>
              <a:t>axit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09600" y="1219200"/>
            <a:ext cx="502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1. Định nghĩa: </a:t>
            </a:r>
            <a:endParaRPr lang="en-US" altLang="en-US" sz="30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20700" y="33274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lang="en-US" sz="3000" b="1" u="sng">
                <a:solidFill>
                  <a:srgbClr val="17375E"/>
                </a:solidFill>
                <a:latin typeface="Times New Roman" panose="02020603050405020304" pitchFamily="18" charset="0"/>
              </a:rPr>
              <a:t>VD</a:t>
            </a:r>
            <a:r>
              <a:rPr lang="en-US" sz="3000">
                <a:solidFill>
                  <a:srgbClr val="17375E"/>
                </a:solidFill>
                <a:latin typeface="Times New Roman" panose="02020603050405020304" pitchFamily="18" charset="0"/>
              </a:rPr>
              <a:t>: </a:t>
            </a:r>
            <a:r>
              <a:rPr lang="en-US" sz="3000">
                <a:latin typeface="Times New Roman" panose="02020603050405020304" pitchFamily="18" charset="0"/>
              </a:rPr>
              <a:t>		  NaCl → Na</a:t>
            </a:r>
            <a:r>
              <a:rPr lang="en-US" sz="3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</a:t>
            </a:r>
            <a:r>
              <a:rPr lang="en-US" sz="3000">
                <a:latin typeface="Times New Roman" panose="02020603050405020304" pitchFamily="18" charset="0"/>
              </a:rPr>
              <a:t>       +    Cl</a:t>
            </a:r>
            <a:r>
              <a:rPr lang="en-US" sz="3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lang="en-US" sz="3000">
                <a:latin typeface="Times New Roman" panose="02020603050405020304" pitchFamily="18" charset="0"/>
              </a:rPr>
              <a:t>			KNO</a:t>
            </a:r>
            <a:r>
              <a:rPr lang="en-US" sz="3000" baseline="-25000">
                <a:latin typeface="Times New Roman" panose="02020603050405020304" pitchFamily="18" charset="0"/>
              </a:rPr>
              <a:t>3</a:t>
            </a:r>
            <a:r>
              <a:rPr lang="en-US" sz="3000">
                <a:latin typeface="Times New Roman" panose="02020603050405020304" pitchFamily="18" charset="0"/>
              </a:rPr>
              <a:t> →  K</a:t>
            </a:r>
            <a:r>
              <a:rPr lang="en-US" sz="3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</a:t>
            </a:r>
            <a:r>
              <a:rPr lang="en-US" sz="3000">
                <a:latin typeface="Times New Roman" panose="02020603050405020304" pitchFamily="18" charset="0"/>
              </a:rPr>
              <a:t>        +     NO</a:t>
            </a:r>
            <a:r>
              <a:rPr lang="en-US" sz="3000" baseline="-25000">
                <a:latin typeface="Times New Roman" panose="02020603050405020304" pitchFamily="18" charset="0"/>
              </a:rPr>
              <a:t>3</a:t>
            </a:r>
            <a:r>
              <a:rPr lang="en-US" sz="3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sz="3000">
                <a:latin typeface="Times New Roman" panose="02020603050405020304" pitchFamily="18" charset="0"/>
              </a:rPr>
              <a:t>      (NH</a:t>
            </a:r>
            <a:r>
              <a:rPr lang="en-US" sz="3000" baseline="-25000">
                <a:latin typeface="Times New Roman" panose="02020603050405020304" pitchFamily="18" charset="0"/>
              </a:rPr>
              <a:t>4</a:t>
            </a:r>
            <a:r>
              <a:rPr lang="en-US" sz="3000">
                <a:latin typeface="Times New Roman" panose="02020603050405020304" pitchFamily="18" charset="0"/>
              </a:rPr>
              <a:t>)</a:t>
            </a:r>
            <a:r>
              <a:rPr lang="en-US" sz="3000" baseline="-25000">
                <a:latin typeface="Times New Roman" panose="02020603050405020304" pitchFamily="18" charset="0"/>
              </a:rPr>
              <a:t>2</a:t>
            </a:r>
            <a:r>
              <a:rPr lang="en-US" sz="3000">
                <a:latin typeface="Times New Roman" panose="02020603050405020304" pitchFamily="18" charset="0"/>
              </a:rPr>
              <a:t>SO</a:t>
            </a:r>
            <a:r>
              <a:rPr lang="en-US" sz="3000" baseline="-25000">
                <a:latin typeface="Times New Roman" panose="02020603050405020304" pitchFamily="18" charset="0"/>
              </a:rPr>
              <a:t>4 </a:t>
            </a:r>
            <a:r>
              <a:rPr lang="en-US" sz="3000">
                <a:latin typeface="Times New Roman" panose="02020603050405020304" pitchFamily="18" charset="0"/>
              </a:rPr>
              <a:t> →  2NH</a:t>
            </a:r>
            <a:r>
              <a:rPr lang="en-US" sz="3000" baseline="-25000">
                <a:latin typeface="Times New Roman" panose="02020603050405020304" pitchFamily="18" charset="0"/>
              </a:rPr>
              <a:t>4</a:t>
            </a:r>
            <a:r>
              <a:rPr lang="en-US" sz="3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</a:t>
            </a:r>
            <a:r>
              <a:rPr lang="en-US" sz="3000">
                <a:latin typeface="Times New Roman" panose="02020603050405020304" pitchFamily="18" charset="0"/>
              </a:rPr>
              <a:t>  +    SO</a:t>
            </a:r>
            <a:r>
              <a:rPr lang="en-US" sz="3000" baseline="-25000">
                <a:latin typeface="Times New Roman" panose="02020603050405020304" pitchFamily="18" charset="0"/>
              </a:rPr>
              <a:t>4</a:t>
            </a:r>
            <a:r>
              <a:rPr lang="en-US" sz="3000" baseline="30000">
                <a:latin typeface="Times New Roman" panose="02020603050405020304" pitchFamily="18" charset="0"/>
              </a:rPr>
              <a:t>2</a:t>
            </a:r>
            <a:r>
              <a:rPr lang="en-US" sz="3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uild="p"/>
      <p:bldP spid="10249" grpId="0"/>
      <p:bldP spid="10250" grpId="0"/>
      <p:bldP spid="102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25400" y="635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26060" y="203200"/>
            <a:ext cx="502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2. Phân loại: </a:t>
            </a:r>
            <a:endParaRPr lang="en-US" altLang="en-US" sz="30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26060" y="889378"/>
            <a:ext cx="82296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lang="en-US" sz="3000" b="1" i="1">
                <a:solidFill>
                  <a:srgbClr val="0000CC"/>
                </a:solidFill>
                <a:latin typeface="Times New Roman" panose="02020603050405020304" pitchFamily="18" charset="0"/>
              </a:rPr>
              <a:t>- </a:t>
            </a:r>
            <a:r>
              <a:rPr lang="en-US" sz="3000" b="1" i="1" err="1">
                <a:solidFill>
                  <a:srgbClr val="0000CC"/>
                </a:solidFill>
                <a:latin typeface="Times New Roman" panose="02020603050405020304" pitchFamily="18" charset="0"/>
              </a:rPr>
              <a:t>Muối</a:t>
            </a:r>
            <a:r>
              <a:rPr lang="en-US" sz="3000" b="1" i="1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3000" b="1" i="1" err="1">
                <a:solidFill>
                  <a:srgbClr val="0000CC"/>
                </a:solidFill>
                <a:latin typeface="Times New Roman" panose="02020603050405020304" pitchFamily="18" charset="0"/>
              </a:rPr>
              <a:t>trung</a:t>
            </a:r>
            <a:r>
              <a:rPr lang="en-US" sz="3000" b="1" i="1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3000" b="1" i="1" err="1">
                <a:solidFill>
                  <a:srgbClr val="0000CC"/>
                </a:solidFill>
                <a:latin typeface="Times New Roman" panose="02020603050405020304" pitchFamily="18" charset="0"/>
              </a:rPr>
              <a:t>hòa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: </a:t>
            </a:r>
            <a:r>
              <a:rPr lang="en-US" sz="3000">
                <a:latin typeface="Times New Roman" panose="02020603050405020304" pitchFamily="18" charset="0"/>
              </a:rPr>
              <a:t>anion</a:t>
            </a:r>
            <a:r>
              <a:rPr lang="en-US" sz="3000">
                <a:solidFill>
                  <a:srgbClr val="17375E"/>
                </a:solidFill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gốc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axit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không</a:t>
            </a:r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có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khả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năng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phân</a:t>
            </a:r>
            <a:r>
              <a:rPr lang="en-US" sz="3000">
                <a:latin typeface="Times New Roman" panose="02020603050405020304" pitchFamily="18" charset="0"/>
              </a:rPr>
              <a:t> li </a:t>
            </a:r>
            <a:r>
              <a:rPr lang="en-US" sz="3000" err="1">
                <a:latin typeface="Times New Roman" panose="02020603050405020304" pitchFamily="18" charset="0"/>
              </a:rPr>
              <a:t>cho</a:t>
            </a:r>
            <a:r>
              <a:rPr lang="en-US" sz="3000">
                <a:latin typeface="Times New Roman" panose="02020603050405020304" pitchFamily="18" charset="0"/>
              </a:rPr>
              <a:t> ion H</a:t>
            </a:r>
            <a:r>
              <a:rPr lang="en-US" sz="3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</a:t>
            </a:r>
            <a:r>
              <a:rPr lang="en-US" sz="300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lang="en-US" sz="3000" b="1" u="sng">
                <a:solidFill>
                  <a:srgbClr val="17375E"/>
                </a:solidFill>
                <a:latin typeface="Times New Roman" panose="02020603050405020304" pitchFamily="18" charset="0"/>
              </a:rPr>
              <a:t>VD</a:t>
            </a:r>
            <a:r>
              <a:rPr lang="en-US" sz="3000">
                <a:solidFill>
                  <a:srgbClr val="17375E"/>
                </a:solidFill>
                <a:latin typeface="Times New Roman" panose="02020603050405020304" pitchFamily="18" charset="0"/>
              </a:rPr>
              <a:t>: </a:t>
            </a:r>
            <a:r>
              <a:rPr lang="en-US" sz="3000" err="1">
                <a:latin typeface="Times New Roman" panose="02020603050405020304" pitchFamily="18" charset="0"/>
              </a:rPr>
              <a:t>NaCl</a:t>
            </a:r>
            <a:r>
              <a:rPr lang="en-US" sz="3000">
                <a:latin typeface="Times New Roman" panose="02020603050405020304" pitchFamily="18" charset="0"/>
              </a:rPr>
              <a:t>, Na</a:t>
            </a:r>
            <a:r>
              <a:rPr lang="en-US" sz="3000" baseline="-25000">
                <a:latin typeface="Times New Roman" panose="02020603050405020304" pitchFamily="18" charset="0"/>
              </a:rPr>
              <a:t>2</a:t>
            </a:r>
            <a:r>
              <a:rPr lang="en-US" sz="3000">
                <a:latin typeface="Times New Roman" panose="02020603050405020304" pitchFamily="18" charset="0"/>
              </a:rPr>
              <a:t>SO</a:t>
            </a:r>
            <a:r>
              <a:rPr lang="en-US" sz="3000" baseline="-25000">
                <a:latin typeface="Times New Roman" panose="02020603050405020304" pitchFamily="18" charset="0"/>
              </a:rPr>
              <a:t>4</a:t>
            </a:r>
            <a:r>
              <a:rPr lang="en-US" sz="3000">
                <a:latin typeface="Times New Roman" panose="02020603050405020304" pitchFamily="18" charset="0"/>
              </a:rPr>
              <a:t>, Na</a:t>
            </a:r>
            <a:r>
              <a:rPr lang="en-US" sz="3000" baseline="-25000">
                <a:latin typeface="Times New Roman" panose="02020603050405020304" pitchFamily="18" charset="0"/>
              </a:rPr>
              <a:t>2</a:t>
            </a:r>
            <a:r>
              <a:rPr lang="en-US" sz="3000">
                <a:latin typeface="Times New Roman" panose="02020603050405020304" pitchFamily="18" charset="0"/>
              </a:rPr>
              <a:t>CO</a:t>
            </a:r>
            <a:r>
              <a:rPr lang="en-US" sz="3000" baseline="-25000">
                <a:latin typeface="Times New Roman" panose="02020603050405020304" pitchFamily="18" charset="0"/>
              </a:rPr>
              <a:t>3</a:t>
            </a:r>
            <a:r>
              <a:rPr lang="en-US" sz="30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26060" y="2568196"/>
            <a:ext cx="82296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defRPr/>
            </a:pPr>
            <a:r>
              <a:rPr lang="en-US" sz="3000" b="1" i="1">
                <a:solidFill>
                  <a:srgbClr val="0000CC"/>
                </a:solidFill>
                <a:latin typeface="Times New Roman" panose="02020603050405020304" pitchFamily="18" charset="0"/>
              </a:rPr>
              <a:t>- </a:t>
            </a:r>
            <a:r>
              <a:rPr lang="en-US" sz="3000" b="1" i="1" err="1">
                <a:solidFill>
                  <a:srgbClr val="0000CC"/>
                </a:solidFill>
                <a:latin typeface="Times New Roman" panose="02020603050405020304" pitchFamily="18" charset="0"/>
              </a:rPr>
              <a:t>Muối</a:t>
            </a:r>
            <a:r>
              <a:rPr lang="en-US" sz="3000" b="1" i="1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3000" b="1" i="1" err="1">
                <a:solidFill>
                  <a:srgbClr val="0000CC"/>
                </a:solidFill>
                <a:latin typeface="Times New Roman" panose="02020603050405020304" pitchFamily="18" charset="0"/>
              </a:rPr>
              <a:t>axit</a:t>
            </a:r>
            <a:r>
              <a:rPr lang="en-US" sz="3000">
                <a:solidFill>
                  <a:srgbClr val="0000CC"/>
                </a:solidFill>
                <a:latin typeface="Times New Roman" panose="02020603050405020304" pitchFamily="18" charset="0"/>
              </a:rPr>
              <a:t>: </a:t>
            </a:r>
            <a:r>
              <a:rPr lang="en-US" sz="3000">
                <a:latin typeface="Times New Roman" panose="02020603050405020304" pitchFamily="18" charset="0"/>
              </a:rPr>
              <a:t>anion</a:t>
            </a:r>
            <a:r>
              <a:rPr lang="en-US" sz="3000">
                <a:solidFill>
                  <a:srgbClr val="17375E"/>
                </a:solidFill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gốc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axit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có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khả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năng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r>
              <a:rPr lang="en-US" sz="3000" err="1">
                <a:latin typeface="Times New Roman" panose="02020603050405020304" pitchFamily="18" charset="0"/>
              </a:rPr>
              <a:t>phân</a:t>
            </a:r>
            <a:r>
              <a:rPr lang="en-US" sz="3000">
                <a:latin typeface="Times New Roman" panose="02020603050405020304" pitchFamily="18" charset="0"/>
              </a:rPr>
              <a:t> li </a:t>
            </a:r>
            <a:r>
              <a:rPr lang="en-US" sz="3000" err="1">
                <a:latin typeface="Times New Roman" panose="02020603050405020304" pitchFamily="18" charset="0"/>
              </a:rPr>
              <a:t>cho</a:t>
            </a:r>
            <a:r>
              <a:rPr lang="en-US" sz="3000">
                <a:latin typeface="Times New Roman" panose="02020603050405020304" pitchFamily="18" charset="0"/>
              </a:rPr>
              <a:t> ion H</a:t>
            </a:r>
            <a:r>
              <a:rPr lang="en-US" sz="3000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</a:t>
            </a:r>
            <a:r>
              <a:rPr lang="en-US" sz="3000"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defRPr/>
            </a:pPr>
            <a:r>
              <a:rPr lang="en-US" sz="3000" b="1" u="sng">
                <a:solidFill>
                  <a:srgbClr val="17375E"/>
                </a:solidFill>
                <a:latin typeface="Times New Roman" panose="02020603050405020304" pitchFamily="18" charset="0"/>
              </a:rPr>
              <a:t>VD</a:t>
            </a:r>
            <a:r>
              <a:rPr lang="en-US" sz="3000">
                <a:solidFill>
                  <a:srgbClr val="17375E"/>
                </a:solidFill>
                <a:latin typeface="Times New Roman" panose="02020603050405020304" pitchFamily="18" charset="0"/>
              </a:rPr>
              <a:t>: </a:t>
            </a:r>
            <a:r>
              <a:rPr lang="en-US" sz="3000">
                <a:latin typeface="Times New Roman" panose="02020603050405020304" pitchFamily="18" charset="0"/>
              </a:rPr>
              <a:t>NaHCO</a:t>
            </a:r>
            <a:r>
              <a:rPr lang="en-US" sz="3000" baseline="-25000">
                <a:latin typeface="Times New Roman" panose="02020603050405020304" pitchFamily="18" charset="0"/>
              </a:rPr>
              <a:t>3</a:t>
            </a:r>
            <a:r>
              <a:rPr lang="en-US" sz="3000">
                <a:latin typeface="Times New Roman" panose="02020603050405020304" pitchFamily="18" charset="0"/>
              </a:rPr>
              <a:t>, NaH</a:t>
            </a:r>
            <a:r>
              <a:rPr lang="en-US" sz="3000" baseline="-25000">
                <a:latin typeface="Times New Roman" panose="02020603050405020304" pitchFamily="18" charset="0"/>
              </a:rPr>
              <a:t>2</a:t>
            </a:r>
            <a:r>
              <a:rPr lang="en-US" sz="3000">
                <a:latin typeface="Times New Roman" panose="02020603050405020304" pitchFamily="18" charset="0"/>
              </a:rPr>
              <a:t>PO</a:t>
            </a:r>
            <a:r>
              <a:rPr lang="en-US" sz="3000" baseline="-25000">
                <a:latin typeface="Times New Roman" panose="02020603050405020304" pitchFamily="18" charset="0"/>
              </a:rPr>
              <a:t>4</a:t>
            </a:r>
            <a:r>
              <a:rPr lang="en-US" sz="3000">
                <a:latin typeface="Times New Roman" panose="02020603050405020304" pitchFamily="18" charset="0"/>
              </a:rPr>
              <a:t>...</a:t>
            </a:r>
            <a:r>
              <a:rPr lang="en-US" sz="3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8060" y="4495799"/>
            <a:ext cx="1954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NaHCO</a:t>
            </a:r>
            <a:r>
              <a:rPr lang="en-US" sz="3600" b="1" baseline="-2500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3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52735" y="4826656"/>
            <a:ext cx="879458" cy="134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46410" y="4495800"/>
            <a:ext cx="748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endParaRPr lang="en-US" sz="3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09550" y="4495799"/>
            <a:ext cx="1999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  HCO</a:t>
            </a:r>
            <a:r>
              <a:rPr lang="en-US" sz="3600" b="1" baseline="-2500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36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05217" y="4372117"/>
            <a:ext cx="3802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baseline="300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lang="en-US" sz="4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15970" y="4369442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baseline="3000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―</a:t>
            </a:r>
            <a:endParaRPr lang="en-US" sz="32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4366" y="5305074"/>
            <a:ext cx="1685077" cy="645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b="1" err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36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err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36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600" b="1">
              <a:solidFill>
                <a:schemeClr val="accent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32866" y="5317355"/>
            <a:ext cx="1390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HCO</a:t>
            </a:r>
            <a:r>
              <a:rPr lang="en-US" sz="36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36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4991" y="5155493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baseline="3000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―</a:t>
            </a:r>
            <a:endParaRPr lang="en-US" sz="32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279010" y="5570025"/>
            <a:ext cx="906076" cy="128931"/>
            <a:chOff x="6877155" y="4746291"/>
            <a:chExt cx="906076" cy="12893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6903773" y="4746291"/>
              <a:ext cx="879458" cy="1349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877155" y="4875222"/>
              <a:ext cx="89175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5517836" y="5282761"/>
            <a:ext cx="543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36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56699" y="5081072"/>
            <a:ext cx="3802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baseline="3000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lang="en-US" sz="40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43993" y="5253606"/>
            <a:ext cx="16401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  CO</a:t>
            </a:r>
            <a:r>
              <a:rPr lang="en-US" sz="36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36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40686" y="514262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baseline="3000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2―</a:t>
            </a:r>
            <a:endParaRPr lang="en-US" sz="32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724573" y="4613450"/>
            <a:ext cx="182031" cy="1286487"/>
          </a:xfrm>
          <a:prstGeom prst="leftBrace">
            <a:avLst>
              <a:gd name="adj1" fmla="val 41742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/>
      <p:bldP spid="11275" grpId="0"/>
      <p:bldP spid="11276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34" grpId="0"/>
      <p:bldP spid="3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3"/>
          <p:cNvSpPr>
            <a:spLocks noChangeArrowheads="1"/>
          </p:cNvSpPr>
          <p:nvPr/>
        </p:nvSpPr>
        <p:spPr bwMode="auto">
          <a:xfrm>
            <a:off x="533400" y="304800"/>
            <a:ext cx="7315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 b="1">
                <a:latin typeface="Times New Roman" panose="02020603050405020304" pitchFamily="18" charset="0"/>
              </a:rPr>
              <a:t>3. Sự điện li của muối trong nước</a:t>
            </a:r>
            <a:endParaRPr lang="en-US" altLang="en-US" sz="3000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381000" y="9906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Ø"/>
              <a:defRPr/>
            </a:pPr>
            <a:r>
              <a:rPr lang="en-US" sz="3000">
                <a:latin typeface="Times New Roman" panose="02020603050405020304" pitchFamily="18" charset="0"/>
              </a:rPr>
              <a:t>	Hầu hết các muối là chất điện ly mạnh; </a:t>
            </a:r>
            <a:r>
              <a:rPr lang="en-US" sz="3000" i="1">
                <a:latin typeface="Times New Roman" panose="02020603050405020304" pitchFamily="18" charset="0"/>
              </a:rPr>
              <a:t>trừ CuCl</a:t>
            </a:r>
            <a:r>
              <a:rPr lang="en-US" sz="3000" i="1" baseline="-25000">
                <a:latin typeface="Times New Roman" panose="02020603050405020304" pitchFamily="18" charset="0"/>
              </a:rPr>
              <a:t>2</a:t>
            </a:r>
            <a:r>
              <a:rPr lang="en-US" sz="3000" i="1">
                <a:latin typeface="Times New Roman" panose="02020603050405020304" pitchFamily="18" charset="0"/>
              </a:rPr>
              <a:t>, HgCl</a:t>
            </a:r>
            <a:r>
              <a:rPr lang="en-US" sz="3000" i="1" baseline="-25000">
                <a:latin typeface="Times New Roman" panose="02020603050405020304" pitchFamily="18" charset="0"/>
              </a:rPr>
              <a:t>2</a:t>
            </a:r>
            <a:r>
              <a:rPr lang="en-US" sz="3000" i="1">
                <a:latin typeface="Times New Roman" panose="02020603050405020304" pitchFamily="18" charset="0"/>
              </a:rPr>
              <a:t>, Hg(CN)</a:t>
            </a:r>
            <a:r>
              <a:rPr lang="en-US" sz="3000" i="1" baseline="-25000">
                <a:latin typeface="Times New Roman" panose="02020603050405020304" pitchFamily="18" charset="0"/>
              </a:rPr>
              <a:t>2</a:t>
            </a:r>
            <a:r>
              <a:rPr lang="en-US" sz="3000" i="1">
                <a:latin typeface="Times New Roman" panose="02020603050405020304" pitchFamily="18" charset="0"/>
              </a:rPr>
              <a:t> …điện ly yếu</a:t>
            </a:r>
            <a:r>
              <a:rPr lang="en-US" sz="3000">
                <a:latin typeface="Times New Roman" panose="02020603050405020304" pitchFamily="18" charset="0"/>
              </a:rPr>
              <a:t>.</a:t>
            </a:r>
            <a:endParaRPr lang="en-US" sz="3000" baseline="30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185796"/>
            <a:ext cx="670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000">
                <a:latin typeface="Times New Roman" panose="02020603050405020304" pitchFamily="18" charset="0"/>
                <a:cs typeface="Times New Roman" panose="02020603050405020304" pitchFamily="18" charset="0"/>
              </a:rPr>
              <a:t>Chú ý: Sự phân ly của muối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022" y="2917335"/>
            <a:ext cx="48517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Muối = Axit mạnh + </a:t>
            </a:r>
            <a:r>
              <a:rPr lang="en-US" sz="2600" b="1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Bazơ</a:t>
            </a:r>
            <a:r>
              <a:rPr lang="en-US" sz="2600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mạnh </a:t>
            </a:r>
          </a:p>
        </p:txBody>
      </p:sp>
      <p:sp>
        <p:nvSpPr>
          <p:cNvPr id="10" name="Rectangle 11"/>
          <p:cNvSpPr/>
          <p:nvPr/>
        </p:nvSpPr>
        <p:spPr>
          <a:xfrm>
            <a:off x="5338208" y="2945266"/>
            <a:ext cx="31199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MT trung tính</a:t>
            </a:r>
          </a:p>
        </p:txBody>
      </p:sp>
      <p:sp>
        <p:nvSpPr>
          <p:cNvPr id="11" name="Rectangle 11"/>
          <p:cNvSpPr/>
          <p:nvPr/>
        </p:nvSpPr>
        <p:spPr>
          <a:xfrm>
            <a:off x="4191000" y="3463365"/>
            <a:ext cx="46208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Na</a:t>
            </a:r>
            <a:r>
              <a:rPr lang="en-US" sz="2600" b="1" baseline="-2500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600" b="1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</a:t>
            </a:r>
            <a:r>
              <a:rPr lang="en-US" sz="2600" b="1" baseline="-2500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600" b="1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KCl, Ba(NO</a:t>
            </a:r>
            <a:r>
              <a:rPr lang="en-US" sz="2600" b="1" baseline="-2500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600" b="1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600" b="1" baseline="-2500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600" b="1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021" y="4124130"/>
            <a:ext cx="508037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Muối = Axit mạnh + </a:t>
            </a:r>
            <a:r>
              <a:rPr lang="en-US" sz="2600" b="1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Bazơ</a:t>
            </a:r>
            <a:r>
              <a:rPr 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yếu </a:t>
            </a:r>
          </a:p>
        </p:txBody>
      </p:sp>
      <p:sp>
        <p:nvSpPr>
          <p:cNvPr id="13" name="Rectangle 11"/>
          <p:cNvSpPr/>
          <p:nvPr/>
        </p:nvSpPr>
        <p:spPr>
          <a:xfrm>
            <a:off x="5338208" y="4170297"/>
            <a:ext cx="2281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MT axit</a:t>
            </a:r>
          </a:p>
        </p:txBody>
      </p:sp>
      <p:sp>
        <p:nvSpPr>
          <p:cNvPr id="14" name="Rectangle 11"/>
          <p:cNvSpPr/>
          <p:nvPr/>
        </p:nvSpPr>
        <p:spPr>
          <a:xfrm>
            <a:off x="4204647" y="4708907"/>
            <a:ext cx="478809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CuSO</a:t>
            </a:r>
            <a:r>
              <a:rPr lang="en-US" sz="2600" b="1" baseline="-250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FeCl</a:t>
            </a:r>
            <a:r>
              <a:rPr lang="en-US" sz="2600" b="1" baseline="-250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Al</a:t>
            </a:r>
            <a:r>
              <a:rPr lang="en-US" sz="2600" b="1" baseline="-250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(SO</a:t>
            </a:r>
            <a:r>
              <a:rPr lang="en-US" sz="2600" b="1" baseline="-250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600" b="1" baseline="-250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...</a:t>
            </a:r>
          </a:p>
        </p:txBody>
      </p:sp>
      <p:sp>
        <p:nvSpPr>
          <p:cNvPr id="15" name="Rectangle 11"/>
          <p:cNvSpPr/>
          <p:nvPr/>
        </p:nvSpPr>
        <p:spPr>
          <a:xfrm>
            <a:off x="381000" y="5330925"/>
            <a:ext cx="4876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Muối = Axit yếu + </a:t>
            </a:r>
            <a:r>
              <a:rPr lang="en-US" sz="2600" b="1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Bazơ</a:t>
            </a:r>
            <a:r>
              <a:rPr lang="en-US" sz="2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mạnh </a:t>
            </a:r>
          </a:p>
        </p:txBody>
      </p:sp>
      <p:sp>
        <p:nvSpPr>
          <p:cNvPr id="16" name="Rectangle 11"/>
          <p:cNvSpPr/>
          <p:nvPr/>
        </p:nvSpPr>
        <p:spPr>
          <a:xfrm>
            <a:off x="5338208" y="5406822"/>
            <a:ext cx="2662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MT </a:t>
            </a:r>
            <a:r>
              <a:rPr lang="en-US" sz="2600" b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bazơ</a:t>
            </a:r>
            <a:endParaRPr lang="en-US" sz="26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1"/>
          <p:cNvSpPr/>
          <p:nvPr/>
        </p:nvSpPr>
        <p:spPr>
          <a:xfrm>
            <a:off x="4204647" y="5919120"/>
            <a:ext cx="440709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Na</a:t>
            </a:r>
            <a:r>
              <a:rPr lang="en-US" sz="2600" b="1" baseline="-250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600" b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</a:t>
            </a:r>
            <a:r>
              <a:rPr lang="en-US" sz="2600" b="1" baseline="-250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600" b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NH</a:t>
            </a:r>
            <a:r>
              <a:rPr lang="en-US" sz="2600" b="1" baseline="-250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600" b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Cl, K</a:t>
            </a:r>
            <a:r>
              <a:rPr lang="en-US" sz="2600" b="1" baseline="-250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600" b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/>
      <p:bldP spid="3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143000" y="350838"/>
            <a:ext cx="64770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CỦNG CỐ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85775" y="1844675"/>
            <a:ext cx="8382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H</a:t>
            </a:r>
            <a:r>
              <a:rPr lang="en-US" altLang="en-US" sz="3000" baseline="-25000">
                <a:latin typeface="Times New Roman" panose="02020603050405020304" pitchFamily="18" charset="0"/>
              </a:rPr>
              <a:t>2</a:t>
            </a:r>
            <a:r>
              <a:rPr lang="en-US" altLang="en-US" sz="3000">
                <a:latin typeface="Times New Roman" panose="02020603050405020304" pitchFamily="18" charset="0"/>
              </a:rPr>
              <a:t>S, H</a:t>
            </a:r>
            <a:r>
              <a:rPr lang="en-US" altLang="en-US" sz="3000" baseline="-25000">
                <a:latin typeface="Times New Roman" panose="02020603050405020304" pitchFamily="18" charset="0"/>
              </a:rPr>
              <a:t>2</a:t>
            </a:r>
            <a:r>
              <a:rPr lang="en-US" altLang="en-US" sz="3000">
                <a:latin typeface="Times New Roman" panose="02020603050405020304" pitchFamily="18" charset="0"/>
              </a:rPr>
              <a:t>CO</a:t>
            </a:r>
            <a:r>
              <a:rPr lang="en-US" altLang="en-US" sz="3000" baseline="-25000">
                <a:latin typeface="Times New Roman" panose="02020603050405020304" pitchFamily="18" charset="0"/>
              </a:rPr>
              <a:t>3</a:t>
            </a:r>
            <a:r>
              <a:rPr lang="en-US" altLang="en-US" sz="3000">
                <a:latin typeface="Times New Roman" panose="02020603050405020304" pitchFamily="18" charset="0"/>
              </a:rPr>
              <a:t>, K</a:t>
            </a:r>
            <a:r>
              <a:rPr lang="en-US" altLang="en-US" sz="3000" baseline="-25000">
                <a:latin typeface="Times New Roman" panose="02020603050405020304" pitchFamily="18" charset="0"/>
              </a:rPr>
              <a:t>2</a:t>
            </a:r>
            <a:r>
              <a:rPr lang="en-US" altLang="en-US" sz="3000">
                <a:latin typeface="Times New Roman" panose="02020603050405020304" pitchFamily="18" charset="0"/>
              </a:rPr>
              <a:t>CO</a:t>
            </a:r>
            <a:r>
              <a:rPr lang="en-US" altLang="en-US" sz="3000" baseline="-25000">
                <a:latin typeface="Times New Roman" panose="02020603050405020304" pitchFamily="18" charset="0"/>
              </a:rPr>
              <a:t>3</a:t>
            </a:r>
            <a:r>
              <a:rPr lang="en-US" altLang="en-US" sz="3000">
                <a:latin typeface="Times New Roman" panose="02020603050405020304" pitchFamily="18" charset="0"/>
              </a:rPr>
              <a:t>, NaClO, NaHSO</a:t>
            </a:r>
            <a:r>
              <a:rPr lang="en-US" altLang="en-US" sz="3000" baseline="-25000">
                <a:latin typeface="Times New Roman" panose="02020603050405020304" pitchFamily="18" charset="0"/>
              </a:rPr>
              <a:t>4</a:t>
            </a:r>
            <a:r>
              <a:rPr lang="en-US" altLang="en-US" sz="3000">
                <a:latin typeface="Times New Roman" panose="02020603050405020304" pitchFamily="18" charset="0"/>
              </a:rPr>
              <a:t>, (NH</a:t>
            </a:r>
            <a:r>
              <a:rPr lang="en-US" altLang="en-US" sz="3000" baseline="-25000">
                <a:latin typeface="Times New Roman" panose="02020603050405020304" pitchFamily="18" charset="0"/>
              </a:rPr>
              <a:t>4</a:t>
            </a:r>
            <a:r>
              <a:rPr lang="en-US" altLang="en-US" sz="3000">
                <a:latin typeface="Times New Roman" panose="02020603050405020304" pitchFamily="18" charset="0"/>
              </a:rPr>
              <a:t>)</a:t>
            </a:r>
            <a:r>
              <a:rPr lang="en-US" altLang="en-US" sz="3000" baseline="-25000">
                <a:latin typeface="Times New Roman" panose="02020603050405020304" pitchFamily="18" charset="0"/>
              </a:rPr>
              <a:t>2</a:t>
            </a:r>
            <a:r>
              <a:rPr lang="en-US" altLang="en-US" sz="3000">
                <a:latin typeface="Times New Roman" panose="02020603050405020304" pitchFamily="18" charset="0"/>
              </a:rPr>
              <a:t>CO</a:t>
            </a:r>
            <a:r>
              <a:rPr lang="en-US" altLang="en-US" sz="3000" baseline="-25000">
                <a:latin typeface="Times New Roman" panose="02020603050405020304" pitchFamily="18" charset="0"/>
              </a:rPr>
              <a:t>3</a:t>
            </a:r>
          </a:p>
          <a:p>
            <a:pPr algn="just"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>
                <a:latin typeface="Times New Roman" panose="02020603050405020304" pitchFamily="18" charset="0"/>
              </a:rPr>
              <a:t>Hiđroxit lưỡng tính: Zn(OH)</a:t>
            </a:r>
            <a:r>
              <a:rPr lang="en-US" altLang="en-US" sz="3000" baseline="-25000">
                <a:latin typeface="Times New Roman" panose="02020603050405020304" pitchFamily="18" charset="0"/>
              </a:rPr>
              <a:t>2</a:t>
            </a:r>
            <a:r>
              <a:rPr lang="en-US" altLang="en-US" sz="3000">
                <a:latin typeface="Times New Roman" panose="02020603050405020304" pitchFamily="18" charset="0"/>
              </a:rPr>
              <a:t>, Al(OH)</a:t>
            </a:r>
            <a:r>
              <a:rPr lang="en-US" altLang="en-US" sz="30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81000" y="1295400"/>
            <a:ext cx="75866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en-US" sz="3000" b="1">
                <a:latin typeface="Times New Roman" panose="02020603050405020304" pitchFamily="18" charset="0"/>
              </a:rPr>
              <a:t>Bài 1</a:t>
            </a:r>
            <a:r>
              <a:rPr lang="en-US" altLang="en-US" sz="3000">
                <a:latin typeface="Times New Roman" panose="02020603050405020304" pitchFamily="18" charset="0"/>
              </a:rPr>
              <a:t>: Viết phương trình điện li của các chất sau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2575" y="3030538"/>
            <a:ext cx="3208338" cy="493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 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2H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 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  S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2-</a:t>
            </a:r>
            <a:r>
              <a:rPr lang="en-GB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673475"/>
            <a:ext cx="3741738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2H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CO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2-</a:t>
            </a:r>
            <a:endParaRPr lang="en-GB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188" y="4329113"/>
            <a:ext cx="398145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→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2K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CO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2-</a:t>
            </a:r>
            <a:endParaRPr lang="en-GB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946650"/>
            <a:ext cx="3817938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eaLnBrk="1" hangingPunct="1">
              <a:buClr>
                <a:schemeClr val="tx2"/>
              </a:buClr>
              <a:buSzPct val="115000"/>
              <a:buFont typeface="Wingdings" panose="05000000000000000000" pitchFamily="2" charset="2"/>
              <a:buChar char="Ø"/>
              <a:defRPr/>
            </a:pP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NaClO  Na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ClO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endParaRPr lang="en-US" altLang="en-US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5565775"/>
            <a:ext cx="4246563" cy="129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 eaLnBrk="1" hangingPunct="1">
              <a:buClr>
                <a:schemeClr val="tx2"/>
              </a:buClr>
              <a:buSzPct val="115000"/>
              <a:buFont typeface="Wingdings" panose="05000000000000000000" pitchFamily="2" charset="2"/>
              <a:buChar char="Ø"/>
              <a:defRPr/>
            </a:pP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NaHSO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Na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+  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HSO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</a:p>
          <a:p>
            <a:pPr algn="just" eaLnBrk="1" hangingPunct="1">
              <a:buClr>
                <a:schemeClr val="tx2"/>
              </a:buClr>
              <a:buSzPct val="115000"/>
              <a:defRPr/>
            </a:pP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HSO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     </a:t>
            </a:r>
            <a:r>
              <a:rPr lang="en-US" altLang="en-US" sz="2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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H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SO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2-</a:t>
            </a:r>
          </a:p>
          <a:p>
            <a:pPr algn="just" eaLnBrk="1" hangingPunct="1">
              <a:buClr>
                <a:schemeClr val="tx2"/>
              </a:buClr>
              <a:buSzPct val="115000"/>
              <a:buFont typeface="Wingdings" panose="05000000000000000000" pitchFamily="2" charset="2"/>
              <a:buNone/>
              <a:defRPr/>
            </a:pPr>
            <a:endParaRPr lang="en-US" altLang="en-US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343607" y="3759968"/>
            <a:ext cx="4848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tx2"/>
              </a:buClr>
              <a:buSzPct val="115000"/>
              <a:buFont typeface="Wingdings" panose="05000000000000000000" pitchFamily="2" charset="2"/>
              <a:buChar char="Ø"/>
              <a:defRPr/>
            </a:pP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Zn(OH)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  Zn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2+  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+ 2OH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-</a:t>
            </a:r>
            <a:endParaRPr lang="en-US" altLang="en-US" sz="26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 3" panose="05040102010807070707" pitchFamily="18" charset="2"/>
            </a:endParaRPr>
          </a:p>
          <a:p>
            <a:pPr algn="just" eaLnBrk="1" hangingPunct="1">
              <a:buClr>
                <a:schemeClr val="tx2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Zn(OH)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   2H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+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  +  ZnO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2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2-</a:t>
            </a:r>
            <a:endParaRPr lang="en-US" altLang="en-US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 3" panose="05040102010807070707" pitchFamily="18" charset="2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381500" y="5065712"/>
            <a:ext cx="48688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tx2"/>
              </a:buClr>
              <a:buSzPct val="115000"/>
              <a:buFont typeface="Wingdings" panose="05000000000000000000" pitchFamily="2" charset="2"/>
              <a:buChar char="Ø"/>
              <a:defRPr/>
            </a:pP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Al(OH)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  Al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3+  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+ 3OH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-</a:t>
            </a:r>
            <a:endParaRPr lang="en-US" altLang="en-US" sz="26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 3" panose="05040102010807070707" pitchFamily="18" charset="2"/>
            </a:endParaRPr>
          </a:p>
          <a:p>
            <a:pPr algn="just" eaLnBrk="1" hangingPunct="1">
              <a:buClr>
                <a:schemeClr val="tx2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Al(OH)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   H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+ 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+ AlO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2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-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 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+H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2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89460" y="3018038"/>
            <a:ext cx="458308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buClr>
                <a:schemeClr val="tx2"/>
              </a:buClr>
              <a:buSzPct val="115000"/>
              <a:buFont typeface="Wingdings" panose="05000000000000000000" pitchFamily="2" charset="2"/>
              <a:buChar char="Ø"/>
              <a:defRPr/>
            </a:pP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(NH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NH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CO</a:t>
            </a:r>
            <a:r>
              <a:rPr lang="en-US" altLang="en-US" sz="2600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en-US" sz="2600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2-</a:t>
            </a:r>
            <a:endParaRPr lang="en-US" altLang="en-US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  <p:bldP spid="23557" grpId="0"/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FEABD4AFAE0EA4BB2B2737436EBB961" ma:contentTypeVersion="4" ma:contentTypeDescription="Tạo tài liệu mới." ma:contentTypeScope="" ma:versionID="191bda24cedc2c3a6927b33a574fc9b5">
  <xsd:schema xmlns:xsd="http://www.w3.org/2001/XMLSchema" xmlns:xs="http://www.w3.org/2001/XMLSchema" xmlns:p="http://schemas.microsoft.com/office/2006/metadata/properties" xmlns:ns2="4ef3ccf6-9fd1-4880-a1aa-aee4d2361741" targetNamespace="http://schemas.microsoft.com/office/2006/metadata/properties" ma:root="true" ma:fieldsID="27c054d9516e6512320ae036dc736dcc" ns2:_="">
    <xsd:import namespace="4ef3ccf6-9fd1-4880-a1aa-aee4d23617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f3ccf6-9fd1-4880-a1aa-aee4d23617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DE1C1D-ECA6-4BBB-BB11-9C71EA3EF9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411BA2-051F-4F8C-AE76-986986B0A7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69AA6-E113-496B-BC16-F3BFC23DD337}">
  <ds:schemaRefs>
    <ds:schemaRef ds:uri="4ef3ccf6-9fd1-4880-a1aa-aee4d23617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PowerPoint Presentation</vt:lpstr>
      <vt:lpstr>Bài 2            AXIT – BAZƠ – MUỐI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 CỦNG CỐ</vt:lpstr>
      <vt:lpstr>PowerPoint Presentation</vt:lpstr>
      <vt:lpstr>PowerPoint Presentation</vt:lpstr>
      <vt:lpstr>Bài 5: Trung hòa 200ml dung dịch gồm NaOH 1M và Ba(OH)2 1,5M cần dùng 400ml dung dịch HCl aM. Tìm giá trị a?</vt:lpstr>
      <vt:lpstr> 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trunghoa</dc:creator>
  <cp:revision>1</cp:revision>
  <dcterms:created xsi:type="dcterms:W3CDTF">2009-03-10T14:35:19Z</dcterms:created>
  <dcterms:modified xsi:type="dcterms:W3CDTF">2021-09-13T03:18:19Z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0x010100EFEABD4AFAE0EA4BB2B2737436EBB961</vt:lpwstr>
  </property>
</Properties>
</file>