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h87j2q6dadGEovRh8J3E7WrKK8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1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12"/>
          <p:cNvGrpSpPr/>
          <p:nvPr/>
        </p:nvGrpSpPr>
        <p:grpSpPr>
          <a:xfrm>
            <a:off x="0" y="0"/>
            <a:ext cx="2305051" cy="6858001"/>
            <a:chOff x="0" y="0"/>
            <a:chExt cx="2305051" cy="6858001"/>
          </a:xfrm>
        </p:grpSpPr>
        <p:sp>
          <p:nvSpPr>
            <p:cNvPr id="59" name="Google Shape;59;p1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5" name="Google Shape;65;p1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6" name="Google Shape;66;p1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8" name="Google Shape;68;p1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9" name="Google Shape;69;p1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72" name="Google Shape;72;p1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4" name="Google Shape;74;p1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7" name="Google Shape;77;p1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80" name="Google Shape;80;p1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82" name="Google Shape;82;p1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4" name="Google Shape;84;p1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6" name="Google Shape;86;p1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90" name="Google Shape;90;p1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91" name="Google Shape;91;p1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93" name="Google Shape;93;p1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4" name="Google Shape;94;p1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6" name="Google Shape;96;p1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8" name="Google Shape;98;p1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01" name="Google Shape;101;p1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03" name="Google Shape;103;p1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6" name="Google Shape;106;p1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7" name="Google Shape;107;p1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10" name="Google Shape;110;p1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12" name="Google Shape;112;p1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1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2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2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2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2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2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2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2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90" name="Google Shape;190;p2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2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2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2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2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2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2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2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2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2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2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2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2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2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2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2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2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2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2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4" name="Shape 124"/>
        <p:cNvGrpSpPr/>
        <p:nvPr/>
      </p:nvGrpSpPr>
      <p:grpSpPr>
        <a:xfrm>
          <a:off x="0" y="0"/>
          <a:ext cx="0" cy="0"/>
          <a:chOff x="0" y="0"/>
          <a:chExt cx="0" cy="0"/>
        </a:xfrm>
      </p:grpSpPr>
      <p:sp>
        <p:nvSpPr>
          <p:cNvPr id="125" name="Google Shape;125;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4"/>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7" name="Google Shape;127;p14"/>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8" name="Google Shape;128;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p1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4" name="Google Shape;134;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7" name="Shape 137"/>
        <p:cNvGrpSpPr/>
        <p:nvPr/>
      </p:nvGrpSpPr>
      <p:grpSpPr>
        <a:xfrm>
          <a:off x="0" y="0"/>
          <a:ext cx="0" cy="0"/>
          <a:chOff x="0" y="0"/>
          <a:chExt cx="0" cy="0"/>
        </a:xfrm>
      </p:grpSpPr>
      <p:sp>
        <p:nvSpPr>
          <p:cNvPr id="138" name="Google Shape;138;p1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0" name="Google Shape;140;p1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1" name="Google Shape;141;p1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2" name="Google Shape;142;p1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3" name="Google Shape;143;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p1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8" name="Google Shape;158;p1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9" name="Google Shape;159;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2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2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1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11"/>
          <p:cNvGrpSpPr/>
          <p:nvPr/>
        </p:nvGrpSpPr>
        <p:grpSpPr>
          <a:xfrm>
            <a:off x="-14288" y="0"/>
            <a:ext cx="12053888" cy="6858001"/>
            <a:chOff x="-14288" y="0"/>
            <a:chExt cx="12053888" cy="6858001"/>
          </a:xfrm>
        </p:grpSpPr>
        <p:grpSp>
          <p:nvGrpSpPr>
            <p:cNvPr id="12" name="Google Shape;12;p11"/>
            <p:cNvGrpSpPr/>
            <p:nvPr/>
          </p:nvGrpSpPr>
          <p:grpSpPr>
            <a:xfrm>
              <a:off x="-14288" y="0"/>
              <a:ext cx="1220788" cy="6858001"/>
              <a:chOff x="-14288" y="0"/>
              <a:chExt cx="1220788" cy="6858001"/>
            </a:xfrm>
          </p:grpSpPr>
          <p:sp>
            <p:nvSpPr>
              <p:cNvPr id="13" name="Google Shape;13;p1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7" name="Google Shape;17;p1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9" name="Google Shape;19;p1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20" name="Google Shape;20;p1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23" name="Google Shape;23;p1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1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sm" w="sm" type="none"/>
                <a:tailEnd len="sm" w="sm" type="none"/>
              </a:ln>
            </p:spPr>
          </p:cxnSp>
          <p:sp>
            <p:nvSpPr>
              <p:cNvPr id="25" name="Google Shape;25;p1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6" name="Google Shape;26;p1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7" name="Google Shape;27;p1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8" name="Google Shape;28;p1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31" name="Google Shape;31;p1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33" name="Google Shape;33;p1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5" name="Google Shape;35;p1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6" name="Google Shape;36;p1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9" name="Google Shape;39;p1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11"/>
            <p:cNvGrpSpPr/>
            <p:nvPr/>
          </p:nvGrpSpPr>
          <p:grpSpPr>
            <a:xfrm>
              <a:off x="11364912" y="0"/>
              <a:ext cx="674688" cy="6848476"/>
              <a:chOff x="11364912" y="0"/>
              <a:chExt cx="674688" cy="6848476"/>
            </a:xfrm>
          </p:grpSpPr>
          <p:sp>
            <p:nvSpPr>
              <p:cNvPr id="41" name="Google Shape;41;p1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42" name="Google Shape;42;p1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7" name="Google Shape;47;p1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9" name="Google Shape;49;p1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1017270" y="662305"/>
            <a:ext cx="6085840" cy="951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Twentieth Century"/>
              <a:buNone/>
            </a:pPr>
            <a:r>
              <a:rPr b="1" lang="en-US" sz="2800" cap="none">
                <a:solidFill>
                  <a:schemeClr val="dk2"/>
                </a:solidFill>
                <a:latin typeface="Twentieth Century"/>
                <a:ea typeface="Twentieth Century"/>
                <a:cs typeface="Twentieth Century"/>
                <a:sym typeface="Twentieth Century"/>
              </a:rPr>
              <a:t>TRƯỜNG THPT NGUYỄN HỮU HUÂN</a:t>
            </a:r>
            <a:br>
              <a:rPr b="1" lang="en-US" sz="2800" cap="none">
                <a:solidFill>
                  <a:schemeClr val="dk2"/>
                </a:solidFill>
              </a:rPr>
            </a:br>
            <a:r>
              <a:rPr b="1" lang="en-US" sz="2800" cap="none">
                <a:solidFill>
                  <a:schemeClr val="dk2"/>
                </a:solidFill>
              </a:rPr>
              <a:t>                  </a:t>
            </a:r>
            <a:r>
              <a:rPr b="1" lang="en-US" sz="2800" cap="none">
                <a:solidFill>
                  <a:schemeClr val="dk2"/>
                </a:solidFill>
                <a:latin typeface="Calibri"/>
                <a:ea typeface="Calibri"/>
                <a:cs typeface="Calibri"/>
                <a:sym typeface="Calibri"/>
              </a:rPr>
              <a:t>TỔ THỂ DỤC</a:t>
            </a:r>
            <a:endParaRPr/>
          </a:p>
        </p:txBody>
      </p:sp>
      <p:sp>
        <p:nvSpPr>
          <p:cNvPr id="239" name="Google Shape;239;p1"/>
          <p:cNvSpPr txBox="1"/>
          <p:nvPr>
            <p:ph idx="1" type="subTitle"/>
          </p:nvPr>
        </p:nvSpPr>
        <p:spPr>
          <a:xfrm>
            <a:off x="2080895" y="2864485"/>
            <a:ext cx="8434705" cy="186309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20000"/>
              </a:lnSpc>
              <a:spcBef>
                <a:spcPts val="0"/>
              </a:spcBef>
              <a:spcAft>
                <a:spcPts val="0"/>
              </a:spcAft>
              <a:buClr>
                <a:srgbClr val="FFFFFF"/>
              </a:buClr>
              <a:buSzPct val="125000"/>
              <a:buNone/>
            </a:pPr>
            <a:r>
              <a:rPr b="1" lang="en-US" sz="4000" cap="none">
                <a:solidFill>
                  <a:srgbClr val="FFFFFF"/>
                </a:solidFill>
                <a:latin typeface="Times New Roman"/>
                <a:ea typeface="Times New Roman"/>
                <a:cs typeface="Times New Roman"/>
                <a:sym typeface="Times New Roman"/>
              </a:rPr>
              <a:t>LÝ THUYẾT MÔN THỂ DỤC KHỐI 11</a:t>
            </a:r>
            <a:endParaRPr/>
          </a:p>
          <a:p>
            <a:pPr indent="0" lvl="0" marL="0" rtl="0" algn="ctr">
              <a:lnSpc>
                <a:spcPct val="120000"/>
              </a:lnSpc>
              <a:spcBef>
                <a:spcPts val="1000"/>
              </a:spcBef>
              <a:spcAft>
                <a:spcPts val="0"/>
              </a:spcAft>
              <a:buClr>
                <a:srgbClr val="FFFFFF"/>
              </a:buClr>
              <a:buSzPct val="125000"/>
              <a:buNone/>
            </a:pPr>
            <a:r>
              <a:rPr b="1" lang="en-US" sz="2445" cap="none">
                <a:solidFill>
                  <a:srgbClr val="FFFFFF"/>
                </a:solidFill>
                <a:latin typeface="Times New Roman"/>
                <a:ea typeface="Times New Roman"/>
                <a:cs typeface="Times New Roman"/>
                <a:sym typeface="Times New Roman"/>
              </a:rPr>
              <a:t>NĂM HỌC: 2021 - 2022</a:t>
            </a:r>
            <a:endParaRPr/>
          </a:p>
          <a:p>
            <a:pPr indent="0" lvl="0" marL="0" rtl="0" algn="ctr">
              <a:lnSpc>
                <a:spcPct val="120000"/>
              </a:lnSpc>
              <a:spcBef>
                <a:spcPts val="1000"/>
              </a:spcBef>
              <a:spcAft>
                <a:spcPts val="0"/>
              </a:spcAft>
              <a:buClr>
                <a:srgbClr val="FDDCAF"/>
              </a:buClr>
              <a:buSzPct val="125000"/>
              <a:buNone/>
            </a:pPr>
            <a:r>
              <a:rPr b="1" lang="en-US" sz="2445" cap="none">
                <a:solidFill>
                  <a:srgbClr val="FDDCAF"/>
                </a:solidFill>
                <a:latin typeface="Times New Roman"/>
                <a:ea typeface="Times New Roman"/>
                <a:cs typeface="Times New Roman"/>
                <a:sym typeface="Times New Roman"/>
              </a:rPr>
              <a:t>Giáo viên: Hà Văn Ảnh</a:t>
            </a:r>
            <a:endParaRPr b="1" sz="2445" cap="none">
              <a:solidFill>
                <a:srgbClr val="FFFFFF"/>
              </a:solidFill>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lt2"/>
              </a:buClr>
              <a:buSzPct val="125000"/>
              <a:buNone/>
            </a:pPr>
            <a:r>
              <a:t/>
            </a:r>
            <a:endParaRPr b="1" sz="2445" cap="none">
              <a:solidFill>
                <a:srgbClr val="FFFFFF"/>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0"/>
          <p:cNvSpPr txBox="1"/>
          <p:nvPr>
            <p:ph type="title"/>
          </p:nvPr>
        </p:nvSpPr>
        <p:spPr>
          <a:xfrm>
            <a:off x="1141095" y="706120"/>
            <a:ext cx="9906000" cy="140081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br>
              <a:rPr b="1" lang="en-US" sz="2665">
                <a:solidFill>
                  <a:srgbClr val="FF0000"/>
                </a:solidFill>
                <a:latin typeface="Times New Roman"/>
                <a:ea typeface="Times New Roman"/>
                <a:cs typeface="Times New Roman"/>
                <a:sym typeface="Times New Roman"/>
              </a:rPr>
            </a:br>
            <a:r>
              <a:rPr b="1" lang="en-US" sz="2665">
                <a:solidFill>
                  <a:schemeClr val="dk1"/>
                </a:solidFill>
                <a:latin typeface="Times New Roman"/>
                <a:ea typeface="Times New Roman"/>
                <a:cs typeface="Times New Roman"/>
                <a:sym typeface="Times New Roman"/>
              </a:rPr>
              <a:t>BÀI THUYẾT TRÌNH LÝ THUYẾT MÔN THỂ DỤC KHỐI 11</a:t>
            </a:r>
            <a:br>
              <a:rPr b="1" lang="en-US" sz="2665">
                <a:solidFill>
                  <a:srgbClr val="FF0000"/>
                </a:solidFill>
                <a:latin typeface="Times New Roman"/>
                <a:ea typeface="Times New Roman"/>
                <a:cs typeface="Times New Roman"/>
                <a:sym typeface="Times New Roman"/>
              </a:rPr>
            </a:br>
            <a:br>
              <a:rPr b="1" lang="en-US" sz="2665">
                <a:solidFill>
                  <a:srgbClr val="FF0000"/>
                </a:solidFill>
                <a:latin typeface="Times New Roman"/>
                <a:ea typeface="Times New Roman"/>
                <a:cs typeface="Times New Roman"/>
                <a:sym typeface="Times New Roman"/>
              </a:rPr>
            </a:br>
            <a:r>
              <a:rPr b="1" lang="en-US" sz="2665">
                <a:solidFill>
                  <a:srgbClr val="FF0000"/>
                </a:solidFill>
                <a:latin typeface="Times New Roman"/>
                <a:ea typeface="Times New Roman"/>
                <a:cs typeface="Times New Roman"/>
                <a:sym typeface="Times New Roman"/>
              </a:rPr>
              <a:t>XIN KẾT THÚC TẠI ĐÂY</a:t>
            </a:r>
            <a:br>
              <a:rPr b="1" lang="en-US">
                <a:solidFill>
                  <a:srgbClr val="FF0000"/>
                </a:solidFill>
                <a:latin typeface="Times New Roman"/>
                <a:ea typeface="Times New Roman"/>
                <a:cs typeface="Times New Roman"/>
                <a:sym typeface="Times New Roman"/>
              </a:rPr>
            </a:br>
            <a:endParaRPr/>
          </a:p>
        </p:txBody>
      </p:sp>
      <p:sp>
        <p:nvSpPr>
          <p:cNvPr id="294" name="Google Shape;294;p10"/>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p:txBody>
      </p:sp>
      <p:pic>
        <p:nvPicPr>
          <p:cNvPr descr="A-Huge-Thank-You-720x405" id="295" name="Google Shape;295;p10"/>
          <p:cNvPicPr preferRelativeResize="0"/>
          <p:nvPr>
            <p:ph idx="1" type="body"/>
          </p:nvPr>
        </p:nvPicPr>
        <p:blipFill rotWithShape="1">
          <a:blip r:embed="rId3">
            <a:alphaModFix/>
          </a:blip>
          <a:srcRect b="0" l="0" r="0" t="0"/>
          <a:stretch/>
        </p:blipFill>
        <p:spPr>
          <a:xfrm>
            <a:off x="1141095" y="2179320"/>
            <a:ext cx="4878705" cy="3611880"/>
          </a:xfrm>
          <a:prstGeom prst="rect">
            <a:avLst/>
          </a:prstGeom>
          <a:noFill/>
          <a:ln>
            <a:noFill/>
          </a:ln>
        </p:spPr>
      </p:pic>
      <p:pic>
        <p:nvPicPr>
          <p:cNvPr descr="18" id="296" name="Google Shape;296;p10"/>
          <p:cNvPicPr preferRelativeResize="0"/>
          <p:nvPr>
            <p:ph idx="1" type="body"/>
          </p:nvPr>
        </p:nvPicPr>
        <p:blipFill rotWithShape="1">
          <a:blip r:embed="rId4">
            <a:alphaModFix/>
          </a:blip>
          <a:srcRect b="0" l="0" r="0" t="0"/>
          <a:stretch/>
        </p:blipFill>
        <p:spPr>
          <a:xfrm>
            <a:off x="6019165" y="2178685"/>
            <a:ext cx="5027930" cy="36125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6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1141095" y="618490"/>
            <a:ext cx="9906000" cy="1371600"/>
          </a:xfrm>
          <a:prstGeom prst="rect">
            <a:avLst/>
          </a:prstGeom>
          <a:gradFill>
            <a:gsLst>
              <a:gs pos="0">
                <a:srgbClr val="F9FCF5"/>
              </a:gs>
              <a:gs pos="74000">
                <a:srgbClr val="D1E8AD"/>
              </a:gs>
              <a:gs pos="83000">
                <a:srgbClr val="D1E8AD"/>
              </a:gs>
              <a:gs pos="100000">
                <a:srgbClr val="E0EFC8"/>
              </a:gs>
            </a:gsLst>
            <a:lin ang="5400000" scaled="0"/>
          </a:gradFill>
          <a:ln cap="flat" cmpd="sng" w="15875">
            <a:solidFill>
              <a:schemeClr val="accent4"/>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EDBBB1"/>
              </a:buClr>
              <a:buSzPts val="3000"/>
              <a:buFont typeface="Times New Roman"/>
              <a:buNone/>
            </a:pPr>
            <a:r>
              <a:rPr b="1" i="1" lang="en-US" sz="3000" cap="none">
                <a:solidFill>
                  <a:srgbClr val="EDBBB1"/>
                </a:solidFill>
                <a:latin typeface="Times New Roman"/>
                <a:ea typeface="Times New Roman"/>
                <a:cs typeface="Times New Roman"/>
                <a:sym typeface="Times New Roman"/>
              </a:rPr>
              <a:t>NGUYÊN TẮC VỪA SỨC VÀ NGUYÊN TẮC HỆ THỐNG </a:t>
            </a:r>
            <a:br>
              <a:rPr b="1" i="1" lang="en-US" sz="3000" cap="none">
                <a:solidFill>
                  <a:srgbClr val="EDBBB1"/>
                </a:solidFill>
                <a:latin typeface="Times New Roman"/>
                <a:ea typeface="Times New Roman"/>
                <a:cs typeface="Times New Roman"/>
                <a:sym typeface="Times New Roman"/>
              </a:rPr>
            </a:br>
            <a:r>
              <a:rPr b="1" i="1" lang="en-US" sz="3000" cap="none">
                <a:solidFill>
                  <a:srgbClr val="EDBBB1"/>
                </a:solidFill>
                <a:latin typeface="Times New Roman"/>
                <a:ea typeface="Times New Roman"/>
                <a:cs typeface="Times New Roman"/>
                <a:sym typeface="Times New Roman"/>
              </a:rPr>
              <a:t>TRONG TẬP LUYỆN THỂ DỤC THỂ THAO</a:t>
            </a:r>
            <a:endParaRPr b="1" sz="3000" cap="none">
              <a:solidFill>
                <a:srgbClr val="EDBBB1"/>
              </a:solidFill>
              <a:latin typeface="Times New Roman"/>
              <a:ea typeface="Times New Roman"/>
              <a:cs typeface="Times New Roman"/>
              <a:sym typeface="Times New Roman"/>
            </a:endParaRPr>
          </a:p>
        </p:txBody>
      </p:sp>
      <p:sp>
        <p:nvSpPr>
          <p:cNvPr id="245" name="Google Shape;245;p2"/>
          <p:cNvSpPr txBox="1"/>
          <p:nvPr>
            <p:ph idx="1" type="body"/>
          </p:nvPr>
        </p:nvSpPr>
        <p:spPr>
          <a:xfrm>
            <a:off x="1141095" y="2249170"/>
            <a:ext cx="9799320" cy="354203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3250"/>
              <a:buNone/>
            </a:pPr>
            <a:r>
              <a:rPr b="1" lang="en-US" sz="2600">
                <a:solidFill>
                  <a:schemeClr val="dk1"/>
                </a:solidFill>
                <a:latin typeface="Times New Roman"/>
                <a:ea typeface="Times New Roman"/>
                <a:cs typeface="Times New Roman"/>
                <a:sym typeface="Times New Roman"/>
              </a:rPr>
              <a:t>A. Mục tiêu:</a:t>
            </a:r>
            <a:endParaRPr sz="2600">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3000"/>
              <a:buNone/>
            </a:pPr>
            <a:r>
              <a:rPr lang="en-US"/>
              <a:t>   </a:t>
            </a:r>
            <a:r>
              <a:rPr b="1" lang="en-US" sz="1900">
                <a:solidFill>
                  <a:schemeClr val="accent2"/>
                </a:solidFill>
                <a:latin typeface="Times New Roman"/>
                <a:ea typeface="Times New Roman"/>
                <a:cs typeface="Times New Roman"/>
                <a:sym typeface="Times New Roman"/>
              </a:rPr>
              <a:t>&lt;&gt; </a:t>
            </a:r>
            <a:r>
              <a:rPr b="1" i="1" lang="en-US" sz="1900" u="sng">
                <a:solidFill>
                  <a:schemeClr val="accent2"/>
                </a:solidFill>
                <a:latin typeface="Times New Roman"/>
                <a:ea typeface="Times New Roman"/>
                <a:cs typeface="Times New Roman"/>
                <a:sym typeface="Times New Roman"/>
              </a:rPr>
              <a:t>Mục tiêu:</a:t>
            </a:r>
            <a:endParaRPr/>
          </a:p>
          <a:p>
            <a:pPr indent="0" lvl="0" marL="0" rtl="0" algn="l">
              <a:lnSpc>
                <a:spcPct val="120000"/>
              </a:lnSpc>
              <a:spcBef>
                <a:spcPts val="1000"/>
              </a:spcBef>
              <a:spcAft>
                <a:spcPts val="0"/>
              </a:spcAft>
              <a:buClr>
                <a:schemeClr val="lt1"/>
              </a:buClr>
              <a:buSzPts val="2250"/>
              <a:buNone/>
            </a:pPr>
            <a:r>
              <a:rPr lang="en-US" sz="1800">
                <a:latin typeface="Times New Roman"/>
                <a:ea typeface="Times New Roman"/>
                <a:cs typeface="Times New Roman"/>
                <a:sym typeface="Times New Roman"/>
              </a:rPr>
              <a:t>    - Biết những điểm cơ bản của nguyên tắc vừa sức và nguyên tắc hệ thống trong tập luyện thể dục thể thao.</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250"/>
              <a:buNone/>
            </a:pPr>
            <a:r>
              <a:rPr lang="en-US" sz="1800">
                <a:latin typeface="Times New Roman"/>
                <a:ea typeface="Times New Roman"/>
                <a:cs typeface="Times New Roman"/>
                <a:sym typeface="Times New Roman"/>
              </a:rPr>
              <a:t>    - Biết vận dụng những hiểu biết của nguyên tắc vừa sức và nguyên tắc hệ thống vào tập luyện và thi đấu thể dục thể thao.</a:t>
            </a:r>
            <a:endParaRPr/>
          </a:p>
          <a:p>
            <a:pPr indent="0" lvl="0" marL="0" rtl="0" algn="l">
              <a:lnSpc>
                <a:spcPct val="120000"/>
              </a:lnSpc>
              <a:spcBef>
                <a:spcPts val="1000"/>
              </a:spcBef>
              <a:spcAft>
                <a:spcPts val="0"/>
              </a:spcAft>
              <a:buClr>
                <a:schemeClr val="lt1"/>
              </a:buClr>
              <a:buSzPts val="2375"/>
              <a:buNone/>
            </a:pPr>
            <a:r>
              <a:rPr lang="en-US" sz="1900">
                <a:latin typeface="Times New Roman"/>
                <a:ea typeface="Times New Roman"/>
                <a:cs typeface="Times New Roman"/>
                <a:sym typeface="Times New Roman"/>
              </a:rPr>
              <a:t>  </a:t>
            </a:r>
            <a:r>
              <a:rPr b="1" lang="en-US" sz="1800">
                <a:solidFill>
                  <a:schemeClr val="accent2"/>
                </a:solidFill>
                <a:latin typeface="Times New Roman"/>
                <a:ea typeface="Times New Roman"/>
                <a:cs typeface="Times New Roman"/>
                <a:sym typeface="Times New Roman"/>
              </a:rPr>
              <a:t>&lt;&gt; </a:t>
            </a:r>
            <a:r>
              <a:rPr b="1" i="1" lang="en-US" sz="1800" u="sng">
                <a:solidFill>
                  <a:schemeClr val="accent2"/>
                </a:solidFill>
                <a:latin typeface="Times New Roman"/>
                <a:ea typeface="Times New Roman"/>
                <a:cs typeface="Times New Roman"/>
                <a:sym typeface="Times New Roman"/>
              </a:rPr>
              <a:t>Yêu cầu</a:t>
            </a:r>
            <a:r>
              <a:rPr b="1" lang="en-US" sz="1800">
                <a:solidFill>
                  <a:schemeClr val="accent2"/>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nắm vững được kiến thức và áp dụng trong việc rèn luyện sức khỏe hàng ngày.</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2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2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2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2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20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20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2000"/>
                                        <p:tgtEl>
                                          <p:spTgt spid="24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
          <p:cNvSpPr txBox="1"/>
          <p:nvPr>
            <p:ph type="title"/>
          </p:nvPr>
        </p:nvSpPr>
        <p:spPr>
          <a:xfrm>
            <a:off x="1141413" y="618518"/>
            <a:ext cx="9905998" cy="1284927"/>
          </a:xfrm>
          <a:prstGeom prst="rect">
            <a:avLst/>
          </a:prstGeom>
          <a:gradFill>
            <a:gsLst>
              <a:gs pos="0">
                <a:srgbClr val="F9FCF5"/>
              </a:gs>
              <a:gs pos="74000">
                <a:srgbClr val="D1E8AD"/>
              </a:gs>
              <a:gs pos="83000">
                <a:srgbClr val="D1E8AD"/>
              </a:gs>
              <a:gs pos="100000">
                <a:srgbClr val="E0EFC8"/>
              </a:gs>
            </a:gsLst>
            <a:lin ang="5400000" scaled="0"/>
          </a:gra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EDBBB1"/>
              </a:buClr>
              <a:buSzPct val="100000"/>
              <a:buFont typeface="Federo"/>
              <a:buNone/>
            </a:pPr>
            <a:br>
              <a:rPr b="1" i="1" lang="en-US" cap="none">
                <a:solidFill>
                  <a:srgbClr val="EDBBB1"/>
                </a:solidFill>
                <a:latin typeface="Federo"/>
                <a:ea typeface="Federo"/>
                <a:cs typeface="Federo"/>
                <a:sym typeface="Federo"/>
              </a:rPr>
            </a:br>
            <a:r>
              <a:rPr b="1" i="1" lang="en-US" sz="3300" cap="none">
                <a:solidFill>
                  <a:srgbClr val="EDBBB1"/>
                </a:solidFill>
                <a:latin typeface="Times New Roman"/>
                <a:ea typeface="Times New Roman"/>
                <a:cs typeface="Times New Roman"/>
                <a:sym typeface="Times New Roman"/>
              </a:rPr>
              <a:t>NGUYÊN TẮC VỪA SỨC VÀ NGUYÊN TẮC HỆ THỐNG </a:t>
            </a:r>
            <a:br>
              <a:rPr b="1" i="1" lang="en-US" sz="3300" cap="none">
                <a:solidFill>
                  <a:srgbClr val="EDBBB1"/>
                </a:solidFill>
                <a:latin typeface="Times New Roman"/>
                <a:ea typeface="Times New Roman"/>
                <a:cs typeface="Times New Roman"/>
                <a:sym typeface="Times New Roman"/>
              </a:rPr>
            </a:br>
            <a:r>
              <a:rPr b="1" i="1" lang="en-US" sz="3300" cap="none">
                <a:solidFill>
                  <a:srgbClr val="EDBBB1"/>
                </a:solidFill>
                <a:latin typeface="Times New Roman"/>
                <a:ea typeface="Times New Roman"/>
                <a:cs typeface="Times New Roman"/>
                <a:sym typeface="Times New Roman"/>
              </a:rPr>
              <a:t>TRONG TẬP LUYỆN THỂ DỤC THỂ THAO</a:t>
            </a:r>
            <a:br>
              <a:rPr b="1" lang="en-US" cap="none">
                <a:solidFill>
                  <a:srgbClr val="EDBBB1"/>
                </a:solidFill>
                <a:latin typeface="Times New Roman"/>
                <a:ea typeface="Times New Roman"/>
                <a:cs typeface="Times New Roman"/>
                <a:sym typeface="Times New Roman"/>
              </a:rPr>
            </a:br>
            <a:endParaRPr b="1" cap="none">
              <a:solidFill>
                <a:srgbClr val="EDBBB1"/>
              </a:solidFill>
              <a:latin typeface="Times New Roman"/>
              <a:ea typeface="Times New Roman"/>
              <a:cs typeface="Times New Roman"/>
              <a:sym typeface="Times New Roman"/>
            </a:endParaRPr>
          </a:p>
        </p:txBody>
      </p:sp>
      <p:sp>
        <p:nvSpPr>
          <p:cNvPr id="251" name="Google Shape;251;p3"/>
          <p:cNvSpPr txBox="1"/>
          <p:nvPr>
            <p:ph idx="1" type="body"/>
          </p:nvPr>
        </p:nvSpPr>
        <p:spPr>
          <a:xfrm>
            <a:off x="1141412" y="2249486"/>
            <a:ext cx="9905999" cy="3656791"/>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20000"/>
              </a:lnSpc>
              <a:spcBef>
                <a:spcPts val="0"/>
              </a:spcBef>
              <a:spcAft>
                <a:spcPts val="0"/>
              </a:spcAft>
              <a:buClr>
                <a:schemeClr val="lt1"/>
              </a:buClr>
              <a:buSzPts val="3000"/>
              <a:buNone/>
            </a:pPr>
            <a:r>
              <a:rPr b="1" i="1" lang="en-US">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B. Nội dung và yêu cầu:</a:t>
            </a:r>
            <a:endParaRPr/>
          </a:p>
          <a:p>
            <a:pPr indent="0" lvl="0" marL="0" marR="0" rtl="0" algn="l">
              <a:lnSpc>
                <a:spcPct val="120000"/>
              </a:lnSpc>
              <a:spcBef>
                <a:spcPts val="0"/>
              </a:spcBef>
              <a:spcAft>
                <a:spcPts val="0"/>
              </a:spcAft>
              <a:buClr>
                <a:schemeClr val="lt1"/>
              </a:buClr>
              <a:buSzPts val="3000"/>
              <a:buNone/>
            </a:pPr>
            <a:r>
              <a:rPr b="1" i="1" lang="en-US">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I. Nguyên  tắc vừa sức:</a:t>
            </a:r>
            <a:endParaRPr b="1" sz="18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lt1"/>
              </a:buClr>
              <a:buSzPts val="2375"/>
              <a:buNone/>
            </a:pPr>
            <a:r>
              <a:rPr b="1" i="1" lang="en-US" sz="1900">
                <a:latin typeface="Times New Roman"/>
                <a:ea typeface="Times New Roman"/>
                <a:cs typeface="Times New Roman"/>
                <a:sym typeface="Times New Roman"/>
              </a:rPr>
              <a:t>   </a:t>
            </a:r>
            <a:r>
              <a:rPr b="1" i="1" lang="en-US" sz="1800">
                <a:solidFill>
                  <a:schemeClr val="accent2"/>
                </a:solidFill>
                <a:latin typeface="Times New Roman"/>
                <a:ea typeface="Times New Roman"/>
                <a:cs typeface="Times New Roman"/>
                <a:sym typeface="Times New Roman"/>
              </a:rPr>
              <a:t>1. Khái niệm:</a:t>
            </a:r>
            <a:endParaRPr sz="1800">
              <a:solidFill>
                <a:schemeClr val="accent2"/>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lt1"/>
              </a:buClr>
              <a:buSzPts val="2375"/>
              <a:buNone/>
            </a:pPr>
            <a:r>
              <a:rPr b="1" lang="en-US" sz="1900">
                <a:latin typeface="Times New Roman"/>
                <a:ea typeface="Times New Roman"/>
                <a:cs typeface="Times New Roman"/>
                <a:sym typeface="Times New Roman"/>
              </a:rPr>
              <a:t>     </a:t>
            </a:r>
            <a:r>
              <a:rPr i="1" lang="en-US" sz="1800">
                <a:latin typeface="Times New Roman"/>
                <a:ea typeface="Times New Roman"/>
                <a:cs typeface="Times New Roman"/>
                <a:sym typeface="Times New Roman"/>
              </a:rPr>
              <a:t>a). Khái niệm:</a:t>
            </a:r>
            <a:endParaRPr i="1" sz="1800">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lt1"/>
              </a:buClr>
              <a:buSzPts val="2375"/>
              <a:buNone/>
            </a:pPr>
            <a:r>
              <a:rPr lang="en-US" sz="19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 Nguyên tắc vừa sức là một trong những nguyên tắc sư phạm của giảng dạy và tập luyện TDTT. Tập luyện TDTT muốn đạt được hiệu quả thì các bài tập phải phù hợp với những đặc điểm về trí tuệ, sức khỏe, giới tính, thể lực, tâm lý và trình độ vận động của người học.</a:t>
            </a:r>
            <a:endParaRPr/>
          </a:p>
          <a:p>
            <a:pPr indent="0" lvl="0" marL="0" marR="0" rtl="0" algn="just">
              <a:lnSpc>
                <a:spcPct val="120000"/>
              </a:lnSpc>
              <a:spcBef>
                <a:spcPts val="0"/>
              </a:spcBef>
              <a:spcAft>
                <a:spcPts val="0"/>
              </a:spcAft>
              <a:buClr>
                <a:schemeClr val="lt1"/>
              </a:buClr>
              <a:buSzPts val="2250"/>
              <a:buNone/>
            </a:pPr>
            <a:r>
              <a:rPr lang="en-US" sz="1800">
                <a:latin typeface="Times New Roman"/>
                <a:ea typeface="Times New Roman"/>
                <a:cs typeface="Times New Roman"/>
                <a:sym typeface="Times New Roman"/>
              </a:rPr>
              <a:t>      </a:t>
            </a:r>
            <a:r>
              <a:rPr b="1" lang="en-US" sz="1800">
                <a:solidFill>
                  <a:schemeClr val="accent2"/>
                </a:solidFill>
                <a:latin typeface="Times New Roman"/>
                <a:ea typeface="Times New Roman"/>
                <a:cs typeface="Times New Roman"/>
                <a:sym typeface="Times New Roman"/>
              </a:rPr>
              <a:t>&lt;&gt; </a:t>
            </a:r>
            <a:r>
              <a:rPr b="1" i="1" lang="en-US" sz="1800" u="sng">
                <a:solidFill>
                  <a:schemeClr val="accent2"/>
                </a:solidFill>
                <a:latin typeface="Times New Roman"/>
                <a:ea typeface="Times New Roman"/>
                <a:cs typeface="Times New Roman"/>
                <a:sym typeface="Times New Roman"/>
              </a:rPr>
              <a:t>Yêu cầu:</a:t>
            </a:r>
            <a:r>
              <a:rPr lang="en-US" sz="1800">
                <a:latin typeface="Times New Roman"/>
                <a:ea typeface="Times New Roman"/>
                <a:cs typeface="Times New Roman"/>
                <a:sym typeface="Times New Roman"/>
              </a:rPr>
              <a:t> </a:t>
            </a:r>
            <a:endParaRPr/>
          </a:p>
          <a:p>
            <a:pPr indent="0" lvl="0" marL="0" marR="0" rtl="0" algn="just">
              <a:lnSpc>
                <a:spcPct val="120000"/>
              </a:lnSpc>
              <a:spcBef>
                <a:spcPts val="0"/>
              </a:spcBef>
              <a:spcAft>
                <a:spcPts val="0"/>
              </a:spcAft>
              <a:buClr>
                <a:schemeClr val="lt1"/>
              </a:buClr>
              <a:buSzPts val="2250"/>
              <a:buNone/>
            </a:pPr>
            <a:r>
              <a:rPr lang="en-US" sz="1800">
                <a:latin typeface="Times New Roman"/>
                <a:ea typeface="Times New Roman"/>
                <a:cs typeface="Times New Roman"/>
                <a:sym typeface="Times New Roman"/>
              </a:rPr>
              <a:t>        + Phải lựa chọn bài tập phù hợp với người tập duy trì tập luyện thường xuyên.</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2250"/>
              <a:buNone/>
            </a:pPr>
            <a:r>
              <a:rPr lang="en-US" sz="1800">
                <a:latin typeface="Times New Roman"/>
                <a:ea typeface="Times New Roman"/>
                <a:cs typeface="Times New Roman"/>
                <a:sym typeface="Times New Roman"/>
              </a:rPr>
              <a:t>        + Tập đúng kỹ thuật và thường xuyên. </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6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5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5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5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5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5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5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5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500"/>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500"/>
                                        <p:tgtEl>
                                          <p:spTgt spid="25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ph type="title"/>
          </p:nvPr>
        </p:nvSpPr>
        <p:spPr>
          <a:xfrm>
            <a:off x="1253490" y="330835"/>
            <a:ext cx="9906000" cy="1160780"/>
          </a:xfrm>
          <a:prstGeom prst="rect">
            <a:avLst/>
          </a:prstGeom>
          <a:gradFill>
            <a:gsLst>
              <a:gs pos="0">
                <a:srgbClr val="F9FCF5"/>
              </a:gs>
              <a:gs pos="74000">
                <a:srgbClr val="D1E8AD"/>
              </a:gs>
              <a:gs pos="83000">
                <a:srgbClr val="D1E8AD"/>
              </a:gs>
              <a:gs pos="100000">
                <a:srgbClr val="E0EFC8"/>
              </a:gs>
            </a:gsLst>
            <a:lin ang="5400000" scaled="0"/>
          </a:gra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EDBBB1"/>
              </a:buClr>
              <a:buSzPct val="100000"/>
              <a:buFont typeface="Federo"/>
              <a:buNone/>
            </a:pPr>
            <a:br>
              <a:rPr b="1" i="1" lang="en-US" cap="none">
                <a:solidFill>
                  <a:srgbClr val="EDBBB1"/>
                </a:solidFill>
                <a:latin typeface="Federo"/>
                <a:ea typeface="Federo"/>
                <a:cs typeface="Federo"/>
                <a:sym typeface="Federo"/>
              </a:rPr>
            </a:br>
            <a:r>
              <a:rPr b="1" i="1" lang="en-US" sz="3300" cap="none">
                <a:solidFill>
                  <a:srgbClr val="EDBBB1"/>
                </a:solidFill>
                <a:latin typeface="Times New Roman"/>
                <a:ea typeface="Times New Roman"/>
                <a:cs typeface="Times New Roman"/>
                <a:sym typeface="Times New Roman"/>
              </a:rPr>
              <a:t>NGUYÊN TẮC VỪA SỨC VÀ NGUYÊN TẮC HỆ THỐNG </a:t>
            </a:r>
            <a:br>
              <a:rPr b="1" i="1" lang="en-US" sz="3300" cap="none">
                <a:solidFill>
                  <a:srgbClr val="EDBBB1"/>
                </a:solidFill>
                <a:latin typeface="Times New Roman"/>
                <a:ea typeface="Times New Roman"/>
                <a:cs typeface="Times New Roman"/>
                <a:sym typeface="Times New Roman"/>
              </a:rPr>
            </a:br>
            <a:r>
              <a:rPr b="1" i="1" lang="en-US" sz="3300" cap="none">
                <a:solidFill>
                  <a:srgbClr val="EDBBB1"/>
                </a:solidFill>
                <a:latin typeface="Times New Roman"/>
                <a:ea typeface="Times New Roman"/>
                <a:cs typeface="Times New Roman"/>
                <a:sym typeface="Times New Roman"/>
              </a:rPr>
              <a:t>TRONG TẬP LUYỆN THỂ DỤC THỂ THAO</a:t>
            </a:r>
            <a:br>
              <a:rPr b="1" lang="en-US" cap="none">
                <a:solidFill>
                  <a:srgbClr val="EDBBB1"/>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57" name="Google Shape;257;p4"/>
          <p:cNvSpPr txBox="1"/>
          <p:nvPr>
            <p:ph idx="1" type="body"/>
          </p:nvPr>
        </p:nvSpPr>
        <p:spPr>
          <a:xfrm>
            <a:off x="956310" y="1771650"/>
            <a:ext cx="10607675" cy="466852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1875"/>
              <a:buNone/>
            </a:pPr>
            <a:r>
              <a:rPr b="1" lang="en-US" sz="1500">
                <a:latin typeface="Times New Roman"/>
                <a:ea typeface="Times New Roman"/>
                <a:cs typeface="Times New Roman"/>
                <a:sym typeface="Times New Roman"/>
              </a:rPr>
              <a:t> </a:t>
            </a:r>
            <a:r>
              <a:rPr i="1" lang="en-US" sz="1800">
                <a:latin typeface="Times New Roman"/>
                <a:ea typeface="Times New Roman"/>
                <a:cs typeface="Times New Roman"/>
                <a:sym typeface="Times New Roman"/>
              </a:rPr>
              <a:t>c). Yêu cầu:</a:t>
            </a:r>
            <a:r>
              <a:rPr i="1" lang="en-US" sz="1500">
                <a:latin typeface="Times New Roman"/>
                <a:ea typeface="Times New Roman"/>
                <a:cs typeface="Times New Roman"/>
                <a:sym typeface="Times New Roman"/>
              </a:rPr>
              <a:t> </a:t>
            </a:r>
            <a:endParaRPr i="1" sz="15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 Tập luyện TDTT bao giờ cũng mang đến sự mệt mỏi, làm giảm sút tạm thời năng lực làm việc. Nhờ quá trình nghỉ ngơi, ăn uống phù hợp cơ thể sẽ được phục hồi.</a:t>
            </a:r>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 Quá trình phục hồi diễn ra ngay sau khi kết thúc tập luyện và có thể kéo dài trong vài ngày tùy theo mức độ nặng nhẹ của lượng vận động trong các buổi tập trước đó.</a:t>
            </a:r>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 Có thể căn cứ một vài số dấu hiệu cơ bản để theo dõi kiểm tra như:</a:t>
            </a:r>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 Mạch đập: nên đo mạch đập trước khi tập luyện như sau khi bài tập chạy bền kết thúc được 10 - 15 phút mà mạch đập vẫn cao hơn bình thường 10 - 15 lần/phút, thì LVĐ bài tập đó quá sức so với trình độ thể lực và sức khỏe. </a:t>
            </a:r>
            <a:endParaRPr sz="15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 Lượng mồ hôi: sau khi kết thúc bài tập luyện 1 - 2 giờ mà lượng mồ hôi vẫn ra nhiều, thậm chí vào ban đêm vẫn còn ra mồ hôi, đặc biệt ở thắt lưng thì đó là dấu hiệu LVĐ quá mức chịu đựng. (bài tập quá nặng)</a:t>
            </a:r>
            <a:endParaRPr sz="15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 Màu da: thấy da đỏ nhiều là biểu hiện đã mệt mỏi, nhưng thấy da tái thì là biểu hiện mệt mỏi quá mức do LVĐ quá mức chịu đựng.</a:t>
            </a:r>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 Cảm giác chủ quan: cảm thấy rất mệt, đau cơ, khớp cảm giác chóng mặt buồn nôn... là tín hiệu của LVĐ quá mức chịu đựng.</a:t>
            </a:r>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 Ăn uống: mệt nhưng sau khi nghỉ ngơi vẫn ăn ngon miệng thì đó là dấu hiệu của LVĐ phù hợp. Ăn không ngon, không hết khẩu phần là LVĐ đến giới hạn chịu đựng. Chán ăn, không muốn ăn trong nhiều bữa thì đó là biểu hiện LVĐ quá sức chịu đựng.</a:t>
            </a:r>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 Giấc ngủ: mệt nhưng ngủ ngon biểu hiện LVĐ phù hợp. Mê sảng, có cảm giác đè nặng ở ngực đó là LVĐ đến giới hạn chịu đựng. Nếu khó ngủ, mất ngủ liên tục chính là biểu hiện của LVĐ quá sức chịu đựng của bản thân.</a:t>
            </a:r>
            <a:endParaRPr sz="15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1875"/>
              <a:buNone/>
            </a:pP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0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1000"/>
                                        <p:tgtEl>
                                          <p:spTgt spid="2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animEffect filter="fade" transition="in">
                                      <p:cBhvr>
                                        <p:cTn dur="1000"/>
                                        <p:tgtEl>
                                          <p:spTgt spid="2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7" st="7"/>
                                            </p:txEl>
                                          </p:spTgt>
                                        </p:tgtEl>
                                        <p:attrNameLst>
                                          <p:attrName>style.visibility</p:attrName>
                                        </p:attrNameLst>
                                      </p:cBhvr>
                                      <p:to>
                                        <p:strVal val="visible"/>
                                      </p:to>
                                    </p:set>
                                    <p:animEffect filter="fade" transition="in">
                                      <p:cBhvr>
                                        <p:cTn dur="1000"/>
                                        <p:tgtEl>
                                          <p:spTgt spid="2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8" st="8"/>
                                            </p:txEl>
                                          </p:spTgt>
                                        </p:tgtEl>
                                        <p:attrNameLst>
                                          <p:attrName>style.visibility</p:attrName>
                                        </p:attrNameLst>
                                      </p:cBhvr>
                                      <p:to>
                                        <p:strVal val="visible"/>
                                      </p:to>
                                    </p:set>
                                    <p:animEffect filter="fade" transition="in">
                                      <p:cBhvr>
                                        <p:cTn dur="1000"/>
                                        <p:tgtEl>
                                          <p:spTgt spid="2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9" st="9"/>
                                            </p:txEl>
                                          </p:spTgt>
                                        </p:tgtEl>
                                        <p:attrNameLst>
                                          <p:attrName>style.visibility</p:attrName>
                                        </p:attrNameLst>
                                      </p:cBhvr>
                                      <p:to>
                                        <p:strVal val="visible"/>
                                      </p:to>
                                    </p:set>
                                    <p:animEffect filter="fade" transition="in">
                                      <p:cBhvr>
                                        <p:cTn dur="1000"/>
                                        <p:tgtEl>
                                          <p:spTgt spid="25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0" st="10"/>
                                            </p:txEl>
                                          </p:spTgt>
                                        </p:tgtEl>
                                        <p:attrNameLst>
                                          <p:attrName>style.visibility</p:attrName>
                                        </p:attrNameLst>
                                      </p:cBhvr>
                                      <p:to>
                                        <p:strVal val="visible"/>
                                      </p:to>
                                    </p:set>
                                    <p:animEffect filter="fade" transition="in">
                                      <p:cBhvr>
                                        <p:cTn dur="1000"/>
                                        <p:tgtEl>
                                          <p:spTgt spid="25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
          <p:cNvSpPr txBox="1"/>
          <p:nvPr>
            <p:ph type="title"/>
          </p:nvPr>
        </p:nvSpPr>
        <p:spPr>
          <a:xfrm>
            <a:off x="1141730" y="491490"/>
            <a:ext cx="9906000" cy="1215390"/>
          </a:xfrm>
          <a:prstGeom prst="rect">
            <a:avLst/>
          </a:prstGeom>
          <a:gradFill>
            <a:gsLst>
              <a:gs pos="0">
                <a:srgbClr val="F9FCF5"/>
              </a:gs>
              <a:gs pos="74000">
                <a:srgbClr val="D1E8AD"/>
              </a:gs>
              <a:gs pos="83000">
                <a:srgbClr val="D1E8AD"/>
              </a:gs>
              <a:gs pos="100000">
                <a:srgbClr val="E0EFC8"/>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EDBBB1"/>
              </a:buClr>
              <a:buSzPct val="109090"/>
              <a:buFont typeface="Federo"/>
              <a:buNone/>
            </a:pPr>
            <a:br>
              <a:rPr b="1" i="1" lang="en-US" cap="none">
                <a:solidFill>
                  <a:srgbClr val="EDBBB1"/>
                </a:solidFill>
                <a:latin typeface="Federo"/>
                <a:ea typeface="Federo"/>
                <a:cs typeface="Federo"/>
                <a:sym typeface="Federo"/>
              </a:rPr>
            </a:br>
            <a:r>
              <a:rPr b="1" i="1" lang="en-US" sz="3300" cap="none">
                <a:solidFill>
                  <a:srgbClr val="EDBBB1"/>
                </a:solidFill>
                <a:latin typeface="Times New Roman"/>
                <a:ea typeface="Times New Roman"/>
                <a:cs typeface="Times New Roman"/>
                <a:sym typeface="Times New Roman"/>
              </a:rPr>
              <a:t>NGUYÊN TẮC VỪA SỨC VÀ NGUYÊN TẮC HỆ THỐNG </a:t>
            </a:r>
            <a:br>
              <a:rPr b="1" i="1" lang="en-US" sz="3300" cap="none">
                <a:solidFill>
                  <a:srgbClr val="EDBBB1"/>
                </a:solidFill>
                <a:latin typeface="Times New Roman"/>
                <a:ea typeface="Times New Roman"/>
                <a:cs typeface="Times New Roman"/>
                <a:sym typeface="Times New Roman"/>
              </a:rPr>
            </a:br>
            <a:r>
              <a:rPr b="1" i="1" lang="en-US" sz="3300" cap="none">
                <a:solidFill>
                  <a:srgbClr val="EDBBB1"/>
                </a:solidFill>
                <a:latin typeface="Times New Roman"/>
                <a:ea typeface="Times New Roman"/>
                <a:cs typeface="Times New Roman"/>
                <a:sym typeface="Times New Roman"/>
              </a:rPr>
              <a:t>TRONG TẬP LUYỆN THỂ DỤC THỂ THAO</a:t>
            </a:r>
            <a:br>
              <a:rPr b="1" lang="en-US" sz="3300" cap="none">
                <a:solidFill>
                  <a:srgbClr val="EDBBB1"/>
                </a:solidFill>
                <a:latin typeface="Times New Roman"/>
                <a:ea typeface="Times New Roman"/>
                <a:cs typeface="Times New Roman"/>
                <a:sym typeface="Times New Roman"/>
              </a:rPr>
            </a:br>
            <a:endParaRPr sz="3300">
              <a:latin typeface="Times New Roman"/>
              <a:ea typeface="Times New Roman"/>
              <a:cs typeface="Times New Roman"/>
              <a:sym typeface="Times New Roman"/>
            </a:endParaRPr>
          </a:p>
        </p:txBody>
      </p:sp>
      <p:sp>
        <p:nvSpPr>
          <p:cNvPr id="263" name="Google Shape;263;p5"/>
          <p:cNvSpPr txBox="1"/>
          <p:nvPr>
            <p:ph idx="1" type="body"/>
          </p:nvPr>
        </p:nvSpPr>
        <p:spPr>
          <a:xfrm>
            <a:off x="1141095" y="2054860"/>
            <a:ext cx="9906000" cy="4321810"/>
          </a:xfrm>
          <a:prstGeom prst="rect">
            <a:avLst/>
          </a:prstGeom>
          <a:noFill/>
          <a:ln>
            <a:noFill/>
          </a:ln>
        </p:spPr>
        <p:txBody>
          <a:bodyPr anchorCtr="0" anchor="t" bIns="45700" lIns="91425" spcFirstLastPara="1" rIns="91425" wrap="square" tIns="45700">
            <a:normAutofit/>
          </a:bodyPr>
          <a:lstStyle/>
          <a:p>
            <a:pPr indent="0" lvl="0" marL="0" marR="0" rtl="0" algn="just">
              <a:lnSpc>
                <a:spcPct val="120000"/>
              </a:lnSpc>
              <a:spcBef>
                <a:spcPts val="0"/>
              </a:spcBef>
              <a:spcAft>
                <a:spcPts val="0"/>
              </a:spcAft>
              <a:buClr>
                <a:schemeClr val="accent2"/>
              </a:buClr>
              <a:buSzPts val="2500"/>
              <a:buNone/>
            </a:pPr>
            <a:r>
              <a:rPr lang="en-US" sz="2000">
                <a:solidFill>
                  <a:schemeClr val="accent2"/>
                </a:solidFill>
                <a:latin typeface="Times New Roman"/>
                <a:ea typeface="Times New Roman"/>
                <a:cs typeface="Times New Roman"/>
                <a:sym typeface="Times New Roman"/>
              </a:rPr>
              <a:t> &lt;&gt; </a:t>
            </a:r>
            <a:r>
              <a:rPr b="1" i="1" lang="en-US" sz="2000" u="sng">
                <a:solidFill>
                  <a:schemeClr val="accent2"/>
                </a:solidFill>
                <a:latin typeface="Times New Roman"/>
                <a:ea typeface="Times New Roman"/>
                <a:cs typeface="Times New Roman"/>
                <a:sym typeface="Times New Roman"/>
              </a:rPr>
              <a:t>Lưu ý:</a:t>
            </a:r>
            <a:r>
              <a:rPr b="1" i="1" lang="en-US" sz="2000" u="sng">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2500"/>
              <a:buNone/>
            </a:pPr>
            <a:r>
              <a:rPr lang="en-US" sz="2000">
                <a:latin typeface="Times New Roman"/>
                <a:ea typeface="Times New Roman"/>
                <a:cs typeface="Times New Roman"/>
                <a:sym typeface="Times New Roman"/>
              </a:rPr>
              <a:t> - Trong quá trình tập luyện TDTT người tập cần tự quan sát, tự theo dõi những biểu hiện và cảm giác chủ quan của mình theo các dấu hiệu cơ bản trên.</a:t>
            </a:r>
            <a:endParaRPr sz="20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2500"/>
              <a:buNone/>
            </a:pPr>
            <a:r>
              <a:rPr lang="en-US" sz="2000">
                <a:latin typeface="Times New Roman"/>
                <a:ea typeface="Times New Roman"/>
                <a:cs typeface="Times New Roman"/>
                <a:sym typeface="Times New Roman"/>
              </a:rPr>
              <a:t> - Nếu thấy những biểu hiện đến giới hạn chịu đựng thì giảm nhẹ hoặc thay đổi hình thức tập luyện khác để điều chỉnh.</a:t>
            </a:r>
            <a:endParaRPr sz="20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2500"/>
              <a:buNone/>
            </a:pPr>
            <a:r>
              <a:rPr lang="en-US" sz="2000">
                <a:latin typeface="Times New Roman"/>
                <a:ea typeface="Times New Roman"/>
                <a:cs typeface="Times New Roman"/>
                <a:sym typeface="Times New Roman"/>
              </a:rPr>
              <a:t> - Trường hợp có dấu hiệu vượt quá giới hạn chịu đựng thì phải lập tức tạm ngừng tập luyện, nghỉ ngơi hồi phục trong một vài ngày để theo dõi, nếu thấy chiều hướng tốt thì có thể tập luyện nhẹ và theo dõi sức khỏe thể lực của bản thân trong vài tuần.</a:t>
            </a:r>
            <a:endParaRPr/>
          </a:p>
          <a:p>
            <a:pPr indent="0" lvl="0" marL="0" marR="0" rtl="0" algn="just">
              <a:lnSpc>
                <a:spcPct val="120000"/>
              </a:lnSpc>
              <a:spcBef>
                <a:spcPts val="0"/>
              </a:spcBef>
              <a:spcAft>
                <a:spcPts val="0"/>
              </a:spcAft>
              <a:buClr>
                <a:schemeClr val="lt1"/>
              </a:buClr>
              <a:buSzPts val="2500"/>
              <a:buNone/>
            </a:pPr>
            <a:r>
              <a:rPr lang="en-US" sz="2000">
                <a:latin typeface="Times New Roman"/>
                <a:ea typeface="Times New Roman"/>
                <a:cs typeface="Times New Roman"/>
                <a:sym typeface="Times New Roman"/>
              </a:rPr>
              <a:t> - Khi thấy cơ thể trở về trạng thái bình thường thì có thể từ từ nâng cao LVĐ trong buổi tập tiếp theo.</a:t>
            </a:r>
            <a:endParaRPr sz="2000">
              <a:latin typeface="Times New Roman"/>
              <a:ea typeface="Times New Roman"/>
              <a:cs typeface="Times New Roman"/>
              <a:sym typeface="Times New Roman"/>
            </a:endParaRPr>
          </a:p>
          <a:p>
            <a:pPr indent="0" lvl="0" marL="0" marR="0" rtl="0" algn="l">
              <a:lnSpc>
                <a:spcPct val="120000"/>
              </a:lnSpc>
              <a:spcBef>
                <a:spcPts val="0"/>
              </a:spcBef>
              <a:spcAft>
                <a:spcPts val="0"/>
              </a:spcAft>
              <a:buClr>
                <a:schemeClr val="lt1"/>
              </a:buClr>
              <a:buSzPts val="2500"/>
              <a:buNone/>
            </a:pPr>
            <a:r>
              <a:rPr lang="en-US" sz="2000">
                <a:latin typeface="Times New Roman"/>
                <a:ea typeface="Times New Roman"/>
                <a:cs typeface="Times New Roman"/>
                <a:sym typeface="Times New Roman"/>
              </a:rPr>
              <a:t> - Nếu trường hợp mệt mỏi kéo dài thì cần đến các cơ sở y tế để bác sỹ thăm khám.</a:t>
            </a:r>
            <a:endParaRPr sz="20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1"/>
              </a:buClr>
              <a:buSzPts val="2500"/>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6"/>
          <p:cNvSpPr txBox="1"/>
          <p:nvPr>
            <p:ph type="title"/>
          </p:nvPr>
        </p:nvSpPr>
        <p:spPr>
          <a:xfrm>
            <a:off x="1141730" y="465455"/>
            <a:ext cx="9906000" cy="1236345"/>
          </a:xfrm>
          <a:prstGeom prst="rect">
            <a:avLst/>
          </a:prstGeom>
          <a:gradFill>
            <a:gsLst>
              <a:gs pos="0">
                <a:srgbClr val="F9FCF5"/>
              </a:gs>
              <a:gs pos="74000">
                <a:srgbClr val="D1E8AD"/>
              </a:gs>
              <a:gs pos="83000">
                <a:srgbClr val="D1E8AD"/>
              </a:gs>
              <a:gs pos="100000">
                <a:srgbClr val="E0EFC8"/>
              </a:gs>
            </a:gsLst>
            <a:lin ang="5400000" scaled="0"/>
          </a:gra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EDBBB1"/>
              </a:buClr>
              <a:buSzPct val="100000"/>
              <a:buFont typeface="Federo"/>
              <a:buNone/>
            </a:pPr>
            <a:br>
              <a:rPr b="1" i="1" lang="en-US" cap="none">
                <a:solidFill>
                  <a:srgbClr val="EDBBB1"/>
                </a:solidFill>
                <a:latin typeface="Federo"/>
                <a:ea typeface="Federo"/>
                <a:cs typeface="Federo"/>
                <a:sym typeface="Federo"/>
              </a:rPr>
            </a:br>
            <a:r>
              <a:rPr b="1" i="1" lang="en-US" sz="3300" cap="none">
                <a:solidFill>
                  <a:srgbClr val="EDBBB1"/>
                </a:solidFill>
                <a:latin typeface="Times New Roman"/>
                <a:ea typeface="Times New Roman"/>
                <a:cs typeface="Times New Roman"/>
                <a:sym typeface="Times New Roman"/>
              </a:rPr>
              <a:t>NGUYÊN TẮC VỪA SỨC VÀ NGUYÊN TẮC HỆ THỐNG </a:t>
            </a:r>
            <a:br>
              <a:rPr b="1" i="1" lang="en-US" sz="3300" cap="none">
                <a:solidFill>
                  <a:srgbClr val="EDBBB1"/>
                </a:solidFill>
                <a:latin typeface="Times New Roman"/>
                <a:ea typeface="Times New Roman"/>
                <a:cs typeface="Times New Roman"/>
                <a:sym typeface="Times New Roman"/>
              </a:rPr>
            </a:br>
            <a:r>
              <a:rPr b="1" i="1" lang="en-US" sz="3300" cap="none">
                <a:solidFill>
                  <a:srgbClr val="EDBBB1"/>
                </a:solidFill>
                <a:latin typeface="Times New Roman"/>
                <a:ea typeface="Times New Roman"/>
                <a:cs typeface="Times New Roman"/>
                <a:sym typeface="Times New Roman"/>
              </a:rPr>
              <a:t>TRONG TẬP LUYỆN THỂ DỤC THỂ THAO</a:t>
            </a:r>
            <a:br>
              <a:rPr b="1" lang="en-US" cap="none">
                <a:solidFill>
                  <a:srgbClr val="EDBBB1"/>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69" name="Google Shape;269;p6"/>
          <p:cNvSpPr txBox="1"/>
          <p:nvPr>
            <p:ph idx="1" type="body"/>
          </p:nvPr>
        </p:nvSpPr>
        <p:spPr>
          <a:xfrm>
            <a:off x="1026160" y="2077720"/>
            <a:ext cx="10310495" cy="4425315"/>
          </a:xfrm>
          <a:prstGeom prst="rect">
            <a:avLst/>
          </a:prstGeom>
          <a:noFill/>
          <a:ln>
            <a:noFill/>
          </a:ln>
        </p:spPr>
        <p:txBody>
          <a:bodyPr anchorCtr="0" anchor="t" bIns="45700" lIns="91425" spcFirstLastPara="1" rIns="91425" wrap="square" tIns="45700">
            <a:normAutofit fontScale="70000" lnSpcReduction="10000"/>
          </a:bodyPr>
          <a:lstStyle/>
          <a:p>
            <a:pPr indent="0" lvl="0" marL="0" marR="0" rtl="0" algn="just">
              <a:lnSpc>
                <a:spcPct val="120000"/>
              </a:lnSpc>
              <a:spcBef>
                <a:spcPts val="0"/>
              </a:spcBef>
              <a:spcAft>
                <a:spcPts val="0"/>
              </a:spcAft>
              <a:buClr>
                <a:schemeClr val="lt1"/>
              </a:buClr>
              <a:buSzPct val="125000"/>
              <a:buNone/>
            </a:pPr>
            <a:r>
              <a:rPr b="1" lang="en-US" sz="2325">
                <a:latin typeface="Times New Roman"/>
                <a:ea typeface="Times New Roman"/>
                <a:cs typeface="Times New Roman"/>
                <a:sym typeface="Times New Roman"/>
              </a:rPr>
              <a:t> </a:t>
            </a:r>
            <a:r>
              <a:rPr b="1" i="1" lang="en-US" sz="2325">
                <a:solidFill>
                  <a:schemeClr val="accent2"/>
                </a:solidFill>
                <a:latin typeface="Times New Roman"/>
                <a:ea typeface="Times New Roman"/>
                <a:cs typeface="Times New Roman"/>
                <a:sym typeface="Times New Roman"/>
              </a:rPr>
              <a:t>2. Nguyên tắc hệ thống:</a:t>
            </a:r>
            <a:endParaRPr i="1" sz="2325">
              <a:solidFill>
                <a:schemeClr val="accent2"/>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25000"/>
              <a:buNone/>
            </a:pPr>
            <a:r>
              <a:rPr b="1" lang="en-US" sz="2325">
                <a:latin typeface="Times New Roman"/>
                <a:ea typeface="Times New Roman"/>
                <a:cs typeface="Times New Roman"/>
                <a:sym typeface="Times New Roman"/>
              </a:rPr>
              <a:t>  </a:t>
            </a:r>
            <a:r>
              <a:rPr i="1" lang="en-US" sz="2325">
                <a:latin typeface="Times New Roman"/>
                <a:ea typeface="Times New Roman"/>
                <a:cs typeface="Times New Roman"/>
                <a:sym typeface="Times New Roman"/>
              </a:rPr>
              <a:t>a). Khái niệm:</a:t>
            </a:r>
            <a:endParaRPr i="1" sz="2325">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25000"/>
              <a:buNone/>
            </a:pPr>
            <a:r>
              <a:rPr lang="en-US" sz="2325">
                <a:latin typeface="Times New Roman"/>
                <a:ea typeface="Times New Roman"/>
                <a:cs typeface="Times New Roman"/>
                <a:sym typeface="Times New Roman"/>
              </a:rPr>
              <a:t> - Nguyên tắc hệ thống là một trong những nguyên tắc sư phạm chỉ rõ việc giảng dạy và tập luyện thể dục thể thao cần phải dựa trên cơ sở khoa học, phải được tiến hành theo một trật tự, một cấu trúc thống nhất và chặt chẽ.</a:t>
            </a:r>
            <a:endParaRPr/>
          </a:p>
          <a:p>
            <a:pPr indent="0" lvl="0" marL="0" marR="0" rtl="0" algn="just">
              <a:lnSpc>
                <a:spcPct val="120000"/>
              </a:lnSpc>
              <a:spcBef>
                <a:spcPts val="0"/>
              </a:spcBef>
              <a:spcAft>
                <a:spcPts val="0"/>
              </a:spcAft>
              <a:buClr>
                <a:schemeClr val="lt1"/>
              </a:buClr>
              <a:buSzPct val="125000"/>
              <a:buNone/>
            </a:pPr>
            <a:r>
              <a:rPr b="1" lang="en-US" sz="2325">
                <a:latin typeface="Times New Roman"/>
                <a:ea typeface="Times New Roman"/>
                <a:cs typeface="Times New Roman"/>
                <a:sym typeface="Times New Roman"/>
              </a:rPr>
              <a:t> </a:t>
            </a:r>
            <a:r>
              <a:rPr i="1" lang="en-US" sz="2325">
                <a:latin typeface="Times New Roman"/>
                <a:ea typeface="Times New Roman"/>
                <a:cs typeface="Times New Roman"/>
                <a:sym typeface="Times New Roman"/>
              </a:rPr>
              <a:t>b). Nội dung</a:t>
            </a:r>
            <a:endParaRPr/>
          </a:p>
          <a:p>
            <a:pPr indent="0" lvl="0" marL="0" marR="0" rtl="0" algn="just">
              <a:lnSpc>
                <a:spcPct val="120000"/>
              </a:lnSpc>
              <a:spcBef>
                <a:spcPts val="0"/>
              </a:spcBef>
              <a:spcAft>
                <a:spcPts val="0"/>
              </a:spcAft>
              <a:buClr>
                <a:schemeClr val="lt1"/>
              </a:buClr>
              <a:buSzPct val="125000"/>
              <a:buNone/>
            </a:pPr>
            <a:r>
              <a:rPr lang="en-US" sz="2325">
                <a:latin typeface="Times New Roman"/>
                <a:ea typeface="Times New Roman"/>
                <a:cs typeface="Times New Roman"/>
                <a:sym typeface="Times New Roman"/>
              </a:rPr>
              <a:t> - Nguyên tắc này dựa trên các quy luật của quá trình nhận thức và mối quan hệ mang tính quy luật giữa LVĐ tập luyện và sự phát triển năng lực vận động. Nguyên tắc tập luyện hệ thống, quá trình tập luyện TDTT muốn đạt được hiệu quả cao cần phải đảm bảo tính mục đích, tính tuần tự và tính liên tục.</a:t>
            </a:r>
            <a:endParaRPr/>
          </a:p>
          <a:p>
            <a:pPr indent="0" lvl="0" marL="0" marR="0" rtl="0" algn="just">
              <a:lnSpc>
                <a:spcPct val="120000"/>
              </a:lnSpc>
              <a:spcBef>
                <a:spcPts val="0"/>
              </a:spcBef>
              <a:spcAft>
                <a:spcPts val="0"/>
              </a:spcAft>
              <a:buClr>
                <a:schemeClr val="lt1"/>
              </a:buClr>
              <a:buSzPct val="125000"/>
              <a:buNone/>
            </a:pPr>
            <a:r>
              <a:rPr lang="en-US" sz="2325">
                <a:latin typeface="Times New Roman"/>
                <a:ea typeface="Times New Roman"/>
                <a:cs typeface="Times New Roman"/>
                <a:sym typeface="Times New Roman"/>
              </a:rPr>
              <a:t> - Tập luyện TDTT thường xuyên sẽ thích ứng nâng cao sức khỏe, thể lực và hoàn thiện các kỹ năng kỹ xảo cũng như tâm lý.</a:t>
            </a:r>
            <a:endParaRPr/>
          </a:p>
          <a:p>
            <a:pPr indent="0" lvl="0" marL="0" marR="0" rtl="0" algn="just">
              <a:lnSpc>
                <a:spcPct val="120000"/>
              </a:lnSpc>
              <a:spcBef>
                <a:spcPts val="0"/>
              </a:spcBef>
              <a:spcAft>
                <a:spcPts val="0"/>
              </a:spcAft>
              <a:buClr>
                <a:schemeClr val="lt1"/>
              </a:buClr>
              <a:buSzPct val="125000"/>
              <a:buNone/>
            </a:pPr>
            <a:r>
              <a:rPr lang="en-US" sz="2325">
                <a:latin typeface="Times New Roman"/>
                <a:ea typeface="Times New Roman"/>
                <a:cs typeface="Times New Roman"/>
                <a:sym typeface="Times New Roman"/>
              </a:rPr>
              <a:t> - Nâng cao sức khỏe thể lực và hoàn thiện kỹ thuật các động tác cần phải tập luyện thường xuyên và liên tục. </a:t>
            </a:r>
            <a:endParaRPr sz="2325">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25000"/>
              <a:buNone/>
            </a:pPr>
            <a:r>
              <a:rPr lang="en-US" sz="2325">
                <a:latin typeface="Times New Roman"/>
                <a:ea typeface="Times New Roman"/>
                <a:cs typeface="Times New Roman"/>
                <a:sym typeface="Times New Roman"/>
              </a:rPr>
              <a:t>  </a:t>
            </a:r>
            <a:r>
              <a:rPr b="1" lang="en-US" sz="2325">
                <a:solidFill>
                  <a:schemeClr val="accent2"/>
                </a:solidFill>
                <a:latin typeface="Times New Roman"/>
                <a:ea typeface="Times New Roman"/>
                <a:cs typeface="Times New Roman"/>
                <a:sym typeface="Times New Roman"/>
              </a:rPr>
              <a:t>&lt;&gt; </a:t>
            </a:r>
            <a:r>
              <a:rPr b="1" i="1" lang="en-US" sz="2325" u="sng">
                <a:solidFill>
                  <a:schemeClr val="accent2"/>
                </a:solidFill>
                <a:latin typeface="Times New Roman"/>
                <a:ea typeface="Times New Roman"/>
                <a:cs typeface="Times New Roman"/>
                <a:sym typeface="Times New Roman"/>
              </a:rPr>
              <a:t>Yêu cầu:</a:t>
            </a:r>
            <a:endParaRPr sz="2325">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25000"/>
              <a:buNone/>
            </a:pPr>
            <a:r>
              <a:rPr lang="en-US" sz="2325">
                <a:latin typeface="Times New Roman"/>
                <a:ea typeface="Times New Roman"/>
                <a:cs typeface="Times New Roman"/>
                <a:sym typeface="Times New Roman"/>
              </a:rPr>
              <a:t>  + Hiểu được mục đích, nội dung bài tập </a:t>
            </a:r>
            <a:endParaRPr/>
          </a:p>
          <a:p>
            <a:pPr indent="0" lvl="0" marL="0" marR="0" rtl="0" algn="just">
              <a:lnSpc>
                <a:spcPct val="120000"/>
              </a:lnSpc>
              <a:spcBef>
                <a:spcPts val="0"/>
              </a:spcBef>
              <a:spcAft>
                <a:spcPts val="0"/>
              </a:spcAft>
              <a:buClr>
                <a:schemeClr val="lt1"/>
              </a:buClr>
              <a:buSzPct val="125000"/>
              <a:buNone/>
            </a:pPr>
            <a:r>
              <a:rPr lang="en-US" sz="2325">
                <a:latin typeface="Times New Roman"/>
                <a:ea typeface="Times New Roman"/>
                <a:cs typeface="Times New Roman"/>
                <a:sym typeface="Times New Roman"/>
              </a:rPr>
              <a:t>  + Các phương pháp tập luyện tuân theo một trật tự nhất định mang tính mục đích, tính khoa học.</a:t>
            </a:r>
            <a:endParaRPr sz="2325">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25000"/>
              <a:buNone/>
            </a:pPr>
            <a:r>
              <a:rPr lang="en-US" sz="2325">
                <a:latin typeface="Times New Roman"/>
                <a:ea typeface="Times New Roman"/>
                <a:cs typeface="Times New Roman"/>
                <a:sym typeface="Times New Roman"/>
              </a:rPr>
              <a:t>  + Tập luyện thường xuyên nâng cao trình độ thể lực và mức độ hoàn thiện các kĩ năng kĩ xảo vận động.</a:t>
            </a:r>
            <a:endParaRPr sz="2325">
              <a:latin typeface="Times New Roman"/>
              <a:ea typeface="Times New Roman"/>
              <a:cs typeface="Times New Roman"/>
              <a:sym typeface="Times New Roman"/>
            </a:endParaRPr>
          </a:p>
          <a:p>
            <a:pPr indent="-99456" lvl="0" marL="228600" rtl="0" algn="l">
              <a:lnSpc>
                <a:spcPct val="120000"/>
              </a:lnSpc>
              <a:spcBef>
                <a:spcPts val="1000"/>
              </a:spcBef>
              <a:spcAft>
                <a:spcPts val="0"/>
              </a:spcAft>
              <a:buClr>
                <a:schemeClr val="lt1"/>
              </a:buClr>
              <a:buSzPct val="125000"/>
              <a:buNone/>
            </a:pPr>
            <a:r>
              <a:t/>
            </a:r>
            <a:endParaRPr sz="2325">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268"/>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8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800"/>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800"/>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800"/>
                                        <p:tgtEl>
                                          <p:spTgt spid="2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Effect filter="fade" transition="in">
                                      <p:cBhvr>
                                        <p:cTn dur="800"/>
                                        <p:tgtEl>
                                          <p:spTgt spid="2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animEffect filter="fade" transition="in">
                                      <p:cBhvr>
                                        <p:cTn dur="800"/>
                                        <p:tgtEl>
                                          <p:spTgt spid="2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animEffect filter="fade" transition="in">
                                      <p:cBhvr>
                                        <p:cTn dur="800"/>
                                        <p:tgtEl>
                                          <p:spTgt spid="2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7" st="7"/>
                                            </p:txEl>
                                          </p:spTgt>
                                        </p:tgtEl>
                                        <p:attrNameLst>
                                          <p:attrName>style.visibility</p:attrName>
                                        </p:attrNameLst>
                                      </p:cBhvr>
                                      <p:to>
                                        <p:strVal val="visible"/>
                                      </p:to>
                                    </p:set>
                                    <p:animEffect filter="fade" transition="in">
                                      <p:cBhvr>
                                        <p:cTn dur="800"/>
                                        <p:tgtEl>
                                          <p:spTgt spid="2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8" st="8"/>
                                            </p:txEl>
                                          </p:spTgt>
                                        </p:tgtEl>
                                        <p:attrNameLst>
                                          <p:attrName>style.visibility</p:attrName>
                                        </p:attrNameLst>
                                      </p:cBhvr>
                                      <p:to>
                                        <p:strVal val="visible"/>
                                      </p:to>
                                    </p:set>
                                    <p:animEffect filter="fade" transition="in">
                                      <p:cBhvr>
                                        <p:cTn dur="800"/>
                                        <p:tgtEl>
                                          <p:spTgt spid="2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9" st="9"/>
                                            </p:txEl>
                                          </p:spTgt>
                                        </p:tgtEl>
                                        <p:attrNameLst>
                                          <p:attrName>style.visibility</p:attrName>
                                        </p:attrNameLst>
                                      </p:cBhvr>
                                      <p:to>
                                        <p:strVal val="visible"/>
                                      </p:to>
                                    </p:set>
                                    <p:animEffect filter="fade" transition="in">
                                      <p:cBhvr>
                                        <p:cTn dur="800"/>
                                        <p:tgtEl>
                                          <p:spTgt spid="26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0" st="10"/>
                                            </p:txEl>
                                          </p:spTgt>
                                        </p:tgtEl>
                                        <p:attrNameLst>
                                          <p:attrName>style.visibility</p:attrName>
                                        </p:attrNameLst>
                                      </p:cBhvr>
                                      <p:to>
                                        <p:strVal val="visible"/>
                                      </p:to>
                                    </p:set>
                                    <p:animEffect filter="fade" transition="in">
                                      <p:cBhvr>
                                        <p:cTn dur="800"/>
                                        <p:tgtEl>
                                          <p:spTgt spid="26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1" st="11"/>
                                            </p:txEl>
                                          </p:spTgt>
                                        </p:tgtEl>
                                        <p:attrNameLst>
                                          <p:attrName>style.visibility</p:attrName>
                                        </p:attrNameLst>
                                      </p:cBhvr>
                                      <p:to>
                                        <p:strVal val="visible"/>
                                      </p:to>
                                    </p:set>
                                    <p:animEffect filter="fade" transition="in">
                                      <p:cBhvr>
                                        <p:cTn dur="800"/>
                                        <p:tgtEl>
                                          <p:spTgt spid="26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7"/>
          <p:cNvSpPr txBox="1"/>
          <p:nvPr>
            <p:ph type="title"/>
          </p:nvPr>
        </p:nvSpPr>
        <p:spPr>
          <a:xfrm>
            <a:off x="1141413" y="618518"/>
            <a:ext cx="10101976" cy="1340911"/>
          </a:xfrm>
          <a:prstGeom prst="rect">
            <a:avLst/>
          </a:prstGeom>
          <a:gradFill>
            <a:gsLst>
              <a:gs pos="0">
                <a:srgbClr val="F9FCF5"/>
              </a:gs>
              <a:gs pos="74000">
                <a:srgbClr val="D1E8AD"/>
              </a:gs>
              <a:gs pos="83000">
                <a:srgbClr val="D1E8AD"/>
              </a:gs>
              <a:gs pos="100000">
                <a:srgbClr val="E0EFC8"/>
              </a:gs>
            </a:gsLst>
            <a:lin ang="5400000" scaled="0"/>
          </a:gra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EDBBB1"/>
              </a:buClr>
              <a:buSzPct val="109090"/>
              <a:buFont typeface="Federo"/>
              <a:buNone/>
            </a:pPr>
            <a:br>
              <a:rPr b="1" i="1" lang="en-US" cap="none">
                <a:solidFill>
                  <a:srgbClr val="EDBBB1"/>
                </a:solidFill>
                <a:latin typeface="Federo"/>
                <a:ea typeface="Federo"/>
                <a:cs typeface="Federo"/>
                <a:sym typeface="Federo"/>
              </a:rPr>
            </a:br>
            <a:r>
              <a:rPr b="1" i="1" lang="en-US" sz="3300" cap="none">
                <a:solidFill>
                  <a:srgbClr val="EDBBB1"/>
                </a:solidFill>
                <a:latin typeface="Times New Roman"/>
                <a:ea typeface="Times New Roman"/>
                <a:cs typeface="Times New Roman"/>
                <a:sym typeface="Times New Roman"/>
              </a:rPr>
              <a:t>NGUYÊN TẮC VỪA SỨC VÀ NGUYÊN TẮC HỆ THỐNG </a:t>
            </a:r>
            <a:br>
              <a:rPr b="1" i="1" lang="en-US" sz="3300" cap="none">
                <a:solidFill>
                  <a:srgbClr val="EDBBB1"/>
                </a:solidFill>
                <a:latin typeface="Times New Roman"/>
                <a:ea typeface="Times New Roman"/>
                <a:cs typeface="Times New Roman"/>
                <a:sym typeface="Times New Roman"/>
              </a:rPr>
            </a:br>
            <a:r>
              <a:rPr b="1" i="1" lang="en-US" sz="3300" cap="none">
                <a:solidFill>
                  <a:srgbClr val="EDBBB1"/>
                </a:solidFill>
                <a:latin typeface="Times New Roman"/>
                <a:ea typeface="Times New Roman"/>
                <a:cs typeface="Times New Roman"/>
                <a:sym typeface="Times New Roman"/>
              </a:rPr>
              <a:t>TRONG TẬP LUYỆN THỂ DỤC THỂ THAO</a:t>
            </a:r>
            <a:br>
              <a:rPr b="1" lang="en-US" sz="3300" cap="none">
                <a:solidFill>
                  <a:srgbClr val="EDBBB1"/>
                </a:solidFill>
                <a:latin typeface="Times New Roman"/>
                <a:ea typeface="Times New Roman"/>
                <a:cs typeface="Times New Roman"/>
                <a:sym typeface="Times New Roman"/>
              </a:rPr>
            </a:br>
            <a:endParaRPr sz="3300">
              <a:latin typeface="Times New Roman"/>
              <a:ea typeface="Times New Roman"/>
              <a:cs typeface="Times New Roman"/>
              <a:sym typeface="Times New Roman"/>
            </a:endParaRPr>
          </a:p>
        </p:txBody>
      </p:sp>
      <p:sp>
        <p:nvSpPr>
          <p:cNvPr id="275" name="Google Shape;275;p7"/>
          <p:cNvSpPr txBox="1"/>
          <p:nvPr>
            <p:ph idx="1" type="body"/>
          </p:nvPr>
        </p:nvSpPr>
        <p:spPr>
          <a:xfrm>
            <a:off x="1141413" y="2249486"/>
            <a:ext cx="10101976" cy="4030016"/>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just">
              <a:lnSpc>
                <a:spcPct val="120000"/>
              </a:lnSpc>
              <a:spcBef>
                <a:spcPts val="0"/>
              </a:spcBef>
              <a:spcAft>
                <a:spcPts val="0"/>
              </a:spcAft>
              <a:buClr>
                <a:schemeClr val="lt1"/>
              </a:buClr>
              <a:buSzPct val="166666"/>
              <a:buNone/>
            </a:pPr>
            <a:r>
              <a:rPr b="1" lang="en-US">
                <a:latin typeface="Times New Roman"/>
                <a:ea typeface="Times New Roman"/>
                <a:cs typeface="Times New Roman"/>
                <a:sym typeface="Times New Roman"/>
              </a:rPr>
              <a:t> </a:t>
            </a:r>
            <a:r>
              <a:rPr i="1" lang="en-US" sz="2570">
                <a:latin typeface="Times New Roman"/>
                <a:ea typeface="Times New Roman"/>
                <a:cs typeface="Times New Roman"/>
                <a:sym typeface="Times New Roman"/>
              </a:rPr>
              <a:t>c). Yêu cầu:</a:t>
            </a:r>
            <a:r>
              <a:rPr i="1" lang="en-US">
                <a:latin typeface="Times New Roman"/>
                <a:ea typeface="Times New Roman"/>
                <a:cs typeface="Times New Roman"/>
                <a:sym typeface="Times New Roman"/>
              </a:rPr>
              <a:t> </a:t>
            </a:r>
            <a:endParaRPr i="1"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66666"/>
              <a:buNone/>
            </a:pPr>
            <a:r>
              <a:rPr lang="en-US">
                <a:latin typeface="Times New Roman"/>
                <a:ea typeface="Times New Roman"/>
                <a:cs typeface="Times New Roman"/>
                <a:sym typeface="Times New Roman"/>
              </a:rPr>
              <a:t>  &lt;&gt; Tập luyện TDTT cần phải tiến hành một cách có chủ đích, có kế hoạch</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66666"/>
              <a:buNone/>
            </a:pPr>
            <a:r>
              <a:rPr lang="en-US">
                <a:latin typeface="Times New Roman"/>
                <a:ea typeface="Times New Roman"/>
                <a:cs typeface="Times New Roman"/>
                <a:sym typeface="Times New Roman"/>
              </a:rPr>
              <a:t>   + Trước khi tập cần xác định rõ mục đích cần phải đạt được, bao gồm mục đích dài hạn (trong năm lớp 11), mục đích giai đoạn (trong học kỳ, trong tháng, trong tuần), và mục đích cụ thể trong từng buổi tập.</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66666"/>
              <a:buNone/>
            </a:pPr>
            <a:r>
              <a:rPr lang="en-US">
                <a:latin typeface="Times New Roman"/>
                <a:ea typeface="Times New Roman"/>
                <a:cs typeface="Times New Roman"/>
                <a:sym typeface="Times New Roman"/>
              </a:rPr>
              <a:t>   + Việc xác định rõ mục đích tập luyện giúp chúng ta hiểu rõ ý nghĩa buổi tập, khắc phục khó khăn trong tập luyện để đạt mục đích đề ra,  mặt khác còn là cơ sở để lựa chọn các bài tập và phương pháp tập luyện phù hợp.</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66666"/>
              <a:buNone/>
            </a:pPr>
            <a:r>
              <a:rPr lang="en-US">
                <a:latin typeface="Times New Roman"/>
                <a:ea typeface="Times New Roman"/>
                <a:cs typeface="Times New Roman"/>
                <a:sym typeface="Times New Roman"/>
              </a:rPr>
              <a:t>  &lt;&gt; Sắp xếp nội dung các buổi tập cần chú ý đến tính tuần tự và mối liên hệ lẫn nhau giữa chúng.</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66666"/>
              <a:buNone/>
            </a:pPr>
            <a:r>
              <a:rPr lang="en-US">
                <a:latin typeface="Times New Roman"/>
                <a:ea typeface="Times New Roman"/>
                <a:cs typeface="Times New Roman"/>
                <a:sym typeface="Times New Roman"/>
              </a:rPr>
              <a:t>   + Nội dung tập luyện sắp xếp theo các quy tắc sau:</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66666"/>
              <a:buNone/>
            </a:pPr>
            <a:r>
              <a:rPr lang="en-US">
                <a:latin typeface="Times New Roman"/>
                <a:ea typeface="Times New Roman"/>
                <a:cs typeface="Times New Roman"/>
                <a:sym typeface="Times New Roman"/>
              </a:rPr>
              <a:t>    - Từ đơn giản đến phức tạp, từ chưa biết đến biết, từ thấp đến cao, từ dễ đến khó, từ nhẹ đến nặng.</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66666"/>
              <a:buNone/>
            </a:pPr>
            <a:r>
              <a:rPr lang="en-US">
                <a:latin typeface="Times New Roman"/>
                <a:ea typeface="Times New Roman"/>
                <a:cs typeface="Times New Roman"/>
                <a:sym typeface="Times New Roman"/>
              </a:rPr>
              <a:t>    - Khi lựa chọn các bài tập cần chú ý đến mối quan hệ bổ trợ cho nhau giữa các bài tập.</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66666"/>
              <a:buNone/>
            </a:pPr>
            <a:r>
              <a:rPr lang="en-US">
                <a:latin typeface="Times New Roman"/>
                <a:ea typeface="Times New Roman"/>
                <a:cs typeface="Times New Roman"/>
                <a:sym typeface="Times New Roman"/>
              </a:rPr>
              <a:t>    - Khi sắp xếp nội dung tập luyện trong một buổi tập và các buổi tập trong tuần, cần chú ý đến hiệu quả gần nhất và tính tuần tự hợp lý.</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ct val="166666"/>
              <a:buNone/>
            </a:pPr>
            <a:r>
              <a:rPr lang="en-US">
                <a:latin typeface="Times New Roman"/>
                <a:ea typeface="Times New Roman"/>
                <a:cs typeface="Times New Roman"/>
                <a:sym typeface="Times New Roman"/>
              </a:rPr>
              <a:t>  &lt;&gt; Cần tập luyện thường xuyên, liên tục, tránh nghỉ tập luyện trong thời gian quá dài. (nghỉ tập quá dài sẽ làm giảm sút và mất đi những hiệu quả tập luyện).</a:t>
            </a:r>
            <a:endParaRPr sz="1800">
              <a:latin typeface="Times New Roman"/>
              <a:ea typeface="Times New Roman"/>
              <a:cs typeface="Times New Roman"/>
              <a:sym typeface="Times New Roman"/>
            </a:endParaRPr>
          </a:p>
        </p:txBody>
      </p:sp>
      <p:sp>
        <p:nvSpPr>
          <p:cNvPr id="276" name="Google Shape;276;p7"/>
          <p:cNvSpPr txBox="1"/>
          <p:nvPr/>
        </p:nvSpPr>
        <p:spPr>
          <a:xfrm>
            <a:off x="4589206" y="6223818"/>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Click to add text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5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5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500"/>
                                        <p:tgtEl>
                                          <p:spTgt spid="2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animEffect filter="fade" transition="in">
                                      <p:cBhvr>
                                        <p:cTn dur="500"/>
                                        <p:tgtEl>
                                          <p:spTgt spid="2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animEffect filter="fade" transition="in">
                                      <p:cBhvr>
                                        <p:cTn dur="500"/>
                                        <p:tgtEl>
                                          <p:spTgt spid="2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animEffect filter="fade" transition="in">
                                      <p:cBhvr>
                                        <p:cTn dur="500"/>
                                        <p:tgtEl>
                                          <p:spTgt spid="2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animEffect filter="fade" transition="in">
                                      <p:cBhvr>
                                        <p:cTn dur="500"/>
                                        <p:tgtEl>
                                          <p:spTgt spid="2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animEffect filter="fade" transition="in">
                                      <p:cBhvr>
                                        <p:cTn dur="500"/>
                                        <p:tgtEl>
                                          <p:spTgt spid="2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8" st="8"/>
                                            </p:txEl>
                                          </p:spTgt>
                                        </p:tgtEl>
                                        <p:attrNameLst>
                                          <p:attrName>style.visibility</p:attrName>
                                        </p:attrNameLst>
                                      </p:cBhvr>
                                      <p:to>
                                        <p:strVal val="visible"/>
                                      </p:to>
                                    </p:set>
                                    <p:animEffect filter="fade" transition="in">
                                      <p:cBhvr>
                                        <p:cTn dur="500"/>
                                        <p:tgtEl>
                                          <p:spTgt spid="27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9" st="9"/>
                                            </p:txEl>
                                          </p:spTgt>
                                        </p:tgtEl>
                                        <p:attrNameLst>
                                          <p:attrName>style.visibility</p:attrName>
                                        </p:attrNameLst>
                                      </p:cBhvr>
                                      <p:to>
                                        <p:strVal val="visible"/>
                                      </p:to>
                                    </p:set>
                                    <p:animEffect filter="fade" transition="in">
                                      <p:cBhvr>
                                        <p:cTn dur="500"/>
                                        <p:tgtEl>
                                          <p:spTgt spid="27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8"/>
          <p:cNvSpPr txBox="1"/>
          <p:nvPr>
            <p:ph type="title"/>
          </p:nvPr>
        </p:nvSpPr>
        <p:spPr>
          <a:xfrm>
            <a:off x="1141413" y="618518"/>
            <a:ext cx="9905998" cy="1478570"/>
          </a:xfrm>
          <a:prstGeom prst="rect">
            <a:avLst/>
          </a:prstGeom>
          <a:gradFill>
            <a:gsLst>
              <a:gs pos="0">
                <a:srgbClr val="F9FCF5"/>
              </a:gs>
              <a:gs pos="74000">
                <a:srgbClr val="D1E8AD"/>
              </a:gs>
              <a:gs pos="83000">
                <a:srgbClr val="D1E8AD"/>
              </a:gs>
              <a:gs pos="100000">
                <a:srgbClr val="E0EFC8"/>
              </a:gs>
            </a:gsLst>
            <a:lin ang="5400000" scaled="0"/>
          </a:grad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EDBBB1"/>
              </a:buClr>
              <a:buSzPct val="109090"/>
              <a:buFont typeface="Federo"/>
              <a:buNone/>
            </a:pPr>
            <a:br>
              <a:rPr b="1" i="1" lang="en-US" cap="none">
                <a:solidFill>
                  <a:srgbClr val="EDBBB1"/>
                </a:solidFill>
                <a:latin typeface="Federo"/>
                <a:ea typeface="Federo"/>
                <a:cs typeface="Federo"/>
                <a:sym typeface="Federo"/>
              </a:rPr>
            </a:br>
            <a:r>
              <a:rPr b="1" i="1" lang="en-US" sz="3300" cap="none">
                <a:solidFill>
                  <a:srgbClr val="EDBBB1"/>
                </a:solidFill>
                <a:latin typeface="Times New Roman"/>
                <a:ea typeface="Times New Roman"/>
                <a:cs typeface="Times New Roman"/>
                <a:sym typeface="Times New Roman"/>
              </a:rPr>
              <a:t>NGUYÊN TẮC VỪA SỨC VÀ NGUYÊN TẮC HỆ THỐNG </a:t>
            </a:r>
            <a:br>
              <a:rPr b="1" i="1" lang="en-US" sz="3300" cap="none">
                <a:solidFill>
                  <a:srgbClr val="EDBBB1"/>
                </a:solidFill>
                <a:latin typeface="Times New Roman"/>
                <a:ea typeface="Times New Roman"/>
                <a:cs typeface="Times New Roman"/>
                <a:sym typeface="Times New Roman"/>
              </a:rPr>
            </a:br>
            <a:r>
              <a:rPr b="1" i="1" lang="en-US" sz="3300" cap="none">
                <a:solidFill>
                  <a:srgbClr val="EDBBB1"/>
                </a:solidFill>
                <a:latin typeface="Times New Roman"/>
                <a:ea typeface="Times New Roman"/>
                <a:cs typeface="Times New Roman"/>
                <a:sym typeface="Times New Roman"/>
              </a:rPr>
              <a:t>TRONG TẬP LUYỆN THỂ DỤC THỂ THAO</a:t>
            </a:r>
            <a:br>
              <a:rPr b="1" lang="en-US" sz="3300" cap="none">
                <a:solidFill>
                  <a:srgbClr val="EDBBB1"/>
                </a:solidFill>
                <a:latin typeface="Times New Roman"/>
                <a:ea typeface="Times New Roman"/>
                <a:cs typeface="Times New Roman"/>
                <a:sym typeface="Times New Roman"/>
              </a:rPr>
            </a:br>
            <a:endParaRPr sz="3300">
              <a:latin typeface="Times New Roman"/>
              <a:ea typeface="Times New Roman"/>
              <a:cs typeface="Times New Roman"/>
              <a:sym typeface="Times New Roman"/>
            </a:endParaRPr>
          </a:p>
        </p:txBody>
      </p:sp>
      <p:sp>
        <p:nvSpPr>
          <p:cNvPr id="282" name="Google Shape;282;p8"/>
          <p:cNvSpPr txBox="1"/>
          <p:nvPr>
            <p:ph idx="1" type="body"/>
          </p:nvPr>
        </p:nvSpPr>
        <p:spPr>
          <a:xfrm>
            <a:off x="1141412" y="2249487"/>
            <a:ext cx="9905999" cy="3255574"/>
          </a:xfrm>
          <a:prstGeom prst="rect">
            <a:avLst/>
          </a:prstGeom>
          <a:noFill/>
          <a:ln>
            <a:noFill/>
          </a:ln>
        </p:spPr>
        <p:txBody>
          <a:bodyPr anchorCtr="0" anchor="t" bIns="45700" lIns="91425" spcFirstLastPara="1" rIns="91425" wrap="square" tIns="45700">
            <a:normAutofit/>
          </a:bodyPr>
          <a:lstStyle/>
          <a:p>
            <a:pPr indent="0" lvl="0" marL="0" marR="0" rtl="0" algn="just">
              <a:lnSpc>
                <a:spcPct val="120000"/>
              </a:lnSpc>
              <a:spcBef>
                <a:spcPts val="0"/>
              </a:spcBef>
              <a:spcAft>
                <a:spcPts val="0"/>
              </a:spcAft>
              <a:buClr>
                <a:schemeClr val="lt1"/>
              </a:buClr>
              <a:buSzPts val="1125"/>
              <a:buNone/>
            </a:pPr>
            <a:r>
              <a:t/>
            </a:r>
            <a:endParaRPr b="1" sz="900">
              <a:latin typeface="Noto Sans Symbols"/>
              <a:ea typeface="Noto Sans Symbols"/>
              <a:cs typeface="Noto Sans Symbols"/>
              <a:sym typeface="Noto Sans Symbols"/>
            </a:endParaRPr>
          </a:p>
          <a:p>
            <a:pPr indent="0" lvl="0" marL="0" marR="0" rtl="0" algn="just">
              <a:lnSpc>
                <a:spcPct val="120000"/>
              </a:lnSpc>
              <a:spcBef>
                <a:spcPts val="0"/>
              </a:spcBef>
              <a:spcAft>
                <a:spcPts val="0"/>
              </a:spcAft>
              <a:buClr>
                <a:schemeClr val="accent2"/>
              </a:buClr>
              <a:buSzPts val="3000"/>
              <a:buNone/>
            </a:pPr>
            <a:r>
              <a:rPr b="1" lang="en-US">
                <a:solidFill>
                  <a:schemeClr val="accent2"/>
                </a:solidFill>
                <a:latin typeface="Times New Roman"/>
                <a:ea typeface="Times New Roman"/>
                <a:cs typeface="Times New Roman"/>
                <a:sym typeface="Times New Roman"/>
              </a:rPr>
              <a:t>&lt;&gt;</a:t>
            </a:r>
            <a:r>
              <a:rPr b="1" i="1" lang="en-US">
                <a:solidFill>
                  <a:schemeClr val="accent2"/>
                </a:solidFill>
                <a:latin typeface="Times New Roman"/>
                <a:ea typeface="Times New Roman"/>
                <a:cs typeface="Times New Roman"/>
                <a:sym typeface="Times New Roman"/>
              </a:rPr>
              <a:t> </a:t>
            </a:r>
            <a:r>
              <a:rPr b="1" i="1" lang="en-US" u="sng">
                <a:solidFill>
                  <a:schemeClr val="accent2"/>
                </a:solidFill>
                <a:latin typeface="Times New Roman"/>
                <a:ea typeface="Times New Roman"/>
                <a:cs typeface="Times New Roman"/>
                <a:sym typeface="Times New Roman"/>
              </a:rPr>
              <a:t>Củng cố</a:t>
            </a:r>
            <a:r>
              <a:rPr b="1" i="1" lang="en-US">
                <a:solidFill>
                  <a:schemeClr val="accent2"/>
                </a:solidFill>
                <a:latin typeface="Times New Roman"/>
                <a:ea typeface="Times New Roman"/>
                <a:cs typeface="Times New Roman"/>
                <a:sym typeface="Times New Roman"/>
              </a:rPr>
              <a:t>:</a:t>
            </a:r>
            <a:endParaRPr b="1" i="1">
              <a:solidFill>
                <a:schemeClr val="accent2"/>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1250"/>
              <a:buNone/>
            </a:pPr>
            <a:r>
              <a:t/>
            </a:r>
            <a:endParaRPr i="1" sz="1000">
              <a:solidFill>
                <a:schemeClr val="accent2"/>
              </a:solidFill>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3000"/>
              <a:buNone/>
            </a:pPr>
            <a:r>
              <a:rPr lang="en-US">
                <a:latin typeface="Times New Roman"/>
                <a:ea typeface="Times New Roman"/>
                <a:cs typeface="Times New Roman"/>
                <a:sym typeface="Times New Roman"/>
              </a:rPr>
              <a:t> - Nguyên tắc vừa sức.</a:t>
            </a:r>
            <a:endParaRPr>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3000"/>
              <a:buNone/>
            </a:pPr>
            <a:r>
              <a:rPr lang="en-US">
                <a:latin typeface="Times New Roman"/>
                <a:ea typeface="Times New Roman"/>
                <a:cs typeface="Times New Roman"/>
                <a:sym typeface="Times New Roman"/>
              </a:rPr>
              <a:t> - Nguyên tắc hệ thống.</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3000"/>
              <a:buNone/>
            </a:pPr>
            <a:r>
              <a:rPr lang="en-US">
                <a:latin typeface="Times New Roman"/>
                <a:ea typeface="Times New Roman"/>
                <a:cs typeface="Times New Roman"/>
                <a:sym typeface="Times New Roman"/>
              </a:rPr>
              <a:t> - Phương pháp rèn luyện sức khỏe bằng cách lập kế hoạch tập luyện phù hợp.</a:t>
            </a:r>
            <a:endParaRPr sz="1800">
              <a:latin typeface="Times New Roman"/>
              <a:ea typeface="Times New Roman"/>
              <a:cs typeface="Times New Roman"/>
              <a:sym typeface="Times New Roman"/>
            </a:endParaRPr>
          </a:p>
          <a:p>
            <a:pPr indent="0" lvl="0" marL="0" marR="0" rtl="0" algn="just">
              <a:lnSpc>
                <a:spcPct val="120000"/>
              </a:lnSpc>
              <a:spcBef>
                <a:spcPts val="0"/>
              </a:spcBef>
              <a:spcAft>
                <a:spcPts val="0"/>
              </a:spcAft>
              <a:buClr>
                <a:schemeClr val="lt1"/>
              </a:buClr>
              <a:buSzPts val="3000"/>
              <a:buNone/>
            </a:pPr>
            <a:r>
              <a:rPr lang="en-US">
                <a:latin typeface="Times New Roman"/>
                <a:ea typeface="Times New Roman"/>
                <a:cs typeface="Times New Roman"/>
                <a:sym typeface="Times New Roman"/>
              </a:rPr>
              <a:t> - Lập kế hoạch tập luyện cá nhân.</a:t>
            </a:r>
            <a:endParaRPr>
              <a:latin typeface="Times New Roman"/>
              <a:ea typeface="Times New Roman"/>
              <a:cs typeface="Times New Roman"/>
              <a:sym typeface="Times New Roman"/>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2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9"/>
          <p:cNvSpPr txBox="1"/>
          <p:nvPr>
            <p:ph type="title"/>
          </p:nvPr>
        </p:nvSpPr>
        <p:spPr>
          <a:xfrm>
            <a:off x="1410335" y="715010"/>
            <a:ext cx="9446895" cy="777875"/>
          </a:xfrm>
          <a:prstGeom prst="rect">
            <a:avLst/>
          </a:prstGeom>
          <a:blipFill rotWithShape="1">
            <a:blip r:embed="rId3">
              <a:alphaModFix amt="92000"/>
            </a:blip>
            <a:tile algn="tl" flip="none" tx="0" sx="100000" ty="0" sy="100000"/>
          </a:blip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24567"/>
              <a:buFont typeface="Times New Roman"/>
              <a:buNone/>
            </a:pPr>
            <a:br>
              <a:rPr b="1" lang="en-US">
                <a:solidFill>
                  <a:schemeClr val="dk1"/>
                </a:solidFill>
                <a:latin typeface="Times New Roman"/>
                <a:ea typeface="Times New Roman"/>
                <a:cs typeface="Times New Roman"/>
                <a:sym typeface="Times New Roman"/>
              </a:rPr>
            </a:br>
            <a:r>
              <a:rPr b="1" lang="en-US">
                <a:solidFill>
                  <a:schemeClr val="dk1"/>
                </a:solidFill>
                <a:latin typeface="Times New Roman"/>
                <a:ea typeface="Times New Roman"/>
                <a:cs typeface="Times New Roman"/>
                <a:sym typeface="Times New Roman"/>
              </a:rPr>
              <a:t>CÂU HỎI LÝ THUYẾT BÀI THỂ DỤC KHỐI 11</a:t>
            </a:r>
            <a:br>
              <a:rPr b="1" lang="en-US">
                <a:solidFill>
                  <a:srgbClr val="FF0000"/>
                </a:solidFill>
                <a:latin typeface="Times New Roman"/>
                <a:ea typeface="Times New Roman"/>
                <a:cs typeface="Times New Roman"/>
                <a:sym typeface="Times New Roman"/>
              </a:rPr>
            </a:br>
            <a:endParaRPr sz="2890"/>
          </a:p>
        </p:txBody>
      </p:sp>
      <p:sp>
        <p:nvSpPr>
          <p:cNvPr id="288" name="Google Shape;288;p9"/>
          <p:cNvSpPr txBox="1"/>
          <p:nvPr>
            <p:ph idx="1" type="body"/>
          </p:nvPr>
        </p:nvSpPr>
        <p:spPr>
          <a:xfrm>
            <a:off x="1064895" y="1808480"/>
            <a:ext cx="10029825" cy="417385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Clr>
                <a:schemeClr val="lt1"/>
              </a:buClr>
              <a:buSzPts val="3000"/>
              <a:buNone/>
            </a:pPr>
            <a:r>
              <a:rPr lang="en-US"/>
              <a:t> </a:t>
            </a:r>
            <a:r>
              <a:rPr b="1" i="1" lang="en-US" sz="2200" u="sng">
                <a:solidFill>
                  <a:srgbClr val="FF0000"/>
                </a:solidFill>
                <a:latin typeface="Times New Roman"/>
                <a:ea typeface="Times New Roman"/>
                <a:cs typeface="Times New Roman"/>
                <a:sym typeface="Times New Roman"/>
              </a:rPr>
              <a:t>Câu 1:</a:t>
            </a:r>
            <a:r>
              <a:rPr lang="en-US" sz="2200">
                <a:latin typeface="Times New Roman"/>
                <a:ea typeface="Times New Roman"/>
                <a:cs typeface="Times New Roman"/>
                <a:sym typeface="Times New Roman"/>
              </a:rPr>
              <a:t> Em hiểu thế nào là nội dung  nguyên tắc vừa sức? Bài tập thể dục có vừa sức với em không?</a:t>
            </a:r>
            <a:endParaRPr/>
          </a:p>
          <a:p>
            <a:pPr indent="0" lvl="0" marL="0" rtl="0" algn="l">
              <a:lnSpc>
                <a:spcPct val="120000"/>
              </a:lnSpc>
              <a:spcBef>
                <a:spcPts val="1000"/>
              </a:spcBef>
              <a:spcAft>
                <a:spcPts val="0"/>
              </a:spcAft>
              <a:buClr>
                <a:schemeClr val="lt1"/>
              </a:buClr>
              <a:buSzPts val="2750"/>
              <a:buNone/>
            </a:pPr>
            <a:r>
              <a:rPr lang="en-US" sz="2200">
                <a:latin typeface="Times New Roman"/>
                <a:ea typeface="Times New Roman"/>
                <a:cs typeface="Times New Roman"/>
                <a:sym typeface="Times New Roman"/>
              </a:rPr>
              <a:t> </a:t>
            </a:r>
            <a:r>
              <a:rPr b="1" i="1" lang="en-US" sz="2200" u="sng">
                <a:solidFill>
                  <a:srgbClr val="FF0000"/>
                </a:solidFill>
                <a:latin typeface="Times New Roman"/>
                <a:ea typeface="Times New Roman"/>
                <a:cs typeface="Times New Roman"/>
                <a:sym typeface="Times New Roman"/>
              </a:rPr>
              <a:t>Câu 2:</a:t>
            </a:r>
            <a:r>
              <a:rPr lang="en-US" sz="2200">
                <a:latin typeface="Times New Roman"/>
                <a:ea typeface="Times New Roman"/>
                <a:cs typeface="Times New Roman"/>
                <a:sym typeface="Times New Roman"/>
              </a:rPr>
              <a:t> Để tập luyện vừa sức cần thực hiện tốt các yêu cầu nào?</a:t>
            </a:r>
            <a:endParaRPr/>
          </a:p>
          <a:p>
            <a:pPr indent="0" lvl="0" marL="0" rtl="0" algn="l">
              <a:lnSpc>
                <a:spcPct val="120000"/>
              </a:lnSpc>
              <a:spcBef>
                <a:spcPts val="1000"/>
              </a:spcBef>
              <a:spcAft>
                <a:spcPts val="0"/>
              </a:spcAft>
              <a:buClr>
                <a:schemeClr val="lt1"/>
              </a:buClr>
              <a:buSzPts val="2750"/>
              <a:buNone/>
            </a:pPr>
            <a:r>
              <a:rPr lang="en-US" sz="2200">
                <a:latin typeface="Times New Roman"/>
                <a:ea typeface="Times New Roman"/>
                <a:cs typeface="Times New Roman"/>
                <a:sym typeface="Times New Roman"/>
              </a:rPr>
              <a:t> </a:t>
            </a:r>
            <a:r>
              <a:rPr b="1" i="1" lang="en-US" sz="2200" u="sng">
                <a:solidFill>
                  <a:srgbClr val="FF0000"/>
                </a:solidFill>
                <a:latin typeface="Times New Roman"/>
                <a:ea typeface="Times New Roman"/>
                <a:cs typeface="Times New Roman"/>
                <a:sym typeface="Times New Roman"/>
              </a:rPr>
              <a:t>Câu 3:</a:t>
            </a:r>
            <a:r>
              <a:rPr lang="en-US" sz="2200">
                <a:latin typeface="Times New Roman"/>
                <a:ea typeface="Times New Roman"/>
                <a:cs typeface="Times New Roman"/>
                <a:sym typeface="Times New Roman"/>
              </a:rPr>
              <a:t> Vì sao cần phải tập luyện thường xuyên? Em có tập luyện thường xuyên không?</a:t>
            </a:r>
            <a:endParaRPr/>
          </a:p>
          <a:p>
            <a:pPr indent="0" lvl="0" marL="0" rtl="0" algn="l">
              <a:lnSpc>
                <a:spcPct val="120000"/>
              </a:lnSpc>
              <a:spcBef>
                <a:spcPts val="1000"/>
              </a:spcBef>
              <a:spcAft>
                <a:spcPts val="0"/>
              </a:spcAft>
              <a:buClr>
                <a:schemeClr val="lt1"/>
              </a:buClr>
              <a:buSzPts val="2750"/>
              <a:buNone/>
            </a:pPr>
            <a:r>
              <a:rPr lang="en-US" sz="2200">
                <a:latin typeface="Times New Roman"/>
                <a:ea typeface="Times New Roman"/>
                <a:cs typeface="Times New Roman"/>
                <a:sym typeface="Times New Roman"/>
              </a:rPr>
              <a:t> </a:t>
            </a:r>
            <a:r>
              <a:rPr b="1" i="1" lang="en-US" sz="2200" u="sng">
                <a:solidFill>
                  <a:srgbClr val="FF0000"/>
                </a:solidFill>
                <a:latin typeface="Times New Roman"/>
                <a:ea typeface="Times New Roman"/>
                <a:cs typeface="Times New Roman"/>
                <a:sym typeface="Times New Roman"/>
              </a:rPr>
              <a:t>Câu 4:</a:t>
            </a:r>
            <a:r>
              <a:rPr lang="en-US" sz="2200">
                <a:latin typeface="Times New Roman"/>
                <a:ea typeface="Times New Roman"/>
                <a:cs typeface="Times New Roman"/>
                <a:sym typeface="Times New Roman"/>
              </a:rPr>
              <a:t> Có thể căn cứ vào các dấu hiệu nào để biết được mức độ mệt mỏi của cơ thể trong tập luyện TDTT? Theo em dấu hiệu nào là quan trọng nhất?</a:t>
            </a:r>
            <a:endParaRPr/>
          </a:p>
          <a:p>
            <a:pPr indent="0" lvl="0" marL="0" rtl="0" algn="l">
              <a:lnSpc>
                <a:spcPct val="120000"/>
              </a:lnSpc>
              <a:spcBef>
                <a:spcPts val="1000"/>
              </a:spcBef>
              <a:spcAft>
                <a:spcPts val="0"/>
              </a:spcAft>
              <a:buClr>
                <a:schemeClr val="lt1"/>
              </a:buClr>
              <a:buSzPts val="2750"/>
              <a:buNone/>
            </a:pPr>
            <a:r>
              <a:rPr lang="en-US" sz="2200">
                <a:latin typeface="Times New Roman"/>
                <a:ea typeface="Times New Roman"/>
                <a:cs typeface="Times New Roman"/>
                <a:sym typeface="Times New Roman"/>
              </a:rPr>
              <a:t> </a:t>
            </a:r>
            <a:r>
              <a:rPr b="1" i="1" lang="en-US" sz="2200" u="sng">
                <a:solidFill>
                  <a:srgbClr val="FF0000"/>
                </a:solidFill>
                <a:latin typeface="Times New Roman"/>
                <a:ea typeface="Times New Roman"/>
                <a:cs typeface="Times New Roman"/>
                <a:sym typeface="Times New Roman"/>
              </a:rPr>
              <a:t>Câu 5:</a:t>
            </a:r>
            <a:r>
              <a:rPr lang="en-US" sz="2200">
                <a:latin typeface="Times New Roman"/>
                <a:ea typeface="Times New Roman"/>
                <a:cs typeface="Times New Roman"/>
                <a:sym typeface="Times New Roman"/>
              </a:rPr>
              <a:t> Em có tự theo dõi sức khỏe của mình trong quá trình tập luyện trên lớp và tự tập luyện không? Đối với em việc đó có khó khăn không?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6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6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6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Effect filter="fade" transition="in">
                                      <p:cBhvr>
                                        <p:cTn dur="600"/>
                                        <p:tgtEl>
                                          <p:spTgt spid="2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animEffect filter="fade" transition="in">
                                      <p:cBhvr>
                                        <p:cTn dur="600"/>
                                        <p:tgtEl>
                                          <p:spTgt spid="2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2021-08-29T15:45:00Z</dcterms:created>
  <dc:creator>PC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79A4587410EA4CA4BE4C203AC45F45FA</vt:lpwstr>
  </property>
  <property fmtid="{D5CDD505-2E9C-101B-9397-08002B2CF9AE}" pid="3" name="KSOProductBuildVer">
    <vt:lpwstr>1033-11.2.0.10265</vt:lpwstr>
  </property>
  <property fmtid="{D5CDD505-2E9C-101B-9397-08002B2CF9AE}" pid="4" name="ContentTypeId">
    <vt:lpwstr>0x010100EFEABD4AFAE0EA4BB2B2737436EBB961</vt:lpwstr>
  </property>
</Properties>
</file>