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3" r:id="rId2"/>
    <p:sldId id="448" r:id="rId3"/>
    <p:sldId id="451" r:id="rId4"/>
    <p:sldId id="453" r:id="rId5"/>
    <p:sldId id="4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390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DFB8-2065-49C2-8E37-AB7AEBE1E0B2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5A5C-916D-41C5-9BF5-CD6E98AA6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1947" y="109373"/>
            <a:ext cx="156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1535" cy="605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0"/>
            <a:ext cx="6462584" cy="58163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26720" y="2386338"/>
            <a:ext cx="305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sin(3x - ) = sin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4503" y="1199619"/>
            <a:ext cx="321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2x =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 +k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9614" y="3000866"/>
                <a:ext cx="2953143" cy="929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</m:t>
                        </m:r>
                        <m: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  <m:r>
                          <m:rPr>
                            <m:nor/>
                          </m:rPr>
                          <a:rPr lang="vi-VN" sz="2400" i="0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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400" b="0" i="0" smtClean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p>
                    </m:sSubSup>
                  </m:oMath>
                </a14:m>
                <a:endParaRPr lang="en-GB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4" y="3000866"/>
                <a:ext cx="2953143" cy="929293"/>
              </a:xfrm>
              <a:prstGeom prst="rect">
                <a:avLst/>
              </a:prstGeom>
              <a:blipFill>
                <a:blip r:embed="rId4"/>
                <a:stretch>
                  <a:fillRect l="-33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945150" y="4918486"/>
                <a:ext cx="3434398" cy="92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sz="2400" baseline="30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50" y="4918486"/>
                <a:ext cx="3434398" cy="924933"/>
              </a:xfrm>
              <a:prstGeom prst="rect">
                <a:avLst/>
              </a:prstGeom>
              <a:blipFill>
                <a:blip r:embed="rId5"/>
                <a:stretch>
                  <a:fillRect l="-1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13" y="554252"/>
            <a:ext cx="4327976" cy="48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0" y="1169256"/>
            <a:ext cx="1878620" cy="48654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165692" y="1660938"/>
            <a:ext cx="269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x =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 +k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77363"/>
            <a:ext cx="2556283" cy="887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056360" y="2970537"/>
                <a:ext cx="2953143" cy="98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18</m:t>
                            </m:r>
                          </m:den>
                        </m:f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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+mj-lt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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 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</m:t>
                        </m:r>
                      </m:sup>
                    </m:sSubSup>
                  </m:oMath>
                </a14:m>
                <a:endParaRPr lang="en-GB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60" y="2970537"/>
                <a:ext cx="2953143" cy="989951"/>
              </a:xfrm>
              <a:prstGeom prst="rect">
                <a:avLst/>
              </a:prstGeom>
              <a:blipFill>
                <a:blip r:embed="rId9"/>
                <a:stretch>
                  <a:fillRect l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24" y="4132691"/>
            <a:ext cx="2437686" cy="723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545488" y="4256327"/>
                <a:ext cx="3056241" cy="631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cos(x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488" y="4256327"/>
                <a:ext cx="3056241" cy="631968"/>
              </a:xfrm>
              <a:prstGeom prst="rect">
                <a:avLst/>
              </a:prstGeom>
              <a:blipFill>
                <a:blip r:embed="rId11"/>
                <a:stretch>
                  <a:fillRect l="-3194" b="-10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26537" y="5051279"/>
                <a:ext cx="3056241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cos(x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= cos</a:t>
                </a:r>
                <a:endParaRPr lang="en-GB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7" y="5051279"/>
                <a:ext cx="3056241" cy="584584"/>
              </a:xfrm>
              <a:prstGeom prst="rect">
                <a:avLst/>
              </a:prstGeom>
              <a:blipFill>
                <a:blip r:embed="rId12"/>
                <a:stretch>
                  <a:fillRect l="-2988"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96902" y="5762864"/>
                <a:ext cx="3434398" cy="92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20</m:t>
                            </m:r>
                          </m:den>
                        </m:f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a:rPr lang="vi-V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9</m:t>
                            </m:r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20</m:t>
                            </m:r>
                          </m:den>
                        </m:f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5762864"/>
                <a:ext cx="3434398" cy="924933"/>
              </a:xfrm>
              <a:prstGeom prst="rect">
                <a:avLst/>
              </a:prstGeom>
              <a:blipFill>
                <a:blip r:embed="rId1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0881" y="622253"/>
            <a:ext cx="2637582" cy="59239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984686" y="786206"/>
            <a:ext cx="21791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cot4x = 3 </a:t>
            </a:r>
            <a:endParaRPr lang="en-GB" sz="24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93886" y="1375335"/>
            <a:ext cx="21791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cot4x = cot </a:t>
            </a:r>
            <a:endParaRPr lang="en-GB" sz="2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20746" y="1363962"/>
            <a:ext cx="21791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4x =  + k </a:t>
            </a:r>
            <a:endParaRPr lang="en-GB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98435" y="1966737"/>
                <a:ext cx="2179183" cy="5822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sym typeface="Mathematical Symbols" panose="05050102010205020202" pitchFamily="18" charset="2"/>
                  </a:rPr>
                  <a:t> x =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 </m:t>
                    </m:r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+mj-lt"/>
                    <a:sym typeface="Mathematical Symbols" panose="05050102010205020202" pitchFamily="18" charset="2"/>
                  </a:rPr>
                  <a:t> + k </a:t>
                </a:r>
                <a:endParaRPr lang="en-GB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35" y="1966737"/>
                <a:ext cx="2179183" cy="582275"/>
              </a:xfrm>
              <a:prstGeom prst="rect">
                <a:avLst/>
              </a:prstGeom>
              <a:blipFill>
                <a:blip r:embed="rId15"/>
                <a:stretch>
                  <a:fillRect l="-4178" t="-1031" b="-134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41019" y="2641103"/>
            <a:ext cx="2813785" cy="60604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222186" y="2744541"/>
            <a:ext cx="209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tan2x = - </a:t>
            </a:r>
            <a:endParaRPr lang="en-GB" sz="24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2973" y="3382608"/>
            <a:ext cx="264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tan2x = tan(- )</a:t>
            </a:r>
            <a:endParaRPr lang="en-GB" sz="24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21844" y="3342684"/>
            <a:ext cx="264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2x = -  + k</a:t>
            </a:r>
            <a:endParaRPr lang="en-GB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77880" y="3893346"/>
                <a:ext cx="2179183" cy="5822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sym typeface="Mathematical Symbols" panose="05050102010205020202" pitchFamily="18" charset="2"/>
                  </a:rPr>
                  <a:t> x = -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 </m:t>
                    </m:r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+mj-lt"/>
                    <a:sym typeface="Mathematical Symbols" panose="05050102010205020202" pitchFamily="18" charset="2"/>
                  </a:rPr>
                  <a:t> + k </a:t>
                </a:r>
                <a:endParaRPr lang="en-GB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880" y="3893346"/>
                <a:ext cx="2179183" cy="582275"/>
              </a:xfrm>
              <a:prstGeom prst="rect">
                <a:avLst/>
              </a:prstGeom>
              <a:blipFill>
                <a:blip r:embed="rId17"/>
                <a:stretch>
                  <a:fillRect l="-4178" t="-1031" r="-3064" b="-134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2325" y="4665757"/>
            <a:ext cx="2012316" cy="76605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8377360" y="4791825"/>
            <a:ext cx="310040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 - x =  + k </a:t>
            </a:r>
            <a:endParaRPr lang="en-GB" sz="24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341982" y="5514953"/>
            <a:ext cx="264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x = -  - k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62" grpId="0"/>
      <p:bldP spid="70" grpId="0"/>
      <p:bldP spid="74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 animBg="1"/>
      <p:bldP spid="88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9" y="129468"/>
            <a:ext cx="2740625" cy="601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36786" y="47772"/>
                <a:ext cx="2722609" cy="6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sin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</m:num>
                      <m:den>
                        <m:r>
                          <a:rPr lang="vi-V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- )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= 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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86" y="47772"/>
                <a:ext cx="2722609" cy="627608"/>
              </a:xfrm>
              <a:prstGeom prst="rect">
                <a:avLst/>
              </a:prstGeom>
              <a:blipFill>
                <a:blip r:embed="rId3"/>
                <a:stretch>
                  <a:fillRect l="-3587" t="-7767" b="-18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259" y="920001"/>
                <a:ext cx="3056241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- ) = sin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9" y="920001"/>
                <a:ext cx="3056241" cy="584584"/>
              </a:xfrm>
              <a:prstGeom prst="rect">
                <a:avLst/>
              </a:prstGeom>
              <a:blipFill>
                <a:blip r:embed="rId4"/>
                <a:stretch>
                  <a:fillRect l="-3194" t="-1042" b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1583" y="662597"/>
                <a:ext cx="3345855" cy="106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−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83" y="662597"/>
                <a:ext cx="3345855" cy="1063753"/>
              </a:xfrm>
              <a:prstGeom prst="rect">
                <a:avLst/>
              </a:prstGeom>
              <a:blipFill>
                <a:blip r:embed="rId5"/>
                <a:stretch>
                  <a:fillRect l="-2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333" y="1576504"/>
                <a:ext cx="2652461" cy="104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11</m:t>
                            </m:r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12</m:t>
                            </m:r>
                          </m:den>
                        </m:f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7</m:t>
                            </m:r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12</m:t>
                            </m:r>
                          </m:den>
                        </m:f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3" y="1576504"/>
                <a:ext cx="2652461" cy="1048557"/>
              </a:xfrm>
              <a:prstGeom prst="rect">
                <a:avLst/>
              </a:prstGeom>
              <a:blipFill>
                <a:blip r:embed="rId6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4000" y="1687224"/>
                <a:ext cx="2652461" cy="104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11</m:t>
                            </m:r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4</m:t>
                            </m:r>
                          </m:den>
                        </m:f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6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7</m:t>
                            </m:r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4</m:t>
                            </m:r>
                          </m:den>
                        </m:f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6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00" y="1687224"/>
                <a:ext cx="2652461" cy="1044581"/>
              </a:xfrm>
              <a:prstGeom prst="rect">
                <a:avLst/>
              </a:prstGeom>
              <a:blipFill>
                <a:blip r:embed="rId7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91" y="2751584"/>
            <a:ext cx="1747853" cy="742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5478" y="2820541"/>
            <a:ext cx="413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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(1- cos4x) =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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964" y="3464259"/>
            <a:ext cx="205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cos4x =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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8390" y="3452886"/>
            <a:ext cx="287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cos4x = cos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513" y="3960128"/>
            <a:ext cx="26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4x =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k2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70736" y="3921457"/>
                <a:ext cx="2649700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x =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</m:oMath>
                </a14:m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+ k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36" y="3921457"/>
                <a:ext cx="2649700" cy="582275"/>
              </a:xfrm>
              <a:prstGeom prst="rect">
                <a:avLst/>
              </a:prstGeom>
              <a:blipFill>
                <a:blip r:embed="rId9"/>
                <a:stretch>
                  <a:fillRect l="-3687" t="-1042" b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64" y="4585647"/>
            <a:ext cx="2098059" cy="7779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11264" y="4690286"/>
            <a:ext cx="30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tan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(2x - )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3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669" y="5334005"/>
            <a:ext cx="363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tan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(2x - )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tan(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7198" y="5795795"/>
                <a:ext cx="2749901" cy="930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r>
                          <a:rPr lang="vi-V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vi-V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r>
                          <a:rPr lang="vi-V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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r>
                          <a:rPr lang="vi-V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8" y="5795795"/>
                <a:ext cx="2749901" cy="930896"/>
              </a:xfrm>
              <a:prstGeom prst="rect">
                <a:avLst/>
              </a:prstGeom>
              <a:blipFill>
                <a:blip r:embed="rId11"/>
                <a:stretch>
                  <a:fillRect l="-3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93365" y="5688887"/>
                <a:ext cx="2749901" cy="106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24</m:t>
                            </m:r>
                          </m:den>
                        </m:f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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7</m:t>
                            </m:r>
                            <m:r>
                              <a:rPr lang="vi-V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24</m:t>
                            </m:r>
                          </m:den>
                        </m:f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</m:t>
                        </m:r>
                      </m:sup>
                    </m:sSubSup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5688887"/>
                <a:ext cx="2749901" cy="1069716"/>
              </a:xfrm>
              <a:prstGeom prst="rect">
                <a:avLst/>
              </a:prstGeom>
              <a:blipFill>
                <a:blip r:embed="rId12"/>
                <a:stretch>
                  <a:fillRect l="-3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7438" y="1"/>
            <a:ext cx="4138592" cy="46402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5813946" y="136478"/>
            <a:ext cx="27296" cy="657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0307" y="450874"/>
            <a:ext cx="2505207" cy="4362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39108" y="350297"/>
            <a:ext cx="272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sin3x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cos2x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7438" y="830242"/>
            <a:ext cx="303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sin3x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sin( - 2x)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22094" y="887107"/>
            <a:ext cx="117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….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4642" y="1422992"/>
            <a:ext cx="3038763" cy="7197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87293" y="1512631"/>
            <a:ext cx="299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cos(x+)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- cosx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7438" y="2074464"/>
            <a:ext cx="338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cos(x+)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cos(x+)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38267" y="2117680"/>
            <a:ext cx="117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….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91795" y="2661313"/>
            <a:ext cx="2797364" cy="6817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21846" y="2690888"/>
            <a:ext cx="338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cos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cos(2x+150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7431" y="3459493"/>
            <a:ext cx="2413434" cy="4301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407945" y="3386923"/>
            <a:ext cx="338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cos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2x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7439" y="3907813"/>
            <a:ext cx="400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(1- cos2x)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(1+ cos4x)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7438" y="4405957"/>
            <a:ext cx="272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cos4x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- cos2x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94548" y="4394584"/>
            <a:ext cx="316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cos4x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cos(2x+)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45519" y="4931746"/>
            <a:ext cx="2400988" cy="63654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35508" y="5556918"/>
            <a:ext cx="604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(sin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+cos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)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(sin</a:t>
            </a:r>
            <a:r>
              <a:rPr lang="vi-V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- cos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)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= 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93879" y="6040651"/>
            <a:ext cx="20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cosx = - 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79544" y="6070221"/>
            <a:ext cx="2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cosx = cos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6977" y="6055141"/>
            <a:ext cx="20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- cosx = 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3" grpId="0"/>
      <p:bldP spid="24" grpId="0"/>
      <p:bldP spid="25" grpId="0"/>
      <p:bldP spid="27" grpId="0"/>
      <p:bldP spid="28" grpId="0"/>
      <p:bldP spid="29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" y="122970"/>
            <a:ext cx="3021666" cy="709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9378" y="150130"/>
            <a:ext cx="316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tan(x+ )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- tanx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9" y="821145"/>
            <a:ext cx="316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tan(x+ )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tan(-x)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5142" y="1373116"/>
            <a:ext cx="2840195" cy="830997"/>
            <a:chOff x="2455136" y="5863230"/>
            <a:chExt cx="2840195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3035186" y="5863230"/>
              <a:ext cx="2260145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-x   +m </a:t>
              </a:r>
            </a:p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x+  = -x + k</a:t>
              </a:r>
              <a:endParaRPr lang="en-GB" sz="2400" dirty="0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84956" y="1348095"/>
            <a:ext cx="3847856" cy="951607"/>
            <a:chOff x="2455136" y="5863230"/>
            <a:chExt cx="3382482" cy="951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035186" y="5863230"/>
                  <a:ext cx="2802432" cy="95160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x  - -m </a:t>
                  </a:r>
                  <a:r>
                    <a:rPr lang="vi-VN" sz="2000" i="1" dirty="0" smtClean="0">
                      <a:latin typeface="+mj-lt"/>
                      <a:sym typeface="Mathematical Symbols" panose="05050102010205020202" pitchFamily="18" charset="2"/>
                    </a:rPr>
                    <a:t>(trừ B,B’)</a:t>
                  </a:r>
                </a:p>
                <a:p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x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vi-V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</m:ctrlPr>
                        </m:fPr>
                        <m:num>
                          <m:r>
                            <a:rPr lang="vi-V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𝜋</m:t>
                          </m:r>
                        </m:num>
                        <m:den>
                          <m:r>
                            <a:rPr lang="vi-V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12</m:t>
                          </m:r>
                        </m:den>
                      </m:f>
                    </m:oMath>
                  </a14:m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 + k</a:t>
                  </a:r>
                  <a:endParaRPr lang="en-GB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86" y="5863230"/>
                  <a:ext cx="2802432" cy="951607"/>
                </a:xfrm>
                <a:prstGeom prst="rect">
                  <a:avLst/>
                </a:prstGeom>
                <a:blipFill>
                  <a:blip r:embed="rId3"/>
                  <a:stretch>
                    <a:fillRect l="-2667" t="-6962" b="-759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3433" y="2201843"/>
                <a:ext cx="3165356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x = </a:t>
                </a:r>
                <a:r>
                  <a:rPr lang="vi-VN" sz="2400" dirty="0">
                    <a:sym typeface="Mathematical Symbols" panose="05050102010205020202" pitchFamily="18" charset="2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</m:oMath>
                </a14:m>
                <a:r>
                  <a:rPr lang="vi-VN" sz="2400" dirty="0">
                    <a:sym typeface="Mathematical Symbols" panose="05050102010205020202" pitchFamily="18" charset="2"/>
                  </a:rPr>
                  <a:t> + k</a:t>
                </a:r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2201843"/>
                <a:ext cx="3165356" cy="582275"/>
              </a:xfrm>
              <a:prstGeom prst="rect">
                <a:avLst/>
              </a:prstGeom>
              <a:blipFill>
                <a:blip r:embed="rId4"/>
                <a:stretch>
                  <a:fillRect l="-2890"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99" y="2727136"/>
            <a:ext cx="3104255" cy="773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7080" y="3500438"/>
            <a:ext cx="466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cot(x-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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cot(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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- x) </a:t>
            </a:r>
            <a:r>
              <a:rPr lang="vi-VN" sz="2000" i="1" dirty="0" smtClean="0">
                <a:latin typeface="+mj-lt"/>
                <a:sym typeface="Mathematical Symbols" panose="05050102010205020202" pitchFamily="18" charset="2"/>
              </a:rPr>
              <a:t>(phụ nhau)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0662" y="4011682"/>
            <a:ext cx="3217784" cy="969496"/>
            <a:chOff x="2455136" y="5849582"/>
            <a:chExt cx="2470773" cy="969496"/>
          </a:xfrm>
        </p:grpSpPr>
        <p:sp>
          <p:nvSpPr>
            <p:cNvPr id="19" name="TextBox 18"/>
            <p:cNvSpPr txBox="1"/>
            <p:nvPr/>
          </p:nvSpPr>
          <p:spPr>
            <a:xfrm>
              <a:off x="2909432" y="5849582"/>
              <a:ext cx="2016477" cy="9694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 -    m</a:t>
              </a:r>
              <a:endParaRPr lang="vi-VN" sz="2000" i="1" dirty="0" smtClean="0">
                <a:latin typeface="+mj-lt"/>
                <a:sym typeface="Mathematical Symbols" panose="05050102010205020202" pitchFamily="18" charset="2"/>
              </a:endParaRPr>
            </a:p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</a:t>
              </a:r>
              <a:r>
                <a:rPr lang="vi-VN" sz="2400" dirty="0">
                  <a:sym typeface="Mathematical Symbols" panose="05050102010205020202" pitchFamily="18" charset="2"/>
                </a:rPr>
                <a:t> - </a:t>
              </a: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 = </a:t>
              </a:r>
              <a:r>
                <a:rPr lang="vi-V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</a:t>
              </a:r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 - x</a:t>
              </a: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 + k</a:t>
              </a:r>
              <a:endParaRPr lang="en-GB" sz="2400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8705" y="5012518"/>
            <a:ext cx="5410519" cy="1060931"/>
            <a:chOff x="2455136" y="5863230"/>
            <a:chExt cx="2673927" cy="1060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47552" y="5863230"/>
                  <a:ext cx="2381511" cy="10609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x  + m </a:t>
                  </a:r>
                  <a:r>
                    <a:rPr lang="vi-VN" sz="2000" i="1" dirty="0">
                      <a:latin typeface="+mj-lt"/>
                      <a:sym typeface="Mathematical Symbols" panose="05050102010205020202" pitchFamily="18" charset="2"/>
                    </a:rPr>
                    <a:t>(trừ </a:t>
                  </a:r>
                  <a:r>
                    <a:rPr lang="vi-VN" sz="2000" i="1" dirty="0" smtClean="0">
                      <a:latin typeface="+mj-lt"/>
                      <a:sym typeface="Mathematical Symbols" panose="05050102010205020202" pitchFamily="18" charset="2"/>
                    </a:rPr>
                    <a:t>M,M’:TĐ cung  I, III)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x</a:t>
                  </a:r>
                  <a:r>
                    <a:rPr lang="vi-VN" sz="2400" dirty="0" smtClean="0">
                      <a:sym typeface="Mathematical Symbols" panose="05050102010205020202" pitchFamily="18" charset="2"/>
                    </a:rPr>
                    <a:t> </a:t>
                  </a:r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vi-V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13</m:t>
                          </m:r>
                          <m:r>
                            <a:rPr lang="vi-V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𝜋</m:t>
                          </m:r>
                        </m:num>
                        <m:den>
                          <m:r>
                            <a:rPr lang="vi-V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24</m:t>
                          </m:r>
                        </m:den>
                      </m:f>
                    </m:oMath>
                  </a14:m>
                  <a:r>
                    <a:rPr lang="vi-VN" sz="2400" dirty="0" smtClean="0">
                      <a:latin typeface="+mj-lt"/>
                      <a:sym typeface="Mathematical Symbols" panose="05050102010205020202" pitchFamily="18" charset="2"/>
                    </a:rPr>
                    <a:t>+k </a:t>
                  </a:r>
                  <a:r>
                    <a:rPr lang="vi-VN" sz="2000" i="1" dirty="0" smtClean="0">
                      <a:latin typeface="+mj-lt"/>
                      <a:sym typeface="Mathematical Symbols" panose="05050102010205020202" pitchFamily="18" charset="2"/>
                    </a:rPr>
                    <a:t>(4 điểm  </a:t>
                  </a:r>
                  <a:r>
                    <a:rPr lang="vi-VN" sz="2000" i="1" dirty="0">
                      <a:latin typeface="+mj-lt"/>
                      <a:sym typeface="Mathematical Symbols" panose="05050102010205020202" pitchFamily="18" charset="2"/>
                    </a:rPr>
                    <a:t>M,M</a:t>
                  </a:r>
                  <a:r>
                    <a:rPr lang="vi-VN" sz="2000" i="1" dirty="0" smtClean="0">
                      <a:latin typeface="+mj-lt"/>
                      <a:sym typeface="Mathematical Symbols" panose="05050102010205020202" pitchFamily="18" charset="2"/>
                    </a:rPr>
                    <a:t>’)</a:t>
                  </a:r>
                  <a:endParaRPr lang="en-GB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552" y="5863230"/>
                  <a:ext cx="2381511" cy="1060931"/>
                </a:xfrm>
                <a:prstGeom prst="rect">
                  <a:avLst/>
                </a:prstGeom>
                <a:blipFill>
                  <a:blip r:embed="rId6"/>
                  <a:stretch>
                    <a:fillRect l="-1894" t="-6250" b="-681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4764" y="6039139"/>
                <a:ext cx="3165356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13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24</m:t>
                        </m:r>
                      </m:den>
                    </m:f>
                  </m:oMath>
                </a14:m>
                <a:r>
                  <a:rPr lang="vi-VN" sz="2400" dirty="0">
                    <a:sym typeface="Mathematical Symbols" panose="05050102010205020202" pitchFamily="18" charset="2"/>
                  </a:rPr>
                  <a:t>+k </a:t>
                </a:r>
                <a:endParaRPr lang="en-GB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4" y="6039139"/>
                <a:ext cx="3165356" cy="614655"/>
              </a:xfrm>
              <a:prstGeom prst="rect">
                <a:avLst/>
              </a:prstGeom>
              <a:blipFill>
                <a:blip r:embed="rId7"/>
                <a:stretch>
                  <a:fillRect l="-3083" b="-13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7437" y="108683"/>
            <a:ext cx="3309837" cy="76477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6071902" y="95534"/>
            <a:ext cx="0" cy="596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7437" y="841399"/>
            <a:ext cx="602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cotx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- tan(2x+ ) = cot(2x+) </a:t>
            </a:r>
            <a:r>
              <a:rPr lang="vi-VN" sz="2000" i="1" dirty="0" smtClean="0">
                <a:latin typeface="+mj-lt"/>
                <a:sym typeface="Mathematical Symbols" panose="05050102010205020202" pitchFamily="18" charset="2"/>
              </a:rPr>
              <a:t>(hơn kém )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167438" y="1405254"/>
            <a:ext cx="2962915" cy="969496"/>
            <a:chOff x="2455136" y="5863230"/>
            <a:chExt cx="2275072" cy="969496"/>
          </a:xfrm>
        </p:grpSpPr>
        <p:sp>
          <p:nvSpPr>
            <p:cNvPr id="34" name="TextBox 33"/>
            <p:cNvSpPr txBox="1"/>
            <p:nvPr/>
          </p:nvSpPr>
          <p:spPr>
            <a:xfrm>
              <a:off x="2909432" y="5863230"/>
              <a:ext cx="1820776" cy="9694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    m</a:t>
              </a:r>
              <a:endParaRPr lang="vi-VN" sz="2000" i="1" dirty="0" smtClean="0">
                <a:latin typeface="+mj-lt"/>
                <a:sym typeface="Mathematical Symbols" panose="05050102010205020202" pitchFamily="18" charset="2"/>
              </a:endParaRPr>
            </a:p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2x</a:t>
              </a:r>
              <a:r>
                <a:rPr lang="vi-VN" sz="2400" dirty="0" smtClean="0">
                  <a:sym typeface="Mathematical Symbols" panose="05050102010205020202" pitchFamily="18" charset="2"/>
                </a:rPr>
                <a:t> </a:t>
              </a: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+ </a:t>
              </a:r>
              <a:r>
                <a:rPr lang="vi-V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</a:t>
              </a:r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 </a:t>
              </a:r>
              <a:r>
                <a: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= </a:t>
              </a:r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x</a:t>
              </a: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 + k</a:t>
              </a:r>
              <a:endParaRPr lang="en-GB" sz="2400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12913" y="1434824"/>
            <a:ext cx="2962915" cy="907941"/>
            <a:chOff x="2455136" y="5863230"/>
            <a:chExt cx="2275072" cy="907941"/>
          </a:xfrm>
        </p:grpSpPr>
        <p:sp>
          <p:nvSpPr>
            <p:cNvPr id="37" name="TextBox 36"/>
            <p:cNvSpPr txBox="1"/>
            <p:nvPr/>
          </p:nvSpPr>
          <p:spPr>
            <a:xfrm>
              <a:off x="2909432" y="5863230"/>
              <a:ext cx="1820776" cy="9079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    m</a:t>
              </a:r>
              <a:endParaRPr lang="vi-VN" sz="2000" i="1" dirty="0" smtClean="0">
                <a:latin typeface="+mj-lt"/>
                <a:sym typeface="Mathematical Symbols" panose="05050102010205020202" pitchFamily="18" charset="2"/>
              </a:endParaRPr>
            </a:p>
            <a:p>
              <a:pPr>
                <a:spcAft>
                  <a:spcPts val="600"/>
                </a:spcAft>
              </a:pP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x</a:t>
              </a:r>
              <a:r>
                <a:rPr lang="vi-VN" sz="2400" dirty="0" smtClean="0">
                  <a:sym typeface="Mathematical Symbols" panose="05050102010205020202" pitchFamily="18" charset="2"/>
                </a:rPr>
                <a:t> </a:t>
              </a:r>
              <a:r>
                <a: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rPr>
                <a:t>= - </a:t>
              </a:r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 + k</a:t>
              </a:r>
              <a:endParaRPr lang="en-GB" sz="2400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55136" y="5946592"/>
              <a:ext cx="7024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2400" dirty="0" smtClean="0">
                  <a:latin typeface="+mj-lt"/>
                  <a:sym typeface="Mathematical Symbols" panose="05050102010205020202" pitchFamily="18" charset="2"/>
                </a:rPr>
                <a:t></a:t>
              </a:r>
              <a:r>
                <a:rPr lang="vi-VN" sz="32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200" dirty="0"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167438" y="2324669"/>
            <a:ext cx="26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x = - 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k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438" y="2923962"/>
            <a:ext cx="2867380" cy="5246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103058" y="2947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latin typeface="+mj-lt"/>
              </a:rPr>
              <a:t>(1)</a:t>
            </a:r>
            <a:endParaRPr lang="en-GB" sz="24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41235" y="3461989"/>
            <a:ext cx="420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ĐK:  x   + m, m (*)</a:t>
            </a:r>
            <a:r>
              <a:rPr lang="vi-VN" sz="2400" dirty="0" smtClean="0">
                <a:solidFill>
                  <a:srgbClr val="C00000"/>
                </a:solidFill>
                <a:sym typeface="Mathematical Symbols" panose="05050102010205020202" pitchFamily="18" charset="2"/>
              </a:rPr>
              <a:t> </a:t>
            </a:r>
            <a:endParaRPr lang="en-GB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5146" y="6150598"/>
                <a:ext cx="9876854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13</m:t>
                        </m:r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24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+k</a:t>
                </a:r>
                <a:r>
                  <a:rPr lang="vi-VN" sz="2400" dirty="0" smtClean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</a:t>
                </a:r>
                <a:r>
                  <a:rPr lang="vi-VN" sz="2400" dirty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  + m</a:t>
                </a:r>
                <a:r>
                  <a:rPr lang="vi-VN" sz="2400" dirty="0" smtClean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  13+12k  6 + 24m </a:t>
                </a:r>
                <a:r>
                  <a:rPr lang="vi-VN" sz="2400" dirty="0">
                    <a:solidFill>
                      <a:srgbClr val="FF0000"/>
                    </a:solidFill>
                    <a:sym typeface="Mathematical Symbols" panose="05050102010205020202" pitchFamily="18" charset="2"/>
                  </a:rPr>
                  <a:t> </a:t>
                </a:r>
                <a:r>
                  <a:rPr lang="vi-VN" sz="2400" dirty="0" smtClean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13+12k </a:t>
                </a:r>
                <a:r>
                  <a:rPr lang="vi-VN" sz="2400" dirty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 </a:t>
                </a:r>
                <a:r>
                  <a:rPr lang="vi-VN" sz="2400" dirty="0" smtClean="0">
                    <a:solidFill>
                      <a:srgbClr val="FF0000"/>
                    </a:solidFill>
                    <a:latin typeface="+mj-lt"/>
                    <a:sym typeface="Mathematical Symbols" panose="05050102010205020202" pitchFamily="18" charset="2"/>
                  </a:rPr>
                  <a:t>6+24m: đúng …) </a:t>
                </a:r>
                <a:endParaRPr lang="en-GB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46" y="6150598"/>
                <a:ext cx="9876854" cy="624082"/>
              </a:xfrm>
              <a:prstGeom prst="rect">
                <a:avLst/>
              </a:prstGeom>
              <a:blipFill>
                <a:blip r:embed="rId10"/>
                <a:stretch>
                  <a:fillRect l="-988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276620" y="4001070"/>
            <a:ext cx="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</a:rPr>
              <a:t>(1) </a:t>
            </a:r>
            <a:endParaRPr lang="en-GB" sz="2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776238" y="3912403"/>
                <a:ext cx="204021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𝑡𝑎𝑛𝑥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e>
                        </m:rad>
                      </m:sub>
                      <m:sup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𝑐𝑜𝑠𝑥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0</m:t>
                        </m:r>
                      </m:sup>
                    </m:sSubSup>
                  </m:oMath>
                </a14:m>
                <a:endParaRPr lang="en-GB" sz="28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38" y="3912403"/>
                <a:ext cx="2040216" cy="645690"/>
              </a:xfrm>
              <a:prstGeom prst="rect">
                <a:avLst/>
              </a:prstGeom>
              <a:blipFill>
                <a:blip r:embed="rId11"/>
                <a:stretch>
                  <a:fillRect l="-4790" b="-1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675552" y="3901031"/>
                <a:ext cx="204021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𝑡𝑎𝑛𝑥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e>
                        </m:rad>
                      </m:sub>
                      <m:sup>
                        <m:r>
                          <a:rPr lang="vi-V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𝑐𝑜𝑠𝑥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0</m:t>
                        </m:r>
                      </m:sup>
                    </m:sSubSup>
                  </m:oMath>
                </a14:m>
                <a:endParaRPr lang="en-GB" sz="28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52" y="3901031"/>
                <a:ext cx="2040216" cy="645690"/>
              </a:xfrm>
              <a:prstGeom prst="rect">
                <a:avLst/>
              </a:prstGeom>
              <a:blipFill>
                <a:blip r:embed="rId12"/>
                <a:stretch>
                  <a:fillRect l="-4478" b="-1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30412" y="4490159"/>
                <a:ext cx="241780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𝑡𝑎𝑛𝑥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tan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⁡(−)</m:t>
                        </m:r>
                      </m:sub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+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12" y="4490159"/>
                <a:ext cx="2417803" cy="922176"/>
              </a:xfrm>
              <a:prstGeom prst="rect">
                <a:avLst/>
              </a:prstGeom>
              <a:blipFill>
                <a:blip r:embed="rId13"/>
                <a:stretch>
                  <a:fillRect l="-3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86758" y="4531102"/>
                <a:ext cx="279994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+mj-lt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+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+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lang="en-GB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58" y="4531102"/>
                <a:ext cx="2799940" cy="922176"/>
              </a:xfrm>
              <a:prstGeom prst="rect">
                <a:avLst/>
              </a:prstGeom>
              <a:blipFill>
                <a:blip r:embed="rId14"/>
                <a:stretch>
                  <a:fillRect l="-3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167438" y="5361302"/>
            <a:ext cx="602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Đối chiếu ĐK </a:t>
            </a:r>
            <a:r>
              <a:rPr lang="vi-VN" sz="2400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  <a:sym typeface="Mathematical Symbols" panose="05050102010205020202" pitchFamily="18" charset="2"/>
              </a:rPr>
              <a:t>(*)</a:t>
            </a:r>
            <a:r>
              <a:rPr lang="vi-VN" sz="2400" dirty="0" smtClean="0">
                <a:latin typeface="+mj-lt"/>
                <a:cs typeface="Times New Roman" panose="02020603050405020304" pitchFamily="18" charset="0"/>
                <a:sym typeface="Mathematical Symbols" panose="05050102010205020202" pitchFamily="18" charset="2"/>
              </a:rPr>
              <a:t>: </a:t>
            </a:r>
            <a:r>
              <a:rPr lang="vi-VN" sz="2400" b="1" dirty="0" smtClean="0">
                <a:latin typeface="+mj-lt"/>
              </a:rPr>
              <a:t>(</a:t>
            </a:r>
            <a:r>
              <a:rPr lang="vi-VN" sz="2400" b="1" dirty="0">
                <a:latin typeface="+mj-lt"/>
              </a:rPr>
              <a:t>1</a:t>
            </a:r>
            <a:r>
              <a:rPr lang="vi-VN" sz="2400" b="1" dirty="0" smtClean="0">
                <a:latin typeface="+mj-lt"/>
              </a:rPr>
              <a:t>) </a:t>
            </a:r>
            <a:r>
              <a:rPr lang="vi-VN" sz="2400" dirty="0" smtClean="0">
                <a:latin typeface="+mj-lt"/>
              </a:rPr>
              <a:t>có n</a:t>
            </a:r>
            <a:r>
              <a:rPr lang="vi-VN" sz="2400" baseline="-25000" dirty="0" smtClean="0">
                <a:latin typeface="+mj-lt"/>
              </a:rPr>
              <a:t>o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= -+k, k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32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7" grpId="0"/>
      <p:bldP spid="28" grpId="0"/>
      <p:bldP spid="32" grpId="0"/>
      <p:bldP spid="39" grpId="0"/>
      <p:bldP spid="41" grpId="0"/>
      <p:bldP spid="43" grpId="0"/>
      <p:bldP spid="44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0" y="-1"/>
            <a:ext cx="7720291" cy="518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4" y="522240"/>
            <a:ext cx="3347204" cy="7197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5704" y="1158041"/>
            <a:ext cx="599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tan(2x – 15</a:t>
            </a:r>
            <a:r>
              <a:rPr kumimoji="0" lang="vi-V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) = 1 </a:t>
            </a:r>
            <a: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tan(2x – 15</a:t>
            </a:r>
            <a:r>
              <a:rPr lang="vi-VN" sz="24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 =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tan45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312" y="1742409"/>
                <a:ext cx="2436001" cy="10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7</m:t>
                            </m:r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6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=−+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2" y="1742409"/>
                <a:ext cx="2436001" cy="109574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6763" y="1785626"/>
                <a:ext cx="2436001" cy="102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7</m:t>
                            </m:r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12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=−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12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63" y="1785626"/>
                <a:ext cx="2436001" cy="1026115"/>
              </a:xfrm>
              <a:prstGeom prst="rect">
                <a:avLst/>
              </a:prstGeom>
              <a:blipFill>
                <a:blip r:embed="rId5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160" y="2838990"/>
            <a:ext cx="49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Do x  (0; )</a:t>
            </a:r>
            <a:r>
              <a:rPr kumimoji="0" lang="vi-VN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nên ta được các nghiệm thỏa yêu cầu là: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397" y="3616700"/>
                <a:ext cx="2977362" cy="111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</m:ctrlPr>
                        </m:sSubSupPr>
                        <m:e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[</m:t>
                          </m:r>
                        </m:e>
                        <m:sub>
                          <m:r>
                            <a:rPr kumimoji="0" lang="vi-V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𝑥</m:t>
                          </m:r>
                          <m:r>
                            <a:rPr kumimoji="0" lang="vi-V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= </m:t>
                          </m:r>
                          <m:f>
                            <m:fPr>
                              <m:ctrlP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</m:ctrlPr>
                            </m:fPr>
                            <m:num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7</m:t>
                              </m:r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12</m:t>
                              </m:r>
                            </m:den>
                          </m:f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(ứ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𝑛𝑔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𝑣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ớ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𝑖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𝑘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=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0</m:t>
                          </m:r>
                          <m: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)</m:t>
                          </m:r>
                        </m:sub>
                        <m:sup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𝑥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</m:ctrlPr>
                            </m:fPr>
                            <m:num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11</m:t>
                              </m:r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0" lang="vi-V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Mathematical Symbols" panose="05050102010205020202" pitchFamily="18" charset="2"/>
                                </a:rPr>
                                <m:t>12</m:t>
                              </m:r>
                            </m:den>
                          </m:f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(ứ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𝑛𝑔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𝑣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ớ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𝑖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 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𝑘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=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1</m:t>
                          </m:r>
                          <m:r>
                            <a:rPr kumimoji="0" lang="vi-V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) </m:t>
                          </m:r>
                        </m:sup>
                      </m:sSubSup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7" y="3616700"/>
                <a:ext cx="2977362" cy="1115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843" y="4779247"/>
                <a:ext cx="5525626" cy="184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1" i="1" u="sng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Chú</a:t>
                </a:r>
                <a:r>
                  <a:rPr kumimoji="0" lang="vi-VN" sz="2400" b="1" i="1" u="sng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ý</a:t>
                </a:r>
                <a:r>
                  <a:rPr kumimoji="0" lang="vi-VN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: </a:t>
                </a: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Để tìm giá trị của k ta có thể xét</a:t>
                </a:r>
                <a:r>
                  <a:rPr kumimoji="0" lang="vi-VN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:</a:t>
                </a:r>
              </a:p>
              <a:p>
                <a:pPr lvl="0"/>
                <a:r>
                  <a:rPr lang="vi-VN" sz="2400" baseline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-TH1: 0 &lt; </a:t>
                </a:r>
                <a:r>
                  <a:rPr lang="vi-VN" sz="2400" baseline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x</a:t>
                </a:r>
                <a:r>
                  <a:rPr lang="vi-VN" sz="2400" baseline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&lt;  </a:t>
                </a:r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0 &lt; </a:t>
                </a:r>
                <a14:m>
                  <m:oMath xmlns:m="http://schemas.openxmlformats.org/officeDocument/2006/math"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−</m:t>
                    </m:r>
                    <m:f>
                      <m:fPr>
                        <m:ctrlPr>
                          <a:rPr lang="vi-V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  <m:r>
                      <a:rPr lang="vi-V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+</m:t>
                    </m:r>
                    <m:r>
                      <a:rPr lang="vi-V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𝑘</m:t>
                    </m:r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</m:t>
                    </m:r>
                  </m:oMath>
                </a14:m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&lt; </a:t>
                </a: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</a:t>
                </a:r>
                <a:b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</a:b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    </a:t>
                </a:r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0 &lt; </a:t>
                </a:r>
                <a14:m>
                  <m:oMath xmlns:m="http://schemas.openxmlformats.org/officeDocument/2006/math"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−</m:t>
                    </m:r>
                    <m:f>
                      <m:fPr>
                        <m:ctrlPr>
                          <a:rPr lang="vi-V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</m:num>
                      <m:den>
                        <m:r>
                          <a:rPr lang="vi-V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+</m:t>
                    </m:r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𝑘</m:t>
                    </m:r>
                  </m:oMath>
                </a14:m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&lt; </a:t>
                </a: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1</a:t>
                </a:r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</m:num>
                      <m:den>
                        <m: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&lt; </a:t>
                </a:r>
                <a14:m>
                  <m:oMath xmlns:m="http://schemas.openxmlformats.org/officeDocument/2006/math">
                    <m:r>
                      <a:rPr lang="vi-V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𝑘</m:t>
                    </m:r>
                  </m:oMath>
                </a14:m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12</m:t>
                        </m:r>
                      </m:den>
                    </m:f>
                  </m:oMath>
                </a14:m>
                <a:endParaRPr lang="vi-VN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athematical Symbols" panose="05050102010205020202" pitchFamily="18" charset="2"/>
                </a:endParaRPr>
              </a:p>
              <a:p>
                <a:pPr lvl="0"/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  </a:t>
                </a:r>
                <a:r>
                  <a:rPr kumimoji="0" lang="vi-VN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</a:t>
                </a: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k = 1 ( do k</a:t>
                </a:r>
                <a:r>
                  <a:rPr kumimoji="0" lang="en-GB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</a:t>
                </a: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 v.v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3" y="4779247"/>
                <a:ext cx="5525626" cy="1843262"/>
              </a:xfrm>
              <a:prstGeom prst="rect">
                <a:avLst/>
              </a:prstGeom>
              <a:blipFill>
                <a:blip r:embed="rId7"/>
                <a:stretch>
                  <a:fillRect l="-1766" t="-2649" b="-7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818" y="545127"/>
            <a:ext cx="4523356" cy="5330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16808" y="614149"/>
            <a:ext cx="0" cy="597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876" y="1365031"/>
            <a:ext cx="42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sin2x = -   sin2x = sin(- )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2590" y="1665283"/>
            <a:ext cx="398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2x </a:t>
            </a:r>
            <a: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–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15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45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 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k180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3921" y="2213468"/>
            <a:ext cx="398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2x = 60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 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k180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46195" y="2748006"/>
            <a:ext cx="398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x = 30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  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k90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3902" y="3277993"/>
            <a:ext cx="5839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      Do x  ( - 180</a:t>
            </a:r>
            <a:r>
              <a:rPr kumimoji="0" lang="vi-V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o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;  90</a:t>
            </a:r>
            <a:r>
              <a:rPr kumimoji="0" lang="vi-V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r>
              <a:rPr kumimoji="0" lang="vi-VN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nên ta được các nghiệm thỏa yêu cầu là: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1240" y="4087761"/>
            <a:ext cx="400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= -150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; -60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0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;  30</a:t>
            </a:r>
            <a:r>
              <a:rPr lang="vi-V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 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58" y="4499469"/>
            <a:ext cx="382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(ứng với  k = -2 ;  -1 ;  0  )</a:t>
            </a:r>
            <a:endParaRPr kumimoji="0" lang="en-GB" sz="24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2273" y="2883532"/>
            <a:ext cx="1102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f(x) = 0 là PT hoành độ giao điểm của đồ thị (C): y= f(x) (đã cho) với trục Ox: y = 0 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139" y="3345882"/>
                <a:ext cx="11585231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</a:t>
                </a:r>
                <a:r>
                  <a:rPr lang="vi-V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Quan sát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Phần đồ thị (C) ứng với x[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−5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cắt trục Ox tại những điểm có hoành độ là: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9" y="3345882"/>
                <a:ext cx="11585231" cy="621773"/>
              </a:xfrm>
              <a:prstGeom prst="rect">
                <a:avLst/>
              </a:prstGeom>
              <a:blipFill>
                <a:blip r:embed="rId2"/>
                <a:stretch>
                  <a:fillRect l="-789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6" y="-1"/>
            <a:ext cx="5909114" cy="4094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2" y="52314"/>
            <a:ext cx="5577267" cy="28000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43" y="445471"/>
            <a:ext cx="4652976" cy="4279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053" y="834858"/>
            <a:ext cx="3034358" cy="7346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20" y="1528408"/>
            <a:ext cx="5579848" cy="4232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300" y="1949851"/>
            <a:ext cx="4614408" cy="752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0251" y="3839477"/>
                <a:ext cx="2893325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x = - 2, 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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, 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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3839477"/>
                <a:ext cx="2893325" cy="621773"/>
              </a:xfrm>
              <a:prstGeom prst="rect">
                <a:avLst/>
              </a:prstGeom>
              <a:blipFill>
                <a:blip r:embed="rId9"/>
                <a:stretch>
                  <a:fillRect l="-3158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36543" y="3855399"/>
                <a:ext cx="6971732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Do đó: x = - 2, 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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, </a:t>
                </a:r>
                <a:r>
                  <a:rPr lang="vi-V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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là các nghiệm thỏa yêu cầu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543" y="3855399"/>
                <a:ext cx="6971732" cy="619913"/>
              </a:xfrm>
              <a:prstGeom prst="rect">
                <a:avLst/>
              </a:prstGeom>
              <a:blipFill>
                <a:blip r:embed="rId10"/>
                <a:stretch>
                  <a:fillRect l="-1400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7252" y="4496242"/>
            <a:ext cx="1102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b)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f(x) = m là PT hoành độ giao điểm của đồ thị (C) với đường thẳng d: y = m 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766" y="4880654"/>
            <a:ext cx="1184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(d: y = m di động nhưng vuông góc với trục Oy tại điểm có tung độ bằng m khi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m thay đổi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32513" y="1965278"/>
            <a:ext cx="5468084" cy="369332"/>
            <a:chOff x="6132513" y="1965278"/>
            <a:chExt cx="5468084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32513" y="2251881"/>
              <a:ext cx="546808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843753" y="1965278"/>
              <a:ext cx="218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 smtClean="0">
                  <a:solidFill>
                    <a:srgbClr val="0070C0"/>
                  </a:solidFill>
                </a:rPr>
                <a:t>m               y = m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5062" y="5258844"/>
                <a:ext cx="11585231" cy="9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</a:t>
                </a:r>
                <a:r>
                  <a:rPr lang="vi-V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Quan sát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Di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động đường thẳng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sao cho d cắt phần đồ thị (C) ứng với x[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−5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tại 2 iểm phân biệt (ứng với giá trị m nào).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2" y="5258844"/>
                <a:ext cx="11585231" cy="989245"/>
              </a:xfrm>
              <a:prstGeom prst="rect">
                <a:avLst/>
              </a:prstGeom>
              <a:blipFill>
                <a:blip r:embed="rId11"/>
                <a:stretch>
                  <a:fillRect l="-842" b="-13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668742" y="6233194"/>
            <a:ext cx="1031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Dựa vào đồ thị ta có: nếu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-2 &lt; m  0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thì thỏa YCBT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1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22" grpId="0"/>
      <p:bldP spid="23" grpId="0"/>
      <p:bldP spid="24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4" ma:contentTypeDescription="Tạo tài liệu mới." ma:contentTypeScope="" ma:versionID="edc006c63c8f31ac22dd901c55b71c10">
  <xsd:schema xmlns:xsd="http://www.w3.org/2001/XMLSchema" xmlns:xs="http://www.w3.org/2001/XMLSchema" xmlns:p="http://schemas.microsoft.com/office/2006/metadata/properties" xmlns:ns2="4ef3ccf6-9fd1-4880-a1aa-aee4d2361741" targetNamespace="http://schemas.microsoft.com/office/2006/metadata/properties" ma:root="true" ma:fieldsID="fc706af607745ee6b127dcbb4e10e74f" ns2:_="">
    <xsd:import namespace="4ef3ccf6-9fd1-4880-a1aa-aee4d2361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1E0E6-26D0-449F-B0FE-0D59FBC768CF}"/>
</file>

<file path=customXml/itemProps2.xml><?xml version="1.0" encoding="utf-8"?>
<ds:datastoreItem xmlns:ds="http://schemas.openxmlformats.org/officeDocument/2006/customXml" ds:itemID="{F5D794E6-9F79-48BA-8DC7-3B85173FC5D4}"/>
</file>

<file path=customXml/itemProps3.xml><?xml version="1.0" encoding="utf-8"?>
<ds:datastoreItem xmlns:ds="http://schemas.openxmlformats.org/officeDocument/2006/customXml" ds:itemID="{7D5A6FDE-A6A0-4B11-9A97-361F35D6172B}"/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1468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Mathematical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 - TOAN Huynh Phu Cuong</dc:creator>
  <cp:lastModifiedBy>huynh phu cuong</cp:lastModifiedBy>
  <cp:revision>134</cp:revision>
  <dcterms:created xsi:type="dcterms:W3CDTF">2021-05-11T03:34:32Z</dcterms:created>
  <dcterms:modified xsi:type="dcterms:W3CDTF">2021-09-18T03:44:23Z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