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43" r:id="rId2"/>
    <p:sldId id="444" r:id="rId3"/>
    <p:sldId id="448" r:id="rId4"/>
    <p:sldId id="449" r:id="rId5"/>
    <p:sldId id="45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204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DFB8-2065-49C2-8E37-AB7AEBE1E0B2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5A5C-916D-41C5-9BF5-CD6E98AA6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73A-F5C3-487E-941F-0A189DC4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E207-1286-4E6D-8184-CBE53CCC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D8E9-D0AE-445A-97DC-57488FD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357-AE3C-4AC0-B46C-FEBAEBAE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EEC3-FF5F-4462-BA05-3F43317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004-E5DA-4148-97D4-0FA3A63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B7CE-6DF5-4F85-BBC5-986AC473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024-238D-419F-A127-16D54D6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337C-F22F-4AFE-A494-69639395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A5F3-7831-4E78-B00F-346A57E6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229C-9D0C-4412-B5D1-19A5C715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2230-414F-4B2F-9AD4-D9147D25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377-F925-4BF7-B181-D3C04C9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563A-DA28-443F-8C4E-E10D95B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3833-4A68-488E-A451-D803DD9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F25-CEF8-49E9-B2C9-3D4AE325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1F1C-C7E5-420A-8190-4831A462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510A-7CFA-4BD9-A7C8-88C38D4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154F-F355-457E-8693-0A2ED65B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036D-81CB-4F9E-8390-6B82487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4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5A8-B187-458C-9EC6-B510C50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19FF-1EE4-4D8A-AE0B-25FD9866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4348-3E48-4A48-B8E7-4BA5AFA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9C4C-682D-4812-9E42-97FEB5C3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074C-3819-4425-893E-CB7B014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BB8-53D6-4C0E-B44D-CAA9A557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E9A-5651-4535-B7BB-799658166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1E75-3B17-4150-B489-7110B2B9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5DEA-606B-4D2A-BC60-CB699DF2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EB4D-B65D-433B-AC80-CB54822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505-170A-45D5-AEFB-A55B75A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DA5-7BBE-4615-AEFA-24E9BCE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8CED-B117-4324-B7F1-DA481939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87051-2797-443D-B0E1-95346E0F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3040E-4409-47C1-83AA-C39B7518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BE9C-345D-4BD4-BB50-0CA050CE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6047-1D93-451C-B489-21B3D02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A04A6-09D4-4ECC-945C-ECCD38E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3FC8-A81E-4225-81B4-6236833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B07B-02DB-4252-8C0F-63DF12C2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DDDC-151C-4CF4-B637-4F21DA2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DF397-B4FC-42EB-AC8E-D19C9828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E9E7-B40E-483B-B353-DCBADBD4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2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76ED-226D-4FCE-A8AC-2126144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8003F-11E4-47F5-9D59-110D57D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E613-11FA-4F3F-8504-1D5A26B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B72-B997-418A-86B4-DFB7BA77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5B44-7685-49F1-8FC8-413AB41A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B54A-EF32-497D-B7B1-046A7B26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A5C4-526D-4B0B-8925-6AA7B105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32A7-9724-4510-BDC6-B5AAA713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0BF5-91EF-4484-937C-01DD5F14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99CF-8C84-4D8B-8BB0-F2A735C4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8D65-CE97-4777-B4D5-1A41780E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A2A9-D582-4D7B-9395-DD82FD08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DF29-6EAC-48A2-9CD1-9FAA76A7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D63B-09FA-4FD1-88C1-739D4D5A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52EE-9D43-417D-A1F8-DB823FE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4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580FF-F122-47CB-A6A7-B9B4AA68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7E4F-E96D-438A-B327-39E2800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E7C1-34A2-4116-854B-364F1D3F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9C8F-D2D2-4BCD-AE08-3679286AE8E5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BA59-E2E0-41B9-91E8-4C743F82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A8DC-ABD9-4BB1-8B03-42AB2A51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8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23" Type="http://schemas.openxmlformats.org/officeDocument/2006/relationships/image" Target="../media/image20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19.png"/><Relationship Id="rId27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69.png"/><Relationship Id="rId12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67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1947" y="109373"/>
            <a:ext cx="156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4-5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1535" cy="741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6" y="0"/>
            <a:ext cx="6462584" cy="581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7477"/>
            <a:ext cx="6218666" cy="40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43" y="1208259"/>
            <a:ext cx="3254459" cy="348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59" y="1567506"/>
            <a:ext cx="1838325" cy="36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18" y="1952496"/>
            <a:ext cx="429577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647" y="2302218"/>
            <a:ext cx="4171950" cy="40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35199" y="1898890"/>
            <a:ext cx="145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 nghiệm.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5459" y="2295350"/>
            <a:ext cx="17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nghiệm?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638" y="2694086"/>
            <a:ext cx="227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TH1: a = -1,0,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9288" y="2700724"/>
            <a:ext cx="4248150" cy="1085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0043" y="3723816"/>
            <a:ext cx="32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TH2: a = 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 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; 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;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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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0508" y="4110995"/>
            <a:ext cx="529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đó thay a bằng sin của cung (góc) đặc biệt </a:t>
            </a:r>
            <a:r>
              <a:rPr lang="vi-V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.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Chẳng hạn: a =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 thì ta thay bằng sin</a:t>
            </a:r>
            <a:r>
              <a:rPr lang="vi-V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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658" y="4741189"/>
            <a:ext cx="164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 PT: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1487" y="4831493"/>
            <a:ext cx="1411372" cy="2965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2044" y="5078940"/>
            <a:ext cx="210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sinx = sin</a:t>
            </a:r>
            <a:r>
              <a:rPr lang="vi-V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4445" y="5083059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0646" y="528637"/>
            <a:ext cx="4163971" cy="3239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6330" y="500063"/>
            <a:ext cx="3682956" cy="370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21990" y="541896"/>
            <a:ext cx="2839352" cy="3220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4162" y="5667947"/>
            <a:ext cx="4897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TH3: a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(-1; </a:t>
            </a:r>
            <a:r>
              <a:rPr lang="vi-V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1)\{0; </a:t>
            </a:r>
            <a:r>
              <a:rPr lang="vi-VN" sz="2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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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; 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;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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}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8864" y="1902942"/>
            <a:ext cx="2918768" cy="23848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534" y="6176963"/>
            <a:ext cx="1411372" cy="33916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16657" y="6149861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94821" y="1998062"/>
            <a:ext cx="3636455" cy="42386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550878" y="2669374"/>
            <a:ext cx="215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arcsina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[-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; ]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990592" y="4883236"/>
            <a:ext cx="2953008" cy="772326"/>
            <a:chOff x="2990592" y="4883236"/>
            <a:chExt cx="2953008" cy="77232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90592" y="4883236"/>
              <a:ext cx="2953008" cy="77232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002692" y="4980087"/>
              <a:ext cx="531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83244" y="6042457"/>
            <a:ext cx="3159210" cy="704336"/>
            <a:chOff x="2883244" y="6042457"/>
            <a:chExt cx="3159210" cy="70433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26260" y="6042457"/>
              <a:ext cx="2916194" cy="70433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883244" y="6108671"/>
              <a:ext cx="531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7438" y="4168087"/>
            <a:ext cx="3961319" cy="4533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7438" y="4532743"/>
            <a:ext cx="1447800" cy="73342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167438" y="3608173"/>
            <a:ext cx="5868043" cy="674165"/>
            <a:chOff x="6167438" y="3608173"/>
            <a:chExt cx="5868043" cy="674165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783988" y="3608173"/>
              <a:ext cx="5251493" cy="67416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167438" y="3632114"/>
              <a:ext cx="857250" cy="285750"/>
            </a:xfrm>
            <a:prstGeom prst="rect">
              <a:avLst/>
            </a:prstGeom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67438" y="5198207"/>
            <a:ext cx="1314450" cy="63817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67438" y="5786570"/>
            <a:ext cx="2179933" cy="63894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53935" y="6373255"/>
            <a:ext cx="1508473" cy="44767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124" y="1229579"/>
            <a:ext cx="188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x: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sinx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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72964" y="1190910"/>
            <a:ext cx="7333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4296" y="1061434"/>
            <a:ext cx="902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?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57341" y="2594414"/>
            <a:ext cx="197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-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+k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91377" y="3018724"/>
            <a:ext cx="121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k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05024" y="3374408"/>
            <a:ext cx="197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+k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0653" y="4740021"/>
            <a:ext cx="182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sinx = sin</a:t>
            </a:r>
            <a:r>
              <a:rPr lang="vi-V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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958771" y="4523932"/>
                <a:ext cx="1877551" cy="779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  <m:r>
                          <m:rPr>
                            <m:nor/>
                          </m:rPr>
                          <a:rPr lang="vi-V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20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sub>
                      <m:sup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vi-VN" sz="2000" b="1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sup>
                    </m:sSubSup>
                  </m:oMath>
                </a14:m>
                <a:endPara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71" y="4523932"/>
                <a:ext cx="1877551" cy="779059"/>
              </a:xfrm>
              <a:prstGeom prst="rect">
                <a:avLst/>
              </a:prstGeom>
              <a:blipFill>
                <a:blip r:embed="rId25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448652" y="4498911"/>
                <a:ext cx="1877551" cy="807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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sub>
                      <m:sup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vi-VN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sup>
                    </m:sSubSup>
                  </m:oMath>
                </a14:m>
                <a:endPara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652" y="4498911"/>
                <a:ext cx="1877551" cy="807529"/>
              </a:xfrm>
              <a:prstGeom prst="rect">
                <a:avLst/>
              </a:prstGeom>
              <a:blipFill>
                <a:blip r:embed="rId26"/>
                <a:stretch>
                  <a:fillRect l="-3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6262972" y="1156747"/>
            <a:ext cx="148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quát</a:t>
            </a:r>
            <a:r>
              <a:rPr lang="vi-V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974693" y="1005085"/>
                <a:ext cx="2748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vi-VN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 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+ 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𝒌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𝟐</m:t>
                      </m:r>
                      <m:r>
                        <a:rPr lang="vi-VN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𝝅</m:t>
                      </m:r>
                    </m:oMath>
                  </m:oMathPara>
                </a14:m>
                <a:endParaRPr lang="vi-V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𝝅</m:t>
                      </m:r>
                      <m:r>
                        <m:rPr>
                          <m:nor/>
                        </m:rPr>
                        <a:rPr lang="vi-VN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− </m:t>
                      </m:r>
                      <m:r>
                        <m:rPr>
                          <m:nor/>
                        </m:rPr>
                        <a:rPr lang="vi-VN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v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+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𝒌</m:t>
                      </m:r>
                      <m:r>
                        <a:rPr lang="vi-V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𝟐</m:t>
                      </m:r>
                      <m:r>
                        <a:rPr lang="vi-VN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𝝅</m:t>
                      </m:r>
                    </m:oMath>
                  </m:oMathPara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93" y="1005085"/>
                <a:ext cx="2748733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648587" y="1180230"/>
            <a:ext cx="182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sin</a:t>
            </a:r>
            <a:r>
              <a:rPr lang="vi-V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u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= sin</a:t>
            </a:r>
            <a:r>
              <a:rPr lang="vi-V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v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138467" y="1083861"/>
                <a:ext cx="20117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</m:ctrlPr>
                        </m:sSubSupPr>
                        <m:e>
                          <m:r>
                            <a:rPr lang="vi-V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[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u</m:t>
                          </m:r>
                          <m:r>
                            <a:rPr lang="vi-V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=  ……………….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vi-VN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u</m:t>
                          </m:r>
                          <m:r>
                            <a:rPr lang="vi-V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= ……………. </m:t>
                          </m:r>
                          <m:r>
                            <a:rPr lang="vi-VN" sz="2800" b="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Mathematical Symbols" panose="05050102010205020202" pitchFamily="18" charset="2"/>
                            </a:rPr>
                            <m:t>…</m:t>
                          </m:r>
                        </m:sup>
                      </m:sSubSup>
                    </m:oMath>
                  </m:oMathPara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467" y="1083861"/>
                <a:ext cx="20117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961564" y="6059606"/>
            <a:ext cx="3057099" cy="65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/>
          <p:cNvSpPr txBox="1"/>
          <p:nvPr/>
        </p:nvSpPr>
        <p:spPr>
          <a:xfrm>
            <a:off x="7292452" y="5331425"/>
            <a:ext cx="4831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x= arcsin+k2  </a:t>
            </a:r>
            <a:r>
              <a:rPr lang="vi-V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hay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 x=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- arcsin+k2 </a:t>
            </a:r>
            <a:endParaRPr lang="en-GB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61362" y="5893257"/>
            <a:ext cx="249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sin(x+60</a:t>
            </a:r>
            <a:r>
              <a:rPr lang="vi-V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)= sin45</a:t>
            </a:r>
            <a:r>
              <a:rPr lang="vi-V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endParaRPr lang="en-GB" sz="2000" baseline="30000" dirty="0">
              <a:latin typeface="+mj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196771" y="6166519"/>
                <a:ext cx="3434398" cy="49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+60</m:t>
                        </m:r>
                        <m:r>
                          <a:rPr lang="vi-VN" sz="2400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m:rPr>
                            <m:nor/>
                          </m:rPr>
                          <a:rPr lang="en-GB" sz="2400" baseline="300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180</m:t>
                        </m:r>
                        <m:r>
                          <a:rPr lang="vi-VN" sz="2400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45</m:t>
                        </m:r>
                        <m:r>
                          <a:rPr lang="vi-VN" sz="2400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360</m:t>
                        </m:r>
                        <m:r>
                          <a:rPr lang="vi-VN" sz="2400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</m:sub>
                      <m:sup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+60</m:t>
                        </m:r>
                        <m:r>
                          <a:rPr lang="vi-VN" sz="2400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m:rPr>
                            <m:nor/>
                          </m:rPr>
                          <a:rPr lang="en-GB" sz="2400" baseline="30000" dirty="0">
                            <a:latin typeface="+mj-lt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=45</m:t>
                        </m:r>
                        <m:r>
                          <a:rPr lang="vi-VN" sz="2400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360</m:t>
                        </m:r>
                        <m:r>
                          <a:rPr lang="vi-VN" sz="2400" b="0" i="1" baseline="30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</m:sup>
                    </m:sSubSup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71" y="6166519"/>
                <a:ext cx="3434398" cy="497893"/>
              </a:xfrm>
              <a:prstGeom prst="rect">
                <a:avLst/>
              </a:prstGeom>
              <a:blipFill>
                <a:blip r:embed="rId29"/>
                <a:stretch>
                  <a:fillRect l="-1954" b="-19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7658669" y="1039504"/>
            <a:ext cx="3436961" cy="655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7584163" y="6488668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vô nghiệm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21" grpId="0"/>
      <p:bldP spid="24" grpId="0"/>
      <p:bldP spid="36" grpId="0"/>
      <p:bldP spid="57" grpId="0" build="allAtOnce"/>
      <p:bldP spid="61" grpId="0"/>
      <p:bldP spid="62" grpId="0"/>
      <p:bldP spid="63" grpId="0"/>
      <p:bldP spid="65" grpId="0"/>
      <p:bldP spid="66" grpId="0"/>
      <p:bldP spid="67" grpId="0"/>
      <p:bldP spid="2" grpId="0" animBg="1"/>
      <p:bldP spid="68" grpId="0"/>
      <p:bldP spid="69" grpId="0"/>
      <p:bldP spid="70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4973" cy="543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0"/>
            <a:ext cx="5955957" cy="536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605"/>
            <a:ext cx="6218666" cy="4091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59" y="1382155"/>
            <a:ext cx="1838325" cy="3619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44445" y="5083059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06125" y="1366057"/>
            <a:ext cx="2661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(do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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x: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cosx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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1)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98" y="968254"/>
            <a:ext cx="3026686" cy="491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48" y="1687213"/>
            <a:ext cx="5367826" cy="47522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778897" y="1713538"/>
            <a:ext cx="164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vô nghiệm.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14" y="2129052"/>
            <a:ext cx="4173869" cy="51777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405585" y="2186168"/>
            <a:ext cx="176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vi-VN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 nghiệm?</a:t>
            </a:r>
            <a:r>
              <a:rPr kumimoji="0" lang="vi-V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047" y="2516665"/>
            <a:ext cx="227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TH1: a = -1,0,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1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5277" y="2565779"/>
            <a:ext cx="3771900" cy="1119117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789102" y="2498880"/>
            <a:ext cx="197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+k</a:t>
            </a:r>
            <a:r>
              <a:rPr kumimoji="0" lang="vi-V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77729" y="2900325"/>
            <a:ext cx="16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</a:t>
            </a:r>
            <a:r>
              <a:rPr kumimoji="0" lang="vi-V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+</a:t>
            </a:r>
            <a:r>
              <a:rPr kumimoji="0" lang="vi-VN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k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27352" y="3250205"/>
            <a:ext cx="1970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x = 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k</a:t>
            </a:r>
            <a:r>
              <a:rPr kumimoji="0" lang="vi-V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, k</a:t>
            </a: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  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0043" y="3682872"/>
            <a:ext cx="3258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TH2: a = 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 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; 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;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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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8492" y="4070051"/>
            <a:ext cx="552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Khi đó thay a bằng côsin của cung (góc) đặc biệt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.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Chẳng hạn: a =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 thì ta thay bằng cos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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0658" y="4741189"/>
            <a:ext cx="164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Vậy PT: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7963" y="4786739"/>
            <a:ext cx="1475238" cy="36330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859809" y="5089472"/>
            <a:ext cx="210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 cosx = cos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5111" y="5062536"/>
            <a:ext cx="2647950" cy="390525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2938818" y="5036023"/>
            <a:ext cx="2806889" cy="39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7438" y="4203511"/>
            <a:ext cx="3618007" cy="4214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4734" y="4544704"/>
            <a:ext cx="1504950" cy="64464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591719" y="4685430"/>
            <a:ext cx="3283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 </a:t>
            </a:r>
            <a:r>
              <a:rPr kumimoji="0" lang="vi-VN" sz="22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cosx=-cos= </a:t>
            </a:r>
            <a:r>
              <a:rPr kumimoji="0" lang="vi-VN" sz="22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cos(</a:t>
            </a:r>
            <a:r>
              <a:rPr kumimoji="0" lang="vi-V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</a:t>
            </a:r>
            <a:r>
              <a:rPr kumimoji="0" lang="vi-VN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)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341745" y="4687706"/>
            <a:ext cx="187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 x=</a:t>
            </a:r>
            <a:r>
              <a:rPr lang="vi-V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</a:t>
            </a:r>
            <a:r>
              <a:rPr lang="vi-V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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+k2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0267" y="924735"/>
            <a:ext cx="1488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1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Tổng quát</a:t>
            </a:r>
            <a:r>
              <a:rPr kumimoji="0" lang="vi-VN" sz="20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48587" y="1043750"/>
            <a:ext cx="182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cos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u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= cos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v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274944" y="1018731"/>
                <a:ext cx="1888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vi-V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𝒖</m:t>
                      </m:r>
                      <m:r>
                        <a:rPr kumimoji="0" lang="vi-V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=</m:t>
                      </m:r>
                      <m:r>
                        <a:rPr kumimoji="0" lang="vi-V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</m:t>
                      </m:r>
                      <m:r>
                        <m:rPr>
                          <m:nor/>
                        </m:rPr>
                        <a:rPr lang="vi-VN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lang="vi-VN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 </m:t>
                      </m:r>
                      <m:r>
                        <a:rPr lang="vi-VN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+ </m:t>
                      </m:r>
                      <m:r>
                        <a:rPr lang="vi-VN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𝒌</m:t>
                      </m:r>
                      <m:r>
                        <a:rPr lang="vi-VN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𝟐</m:t>
                      </m:r>
                      <m:r>
                        <a:rPr lang="vi-VN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𝝅</m:t>
                      </m:r>
                    </m:oMath>
                  </m:oMathPara>
                </a14:m>
                <a:endParaRPr lang="vi-V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44" y="1018731"/>
                <a:ext cx="18889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7645021" y="1023582"/>
            <a:ext cx="3436961" cy="409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0515" y="5504174"/>
            <a:ext cx="422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TH3: a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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(-1; 1)\{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 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; 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;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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}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522" y="6171379"/>
            <a:ext cx="1475238" cy="36330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462065" y="6149861"/>
            <a:ext cx="52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63412" y="6172769"/>
            <a:ext cx="2973364" cy="38100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2906973" y="6100549"/>
            <a:ext cx="3057099" cy="423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7438" y="1501537"/>
            <a:ext cx="2789333" cy="2565898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8159016" y="1867752"/>
            <a:ext cx="2925241" cy="582329"/>
            <a:chOff x="6887499" y="323281"/>
            <a:chExt cx="2925241" cy="582329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87499" y="323281"/>
              <a:ext cx="1888011" cy="2892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778354" y="323281"/>
              <a:ext cx="1034386" cy="273808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15538" y="619409"/>
              <a:ext cx="1456259" cy="286201"/>
            </a:xfrm>
            <a:prstGeom prst="rect">
              <a:avLst/>
            </a:prstGeom>
          </p:spPr>
        </p:pic>
      </p:grpSp>
      <p:sp>
        <p:nvSpPr>
          <p:cNvPr id="98" name="TextBox 97"/>
          <p:cNvSpPr txBox="1"/>
          <p:nvPr/>
        </p:nvSpPr>
        <p:spPr>
          <a:xfrm>
            <a:off x="8049351" y="2355475"/>
            <a:ext cx="2063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arccosa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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[0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; ]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7438" y="5093529"/>
            <a:ext cx="1284240" cy="655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7428929" y="5129621"/>
                <a:ext cx="4048837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</a:t>
                </a:r>
                <a:r>
                  <a:rPr kumimoji="0" lang="vi-VN" sz="2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 </a:t>
                </a:r>
                <a:r>
                  <a:rPr kumimoji="0" lang="vi-V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x =  arccos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vi-V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kumimoji="0" lang="vi-V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1</m:t>
                        </m:r>
                      </m:num>
                      <m:den>
                        <m:r>
                          <a:rPr kumimoji="0" lang="vi-V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5</m:t>
                        </m:r>
                      </m:den>
                    </m:f>
                  </m:oMath>
                </a14:m>
                <a:r>
                  <a:rPr kumimoji="0" lang="vi-V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+ k2 . k</a:t>
                </a:r>
                <a:endParaRPr kumimoji="0" lang="en-GB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929" y="5129621"/>
                <a:ext cx="4048837" cy="572529"/>
              </a:xfrm>
              <a:prstGeom prst="rect">
                <a:avLst/>
              </a:prstGeom>
              <a:blipFill>
                <a:blip r:embed="rId21"/>
                <a:stretch>
                  <a:fillRect l="-1958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6208382" y="3594525"/>
            <a:ext cx="5868043" cy="674165"/>
            <a:chOff x="6167438" y="3608173"/>
            <a:chExt cx="5868043" cy="674165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783988" y="3608173"/>
              <a:ext cx="5251493" cy="67416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167438" y="3632114"/>
              <a:ext cx="857250" cy="285750"/>
            </a:xfrm>
            <a:prstGeom prst="rect">
              <a:avLst/>
            </a:prstGeom>
          </p:spPr>
        </p:pic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67438" y="5704765"/>
            <a:ext cx="2057400" cy="626872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256897" y="5825018"/>
            <a:ext cx="312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cos(x+30</a:t>
            </a:r>
            <a:r>
              <a:rPr kumimoji="0" lang="vi-V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) = cos30</a:t>
            </a:r>
            <a:r>
              <a:rPr kumimoji="0" lang="vi-VN" sz="20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o</a:t>
            </a:r>
            <a:endParaRPr kumimoji="0" lang="en-GB" sz="20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275746" y="6101191"/>
                <a:ext cx="3062632" cy="48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+30</m:t>
                        </m:r>
                        <m:r>
                          <a:rPr kumimoji="0" lang="vi-VN" sz="2400" b="0" i="1" u="none" strike="noStrike" kern="1200" cap="none" spc="0" normalizeH="0" baseline="30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m:rPr>
                            <m:nor/>
                          </m:rPr>
                          <a:rPr kumimoji="0" lang="en-GB" sz="24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−30</m:t>
                        </m:r>
                        <m:r>
                          <a:rPr kumimoji="0" lang="vi-VN" sz="2400" b="0" i="1" u="none" strike="noStrike" kern="1200" cap="none" spc="0" normalizeH="0" baseline="30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360</m:t>
                        </m:r>
                        <m:r>
                          <a:rPr kumimoji="0" lang="vi-VN" sz="2400" b="0" i="1" u="none" strike="noStrike" kern="1200" cap="none" spc="0" normalizeH="0" baseline="30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</m:sub>
                      <m:sup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+30</m:t>
                        </m:r>
                        <m:r>
                          <a:rPr kumimoji="0" lang="vi-VN" sz="2400" b="0" i="1" u="none" strike="noStrike" kern="1200" cap="none" spc="0" normalizeH="0" baseline="30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m:rPr>
                            <m:nor/>
                          </m:rPr>
                          <a:rPr kumimoji="0" lang="en-GB" sz="24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Light" panose="020F0302020204030204"/>
                            <a:ea typeface="+mn-ea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=30</m:t>
                        </m:r>
                        <m:r>
                          <a:rPr kumimoji="0" lang="vi-VN" sz="2400" b="0" i="1" u="none" strike="noStrike" kern="1200" cap="none" spc="0" normalizeH="0" baseline="30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360</m:t>
                        </m:r>
                        <m:r>
                          <a:rPr kumimoji="0" lang="vi-VN" sz="2400" b="0" i="1" u="none" strike="noStrike" kern="1200" cap="none" spc="0" normalizeH="0" baseline="3000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𝑜</m:t>
                        </m:r>
                      </m:sup>
                    </m:sSubSup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746" y="6101191"/>
                <a:ext cx="3062632" cy="486543"/>
              </a:xfrm>
              <a:prstGeom prst="rect">
                <a:avLst/>
              </a:prstGeom>
              <a:blipFill>
                <a:blip r:embed="rId25"/>
                <a:stretch>
                  <a:fillRect l="-2191" b="-2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0837613" y="6086907"/>
                <a:ext cx="13543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vi-V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kumimoji="0" lang="en-GB" sz="24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….</m:t>
                        </m:r>
                      </m:sub>
                      <m:sup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kumimoji="0" lang="en-GB" sz="24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 Light" panose="020F0302020204030204"/>
                            <a:ea typeface="+mn-ea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…</m:t>
                        </m:r>
                      </m:sup>
                    </m:sSubSup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613" y="6086907"/>
                <a:ext cx="1354387" cy="461665"/>
              </a:xfrm>
              <a:prstGeom prst="rect">
                <a:avLst/>
              </a:prstGeom>
              <a:blipFill>
                <a:blip r:embed="rId26"/>
                <a:stretch>
                  <a:fillRect l="-4955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10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67438" y="6253802"/>
            <a:ext cx="1238250" cy="59055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7365799" y="6379486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vô nghiệm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1" grpId="0"/>
      <p:bldP spid="82" grpId="0"/>
      <p:bldP spid="83" grpId="0" animBg="1"/>
      <p:bldP spid="84" grpId="0"/>
      <p:bldP spid="85" grpId="0"/>
      <p:bldP spid="87" grpId="0"/>
      <p:bldP spid="88" grpId="0"/>
      <p:bldP spid="89" grpId="0" animBg="1"/>
      <p:bldP spid="92" grpId="0"/>
      <p:bldP spid="93" grpId="0" animBg="1"/>
      <p:bldP spid="99" grpId="0"/>
      <p:bldP spid="103" grpId="0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42568" y="149450"/>
            <a:ext cx="235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cos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u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= cos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v  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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45755" y="138079"/>
                <a:ext cx="2840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vi-V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𝒖</m:t>
                      </m:r>
                      <m:r>
                        <a:rPr kumimoji="0" lang="vi-V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=</m:t>
                      </m:r>
                      <m:r>
                        <m:rPr>
                          <m:nor/>
                        </m:rPr>
                        <a:rPr kumimoji="0" lang="vi-V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v</m:t>
                      </m:r>
                      <m:r>
                        <m:rPr>
                          <m:nor/>
                        </m:rPr>
                        <a:rPr kumimoji="0" lang="vi-V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 </m:t>
                      </m:r>
                      <m:r>
                        <a:rPr kumimoji="0" lang="vi-V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+ </m:t>
                      </m:r>
                      <m:r>
                        <a:rPr kumimoji="0" lang="vi-V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𝒌</m:t>
                      </m:r>
                      <m:r>
                        <a:rPr kumimoji="0" lang="vi-V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𝟐</m:t>
                      </m:r>
                      <m:r>
                        <a:rPr kumimoji="0" lang="vi-V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Mathematical Symbols" panose="05050102010205020202" pitchFamily="18" charset="2"/>
                        </a:rPr>
                        <m:t>𝝅</m:t>
                      </m:r>
                    </m:oMath>
                  </m:oMathPara>
                </a14:m>
                <a:endParaRPr kumimoji="0" lang="vi-V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755" y="138079"/>
                <a:ext cx="284039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47935" y="37621"/>
            <a:ext cx="4842680" cy="535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6" y="630446"/>
            <a:ext cx="2802126" cy="7479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1214224"/>
                <a:ext cx="3093249" cy="105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</a:t>
                </a:r>
                <a:r>
                  <a:rPr kumimoji="0" lang="vi-V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kumimoji="0" lang="en-GB" sz="28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5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+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b>
                      <m:sup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</m:t>
                            </m:r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5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+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p>
                    </m:sSubSup>
                  </m:oMath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4224"/>
                <a:ext cx="3093249" cy="1052852"/>
              </a:xfrm>
              <a:prstGeom prst="rect">
                <a:avLst/>
              </a:prstGeom>
              <a:blipFill>
                <a:blip r:embed="rId4"/>
                <a:stretch>
                  <a:fillRect l="-2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808178" y="1208846"/>
                <a:ext cx="2732813" cy="105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</a:t>
                </a:r>
                <a:r>
                  <a:rPr kumimoji="0" lang="vi-V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9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5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=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+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b>
                      <m:sup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11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5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</m:t>
                            </m:r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+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p>
                    </m:sSubSup>
                  </m:oMath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78" y="1208846"/>
                <a:ext cx="2732813" cy="1053045"/>
              </a:xfrm>
              <a:prstGeom prst="rect">
                <a:avLst/>
              </a:prstGeom>
              <a:blipFill>
                <a:blip r:embed="rId5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0" y="2189055"/>
                <a:ext cx="3867914" cy="1095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</a:t>
                </a:r>
                <a:r>
                  <a:rPr kumimoji="0" lang="vi-V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=−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10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27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𝑘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10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9</m:t>
                            </m:r>
                          </m:den>
                        </m:f>
                      </m:sub>
                      <m:sup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10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33</m:t>
                            </m:r>
                          </m:den>
                        </m:f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kumimoji="0" lang="vi-V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 </m:t>
                        </m:r>
                        <m:f>
                          <m:fPr>
                            <m:ctrlP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𝑘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10</m:t>
                            </m:r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11</m:t>
                            </m:r>
                          </m:den>
                        </m:f>
                      </m:sup>
                    </m:sSubSup>
                  </m:oMath>
                </a14:m>
                <a:r>
                  <a:rPr kumimoji="0" lang="vi-V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(k)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9055"/>
                <a:ext cx="3867914" cy="1095236"/>
              </a:xfrm>
              <a:prstGeom prst="rect">
                <a:avLst/>
              </a:prstGeom>
              <a:blipFill>
                <a:blip r:embed="rId6"/>
                <a:stretch>
                  <a:fillRect l="-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438" y="136478"/>
            <a:ext cx="3604359" cy="759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67438" y="899652"/>
                <a:ext cx="5337625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cos(x +) = - cos(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</m:num>
                      <m:den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4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  </a:t>
                </a:r>
                <a:r>
                  <a:rPr kumimoji="0" lang="vi-V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(chuyển</a:t>
                </a:r>
                <a:r>
                  <a:rPr kumimoji="0" lang="vi-VN" sz="20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vế)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38" y="899652"/>
                <a:ext cx="5337625" cy="614977"/>
              </a:xfrm>
              <a:prstGeom prst="rect">
                <a:avLst/>
              </a:prstGeom>
              <a:blipFill>
                <a:blip r:embed="rId8"/>
                <a:stretch>
                  <a:fillRect l="-1829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67437" y="1477718"/>
                <a:ext cx="5296682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vi-V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cos(x +) </a:t>
                </a: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= cos(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</m:num>
                      <m:den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num>
                      <m:den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      </a:t>
                </a:r>
                <a:r>
                  <a:rPr kumimoji="0" lang="vi-V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(hơn</a:t>
                </a:r>
                <a:r>
                  <a:rPr kumimoji="0" lang="vi-VN" sz="20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kém )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37" y="1477718"/>
                <a:ext cx="5296682" cy="584584"/>
              </a:xfrm>
              <a:prstGeom prst="rect">
                <a:avLst/>
              </a:prstGeom>
              <a:blipFill>
                <a:blip r:embed="rId9"/>
                <a:stretch>
                  <a:fillRect l="-1841" t="-1042" b="-14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167439" y="2045939"/>
                <a:ext cx="2976562" cy="918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  =− </m:t>
                        </m:r>
                        <m:f>
                          <m:fPr>
                            <m:ctrlP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</m:t>
                            </m:r>
                          </m:den>
                        </m:f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f>
                          <m:fPr>
                            <m:ctrlP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+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b>
                      <m:sup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  = </m:t>
                        </m:r>
                        <m:f>
                          <m:fPr>
                            <m:ctrlP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𝑥</m:t>
                            </m:r>
                          </m:num>
                          <m:den>
                            <m:r>
                              <a:rPr kumimoji="0" lang="vi-V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2</m:t>
                            </m:r>
                          </m:den>
                        </m:f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kumimoji="0" lang="vi-V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kumimoji="0" lang="vi-V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kumimoji="0" lang="vi-V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kumimoji="0" lang="vi-V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+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2</m:t>
                        </m:r>
                        <m:r>
                          <a:rPr kumimoji="0" lang="vi-V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p>
                    </m:sSubSup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439" y="2045939"/>
                <a:ext cx="2976562" cy="918778"/>
              </a:xfrm>
              <a:prstGeom prst="rect">
                <a:avLst/>
              </a:prstGeom>
              <a:blipFill>
                <a:blip r:embed="rId10"/>
                <a:stretch>
                  <a:fillRect l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779571" y="2016907"/>
                <a:ext cx="2807380" cy="93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vi-V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</a:t>
                </a:r>
                <a:r>
                  <a:rPr lang="vi-VN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[</m:t>
                        </m:r>
                      </m:e>
                      <m:sub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 =  </m:t>
                        </m:r>
                        <m:f>
                          <m:fPr>
                            <m:ctrlP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𝑘</m:t>
                            </m:r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4</m:t>
                            </m:r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</m:sub>
                      <m:sup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𝑥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= −</m:t>
                        </m:r>
                        <m:f>
                          <m:fPr>
                            <m:ctrlP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fPr>
                          <m:num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4</m:t>
                            </m:r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𝜋</m:t>
                            </m:r>
                          </m:num>
                          <m:den>
                            <m:r>
                              <a:rPr lang="vi-V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3</m:t>
                            </m:r>
                          </m:den>
                        </m:f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+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𝑘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4</m:t>
                        </m:r>
                        <m:r>
                          <a:rPr lang="vi-V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vi-VN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(</a:t>
                </a:r>
                <a:r>
                  <a:rPr lang="vi-V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k</a:t>
                </a:r>
                <a:r>
                  <a:rPr lang="vi-VN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)</a:t>
                </a:r>
                <a:endParaRPr kumimoji="0" lang="en-GB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571" y="2016907"/>
                <a:ext cx="2807380" cy="932243"/>
              </a:xfrm>
              <a:prstGeom prst="rect">
                <a:avLst/>
              </a:prstGeom>
              <a:blipFill>
                <a:blip r:embed="rId11"/>
                <a:stretch>
                  <a:fillRect l="-3254" r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379260" y="3071920"/>
            <a:ext cx="981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Biểu</a:t>
            </a:r>
            <a:r>
              <a:rPr kumimoji="0" lang="vi-VN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diển các nghiệm (họ nghiệm) lên đường tròn LG có bao nhiêu điểm cuối?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429000"/>
            <a:ext cx="3507475" cy="3429000"/>
            <a:chOff x="0" y="3429000"/>
            <a:chExt cx="3507475" cy="3429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3429000"/>
              <a:ext cx="3507475" cy="329079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624083" y="375313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i="1" dirty="0" smtClean="0"/>
                <a:t>B</a:t>
              </a:r>
              <a:endParaRPr lang="en-GB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0435" y="6488668"/>
              <a:ext cx="61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i="1" dirty="0" smtClean="0"/>
                <a:t>B’</a:t>
              </a:r>
              <a:endParaRPr lang="en-GB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9182" y="498143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i="1" dirty="0" smtClean="0"/>
                <a:t>A’</a:t>
              </a:r>
              <a:endParaRPr lang="en-GB" i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579427" y="3497240"/>
                <a:ext cx="3735318" cy="6313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vi-VN" sz="2400" b="1" dirty="0" smtClean="0">
                    <a:latin typeface="+mj-lt"/>
                  </a:rPr>
                  <a:t>x = </a:t>
                </a:r>
                <a:r>
                  <a:rPr lang="vi-VN" sz="2400" b="1" dirty="0" smtClean="0">
                    <a:latin typeface="+mj-lt"/>
                    <a:sym typeface="Mathematical Symbols" panose="05050102010205020202" pitchFamily="18" charset="2"/>
                  </a:rPr>
                  <a:t>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b="1" i="1" smtClean="0"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num>
                      <m:den>
                        <m:r>
                          <a:rPr lang="vi-V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𝒏</m:t>
                        </m:r>
                      </m:den>
                    </m:f>
                  </m:oMath>
                </a14:m>
                <a:r>
                  <a:rPr lang="vi-VN" sz="2400" b="1" dirty="0" smtClean="0">
                    <a:latin typeface="+mj-lt"/>
                    <a:sym typeface="Mathematical Symbols" panose="05050102010205020202" pitchFamily="18" charset="2"/>
                  </a:rPr>
                  <a:t> , k và n*</a:t>
                </a:r>
                <a:r>
                  <a:rPr lang="vi-VN" sz="2400" b="1" dirty="0" smtClean="0">
                    <a:latin typeface="+mj-lt"/>
                  </a:rPr>
                  <a:t> </a:t>
                </a:r>
                <a:endParaRPr lang="en-GB" sz="2400" b="1" dirty="0">
                  <a:latin typeface="+mj-lt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27" y="3497240"/>
                <a:ext cx="3735318" cy="631391"/>
              </a:xfrm>
              <a:prstGeom prst="rect">
                <a:avLst/>
              </a:prstGeom>
              <a:blipFill>
                <a:blip r:embed="rId13"/>
                <a:stretch>
                  <a:fillRect l="-2276" b="-1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03259" y="4039737"/>
            <a:ext cx="45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000" dirty="0" smtClean="0">
                <a:sym typeface="Mathematical Symbols" panose="05050102010205020202" pitchFamily="18" charset="2"/>
              </a:rPr>
              <a:t></a:t>
            </a:r>
            <a:endParaRPr lang="en-GB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8859" y="4462818"/>
            <a:ext cx="377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000" b="1" dirty="0" smtClean="0">
                <a:latin typeface="+mj-lt"/>
              </a:rPr>
              <a:t>Có </a:t>
            </a:r>
            <a:r>
              <a:rPr lang="vi-VN" sz="2000" b="1" dirty="0" smtClean="0">
                <a:solidFill>
                  <a:srgbClr val="FF0000"/>
                </a:solidFill>
                <a:latin typeface="+mj-lt"/>
              </a:rPr>
              <a:t>n</a:t>
            </a:r>
            <a:r>
              <a:rPr lang="vi-VN" sz="2000" b="1" dirty="0" smtClean="0">
                <a:latin typeface="+mj-lt"/>
              </a:rPr>
              <a:t> điểm cuối </a:t>
            </a:r>
          </a:p>
          <a:p>
            <a:r>
              <a:rPr lang="vi-VN" sz="2000" b="1" dirty="0" smtClean="0">
                <a:latin typeface="+mj-lt"/>
              </a:rPr>
              <a:t>(lập thành đa giác đều có n đỉnh</a:t>
            </a:r>
            <a:r>
              <a:rPr lang="vi-VN" i="1" dirty="0" smtClean="0"/>
              <a:t>)</a:t>
            </a:r>
            <a:endParaRPr lang="en-GB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91636" y="5178191"/>
            <a:ext cx="313671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000" b="1" u="sng" dirty="0" smtClean="0">
                <a:latin typeface="+mj-lt"/>
              </a:rPr>
              <a:t>VD</a:t>
            </a:r>
            <a:r>
              <a:rPr lang="vi-VN" sz="2000" b="1" dirty="0" smtClean="0">
                <a:latin typeface="+mj-lt"/>
              </a:rPr>
              <a:t>: (</a:t>
            </a:r>
            <a:r>
              <a:rPr lang="vi-VN" sz="2000" b="1" i="1" dirty="0" smtClean="0">
                <a:latin typeface="+mj-lt"/>
              </a:rPr>
              <a:t>chẳng hạn </a:t>
            </a:r>
            <a:r>
              <a:rPr lang="vi-VN" sz="2000" b="1" dirty="0" smtClean="0">
                <a:latin typeface="+mj-lt"/>
                <a:sym typeface="Mathematical Symbols" panose="05050102010205020202" pitchFamily="18" charset="2"/>
              </a:rPr>
              <a:t> = 0)</a:t>
            </a:r>
            <a:endParaRPr lang="en-GB" sz="20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359624" y="5573978"/>
                <a:ext cx="3737433" cy="5401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vi-VN" sz="2000" b="1" dirty="0" smtClean="0">
                    <a:latin typeface="+mj-lt"/>
                  </a:rPr>
                  <a:t>x = </a:t>
                </a:r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k2 = 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000" b="1" i="1" smtClean="0"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num>
                      <m:den>
                        <m:r>
                          <a:rPr lang="vi-V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 : 1 điểm cuối A</a:t>
                </a:r>
                <a:r>
                  <a:rPr lang="vi-VN" sz="2000" b="1" dirty="0" smtClean="0">
                    <a:latin typeface="+mj-lt"/>
                  </a:rPr>
                  <a:t> </a:t>
                </a:r>
                <a:endParaRPr lang="en-GB" sz="2000" b="1" dirty="0">
                  <a:latin typeface="+mj-lt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24" y="5573978"/>
                <a:ext cx="3737433" cy="540148"/>
              </a:xfrm>
              <a:prstGeom prst="rect">
                <a:avLst/>
              </a:prstGeom>
              <a:blipFill>
                <a:blip r:embed="rId14"/>
                <a:stretch>
                  <a:fillRect l="-1463" b="-989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198126" y="3692859"/>
            <a:ext cx="7324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</a:rPr>
              <a:t>(</a:t>
            </a:r>
            <a:r>
              <a:rPr lang="vi-VN" sz="2000" b="1" dirty="0" smtClean="0">
                <a:latin typeface="+mj-lt"/>
              </a:rPr>
              <a:t> </a:t>
            </a:r>
            <a:r>
              <a:rPr lang="vi-VN" sz="2800" b="1" dirty="0" smtClean="0">
                <a:latin typeface="+mj-lt"/>
              </a:rPr>
              <a:t>-</a:t>
            </a:r>
            <a:r>
              <a:rPr lang="vi-VN" sz="2000" b="1" dirty="0" smtClean="0">
                <a:latin typeface="+mj-lt"/>
              </a:rPr>
              <a:t> </a:t>
            </a:r>
            <a:r>
              <a:rPr lang="vi-VN" sz="2000" dirty="0" smtClean="0">
                <a:latin typeface="+mj-lt"/>
              </a:rPr>
              <a:t>)</a:t>
            </a:r>
            <a:endParaRPr lang="en-GB" sz="2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334604" y="6122164"/>
                <a:ext cx="3993914" cy="5401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vi-VN" sz="2000" b="1" dirty="0" smtClean="0">
                    <a:latin typeface="+mj-lt"/>
                  </a:rPr>
                  <a:t>x = </a:t>
                </a:r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k = 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000" b="1" i="1" smtClean="0"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num>
                      <m:den>
                        <m:r>
                          <a:rPr lang="vi-V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 : 2 điểm cuối A, A’</a:t>
                </a:r>
                <a:r>
                  <a:rPr lang="vi-VN" sz="2000" b="1" dirty="0" smtClean="0">
                    <a:latin typeface="+mj-lt"/>
                  </a:rPr>
                  <a:t> </a:t>
                </a:r>
                <a:endParaRPr lang="en-GB" sz="2000" b="1" dirty="0">
                  <a:latin typeface="+mj-lt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04" y="6122164"/>
                <a:ext cx="3993914" cy="540148"/>
              </a:xfrm>
              <a:prstGeom prst="rect">
                <a:avLst/>
              </a:prstGeom>
              <a:blipFill>
                <a:blip r:embed="rId15"/>
                <a:stretch>
                  <a:fillRect l="-1370" b="-989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174173" y="4060209"/>
                <a:ext cx="5017827" cy="5416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 smtClean="0">
                    <a:latin typeface="+mj-lt"/>
                  </a:rPr>
                  <a:t>x = </a:t>
                </a:r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000" b="1" i="1" smtClean="0"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num>
                      <m:den>
                        <m:r>
                          <a:rPr lang="vi-V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𝟑</m:t>
                        </m:r>
                      </m:den>
                    </m:f>
                  </m:oMath>
                </a14:m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 : 3 điểm cuối gồm A, …</a:t>
                </a:r>
                <a:r>
                  <a:rPr lang="vi-VN" sz="2000" b="1" dirty="0"/>
                  <a:t> </a:t>
                </a:r>
                <a:r>
                  <a:rPr lang="vi-VN" sz="2000" b="1" dirty="0" smtClean="0"/>
                  <a:t>(</a:t>
                </a:r>
                <a:r>
                  <a:rPr lang="vi-VN" b="1" dirty="0" smtClean="0">
                    <a:latin typeface="+mj-lt"/>
                    <a:sym typeface="Mathematical Symbols" panose="05050102010205020202" pitchFamily="18" charset="2"/>
                  </a:rPr>
                  <a:t> </a:t>
                </a:r>
                <a:r>
                  <a:rPr lang="vi-VN" b="1" dirty="0" smtClean="0">
                    <a:latin typeface="+mj-lt"/>
                  </a:rPr>
                  <a:t>đều )</a:t>
                </a:r>
                <a:endParaRPr lang="en-GB" b="1" dirty="0">
                  <a:latin typeface="+mj-lt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73" y="4060209"/>
                <a:ext cx="5017827" cy="541623"/>
              </a:xfrm>
              <a:prstGeom prst="rect">
                <a:avLst/>
              </a:prstGeom>
              <a:blipFill>
                <a:blip r:embed="rId16"/>
                <a:stretch>
                  <a:fillRect l="-1212" b="-989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174173" y="4622042"/>
                <a:ext cx="5017827" cy="5416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 smtClean="0">
                    <a:latin typeface="+mj-lt"/>
                  </a:rPr>
                  <a:t>x = </a:t>
                </a:r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k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000" b="1" i="1" smtClean="0"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num>
                      <m:den>
                        <m:r>
                          <a:rPr lang="vi-V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𝟒</m:t>
                        </m:r>
                      </m:den>
                    </m:f>
                  </m:oMath>
                </a14:m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 : 4 điểm cuối gồm A, B,A’,B’</a:t>
                </a:r>
                <a:endParaRPr lang="en-GB" b="1" dirty="0">
                  <a:latin typeface="+mj-lt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73" y="4622042"/>
                <a:ext cx="5017827" cy="541623"/>
              </a:xfrm>
              <a:prstGeom prst="rect">
                <a:avLst/>
              </a:prstGeom>
              <a:blipFill>
                <a:blip r:embed="rId17"/>
                <a:stretch>
                  <a:fillRect l="-1212" b="-989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174173" y="5165678"/>
                <a:ext cx="5017827" cy="5416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2000" b="1" dirty="0" smtClean="0">
                    <a:latin typeface="+mj-lt"/>
                  </a:rPr>
                  <a:t>x = </a:t>
                </a:r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000" b="1" i="1" smtClean="0"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vi-V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</m:t>
                        </m:r>
                      </m:num>
                      <m:den>
                        <m:r>
                          <a:rPr lang="vi-V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Mathematical Symbols" panose="05050102010205020202" pitchFamily="18" charset="2"/>
                          </a:rPr>
                          <m:t>𝟓</m:t>
                        </m:r>
                      </m:den>
                    </m:f>
                  </m:oMath>
                </a14:m>
                <a:r>
                  <a:rPr lang="vi-VN" sz="2000" b="1" dirty="0" smtClean="0">
                    <a:latin typeface="+mj-lt"/>
                    <a:sym typeface="Mathematical Symbols" panose="05050102010205020202" pitchFamily="18" charset="2"/>
                  </a:rPr>
                  <a:t> : 5 điểm cuối  (v.v)</a:t>
                </a:r>
                <a:endParaRPr lang="en-GB" b="1" dirty="0">
                  <a:latin typeface="+mj-lt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73" y="5165678"/>
                <a:ext cx="5017827" cy="541623"/>
              </a:xfrm>
              <a:prstGeom prst="rect">
                <a:avLst/>
              </a:prstGeom>
              <a:blipFill>
                <a:blip r:embed="rId18"/>
                <a:stretch>
                  <a:fillRect l="-1212" b="-54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44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2" grpId="0"/>
      <p:bldP spid="23" grpId="0"/>
      <p:bldP spid="21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" y="23622"/>
            <a:ext cx="5323557" cy="622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3" y="589597"/>
            <a:ext cx="1771650" cy="314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12" y="90220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latin typeface="+mj-lt"/>
              </a:rPr>
              <a:t>- Điều kiện:</a:t>
            </a:r>
            <a:endParaRPr lang="en-GB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9528" y="904482"/>
            <a:ext cx="253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C00000"/>
                </a:solidFill>
                <a:latin typeface="+mj-lt"/>
              </a:rPr>
              <a:t>x </a:t>
            </a:r>
            <a:r>
              <a:rPr lang="vi-VN" sz="2400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  + m, m</a:t>
            </a:r>
            <a:endParaRPr lang="en-GB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738" y="1259324"/>
            <a:ext cx="585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a, tanx = a luôn có nghiệm (thỏa ĐK)</a:t>
            </a:r>
            <a:endParaRPr lang="en-GB" sz="24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478" y="0"/>
            <a:ext cx="5135947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390" y="1711975"/>
            <a:ext cx="452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tanx = 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a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 x = </a:t>
            </a:r>
            <a:r>
              <a:rPr lang="vi-VN" sz="2400" b="1" i="1" dirty="0" smtClean="0">
                <a:latin typeface="+mj-lt"/>
                <a:sym typeface="Mathematical Symbols" panose="05050102010205020202" pitchFamily="18" charset="2"/>
              </a:rPr>
              <a:t>arctan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a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+k, k</a:t>
            </a:r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6" y="2210155"/>
            <a:ext cx="4131042" cy="4784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388" y="2653436"/>
            <a:ext cx="193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a)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 tan2x= -</a:t>
            </a:r>
            <a:endParaRPr lang="en-GB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6803" y="2642066"/>
            <a:ext cx="313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2x = arctan(-)</a:t>
            </a:r>
            <a:r>
              <a:rPr lang="vi-VN" sz="2400" dirty="0" smtClean="0">
                <a:sym typeface="Mathematical Symbols" panose="05050102010205020202" pitchFamily="18" charset="2"/>
              </a:rPr>
              <a:t>+</a:t>
            </a:r>
            <a:r>
              <a:rPr lang="vi-VN" sz="2400" dirty="0">
                <a:sym typeface="Mathematical Symbols" panose="05050102010205020202" pitchFamily="18" charset="2"/>
              </a:rPr>
              <a:t>k</a:t>
            </a:r>
            <a:endParaRPr lang="en-GB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5925" y="2612494"/>
            <a:ext cx="289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x = arctan(-)+k</a:t>
            </a:r>
            <a:endParaRPr lang="en-GB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881" y="3075057"/>
            <a:ext cx="614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 ý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Khi a = 0;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1; ; 3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thay a bằng tan của cung (góc) đặc biệt </a:t>
            </a:r>
            <a:r>
              <a:rPr lang="vi-V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Rồi áp dụng CT:</a:t>
            </a:r>
            <a:endParaRPr lang="en-GB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9552" y="3897891"/>
            <a:ext cx="452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tanx = tan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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 x = </a:t>
            </a:r>
            <a:r>
              <a:rPr lang="vi-VN" sz="2400" b="1" i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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+k, k</a:t>
            </a:r>
            <a:endParaRPr lang="en-GB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56" y="4360225"/>
            <a:ext cx="227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VD3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tanx = 1</a:t>
            </a:r>
            <a:endParaRPr lang="en-GB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067" y="4784764"/>
            <a:ext cx="220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tanx = tan</a:t>
            </a:r>
            <a:endParaRPr lang="en-GB" sz="2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3694" y="5128232"/>
            <a:ext cx="199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x =  +k</a:t>
            </a:r>
            <a:endParaRPr lang="en-GB" sz="2400" dirty="0">
              <a:latin typeface="+mj-lt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715904" y="4476464"/>
            <a:ext cx="0" cy="1009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098" y="4391254"/>
            <a:ext cx="165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tanx = -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3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9100" y="4732447"/>
            <a:ext cx="366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tanx = -tan() = tan(-)</a:t>
            </a:r>
            <a:endParaRPr lang="en-GB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07723" y="5089563"/>
            <a:ext cx="299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x = -  + k,  k</a:t>
            </a:r>
            <a:endParaRPr lang="en-GB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5485348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Tổng quát:</a:t>
            </a:r>
            <a:endParaRPr lang="en-GB" sz="2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800" y="6056512"/>
            <a:ext cx="21418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tan</a:t>
            </a:r>
            <a:r>
              <a:rPr lang="vi-VN" sz="2400" b="1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u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= tan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v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</a:t>
            </a:r>
            <a:endParaRPr lang="en-GB" sz="2400" b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455136" y="5906388"/>
            <a:ext cx="3821484" cy="830997"/>
            <a:chOff x="2345954" y="5892740"/>
            <a:chExt cx="3821484" cy="830997"/>
          </a:xfrm>
        </p:grpSpPr>
        <p:sp>
          <p:nvSpPr>
            <p:cNvPr id="26" name="TextBox 25"/>
            <p:cNvSpPr txBox="1"/>
            <p:nvPr/>
          </p:nvSpPr>
          <p:spPr>
            <a:xfrm>
              <a:off x="2584811" y="5892740"/>
              <a:ext cx="3582627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vi-VN" sz="2400" b="1" dirty="0" smtClean="0">
                  <a:solidFill>
                    <a:srgbClr val="C00000"/>
                  </a:solidFill>
                  <a:latin typeface="+mj-lt"/>
                  <a:sym typeface="Mathematical Symbols" panose="05050102010205020202" pitchFamily="18" charset="2"/>
                </a:rPr>
                <a:t>u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  +m hay </a:t>
              </a:r>
              <a:r>
                <a:rPr lang="vi-VN" sz="2400" b="1" i="1" dirty="0" smtClean="0">
                  <a:solidFill>
                    <a:srgbClr val="0070C0"/>
                  </a:solidFill>
                  <a:latin typeface="+mj-lt"/>
                  <a:sym typeface="Mathematical Symbols" panose="05050102010205020202" pitchFamily="18" charset="2"/>
                </a:rPr>
                <a:t>v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</a:t>
              </a:r>
              <a:r>
                <a:rPr lang="vi-VN" sz="2400" b="1" dirty="0">
                  <a:sym typeface="Mathematical Symbols" panose="05050102010205020202" pitchFamily="18" charset="2"/>
                </a:rPr>
                <a:t> 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 +</a:t>
              </a:r>
              <a:r>
                <a:rPr lang="vi-VN" sz="2400" b="1" dirty="0">
                  <a:latin typeface="+mj-lt"/>
                  <a:sym typeface="Mathematical Symbols" panose="05050102010205020202" pitchFamily="18" charset="2"/>
                </a:rPr>
                <a:t>m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</a:t>
              </a:r>
            </a:p>
            <a:p>
              <a:r>
                <a:rPr lang="vi-VN" sz="2400" b="1" dirty="0" smtClean="0">
                  <a:solidFill>
                    <a:srgbClr val="C00000"/>
                  </a:solidFill>
                  <a:latin typeface="+mj-lt"/>
                  <a:sym typeface="Mathematical Symbols" panose="05050102010205020202" pitchFamily="18" charset="2"/>
                </a:rPr>
                <a:t>u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= </a:t>
              </a:r>
              <a:r>
                <a:rPr lang="vi-VN" sz="2400" b="1" dirty="0" smtClean="0">
                  <a:solidFill>
                    <a:srgbClr val="0070C0"/>
                  </a:solidFill>
                  <a:latin typeface="+mj-lt"/>
                  <a:sym typeface="Mathematical Symbols" panose="05050102010205020202" pitchFamily="18" charset="2"/>
                </a:rPr>
                <a:t>v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+ k    (m.k)</a:t>
              </a:r>
              <a:endParaRPr lang="en-GB" sz="2400" b="1" dirty="0">
                <a:latin typeface="+mj-lt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345954" y="5932944"/>
              <a:ext cx="405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vi-VN" sz="36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600" dirty="0">
                <a:latin typeface="+mj-lt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21622" y="5892001"/>
            <a:ext cx="5882296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vi-VN" sz="3200" b="1" dirty="0" smtClean="0">
              <a:sym typeface="Mathematical Symbols" panose="05050102010205020202" pitchFamily="18" charset="2"/>
            </a:endParaRPr>
          </a:p>
          <a:p>
            <a:endParaRPr lang="vi-VN" b="1" dirty="0">
              <a:sym typeface="Mathematical Symbols" panose="05050102010205020202" pitchFamily="18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9782" y="149308"/>
            <a:ext cx="206679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 i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b="1" dirty="0">
                <a:sym typeface="Mathematical Symbols" panose="05050102010205020202" pitchFamily="18" charset="2"/>
              </a:rPr>
              <a:t>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 +</a:t>
            </a:r>
            <a:r>
              <a:rPr lang="vi-VN" sz="2400" b="1" dirty="0">
                <a:latin typeface="+mj-lt"/>
                <a:sym typeface="Mathematical Symbols" panose="05050102010205020202" pitchFamily="18" charset="2"/>
              </a:rPr>
              <a:t>m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</a:t>
            </a:r>
          </a:p>
          <a:p>
            <a:r>
              <a:rPr lang="vi-VN" sz="2400" b="1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2x-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= 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+ k</a:t>
            </a:r>
            <a:endParaRPr lang="en-GB" sz="2400" b="1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07846" y="216807"/>
            <a:ext cx="72648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600" dirty="0" smtClean="0">
                <a:latin typeface="+mj-lt"/>
                <a:sym typeface="Mathematical Symbols" panose="05050102010205020202" pitchFamily="18" charset="2"/>
              </a:rPr>
              <a:t>{</a:t>
            </a:r>
            <a:endParaRPr lang="en-GB" sz="3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67438" y="0"/>
            <a:ext cx="236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tan(2x -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tanx</a:t>
            </a:r>
            <a:endParaRPr lang="en-GB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9374" y="943159"/>
            <a:ext cx="2066792" cy="907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b="1" i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b="1" dirty="0">
                <a:sym typeface="Mathematical Symbols" panose="05050102010205020202" pitchFamily="18" charset="2"/>
              </a:rPr>
              <a:t>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 +</a:t>
            </a:r>
            <a:r>
              <a:rPr lang="vi-VN" sz="2400" b="1" dirty="0">
                <a:latin typeface="+mj-lt"/>
                <a:sym typeface="Mathematical Symbols" panose="05050102010205020202" pitchFamily="18" charset="2"/>
              </a:rPr>
              <a:t>m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</a:t>
            </a:r>
          </a:p>
          <a:p>
            <a:pPr>
              <a:spcAft>
                <a:spcPts val="600"/>
              </a:spcAft>
            </a:pPr>
            <a:r>
              <a:rPr lang="vi-VN" sz="2400" b="1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= </a:t>
            </a:r>
            <a:r>
              <a:rPr lang="vi-VN" sz="2400" b="1" dirty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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+ k</a:t>
            </a:r>
            <a:endParaRPr lang="en-GB" sz="2400" b="1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67438" y="1010658"/>
            <a:ext cx="72648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600" dirty="0" smtClean="0">
                <a:latin typeface="+mj-lt"/>
                <a:sym typeface="Mathematical Symbols" panose="05050102010205020202" pitchFamily="18" charset="2"/>
              </a:rPr>
              <a:t>{</a:t>
            </a:r>
            <a:endParaRPr lang="en-GB" sz="3600" dirty="0">
              <a:latin typeface="+mj-lt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4700" y="1027492"/>
            <a:ext cx="2844136" cy="24140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744502" y="11191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</a:rPr>
              <a:t>x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4502" y="30843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</a:rPr>
              <a:t>x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44502" y="791570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b="1" dirty="0" smtClean="0">
                <a:solidFill>
                  <a:srgbClr val="C00000"/>
                </a:solidFill>
              </a:rPr>
              <a:t>.</a:t>
            </a:r>
            <a:endParaRPr lang="en-GB" sz="48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730853" y="277049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b="1" dirty="0" smtClean="0">
                <a:solidFill>
                  <a:srgbClr val="C00000"/>
                </a:solidFill>
              </a:rPr>
              <a:t>.</a:t>
            </a:r>
            <a:endParaRPr lang="en-GB" sz="48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98313" y="1138745"/>
            <a:ext cx="184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vô nghiệm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438" y="3429000"/>
            <a:ext cx="3182034" cy="83557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219912" y="3613331"/>
            <a:ext cx="28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tan2x = </a:t>
            </a:r>
            <a:r>
              <a:rPr lang="vi-VN" sz="2400" dirty="0">
                <a:latin typeface="+mj-lt"/>
                <a:sym typeface="Mathematical Symbols" panose="05050102010205020202" pitchFamily="18" charset="2"/>
              </a:rPr>
              <a:t>-tan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(-x)</a:t>
            </a:r>
            <a:endParaRPr lang="en-GB" sz="24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8861" y="4229755"/>
            <a:ext cx="42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 tan2x = tan(x - </a:t>
            </a:r>
            <a:r>
              <a:rPr lang="vi-VN" sz="2400" dirty="0">
                <a:latin typeface="+mj-lt"/>
                <a:sym typeface="Mathematical Symbols" panose="05050102010205020202" pitchFamily="18" charset="2"/>
              </a:rPr>
              <a:t>)</a:t>
            </a:r>
            <a:endParaRPr lang="en-GB" sz="2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99885" y="4657631"/>
            <a:ext cx="2353297" cy="907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2</a:t>
            </a:r>
            <a:r>
              <a:rPr lang="vi-VN" sz="2400" i="1" dirty="0" smtClean="0"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dirty="0">
                <a:sym typeface="Mathematical Symbols" panose="05050102010205020202" pitchFamily="18" charset="2"/>
              </a:rPr>
              <a:t>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 +</a:t>
            </a:r>
            <a:r>
              <a:rPr lang="vi-VN" sz="2400" dirty="0">
                <a:latin typeface="+mj-lt"/>
                <a:sym typeface="Mathematical Symbols" panose="05050102010205020202" pitchFamily="18" charset="2"/>
              </a:rPr>
              <a:t>m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</a:t>
            </a:r>
          </a:p>
          <a:p>
            <a:pPr>
              <a:spcAft>
                <a:spcPts val="600"/>
              </a:spcAft>
            </a:pP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2x = x - </a:t>
            </a:r>
            <a:r>
              <a:rPr lang="vi-VN" sz="2400" dirty="0">
                <a:latin typeface="+mj-lt"/>
                <a:sym typeface="Mathematical Symbols" panose="05050102010205020202" pitchFamily="18" charset="2"/>
              </a:rPr>
              <a:t>+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k</a:t>
            </a:r>
            <a:endParaRPr lang="en-GB" sz="24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19838" y="4752426"/>
            <a:ext cx="776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200" dirty="0" smtClean="0">
                <a:latin typeface="+mj-lt"/>
                <a:sym typeface="Mathematical Symbols" panose="05050102010205020202" pitchFamily="18" charset="2"/>
              </a:rPr>
              <a:t>{ </a:t>
            </a:r>
            <a:endParaRPr lang="en-GB" sz="32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36182" y="4659903"/>
            <a:ext cx="1927938" cy="907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400" i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dirty="0">
                <a:sym typeface="Mathematical Symbols" panose="05050102010205020202" pitchFamily="18" charset="2"/>
              </a:rPr>
              <a:t>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 +m</a:t>
            </a:r>
          </a:p>
          <a:p>
            <a:pPr>
              <a:spcAft>
                <a:spcPts val="600"/>
              </a:spcAft>
            </a:pPr>
            <a:r>
              <a:rPr lang="vi-VN" sz="2400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dirty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- + k</a:t>
            </a:r>
            <a:endParaRPr lang="en-GB" sz="240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956134" y="4754698"/>
            <a:ext cx="776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200" dirty="0" smtClean="0">
                <a:latin typeface="+mj-lt"/>
                <a:sym typeface="Mathematical Symbols" panose="05050102010205020202" pitchFamily="18" charset="2"/>
              </a:rPr>
              <a:t>{ </a:t>
            </a:r>
            <a:endParaRPr lang="en-GB" sz="3200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70108" y="14762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</a:rPr>
              <a:t>x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55206" y="14625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</a:rPr>
              <a:t>x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83756" y="114868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b="1" dirty="0" smtClean="0">
                <a:solidFill>
                  <a:srgbClr val="C00000"/>
                </a:solidFill>
              </a:rPr>
              <a:t>.</a:t>
            </a:r>
            <a:endParaRPr lang="en-GB" sz="48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971129" y="2770495"/>
            <a:ext cx="35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</a:rPr>
              <a:t>x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83756" y="27181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</a:rPr>
              <a:t>x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66581" y="2442950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800" b="1" dirty="0" smtClean="0">
                <a:solidFill>
                  <a:srgbClr val="C00000"/>
                </a:solidFill>
              </a:rPr>
              <a:t>.</a:t>
            </a:r>
            <a:endParaRPr lang="en-GB" sz="4800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74044" y="5481026"/>
            <a:ext cx="2594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KL: PT vô nghiệm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15004" y="5810847"/>
            <a:ext cx="56769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NX</a:t>
            </a:r>
            <a:r>
              <a:rPr kumimoji="0" lang="vi-V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kumimoji="0" lang="vi-VN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vì chọn </a:t>
            </a:r>
            <a:r>
              <a:rPr lang="vi-VN" sz="2000" dirty="0">
                <a:latin typeface="+mj-lt"/>
                <a:sym typeface="Mathematical Symbols" panose="05050102010205020202" pitchFamily="18" charset="2"/>
              </a:rPr>
              <a:t>2</a:t>
            </a:r>
            <a:r>
              <a:rPr lang="vi-VN" sz="2000" i="1" dirty="0"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000" dirty="0">
                <a:latin typeface="+mj-lt"/>
                <a:sym typeface="Mathematical Symbols" panose="05050102010205020202" pitchFamily="18" charset="2"/>
              </a:rPr>
              <a:t>   +m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. Ta chọn:</a:t>
            </a:r>
          </a:p>
          <a:p>
            <a:pPr>
              <a:defRPr/>
            </a:pPr>
            <a:r>
              <a:rPr lang="vi-VN" sz="2000" i="1" dirty="0" smtClean="0">
                <a:latin typeface="+mj-lt"/>
                <a:sym typeface="Mathematical Symbols" panose="05050102010205020202" pitchFamily="18" charset="2"/>
              </a:rPr>
              <a:t>       x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 -  </a:t>
            </a:r>
            <a:r>
              <a:rPr lang="vi-VN" sz="2000" dirty="0">
                <a:latin typeface="+mj-lt"/>
                <a:sym typeface="Mathematical Symbols" panose="05050102010205020202" pitchFamily="18" charset="2"/>
              </a:rPr>
              <a:t> +m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 </a:t>
            </a:r>
            <a:r>
              <a:rPr kumimoji="0" lang="vi-VN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 </a:t>
            </a:r>
            <a:r>
              <a:rPr lang="vi-VN" sz="2000" i="1" dirty="0">
                <a:latin typeface="+mj-lt"/>
                <a:sym typeface="Mathematical Symbols" panose="05050102010205020202" pitchFamily="18" charset="2"/>
              </a:rPr>
              <a:t>x</a:t>
            </a:r>
            <a:r>
              <a:rPr lang="vi-VN" sz="2000" dirty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 5/4 </a:t>
            </a:r>
            <a:r>
              <a:rPr lang="vi-VN" sz="2000" dirty="0">
                <a:latin typeface="+mj-lt"/>
                <a:sym typeface="Mathematical Symbols" panose="05050102010205020202" pitchFamily="18" charset="2"/>
              </a:rPr>
              <a:t>+m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: trừ 2 điểm nào?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19556" y="6427113"/>
            <a:ext cx="51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vi-V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8642" y="6506568"/>
            <a:ext cx="4376170" cy="3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1" grpId="0"/>
      <p:bldP spid="12" grpId="0"/>
      <p:bldP spid="13" grpId="0"/>
      <p:bldP spid="15" grpId="0" animBg="1"/>
      <p:bldP spid="17" grpId="0"/>
      <p:bldP spid="18" grpId="0"/>
      <p:bldP spid="21" grpId="0"/>
      <p:bldP spid="22" grpId="0"/>
      <p:bldP spid="23" grpId="0"/>
      <p:bldP spid="24" grpId="0"/>
      <p:bldP spid="25" grpId="0" animBg="1"/>
      <p:bldP spid="27" grpId="0" animBg="1"/>
      <p:bldP spid="30" grpId="0" animBg="1"/>
      <p:bldP spid="31" grpId="0" animBg="1"/>
      <p:bldP spid="33" grpId="0" animBg="1"/>
      <p:bldP spid="34" grpId="0" animBg="1"/>
      <p:bldP spid="36" grpId="0" build="allAtOnce"/>
      <p:bldP spid="37" grpId="0" build="allAtOnce"/>
      <p:bldP spid="38" grpId="0" build="allAtOnce"/>
      <p:bldP spid="39" grpId="0" build="allAtOnce"/>
      <p:bldP spid="42" grpId="0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916" y="23622"/>
            <a:ext cx="5323557" cy="665298"/>
            <a:chOff x="93916" y="23622"/>
            <a:chExt cx="5323557" cy="66529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16" y="23622"/>
              <a:ext cx="5323557" cy="62255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851" y="300748"/>
              <a:ext cx="2776981" cy="3679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7432" y="282978"/>
              <a:ext cx="430545" cy="405942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03" y="589597"/>
            <a:ext cx="1771650" cy="314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112" y="902208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latin typeface="+mj-lt"/>
              </a:rPr>
              <a:t>- Điều kiện:</a:t>
            </a:r>
            <a:endParaRPr lang="en-GB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5880" y="890835"/>
            <a:ext cx="253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C00000"/>
                </a:solidFill>
                <a:latin typeface="+mj-lt"/>
              </a:rPr>
              <a:t>x </a:t>
            </a:r>
            <a:r>
              <a:rPr lang="vi-VN" sz="2400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 </a:t>
            </a:r>
            <a:r>
              <a:rPr lang="vi-VN" sz="2400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m</a:t>
            </a:r>
            <a:r>
              <a:rPr lang="vi-VN" sz="2400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, m</a:t>
            </a:r>
            <a:endParaRPr lang="en-GB" sz="24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67438" y="0"/>
            <a:ext cx="4136620" cy="2878537"/>
            <a:chOff x="6167438" y="0"/>
            <a:chExt cx="4136620" cy="28785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7438" y="0"/>
              <a:ext cx="2886715" cy="287853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flipH="1">
              <a:off x="6167438" y="668741"/>
              <a:ext cx="39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i="1" dirty="0" smtClean="0">
                  <a:latin typeface="+mj-lt"/>
                </a:rPr>
                <a:t>s’</a:t>
              </a:r>
              <a:endParaRPr lang="en-GB" i="1" dirty="0"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8735489" y="398064"/>
              <a:ext cx="156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i="1" dirty="0" smtClean="0">
                  <a:latin typeface="+mj-lt"/>
                </a:rPr>
                <a:t>Trục cotang</a:t>
              </a:r>
              <a:endParaRPr lang="en-GB" i="1" dirty="0">
                <a:latin typeface="+mj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109048" y="14216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rgbClr val="C00000"/>
                </a:solidFill>
              </a:rPr>
              <a:t>x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8873" y="14102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rgbClr val="C00000"/>
                </a:solidFill>
              </a:rPr>
              <a:t>x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738" y="1259324"/>
            <a:ext cx="585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a,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cotx </a:t>
            </a:r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= a luôn có nghiệm (thỏa ĐK)</a:t>
            </a:r>
            <a:endParaRPr lang="en-GB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88907" y="603913"/>
            <a:ext cx="309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>
                <a:latin typeface="+mj-lt"/>
              </a:rPr>
              <a:t>a</a:t>
            </a:r>
            <a:endParaRPr lang="en-GB" sz="2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6268" y="98946"/>
            <a:ext cx="140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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BS</a:t>
            </a:r>
            <a:r>
              <a:rPr lang="vi-VN" sz="2400" dirty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dirty="0" smtClean="0">
                <a:latin typeface="+mj-lt"/>
              </a:rPr>
              <a:t>= a</a:t>
            </a:r>
            <a:endParaRPr lang="en-GB" sz="24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42997" y="94169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●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41744" y="20471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●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443" y="996287"/>
            <a:ext cx="234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vi-VN" b="1" dirty="0" smtClean="0">
                <a:latin typeface="+mj-lt"/>
              </a:rPr>
              <a:t>Sđ AM</a:t>
            </a:r>
            <a:r>
              <a:rPr lang="vi-VN" b="1" dirty="0" smtClean="0">
                <a:latin typeface="+mj-lt"/>
                <a:sym typeface="Mathematical Symbols" panose="05050102010205020202" pitchFamily="18" charset="2"/>
              </a:rPr>
              <a:t> (0;) được ký hiệu là </a:t>
            </a:r>
            <a:r>
              <a:rPr lang="vi-VN" b="1" i="1" dirty="0" smtClean="0">
                <a:latin typeface="+mj-lt"/>
                <a:sym typeface="Mathematical Symbols" panose="05050102010205020202" pitchFamily="18" charset="2"/>
              </a:rPr>
              <a:t>arccot</a:t>
            </a:r>
            <a:r>
              <a:rPr lang="vi-VN" b="1" dirty="0" smtClean="0">
                <a:latin typeface="+mj-lt"/>
                <a:sym typeface="Mathematical Symbols" panose="05050102010205020202" pitchFamily="18" charset="2"/>
              </a:rPr>
              <a:t>a</a:t>
            </a:r>
            <a:endParaRPr lang="en-GB" b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5390" y="1711975"/>
            <a:ext cx="452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cotx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a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 x = </a:t>
            </a:r>
            <a:r>
              <a:rPr lang="vi-VN" sz="2400" b="1" i="1" dirty="0" smtClean="0">
                <a:latin typeface="+mj-lt"/>
                <a:sym typeface="Mathematical Symbols" panose="05050102010205020202" pitchFamily="18" charset="2"/>
              </a:rPr>
              <a:t>arccot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a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+k, k</a:t>
            </a:r>
            <a:endParaRPr lang="en-GB" sz="2400" b="1" dirty="0">
              <a:latin typeface="+mj-l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6" y="2210155"/>
            <a:ext cx="4131042" cy="4784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86" y="2657048"/>
            <a:ext cx="1622425" cy="4000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38457" y="2242823"/>
            <a:ext cx="451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</a:rPr>
              <a:t>Có cần đặt ĐK: </a:t>
            </a:r>
            <a:r>
              <a:rPr lang="vi-VN" sz="2000" b="1" dirty="0" smtClean="0">
                <a:latin typeface="+mj-lt"/>
              </a:rPr>
              <a:t>3x</a:t>
            </a:r>
            <a:r>
              <a:rPr lang="vi-VN" sz="2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vi-VN" sz="2000" dirty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 m, m</a:t>
            </a:r>
            <a:r>
              <a:rPr lang="vi-VN" sz="2000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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không ?.</a:t>
            </a:r>
            <a:r>
              <a:rPr lang="vi-VN" sz="2000" dirty="0" smtClean="0">
                <a:latin typeface="+mj-lt"/>
              </a:rPr>
              <a:t> </a:t>
            </a:r>
            <a:endParaRPr lang="en-GB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5863" y="2518013"/>
            <a:ext cx="148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</a:rPr>
              <a:t>Không cần .</a:t>
            </a:r>
            <a:endParaRPr lang="en-GB" sz="2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5449" y="2679552"/>
            <a:ext cx="102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 3x =</a:t>
            </a:r>
            <a:endParaRPr lang="en-GB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22553" y="2665904"/>
            <a:ext cx="2481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arccot(-2) + k, k</a:t>
            </a:r>
            <a:endParaRPr lang="en-GB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4076" y="3028890"/>
            <a:ext cx="387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 x = arccot(-2) + k, k</a:t>
            </a:r>
            <a:endParaRPr lang="en-GB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9881" y="3388961"/>
            <a:ext cx="614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 ý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Khi a = 0;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1; ; 3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thay a bằng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cot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cung (góc) đặc biệt </a:t>
            </a:r>
            <a:r>
              <a:rPr lang="vi-V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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Rồi áp dụng CT:</a:t>
            </a:r>
            <a:endParaRPr lang="en-GB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552" y="4157203"/>
            <a:ext cx="452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cotx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cot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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 x = </a:t>
            </a:r>
            <a:r>
              <a:rPr lang="vi-VN" sz="2400" b="1" i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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+k, k</a:t>
            </a:r>
            <a:endParaRPr lang="en-GB" sz="2400" b="1" dirty="0"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151" y="4691204"/>
            <a:ext cx="1230503" cy="3470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090" y="4637251"/>
            <a:ext cx="874025" cy="2979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95093" y="4650797"/>
            <a:ext cx="400570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 cotx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cot</a:t>
            </a:r>
            <a:r>
              <a:rPr lang="vi-VN" sz="2200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0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 x = </a:t>
            </a:r>
            <a:r>
              <a:rPr lang="vi-VN" sz="2200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0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+k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, k</a:t>
            </a:r>
            <a:endParaRPr lang="en-GB" sz="22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4994028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Tổng quát:</a:t>
            </a:r>
            <a:endParaRPr lang="en-GB" sz="2400" b="1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5142" y="5414329"/>
            <a:ext cx="5010189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vi-VN" sz="3200" b="1" dirty="0" smtClean="0">
              <a:sym typeface="Mathematical Symbols" panose="05050102010205020202" pitchFamily="18" charset="2"/>
            </a:endParaRPr>
          </a:p>
          <a:p>
            <a:endParaRPr lang="vi-VN" b="1" dirty="0">
              <a:sym typeface="Mathematical Symbols" panose="05050102010205020202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5675" y="5578841"/>
            <a:ext cx="21418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cot</a:t>
            </a:r>
            <a:r>
              <a:rPr lang="vi-VN" sz="2400" b="1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u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cot</a:t>
            </a:r>
            <a:r>
              <a:rPr lang="vi-VN" sz="2400" b="1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v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400" b="1" dirty="0" smtClean="0">
                <a:latin typeface="+mj-lt"/>
                <a:sym typeface="Mathematical Symbols" panose="05050102010205020202" pitchFamily="18" charset="2"/>
              </a:rPr>
              <a:t></a:t>
            </a:r>
            <a:endParaRPr lang="en-GB" sz="2400" b="1" dirty="0">
              <a:latin typeface="+mj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82181" y="5445457"/>
            <a:ext cx="3263276" cy="841553"/>
            <a:chOff x="2345954" y="5936776"/>
            <a:chExt cx="3263276" cy="841553"/>
          </a:xfrm>
        </p:grpSpPr>
        <p:sp>
          <p:nvSpPr>
            <p:cNvPr id="41" name="TextBox 40"/>
            <p:cNvSpPr txBox="1"/>
            <p:nvPr/>
          </p:nvSpPr>
          <p:spPr>
            <a:xfrm>
              <a:off x="2584811" y="5947332"/>
              <a:ext cx="3024419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vi-VN" sz="2400" b="1" dirty="0" smtClean="0">
                  <a:solidFill>
                    <a:srgbClr val="C00000"/>
                  </a:solidFill>
                  <a:latin typeface="+mj-lt"/>
                  <a:sym typeface="Mathematical Symbols" panose="05050102010205020202" pitchFamily="18" charset="2"/>
                </a:rPr>
                <a:t>u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 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m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 hay </a:t>
              </a:r>
              <a:r>
                <a:rPr lang="vi-VN" sz="2400" b="1" i="1" dirty="0" smtClean="0">
                  <a:solidFill>
                    <a:srgbClr val="0070C0"/>
                  </a:solidFill>
                  <a:latin typeface="+mj-lt"/>
                  <a:sym typeface="Mathematical Symbols" panose="05050102010205020202" pitchFamily="18" charset="2"/>
                </a:rPr>
                <a:t>v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</a:t>
              </a:r>
              <a:r>
                <a:rPr lang="vi-VN" sz="2400" b="1" dirty="0">
                  <a:sym typeface="Mathematical Symbols" panose="05050102010205020202" pitchFamily="18" charset="2"/>
                </a:rPr>
                <a:t> 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m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</a:t>
              </a:r>
            </a:p>
            <a:p>
              <a:r>
                <a:rPr lang="vi-VN" sz="2400" b="1" dirty="0" smtClean="0">
                  <a:solidFill>
                    <a:srgbClr val="C00000"/>
                  </a:solidFill>
                  <a:latin typeface="+mj-lt"/>
                  <a:sym typeface="Mathematical Symbols" panose="05050102010205020202" pitchFamily="18" charset="2"/>
                </a:rPr>
                <a:t>u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= </a:t>
              </a:r>
              <a:r>
                <a:rPr lang="vi-VN" sz="2400" b="1" dirty="0" smtClean="0">
                  <a:solidFill>
                    <a:srgbClr val="0070C0"/>
                  </a:solidFill>
                  <a:latin typeface="+mj-lt"/>
                  <a:sym typeface="Mathematical Symbols" panose="05050102010205020202" pitchFamily="18" charset="2"/>
                </a:rPr>
                <a:t>v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+ k 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 </a:t>
              </a:r>
              <a:r>
                <a:rPr lang="vi-VN" sz="2400" b="1" dirty="0" smtClean="0">
                  <a:latin typeface="+mj-lt"/>
                  <a:sym typeface="Mathematical Symbols" panose="05050102010205020202" pitchFamily="18" charset="2"/>
                </a:rPr>
                <a:t>(m.k)</a:t>
              </a:r>
              <a:endParaRPr lang="en-GB" sz="2400" b="1" dirty="0">
                <a:latin typeface="+mj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45954" y="5936776"/>
              <a:ext cx="329007" cy="642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vi-VN" sz="3600" dirty="0" smtClean="0">
                  <a:latin typeface="+mj-lt"/>
                  <a:sym typeface="Mathematical Symbols" panose="05050102010205020202" pitchFamily="18" charset="2"/>
                </a:rPr>
                <a:t>{</a:t>
              </a:r>
              <a:endParaRPr lang="en-GB" sz="3600" dirty="0">
                <a:latin typeface="+mj-lt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9517" y="2927729"/>
            <a:ext cx="2276475" cy="6477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438" y="3131037"/>
            <a:ext cx="874025" cy="29796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820408" y="2865213"/>
            <a:ext cx="197125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2x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000" dirty="0">
                <a:sym typeface="Mathematical Symbols" panose="05050102010205020202" pitchFamily="18" charset="2"/>
              </a:rPr>
              <a:t>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m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</a:t>
            </a:r>
          </a:p>
          <a:p>
            <a:r>
              <a:rPr lang="vi-VN" sz="2000" dirty="0" smtClean="0">
                <a:solidFill>
                  <a:srgbClr val="C00000"/>
                </a:solidFill>
                <a:latin typeface="+mj-lt"/>
                <a:sym typeface="Mathematical Symbols" panose="05050102010205020202" pitchFamily="18" charset="2"/>
              </a:rPr>
              <a:t>3x - 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000" dirty="0" smtClean="0">
                <a:solidFill>
                  <a:srgbClr val="0070C0"/>
                </a:solidFill>
                <a:latin typeface="+mj-lt"/>
                <a:sym typeface="Mathematical Symbols" panose="05050102010205020202" pitchFamily="18" charset="2"/>
              </a:rPr>
              <a:t>2x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+ k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</a:t>
            </a:r>
            <a:endParaRPr lang="en-GB" sz="20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1299" y="2854657"/>
            <a:ext cx="763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600" dirty="0" smtClean="0">
                <a:latin typeface="+mj-lt"/>
                <a:sym typeface="Mathematical Symbols" panose="05050102010205020202" pitchFamily="18" charset="2"/>
              </a:rPr>
              <a:t>{</a:t>
            </a:r>
            <a:endParaRPr lang="en-GB" sz="36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6138" y="3456296"/>
            <a:ext cx="1370757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x </a:t>
            </a:r>
            <a:r>
              <a:rPr lang="vi-VN" sz="2000" dirty="0">
                <a:sym typeface="Mathematical Symbols" panose="05050102010205020202" pitchFamily="18" charset="2"/>
              </a:rPr>
              <a:t>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m</a:t>
            </a:r>
            <a:endParaRPr lang="vi-VN" sz="2000" dirty="0" smtClean="0">
              <a:latin typeface="+mj-lt"/>
              <a:sym typeface="Mathematical Symbols" panose="05050102010205020202" pitchFamily="18" charset="2"/>
            </a:endParaRPr>
          </a:p>
          <a:p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x  = </a:t>
            </a:r>
            <a:r>
              <a:rPr lang="vi-VN" sz="2000" dirty="0">
                <a:latin typeface="+mj-lt"/>
                <a:sym typeface="Mathematical Symbols" panose="05050102010205020202" pitchFamily="18" charset="2"/>
              </a:rPr>
              <a:t>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+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k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</a:t>
            </a:r>
            <a:endParaRPr lang="en-GB" sz="2000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08362" y="3429000"/>
            <a:ext cx="763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600" dirty="0" smtClean="0">
                <a:latin typeface="+mj-lt"/>
                <a:sym typeface="Mathematical Symbols" panose="05050102010205020202" pitchFamily="18" charset="2"/>
              </a:rPr>
              <a:t>{</a:t>
            </a:r>
            <a:endParaRPr lang="en-GB" sz="3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8485" y="3588546"/>
            <a:ext cx="239299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 x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+k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, k</a:t>
            </a:r>
            <a:endParaRPr lang="en-GB" sz="2200" dirty="0">
              <a:latin typeface="+mj-lt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6687" y="4233792"/>
            <a:ext cx="2171700" cy="6286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996151" y="4233081"/>
            <a:ext cx="280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vi-VN" b="1" dirty="0" smtClean="0">
                <a:latin typeface="+mj-lt"/>
              </a:rPr>
              <a:t>(</a:t>
            </a:r>
            <a:r>
              <a:rPr lang="vi-VN" b="1" i="1" dirty="0" smtClean="0">
                <a:latin typeface="+mj-lt"/>
              </a:rPr>
              <a:t>đưa về tanu = tanv hay cotu = cotv tùy ta chọn</a:t>
            </a:r>
            <a:r>
              <a:rPr lang="vi-VN" b="1" dirty="0" smtClean="0">
                <a:latin typeface="+mj-lt"/>
              </a:rPr>
              <a:t>)</a:t>
            </a:r>
            <a:r>
              <a:rPr lang="vi-VN" b="1" dirty="0" smtClean="0">
                <a:latin typeface="+mj-lt"/>
                <a:sym typeface="Mathematical Symbols" panose="05050102010205020202" pitchFamily="18" charset="2"/>
              </a:rPr>
              <a:t></a:t>
            </a:r>
            <a:endParaRPr lang="en-GB" b="1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7438" y="4862363"/>
            <a:ext cx="5296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vi-VN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 </a:t>
            </a:r>
            <a:r>
              <a:rPr lang="vi-VN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tan( + x) </a:t>
            </a:r>
            <a:r>
              <a:rPr kumimoji="0" lang="vi-V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= </a:t>
            </a:r>
            <a:r>
              <a:rPr kumimoji="0" lang="vi-VN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tan( - x)      </a:t>
            </a:r>
            <a:r>
              <a:rPr kumimoji="0" lang="vi-V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</a:t>
            </a: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phụ</a:t>
            </a:r>
            <a:r>
              <a:rPr kumimoji="0" lang="vi-VN" sz="20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nhau</a:t>
            </a:r>
            <a:r>
              <a:rPr kumimoji="0" lang="vi-VN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38288" y="5205484"/>
            <a:ext cx="2064518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 - x </a:t>
            </a:r>
            <a:r>
              <a:rPr lang="vi-VN" sz="2000" dirty="0">
                <a:sym typeface="Mathematical Symbols" panose="05050102010205020202" pitchFamily="18" charset="2"/>
              </a:rPr>
              <a:t> </a:t>
            </a:r>
            <a:r>
              <a:rPr lang="vi-VN" sz="2000" dirty="0" smtClean="0">
                <a:sym typeface="Mathematical Symbols" panose="05050102010205020202" pitchFamily="18" charset="2"/>
              </a:rPr>
              <a:t> +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m</a:t>
            </a:r>
            <a:endParaRPr lang="vi-VN" sz="2000" dirty="0" smtClean="0">
              <a:latin typeface="+mj-lt"/>
              <a:sym typeface="Mathematical Symbols" panose="05050102010205020202" pitchFamily="18" charset="2"/>
            </a:endParaRPr>
          </a:p>
          <a:p>
            <a:pPr>
              <a:spcAft>
                <a:spcPts val="600"/>
              </a:spcAft>
            </a:pPr>
            <a:r>
              <a:rPr lang="vi-V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+x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  = </a:t>
            </a:r>
            <a:r>
              <a:rPr lang="vi-V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 -x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+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k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</a:t>
            </a:r>
            <a:endParaRPr lang="en-GB" sz="2000" dirty="0"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67438" y="5150892"/>
            <a:ext cx="763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600" dirty="0" smtClean="0">
                <a:latin typeface="+mj-lt"/>
                <a:sym typeface="Mathematical Symbols" panose="05050102010205020202" pitchFamily="18" charset="2"/>
              </a:rPr>
              <a:t>{</a:t>
            </a:r>
            <a:endParaRPr lang="en-GB" sz="3600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67438" y="5972032"/>
            <a:ext cx="763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  <a:sym typeface="Mathematical Symbols" panose="05050102010205020202" pitchFamily="18" charset="2"/>
              </a:rPr>
              <a:t></a:t>
            </a:r>
            <a:r>
              <a:rPr lang="vi-VN" sz="3600" dirty="0" smtClean="0">
                <a:latin typeface="+mj-lt"/>
                <a:sym typeface="Mathematical Symbols" panose="05050102010205020202" pitchFamily="18" charset="2"/>
              </a:rPr>
              <a:t>{</a:t>
            </a:r>
            <a:endParaRPr lang="en-GB" sz="36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13348" y="5909397"/>
            <a:ext cx="3645302" cy="7848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x </a:t>
            </a:r>
            <a:r>
              <a:rPr lang="vi-VN" sz="2000" dirty="0">
                <a:sym typeface="Mathematical Symbols" panose="05050102010205020202" pitchFamily="18" charset="2"/>
              </a:rPr>
              <a:t> </a:t>
            </a:r>
            <a:r>
              <a:rPr lang="vi-VN" sz="2000" dirty="0" smtClean="0">
                <a:sym typeface="Mathematical Symbols" panose="05050102010205020202" pitchFamily="18" charset="2"/>
              </a:rPr>
              <a:t>-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m </a:t>
            </a:r>
            <a:r>
              <a:rPr lang="vi-VN" i="1" dirty="0" smtClean="0">
                <a:latin typeface="+mj-lt"/>
                <a:sym typeface="Mathematical Symbols" panose="05050102010205020202" pitchFamily="18" charset="2"/>
              </a:rPr>
              <a:t>(trừ A,A’)</a:t>
            </a:r>
            <a:endParaRPr lang="vi-VN" i="1" dirty="0" smtClean="0">
              <a:latin typeface="+mj-lt"/>
              <a:sym typeface="Mathematical Symbols" panose="05050102010205020202" pitchFamily="18" charset="2"/>
            </a:endParaRPr>
          </a:p>
          <a:p>
            <a:pPr>
              <a:spcAft>
                <a:spcPts val="600"/>
              </a:spcAft>
            </a:pPr>
            <a:r>
              <a:rPr lang="vi-V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 = - /</a:t>
            </a:r>
            <a:r>
              <a:rPr lang="vi-VN" sz="2000" baseline="-25000" dirty="0" smtClean="0">
                <a:latin typeface="+mj-lt"/>
                <a:sym typeface="Mathematical Symbols" panose="05050102010205020202" pitchFamily="18" charset="2"/>
              </a:rPr>
              <a:t>12</a:t>
            </a:r>
            <a:r>
              <a:rPr lang="vi-V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000" dirty="0" smtClean="0">
                <a:latin typeface="+mj-lt"/>
                <a:sym typeface="Mathematical Symbols" panose="05050102010205020202" pitchFamily="18" charset="2"/>
              </a:rPr>
              <a:t>+ k </a:t>
            </a:r>
            <a:r>
              <a:rPr lang="vi-VN" dirty="0" smtClean="0">
                <a:latin typeface="+mj-lt"/>
                <a:sym typeface="Mathematical Symbols" panose="05050102010205020202" pitchFamily="18" charset="2"/>
              </a:rPr>
              <a:t>(4 điểm khác A,A’)</a:t>
            </a:r>
            <a:endParaRPr lang="en-GB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015094" y="6088361"/>
            <a:ext cx="204952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x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=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-</a:t>
            </a:r>
            <a:r>
              <a:rPr lang="vi-VN" sz="2200" dirty="0">
                <a:latin typeface="+mj-lt"/>
                <a:sym typeface="Mathematical Symbols" panose="05050102010205020202" pitchFamily="18" charset="2"/>
              </a:rPr>
              <a:t>/</a:t>
            </a:r>
            <a:r>
              <a:rPr lang="vi-VN" sz="2200" baseline="-25000" dirty="0">
                <a:latin typeface="+mj-lt"/>
                <a:sym typeface="Mathematical Symbols" panose="05050102010205020202" pitchFamily="18" charset="2"/>
              </a:rPr>
              <a:t>12</a:t>
            </a:r>
            <a:r>
              <a:rPr lang="vi-VN" sz="22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vi-VN" sz="2200" dirty="0" smtClean="0">
                <a:latin typeface="+mj-lt"/>
                <a:sym typeface="Mathematical Symbols" panose="05050102010205020202" pitchFamily="18" charset="2"/>
              </a:rPr>
              <a:t>+k</a:t>
            </a:r>
            <a:r>
              <a:rPr lang="vi-VN" sz="2200" dirty="0">
                <a:latin typeface="+mj-lt"/>
                <a:sym typeface="Mathematical Symbols" panose="05050102010205020202" pitchFamily="18" charset="2"/>
              </a:rPr>
              <a:t> 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26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20" grpId="0"/>
      <p:bldP spid="21" grpId="0"/>
      <p:bldP spid="22" grpId="0"/>
      <p:bldP spid="23" grpId="0" animBg="1"/>
      <p:bldP spid="27" grpId="0"/>
      <p:bldP spid="28" grpId="0"/>
      <p:bldP spid="29" grpId="0"/>
      <p:bldP spid="30" grpId="0"/>
      <p:bldP spid="31" grpId="0"/>
      <p:bldP spid="33" grpId="0" animBg="1"/>
      <p:bldP spid="36" grpId="0"/>
      <p:bldP spid="37" grpId="0"/>
      <p:bldP spid="38" grpId="0" animBg="1"/>
      <p:bldP spid="39" grpId="0" animBg="1"/>
      <p:bldP spid="46" grpId="0"/>
      <p:bldP spid="48" grpId="0"/>
      <p:bldP spid="49" grpId="0"/>
      <p:bldP spid="51" grpId="0"/>
      <p:bldP spid="52" grpId="0"/>
      <p:bldP spid="54" grpId="0"/>
      <p:bldP spid="56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FEABD4AFAE0EA4BB2B2737436EBB961" ma:contentTypeVersion="4" ma:contentTypeDescription="Tạo tài liệu mới." ma:contentTypeScope="" ma:versionID="edc006c63c8f31ac22dd901c55b71c10">
  <xsd:schema xmlns:xsd="http://www.w3.org/2001/XMLSchema" xmlns:xs="http://www.w3.org/2001/XMLSchema" xmlns:p="http://schemas.microsoft.com/office/2006/metadata/properties" xmlns:ns2="4ef3ccf6-9fd1-4880-a1aa-aee4d2361741" targetNamespace="http://schemas.microsoft.com/office/2006/metadata/properties" ma:root="true" ma:fieldsID="fc706af607745ee6b127dcbb4e10e74f" ns2:_="">
    <xsd:import namespace="4ef3ccf6-9fd1-4880-a1aa-aee4d2361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3ccf6-9fd1-4880-a1aa-aee4d2361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298C5C-FF10-44A7-9CBF-BAF07A73F969}"/>
</file>

<file path=customXml/itemProps2.xml><?xml version="1.0" encoding="utf-8"?>
<ds:datastoreItem xmlns:ds="http://schemas.openxmlformats.org/officeDocument/2006/customXml" ds:itemID="{6B4F2BEA-051A-400A-859E-AFE01F54440C}"/>
</file>

<file path=customXml/itemProps3.xml><?xml version="1.0" encoding="utf-8"?>
<ds:datastoreItem xmlns:ds="http://schemas.openxmlformats.org/officeDocument/2006/customXml" ds:itemID="{B3879473-E6D7-4539-AAFF-16CB1E2155FD}"/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1112</Words>
  <Application>Microsoft Office PowerPoint</Application>
  <PresentationFormat>Widescreen</PresentationFormat>
  <Paragraphs>174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Mathematical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 - TOAN Huynh Phu Cuong</dc:creator>
  <cp:lastModifiedBy>huynh phu cuong</cp:lastModifiedBy>
  <cp:revision>119</cp:revision>
  <dcterms:created xsi:type="dcterms:W3CDTF">2021-05-11T03:34:32Z</dcterms:created>
  <dcterms:modified xsi:type="dcterms:W3CDTF">2021-09-14T00:05:16Z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0x010100EFEABD4AFAE0EA4BB2B2737436EBB961</vt:lpwstr>
  </property>
</Properties>
</file>