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C675-3CCC-4885-88F6-241B1B37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7D8DF-E54F-4858-B9C1-8846DECDA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FF72-AACF-480B-94E8-8106D177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E388-D97E-4B2B-92A6-1827A1AF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B7D4-4425-4698-9437-93139F1D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F3BE-578C-414E-852D-4F383453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81F41-17E2-479B-9534-B612FE9AB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2739-7EEC-496A-9731-521A84D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33C5-CA1F-4DC0-AF0E-B866FAF5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8A79-1943-430E-ACC0-84C61E57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EAF0C-769F-48FF-8C08-71967EA51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E7EEF-3F62-4860-9505-1EFBCA558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8628-973A-4112-BFF5-4661EFA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4AC0-B1EF-4A2A-BC2B-0594EDE9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26A9-551E-4023-9649-AC12B276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F982-1BBF-4225-8392-E5305DD8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AE1E-2E82-445B-A476-6E096EDB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88B2-AFD4-4E7E-AD9C-18966053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43C1-9C30-447A-B621-A314AA6A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29C4-8115-4A3C-8050-B49B9F6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5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7E54-812C-4FED-A4ED-F41F1720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D57B-626D-4EDE-809A-B0FB1B12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B104-98A0-4539-A89B-048AF4D0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4A89-5EC0-41FA-A95D-D5CB2EFD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04F0-A251-4AD0-8DE4-37974F5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1CA0-B7C0-4A8F-B143-9208410E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15D1-5A36-4007-A7E6-F552A258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35D6-0150-474C-BA38-CB9B41BC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878CB-7DBA-44D1-B2A0-DD9F3E03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A8A1B-4A3C-4322-9046-42ABA73E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D2C7-6D91-4F59-93C3-6B01C944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49DF-3ADE-48E7-893F-549B8A9D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3E9E-BCB4-4ACC-8A62-CFEEE5D1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BEEB2-8576-4A5B-88E4-EF59E1E8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AA753-3778-435C-A890-93E3ADDFA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3E1B4-7DE8-4C2F-BC3E-32E45130A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00908-C79B-4CC2-828E-0A2D009A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4A53C-F737-4796-BE6E-E41E4322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B4FA8-A9C1-401F-9947-16DD35E5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B053-1CF5-4E36-A655-52BB2D6E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847D0-397F-44D4-B955-91AFFD38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B2FF3-085E-4B54-96EA-FF140544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4D6C2-8516-46B4-8D10-0203976B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2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45DF8-FBDC-499E-82CF-21522845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B74DB-0718-4408-BD16-1FDA729D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68CE5-79C5-4BE5-A2F6-4304BC7A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8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5B2B-41D3-4E8A-8CF4-F931377D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F6A7-C240-48B1-A96C-FB464E13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4D71-D983-48DF-9D6B-60C61B9B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6803A-C1DF-4E81-8CA5-29B2BFAD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323DA-7082-4D30-9DDC-F7860E4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0F19-1A89-4032-BDA2-B521163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5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853E-A975-467E-9F86-C05FCC87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70E7A-9360-4AA9-BD17-6C4DF565A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45F8-5922-4FCF-AEAC-0122B448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C4A0-10B5-4AA0-B5CF-0CC1FE9E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7ABC-2988-4829-BBE2-F93FEADF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22FF-D7C3-4E2E-9696-4F48C78D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2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930FE-16D1-43CF-8585-93484CB1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566BB-9A62-4026-AF8C-327B53B2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08AF-C13E-42D4-BC80-6538DF8CC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F1AF-4FD0-478B-9FCF-31AEF17246C4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6DE4-E70B-4A66-94EE-28F7993BF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F284-8489-4776-BC40-B7C24E61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BFE3-C2AE-4FC1-9063-568DC269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png"/><Relationship Id="rId5" Type="http://schemas.openxmlformats.org/officeDocument/2006/relationships/image" Target="../media/image10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992BAF-BE24-42CF-8405-AB879D9F3F47}"/>
              </a:ext>
            </a:extLst>
          </p:cNvPr>
          <p:cNvSpPr txBox="1"/>
          <p:nvPr/>
        </p:nvSpPr>
        <p:spPr>
          <a:xfrm>
            <a:off x="2712720" y="0"/>
            <a:ext cx="6812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i="0" dirty="0">
                <a:solidFill>
                  <a:srgbClr val="FF0000"/>
                </a:solidFill>
                <a:effectLst/>
                <a:latin typeface="TimesNewRomanPS-BoldMT"/>
              </a:rPr>
              <a:t>GIẢI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TimesNewRomanPS-BoldMT"/>
              </a:rPr>
              <a:t>ĐỀ ÔN TẬP </a:t>
            </a:r>
            <a:r>
              <a:rPr lang="vi-VN" sz="2400" b="1" i="0" dirty="0">
                <a:solidFill>
                  <a:srgbClr val="FF0000"/>
                </a:solidFill>
                <a:effectLst/>
                <a:latin typeface="TimesNewRomanPS-BoldMT"/>
              </a:rPr>
              <a:t>TOÁN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TimesNewRomanPS-BoldMT"/>
              </a:rPr>
              <a:t>SỐ 1-</a:t>
            </a:r>
            <a:r>
              <a:rPr lang="vi-VN" sz="2400" b="1" i="0" dirty="0">
                <a:solidFill>
                  <a:srgbClr val="FF0000"/>
                </a:solidFill>
                <a:effectLst/>
                <a:latin typeface="TimesNewRomanPS-BoldMT"/>
              </a:rPr>
              <a:t> HKI – LỚP 11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2C47D-63D1-475C-B37C-78464951C53D}"/>
              </a:ext>
            </a:extLst>
          </p:cNvPr>
          <p:cNvSpPr txBox="1"/>
          <p:nvPr/>
        </p:nvSpPr>
        <p:spPr>
          <a:xfrm>
            <a:off x="137160" y="413296"/>
            <a:ext cx="12054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800" b="1" i="0" dirty="0" err="1">
                <a:solidFill>
                  <a:srgbClr val="000000"/>
                </a:solidFill>
                <a:effectLst/>
                <a:latin typeface="TimesNewRomanPS-BoldMT"/>
              </a:rPr>
              <a:t>Bài</a:t>
            </a:r>
            <a:r>
              <a:rPr lang="vi-VN" sz="2800" b="1" i="0" dirty="0">
                <a:solidFill>
                  <a:srgbClr val="000000"/>
                </a:solidFill>
                <a:effectLst/>
                <a:latin typeface="TimesNewRomanPS-BoldMT"/>
              </a:rPr>
              <a:t> 1 (1 </a:t>
            </a:r>
            <a:r>
              <a:rPr lang="vi-VN" sz="2800" b="1" i="0" dirty="0" err="1">
                <a:solidFill>
                  <a:srgbClr val="000000"/>
                </a:solidFill>
                <a:effectLst/>
                <a:latin typeface="TimesNewRomanPS-BoldMT"/>
              </a:rPr>
              <a:t>điểm</a:t>
            </a:r>
            <a:r>
              <a:rPr lang="vi-VN" sz="2800" b="1" i="0" dirty="0">
                <a:solidFill>
                  <a:srgbClr val="000000"/>
                </a:solidFill>
                <a:effectLst/>
                <a:latin typeface="TimesNewRomanPS-BoldMT"/>
              </a:rPr>
              <a:t>):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Từ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các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1, 2, 3, 4, 5, 6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có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thể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lập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được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bao nhiêu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tự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nhiên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gồm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4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chữ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khác nhau trong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đó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nhất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thiết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phải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có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mặt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3</a:t>
            </a:r>
            <a:r>
              <a:rPr lang="vi-VN" sz="2800" dirty="0"/>
              <a:t> 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1FC0E-1A01-4D87-BA9F-DC50F335D392}"/>
                  </a:ext>
                </a:extLst>
              </p:cNvPr>
              <p:cNvSpPr txBox="1"/>
              <p:nvPr/>
            </p:nvSpPr>
            <p:spPr>
              <a:xfrm>
                <a:off x="167640" y="1586636"/>
                <a:ext cx="10683240" cy="18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 dirty="0">
                    <a:latin typeface="+mj-lt"/>
                  </a:rPr>
                  <a:t>Gọi </a:t>
                </a:r>
                <a:r>
                  <a:rPr lang="vi-VN" sz="2800" dirty="0" err="1">
                    <a:latin typeface="+mj-lt"/>
                  </a:rPr>
                  <a:t>số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cần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tìm</a:t>
                </a:r>
                <a:r>
                  <a:rPr lang="vi-VN" sz="28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abcd</m:t>
                        </m:r>
                      </m:e>
                    </m:acc>
                  </m:oMath>
                </a14:m>
                <a:endParaRPr lang="vi-VN" sz="2800" dirty="0">
                  <a:latin typeface="+mj-lt"/>
                </a:endParaRPr>
              </a:p>
              <a:p>
                <a:r>
                  <a:rPr lang="vi-VN" sz="2800" dirty="0">
                    <a:latin typeface="+mj-lt"/>
                  </a:rPr>
                  <a:t>- </a:t>
                </a:r>
                <a:r>
                  <a:rPr lang="vi-VN" sz="2800" dirty="0" err="1">
                    <a:latin typeface="+mj-lt"/>
                  </a:rPr>
                  <a:t>Xếp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chữ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số</a:t>
                </a:r>
                <a:r>
                  <a:rPr lang="vi-VN" sz="2800" dirty="0">
                    <a:latin typeface="+mj-lt"/>
                  </a:rPr>
                  <a:t> 3: </a:t>
                </a:r>
                <a:r>
                  <a:rPr lang="vi-VN" sz="2800" dirty="0" err="1">
                    <a:latin typeface="+mj-lt"/>
                  </a:rPr>
                  <a:t>có</a:t>
                </a:r>
                <a:r>
                  <a:rPr lang="vi-VN" sz="2800" dirty="0">
                    <a:latin typeface="+mj-lt"/>
                  </a:rPr>
                  <a:t> 4 </a:t>
                </a:r>
                <a:r>
                  <a:rPr lang="vi-VN" sz="2800" dirty="0" err="1">
                    <a:latin typeface="+mj-lt"/>
                  </a:rPr>
                  <a:t>cách</a:t>
                </a:r>
                <a:r>
                  <a:rPr lang="vi-VN" sz="2800" dirty="0">
                    <a:latin typeface="+mj-lt"/>
                  </a:rPr>
                  <a:t>.</a:t>
                </a:r>
              </a:p>
              <a:p>
                <a:r>
                  <a:rPr lang="vi-VN" sz="2800" dirty="0">
                    <a:latin typeface="+mj-lt"/>
                  </a:rPr>
                  <a:t>- </a:t>
                </a:r>
                <a:r>
                  <a:rPr lang="vi-VN" sz="2800" dirty="0" err="1">
                    <a:latin typeface="+mj-lt"/>
                  </a:rPr>
                  <a:t>Chọn</a:t>
                </a:r>
                <a:r>
                  <a:rPr lang="vi-VN" sz="2800" dirty="0">
                    <a:latin typeface="+mj-lt"/>
                  </a:rPr>
                  <a:t> 3 </a:t>
                </a:r>
                <a:r>
                  <a:rPr lang="vi-VN" sz="2800" dirty="0" err="1">
                    <a:latin typeface="+mj-lt"/>
                  </a:rPr>
                  <a:t>số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từ</a:t>
                </a:r>
                <a:r>
                  <a:rPr lang="vi-VN" sz="2800" dirty="0">
                    <a:latin typeface="+mj-lt"/>
                  </a:rPr>
                  <a:t> 5 </a:t>
                </a:r>
                <a:r>
                  <a:rPr lang="vi-VN" sz="2800" dirty="0" err="1">
                    <a:latin typeface="+mj-lt"/>
                  </a:rPr>
                  <a:t>số</a:t>
                </a:r>
                <a:r>
                  <a:rPr lang="vi-VN" sz="2800" dirty="0">
                    <a:latin typeface="+mj-lt"/>
                  </a:rPr>
                  <a:t> 1,2,4,5,6 </a:t>
                </a:r>
                <a:r>
                  <a:rPr lang="vi-VN" sz="2800" dirty="0" err="1">
                    <a:latin typeface="+mj-lt"/>
                  </a:rPr>
                  <a:t>và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xếp</a:t>
                </a:r>
                <a:r>
                  <a:rPr lang="vi-VN" sz="2800" dirty="0">
                    <a:latin typeface="+mj-lt"/>
                  </a:rPr>
                  <a:t> 3 </a:t>
                </a:r>
                <a:r>
                  <a:rPr lang="vi-VN" sz="2800" dirty="0" err="1">
                    <a:latin typeface="+mj-lt"/>
                  </a:rPr>
                  <a:t>số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đó</a:t>
                </a:r>
                <a:r>
                  <a:rPr lang="vi-VN" sz="2800" dirty="0">
                    <a:latin typeface="+mj-lt"/>
                  </a:rPr>
                  <a:t>: </a:t>
                </a:r>
                <a:r>
                  <a:rPr lang="vi-VN" sz="2800" dirty="0" err="1">
                    <a:latin typeface="+mj-lt"/>
                  </a:rPr>
                  <a:t>có</a:t>
                </a:r>
                <a:r>
                  <a:rPr lang="vi-VN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vi-VN" sz="2800" dirty="0">
                    <a:latin typeface="+mj-lt"/>
                  </a:rPr>
                  <a:t>.P</a:t>
                </a:r>
                <a:r>
                  <a:rPr lang="vi-VN" sz="2800" baseline="-25000" dirty="0">
                    <a:latin typeface="+mj-lt"/>
                  </a:rPr>
                  <a:t>3</a:t>
                </a:r>
                <a:r>
                  <a:rPr lang="vi-VN" sz="28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vi-VN" sz="2800" dirty="0">
                    <a:latin typeface="+mj-lt"/>
                  </a:rPr>
                  <a:t> = 60 </a:t>
                </a:r>
                <a:r>
                  <a:rPr lang="vi-VN" sz="2800" dirty="0" err="1">
                    <a:latin typeface="+mj-lt"/>
                  </a:rPr>
                  <a:t>cách</a:t>
                </a:r>
                <a:endParaRPr lang="vi-VN" sz="2800" dirty="0">
                  <a:latin typeface="+mj-lt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vi-VN" sz="2800" dirty="0" err="1">
                    <a:latin typeface="+mj-lt"/>
                  </a:rPr>
                  <a:t>Áp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dụng</a:t>
                </a:r>
                <a:r>
                  <a:rPr lang="vi-VN" sz="2800" dirty="0">
                    <a:latin typeface="+mj-lt"/>
                  </a:rPr>
                  <a:t> QTN </a:t>
                </a:r>
                <a:r>
                  <a:rPr lang="vi-VN" sz="2800" dirty="0" err="1">
                    <a:latin typeface="+mj-lt"/>
                  </a:rPr>
                  <a:t>có</a:t>
                </a:r>
                <a:r>
                  <a:rPr lang="vi-VN" sz="2800" dirty="0">
                    <a:latin typeface="+mj-lt"/>
                  </a:rPr>
                  <a:t> 4.60 = </a:t>
                </a:r>
                <a:r>
                  <a:rPr lang="vi-VN" sz="2800" b="1" dirty="0">
                    <a:latin typeface="+mj-lt"/>
                  </a:rPr>
                  <a:t>240 </a:t>
                </a:r>
                <a:r>
                  <a:rPr lang="vi-VN" sz="2800" b="1" dirty="0" err="1">
                    <a:latin typeface="+mj-lt"/>
                  </a:rPr>
                  <a:t>số</a:t>
                </a:r>
                <a:r>
                  <a:rPr lang="vi-VN" sz="2800" b="1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cần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tìm</a:t>
                </a:r>
                <a:r>
                  <a:rPr lang="vi-VN" sz="2800" dirty="0">
                    <a:latin typeface="+mj-lt"/>
                  </a:rPr>
                  <a:t>.</a:t>
                </a:r>
                <a:endParaRPr lang="en-GB" sz="2800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1FC0E-1A01-4D87-BA9F-DC50F335D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1586636"/>
                <a:ext cx="10683240" cy="1842364"/>
              </a:xfrm>
              <a:prstGeom prst="rect">
                <a:avLst/>
              </a:prstGeom>
              <a:blipFill>
                <a:blip r:embed="rId2"/>
                <a:stretch>
                  <a:fillRect l="-1199" t="-2640" b="-7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400EA-68D8-4B4F-AA39-677AA42610E7}"/>
                  </a:ext>
                </a:extLst>
              </p:cNvPr>
              <p:cNvSpPr txBox="1"/>
              <p:nvPr/>
            </p:nvSpPr>
            <p:spPr>
              <a:xfrm>
                <a:off x="167640" y="3749040"/>
                <a:ext cx="11003280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i="0" dirty="0">
                    <a:solidFill>
                      <a:srgbClr val="000000"/>
                    </a:solidFill>
                    <a:effectLst/>
                    <a:latin typeface="TimesNewRomanPS-BoldMT"/>
                  </a:rPr>
                  <a:t>Bài 2 (1 </a:t>
                </a:r>
                <a:r>
                  <a:rPr lang="en-GB" sz="2800" b="1" i="0" dirty="0" err="1">
                    <a:solidFill>
                      <a:srgbClr val="000000"/>
                    </a:solidFill>
                    <a:effectLst/>
                    <a:latin typeface="TimesNewRomanPS-BoldMT"/>
                  </a:rPr>
                  <a:t>điểm</a:t>
                </a:r>
                <a:r>
                  <a:rPr lang="en-GB" sz="2800" b="1" i="0" dirty="0">
                    <a:solidFill>
                      <a:srgbClr val="000000"/>
                    </a:solidFill>
                    <a:effectLst/>
                    <a:latin typeface="TimesNewRomanPS-BoldMT"/>
                  </a:rPr>
                  <a:t>):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Tìm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số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hạng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chứa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x</a:t>
                </a:r>
                <a:r>
                  <a:rPr lang="vi-VN" sz="2800" b="0" i="0" baseline="30000" dirty="0">
                    <a:solidFill>
                      <a:srgbClr val="000000"/>
                    </a:solidFill>
                    <a:effectLst/>
                    <a:latin typeface="TimesNewRomanPSMT"/>
                  </a:rPr>
                  <a:t>2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trong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khai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triển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vi-VN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vi-VN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vi-VN" sz="2800" dirty="0">
                    <a:effectLst/>
                  </a:rPr>
                  <a:t> </a:t>
                </a:r>
                <a:r>
                  <a:rPr lang="vi-VN" sz="2800" dirty="0" err="1">
                    <a:effectLst/>
                    <a:latin typeface="+mj-lt"/>
                  </a:rPr>
                  <a:t>với</a:t>
                </a:r>
                <a:r>
                  <a:rPr lang="vi-VN" sz="2800" dirty="0">
                    <a:effectLst/>
                    <a:latin typeface="+mj-lt"/>
                  </a:rPr>
                  <a:t> x </a:t>
                </a:r>
                <a14:m>
                  <m:oMath xmlns:m="http://schemas.openxmlformats.org/officeDocument/2006/math">
                    <m:r>
                      <a:rPr lang="vi-VN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vi-VN" sz="2800" dirty="0">
                    <a:effectLst/>
                    <a:latin typeface="+mj-lt"/>
                  </a:rPr>
                  <a:t> 0.</a:t>
                </a:r>
                <a:endParaRPr lang="en-GB" sz="2800" dirty="0"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400EA-68D8-4B4F-AA39-677AA426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3749040"/>
                <a:ext cx="11003280" cy="822276"/>
              </a:xfrm>
              <a:prstGeom prst="rect">
                <a:avLst/>
              </a:prstGeom>
              <a:blipFill>
                <a:blip r:embed="rId3"/>
                <a:stretch>
                  <a:fillRect l="-11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CD7BF2-A054-40D7-A903-2B3A474E9FC5}"/>
                  </a:ext>
                </a:extLst>
              </p:cNvPr>
              <p:cNvSpPr txBox="1"/>
              <p:nvPr/>
            </p:nvSpPr>
            <p:spPr>
              <a:xfrm>
                <a:off x="243840" y="4502551"/>
                <a:ext cx="9616440" cy="186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S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ố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hạng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tổng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quát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của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khai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triển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sSup>
                      <m:sSup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sz="28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vi-VN" sz="2800" b="0" i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vi-VN" sz="2800" dirty="0">
                    <a:effectLst/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sz="28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sSup>
                      <m:sSup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vi-VN" sz="2800" dirty="0">
                    <a:effectLst/>
                    <a:latin typeface="+mj-lt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 err="1">
                    <a:latin typeface="+mj-lt"/>
                  </a:rPr>
                  <a:t>Số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tự</a:t>
                </a:r>
                <a:r>
                  <a:rPr lang="vi-VN" sz="2800" dirty="0">
                    <a:latin typeface="+mj-lt"/>
                  </a:rPr>
                  <a:t> nhiên k 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vi-VN" sz="2800" dirty="0">
                    <a:effectLst/>
                    <a:latin typeface="+mj-lt"/>
                  </a:rPr>
                  <a:t> 20 </a:t>
                </a:r>
                <a:r>
                  <a:rPr lang="vi-VN" sz="2800" dirty="0" err="1">
                    <a:effectLst/>
                    <a:latin typeface="+mj-lt"/>
                  </a:rPr>
                  <a:t>phải</a:t>
                </a:r>
                <a:r>
                  <a:rPr lang="vi-VN" sz="2800" dirty="0">
                    <a:effectLst/>
                    <a:latin typeface="+mj-lt"/>
                  </a:rPr>
                  <a:t> </a:t>
                </a:r>
                <a:r>
                  <a:rPr lang="vi-VN" sz="2800" dirty="0" err="1">
                    <a:effectLst/>
                    <a:latin typeface="+mj-lt"/>
                  </a:rPr>
                  <a:t>thỏa</a:t>
                </a:r>
                <a:r>
                  <a:rPr lang="vi-VN" sz="2800" dirty="0">
                    <a:effectLst/>
                    <a:latin typeface="+mj-lt"/>
                  </a:rPr>
                  <a:t> </a:t>
                </a:r>
                <a:r>
                  <a:rPr lang="vi-VN" sz="2800" dirty="0" err="1">
                    <a:effectLst/>
                    <a:latin typeface="+mj-lt"/>
                  </a:rPr>
                  <a:t>mãn</a:t>
                </a:r>
                <a:r>
                  <a:rPr lang="vi-VN" sz="2800" dirty="0">
                    <a:effectLst/>
                    <a:latin typeface="+mj-lt"/>
                  </a:rPr>
                  <a:t> 10 – 2k = 2 </a:t>
                </a:r>
                <a:r>
                  <a:rPr lang="vi-VN" sz="2800" dirty="0">
                    <a:effectLst/>
                    <a:latin typeface="+mj-lt"/>
                    <a:sym typeface="Wingdings" panose="05000000000000000000" pitchFamily="2" charset="2"/>
                  </a:rPr>
                  <a:t> k = 4.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 err="1">
                    <a:latin typeface="+mj-lt"/>
                    <a:sym typeface="Wingdings" panose="05000000000000000000" pitchFamily="2" charset="2"/>
                  </a:rPr>
                  <a:t>Vậy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vi-VN" sz="2800" dirty="0" err="1">
                    <a:latin typeface="+mj-lt"/>
                    <a:sym typeface="Wingdings" panose="05000000000000000000" pitchFamily="2" charset="2"/>
                  </a:rPr>
                  <a:t>số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vi-VN" sz="2800" dirty="0" err="1">
                    <a:latin typeface="+mj-lt"/>
                    <a:sym typeface="Wingdings" panose="05000000000000000000" pitchFamily="2" charset="2"/>
                  </a:rPr>
                  <a:t>hạng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vi-VN" sz="2800" dirty="0" err="1">
                    <a:latin typeface="+mj-lt"/>
                    <a:sym typeface="Wingdings" panose="05000000000000000000" pitchFamily="2" charset="2"/>
                  </a:rPr>
                  <a:t>chứa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 x</a:t>
                </a:r>
                <a:r>
                  <a:rPr lang="vi-VN" sz="2800" baseline="30000" dirty="0">
                    <a:latin typeface="+mj-lt"/>
                    <a:sym typeface="Wingdings" panose="05000000000000000000" pitchFamily="2" charset="2"/>
                  </a:rPr>
                  <a:t>2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vi-VN" sz="2800" dirty="0" err="1">
                    <a:latin typeface="+mj-lt"/>
                    <a:sym typeface="Wingdings" panose="05000000000000000000" pitchFamily="2" charset="2"/>
                  </a:rPr>
                  <a:t>là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vi-VN" sz="28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vi-VN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800" dirty="0">
                    <a:effectLst/>
                    <a:latin typeface="+mj-lt"/>
                  </a:rPr>
                  <a:t> = </a:t>
                </a:r>
                <a:r>
                  <a:rPr lang="vi-VN" sz="2800" b="1" dirty="0">
                    <a:effectLst/>
                    <a:latin typeface="+mj-lt"/>
                  </a:rPr>
                  <a:t>17010.x</a:t>
                </a:r>
                <a:r>
                  <a:rPr lang="vi-VN" sz="2800" b="1" baseline="30000" dirty="0">
                    <a:effectLst/>
                    <a:latin typeface="+mj-lt"/>
                  </a:rPr>
                  <a:t>2</a:t>
                </a:r>
                <a:endParaRPr lang="en-GB" sz="2800" b="1" baseline="30000" dirty="0"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CD7BF2-A054-40D7-A903-2B3A474E9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502551"/>
                <a:ext cx="9616440" cy="1865062"/>
              </a:xfrm>
              <a:prstGeom prst="rect">
                <a:avLst/>
              </a:prstGeom>
              <a:blipFill>
                <a:blip r:embed="rId4"/>
                <a:stretch>
                  <a:fillRect l="-1267" b="-8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217A2-B084-40C9-8CF4-173694C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21919"/>
            <a:ext cx="11871960" cy="3840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B44614-868F-4D71-A965-D0335DCEDD89}"/>
                  </a:ext>
                </a:extLst>
              </p:cNvPr>
              <p:cNvSpPr txBox="1"/>
              <p:nvPr/>
            </p:nvSpPr>
            <p:spPr>
              <a:xfrm>
                <a:off x="0" y="4221480"/>
                <a:ext cx="11841480" cy="222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vi-VN" sz="2800" b="1" dirty="0">
                    <a:latin typeface="+mj-lt"/>
                  </a:rPr>
                  <a:t>a)</a:t>
                </a:r>
                <a:r>
                  <a:rPr lang="vi-VN" sz="2800" dirty="0">
                    <a:latin typeface="+mj-lt"/>
                  </a:rPr>
                  <a:t> Không gian </a:t>
                </a:r>
                <a:r>
                  <a:rPr lang="vi-VN" sz="2800" dirty="0" err="1">
                    <a:latin typeface="+mj-lt"/>
                  </a:rPr>
                  <a:t>mẫu</a:t>
                </a:r>
                <a:r>
                  <a:rPr lang="vi-VN" sz="2800" dirty="0">
                    <a:latin typeface="+mj-lt"/>
                  </a:rPr>
                  <a:t>: </a:t>
                </a:r>
                <a:r>
                  <a:rPr lang="vi-VN" sz="2800" dirty="0">
                    <a:latin typeface="+mj-lt"/>
                    <a:sym typeface="Mathematical Symbols" panose="05050102010205020202" pitchFamily="18" charset="2"/>
                  </a:rPr>
                  <a:t> = {Hoa mai, Hoa </a:t>
                </a:r>
                <a:r>
                  <a:rPr lang="vi-VN" sz="2800" dirty="0" err="1">
                    <a:latin typeface="+mj-lt"/>
                    <a:sym typeface="Mathematical Symbols" panose="05050102010205020202" pitchFamily="18" charset="2"/>
                  </a:rPr>
                  <a:t>đào</a:t>
                </a:r>
                <a:r>
                  <a:rPr lang="vi-VN" sz="2800" dirty="0">
                    <a:latin typeface="+mj-lt"/>
                    <a:sym typeface="Mathematical Symbols" panose="05050102010205020202" pitchFamily="18" charset="2"/>
                  </a:rPr>
                  <a:t>, Hoa </a:t>
                </a:r>
                <a:r>
                  <a:rPr lang="vi-VN" sz="2800" dirty="0" err="1">
                    <a:latin typeface="+mj-lt"/>
                    <a:sym typeface="Mathematical Symbols" panose="05050102010205020202" pitchFamily="18" charset="2"/>
                  </a:rPr>
                  <a:t>cúc</a:t>
                </a:r>
                <a:r>
                  <a:rPr lang="vi-VN" sz="2800" dirty="0">
                    <a:latin typeface="+mj-lt"/>
                    <a:sym typeface="Mathematical Symbols" panose="05050102010205020202" pitchFamily="18" charset="2"/>
                  </a:rPr>
                  <a:t>, Hoa sen,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Mùa</a:t>
                </a:r>
                <a:r>
                  <a:rPr lang="vi-VN" sz="2800" dirty="0">
                    <a:latin typeface="+mj-lt"/>
                  </a:rPr>
                  <a:t> xuân, </a:t>
                </a:r>
                <a:r>
                  <a:rPr lang="vi-VN" sz="2800" dirty="0" err="1">
                    <a:latin typeface="+mj-lt"/>
                  </a:rPr>
                  <a:t>Mùa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hạ</a:t>
                </a:r>
                <a:r>
                  <a:rPr lang="vi-VN" sz="2800" dirty="0">
                    <a:latin typeface="+mj-lt"/>
                  </a:rPr>
                  <a:t>, </a:t>
                </a:r>
                <a:r>
                  <a:rPr lang="vi-VN" sz="2800" dirty="0" err="1">
                    <a:latin typeface="+mj-lt"/>
                  </a:rPr>
                  <a:t>Mùa</a:t>
                </a:r>
                <a:r>
                  <a:rPr lang="vi-VN" sz="2800" dirty="0">
                    <a:latin typeface="+mj-lt"/>
                  </a:rPr>
                  <a:t> Thu, </a:t>
                </a:r>
                <a:r>
                  <a:rPr lang="vi-VN" sz="2800" dirty="0" err="1">
                    <a:latin typeface="+mj-lt"/>
                  </a:rPr>
                  <a:t>Mùa</a:t>
                </a:r>
                <a:r>
                  <a:rPr lang="vi-VN" sz="2800" dirty="0">
                    <a:latin typeface="+mj-lt"/>
                  </a:rPr>
                  <a:t> đông}.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b="1" dirty="0">
                    <a:latin typeface="+mj-lt"/>
                  </a:rPr>
                  <a:t>b)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Biến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cố</a:t>
                </a:r>
                <a:r>
                  <a:rPr lang="vi-VN" sz="2800" dirty="0">
                    <a:latin typeface="+mj-lt"/>
                  </a:rPr>
                  <a:t> A = </a:t>
                </a:r>
                <a:r>
                  <a:rPr lang="vi-VN" sz="2800" dirty="0">
                    <a:latin typeface="+mj-lt"/>
                    <a:sym typeface="Mathematical Symbols" panose="05050102010205020202" pitchFamily="18" charset="2"/>
                  </a:rPr>
                  <a:t>{Hoa mai, Hoa </a:t>
                </a:r>
                <a:r>
                  <a:rPr lang="vi-VN" sz="2800" dirty="0" err="1">
                    <a:latin typeface="+mj-lt"/>
                    <a:sym typeface="Mathematical Symbols" panose="05050102010205020202" pitchFamily="18" charset="2"/>
                  </a:rPr>
                  <a:t>đào</a:t>
                </a:r>
                <a:r>
                  <a:rPr lang="vi-VN" sz="2800" dirty="0">
                    <a:latin typeface="+mj-lt"/>
                    <a:sym typeface="Mathematical Symbols" panose="05050102010205020202" pitchFamily="18" charset="2"/>
                  </a:rPr>
                  <a:t>, Hoa </a:t>
                </a:r>
                <a:r>
                  <a:rPr lang="vi-VN" sz="2800" dirty="0" err="1">
                    <a:latin typeface="+mj-lt"/>
                    <a:sym typeface="Mathematical Symbols" panose="05050102010205020202" pitchFamily="18" charset="2"/>
                  </a:rPr>
                  <a:t>cúc</a:t>
                </a:r>
                <a:r>
                  <a:rPr lang="vi-VN" sz="2800" dirty="0">
                    <a:latin typeface="+mj-lt"/>
                    <a:sym typeface="Mathematical Symbols" panose="05050102010205020202" pitchFamily="18" charset="2"/>
                  </a:rPr>
                  <a:t>, Hoa sen</a:t>
                </a:r>
                <a:r>
                  <a:rPr lang="vi-VN" sz="2800" dirty="0">
                    <a:latin typeface="+mj-lt"/>
                  </a:rPr>
                  <a:t>} =&gt; n(A) = 4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>
                    <a:latin typeface="+mj-lt"/>
                  </a:rPr>
                  <a:t>    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ác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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vi-VN" sz="28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B44614-868F-4D71-A965-D0335DCE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1480"/>
                <a:ext cx="11841480" cy="2225225"/>
              </a:xfrm>
              <a:prstGeom prst="rect">
                <a:avLst/>
              </a:prstGeom>
              <a:blipFill>
                <a:blip r:embed="rId3"/>
                <a:stretch>
                  <a:fillRect l="-1029" t="-4110" r="-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9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785DB-442D-4D6F-B54B-0D9784572F6A}"/>
              </a:ext>
            </a:extLst>
          </p:cNvPr>
          <p:cNvSpPr txBox="1"/>
          <p:nvPr/>
        </p:nvSpPr>
        <p:spPr>
          <a:xfrm>
            <a:off x="114300" y="106680"/>
            <a:ext cx="11963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2800" b="1" i="0" dirty="0" err="1">
                <a:solidFill>
                  <a:srgbClr val="000000"/>
                </a:solidFill>
                <a:effectLst/>
                <a:latin typeface="TimesNewRomanPS-BoldMT"/>
              </a:rPr>
              <a:t>Bài</a:t>
            </a:r>
            <a:r>
              <a:rPr lang="vi-VN" sz="2800" b="1" i="0" dirty="0">
                <a:solidFill>
                  <a:srgbClr val="000000"/>
                </a:solidFill>
                <a:effectLst/>
                <a:latin typeface="TimesNewRomanPS-BoldMT"/>
              </a:rPr>
              <a:t> 4 (1 </a:t>
            </a:r>
            <a:r>
              <a:rPr lang="vi-VN" sz="2800" b="1" i="0" dirty="0" err="1">
                <a:solidFill>
                  <a:srgbClr val="000000"/>
                </a:solidFill>
                <a:effectLst/>
                <a:latin typeface="TimesNewRomanPS-BoldMT"/>
              </a:rPr>
              <a:t>điểm</a:t>
            </a:r>
            <a:r>
              <a:rPr lang="vi-VN" sz="2800" b="1" i="0" dirty="0">
                <a:solidFill>
                  <a:srgbClr val="000000"/>
                </a:solidFill>
                <a:effectLst/>
                <a:latin typeface="TimesNewRomanPS-BoldMT"/>
              </a:rPr>
              <a:t>):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Xếp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ngẫu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nhiên 5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sinh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thành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một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hàng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ngang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để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lãnh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thưởng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trên sân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khấu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, trong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đó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có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2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sinh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đạt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huy chương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đồng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, 2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sinh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đạt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huy chương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bạc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và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1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sinh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đạt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huy chương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vàng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Tính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xác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suất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để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sinh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đạt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huy chương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vàng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đứng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giữa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4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sinh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còn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TimesNewRomanPSMT"/>
              </a:rPr>
              <a:t>lại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0AFD88-BD58-41B4-86A8-95D182225348}"/>
                  </a:ext>
                </a:extLst>
              </p:cNvPr>
              <p:cNvSpPr txBox="1"/>
              <p:nvPr/>
            </p:nvSpPr>
            <p:spPr>
              <a:xfrm>
                <a:off x="243840" y="2031732"/>
                <a:ext cx="11704320" cy="324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vi-VN" sz="2800" dirty="0">
                    <a:latin typeface="+mj-lt"/>
                  </a:rPr>
                  <a:t>Không gian </a:t>
                </a:r>
                <a:r>
                  <a:rPr lang="vi-VN" sz="2800" dirty="0" err="1">
                    <a:latin typeface="+mj-lt"/>
                  </a:rPr>
                  <a:t>mẫu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là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tập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hợp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tất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cả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cách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xếp</a:t>
                </a:r>
                <a:r>
                  <a:rPr lang="vi-VN" sz="2800" dirty="0">
                    <a:latin typeface="+mj-lt"/>
                  </a:rPr>
                  <a:t> 5 </a:t>
                </a:r>
                <a:r>
                  <a:rPr lang="vi-VN" sz="2800" dirty="0" err="1">
                    <a:latin typeface="+mj-lt"/>
                  </a:rPr>
                  <a:t>bạn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thành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một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hàng</a:t>
                </a:r>
                <a:r>
                  <a:rPr lang="vi-VN" sz="2800" dirty="0">
                    <a:latin typeface="+mj-lt"/>
                  </a:rPr>
                  <a:t> ngang 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>
                    <a:latin typeface="+mj-lt"/>
                  </a:rPr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2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vi-V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</m:t>
                    </m:r>
                    <m:r>
                      <m:rPr>
                        <m:nor/>
                      </m:rPr>
                      <a:rPr lang="vi-VN" sz="28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)</m:t>
                    </m:r>
                    <m:r>
                      <a:rPr lang="vi-V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 </m:t>
                    </m:r>
                  </m:oMath>
                </a14:m>
                <a:r>
                  <a:rPr lang="vi-VN" sz="2800" b="1" dirty="0">
                    <a:latin typeface="+mj-lt"/>
                  </a:rPr>
                  <a:t>= </a:t>
                </a:r>
                <a:r>
                  <a:rPr lang="vi-VN" sz="2800" dirty="0">
                    <a:latin typeface="+mj-lt"/>
                  </a:rPr>
                  <a:t>5! = 120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 err="1">
                    <a:latin typeface="+mj-lt"/>
                  </a:rPr>
                  <a:t>Gọi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biến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 err="1">
                    <a:latin typeface="+mj-lt"/>
                  </a:rPr>
                  <a:t>cố</a:t>
                </a:r>
                <a:r>
                  <a:rPr lang="vi-VN" sz="2800" dirty="0">
                    <a:latin typeface="+mj-lt"/>
                  </a:rPr>
                  <a:t> A = </a:t>
                </a:r>
                <a:r>
                  <a:rPr lang="vi-VN" sz="2800" dirty="0">
                    <a:latin typeface="+mj-lt"/>
                    <a:sym typeface="Mathematical Symbols" panose="05050102010205020202" pitchFamily="18" charset="2"/>
                  </a:rPr>
                  <a:t>“HS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đạt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huy chương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vàng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đứng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giữa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4 h/s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còn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NewRomanPSMT"/>
                  </a:rPr>
                  <a:t>lại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NewRomanPSMT"/>
                  </a:rPr>
                  <a:t>”.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 err="1">
                    <a:latin typeface="+mj-lt"/>
                  </a:rPr>
                  <a:t>Tính</a:t>
                </a:r>
                <a:r>
                  <a:rPr lang="vi-VN" sz="2800" dirty="0">
                    <a:latin typeface="+mj-lt"/>
                  </a:rPr>
                  <a:t> n(A): </a:t>
                </a:r>
                <a:r>
                  <a:rPr lang="vi-VN" sz="2800" dirty="0" err="1">
                    <a:latin typeface="+mj-lt"/>
                  </a:rPr>
                  <a:t>Xếp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h/s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huy chương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vàng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h/s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4! = 24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latin typeface="+mj-lt"/>
                  </a:rPr>
                  <a:t>=&gt; n(A) = 24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ác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vi-VN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</m:t>
                        </m:r>
                        <m:r>
                          <a:rPr lang="vi-VN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vi-VN" sz="2800" dirty="0"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0AFD88-BD58-41B4-86A8-95D182225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031732"/>
                <a:ext cx="11704320" cy="3240887"/>
              </a:xfrm>
              <a:prstGeom prst="rect">
                <a:avLst/>
              </a:prstGeom>
              <a:blipFill>
                <a:blip r:embed="rId2"/>
                <a:stretch>
                  <a:fillRect l="-1042" t="-1880" r="-1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1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CD3F67-9FC9-460F-B310-A4EEB8BFFD9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070080" cy="1131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GB" sz="28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(1 </a:t>
                </a:r>
                <a:r>
                  <a:rPr lang="en-GB" sz="2800" b="1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GB" sz="28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</a:t>
                </a:r>
                <a:r>
                  <a:rPr lang="en-GB" sz="2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đẳng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...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</a:t>
                </a:r>
                <a:r>
                  <a:rPr lang="vi-VN" sz="2800" b="0" i="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en-GB" sz="2800" b="0" i="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n+2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9)  (1)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CD3F67-9FC9-460F-B310-A4EEB8BF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070080" cy="1131592"/>
              </a:xfrm>
              <a:prstGeom prst="rect">
                <a:avLst/>
              </a:prstGeom>
              <a:blipFill>
                <a:blip r:embed="rId2"/>
                <a:stretch>
                  <a:fillRect l="-1010" t="-7527" b="-59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1">
                <a:extLst>
                  <a:ext uri="{FF2B5EF4-FFF2-40B4-BE49-F238E27FC236}">
                    <a16:creationId xmlns:a16="http://schemas.microsoft.com/office/drawing/2014/main" id="{EC730BC0-350B-4AD9-8062-CC467B987A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" y="914400"/>
                <a:ext cx="11871960" cy="442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eaLnBrk="1" hangingPunct="1">
                  <a:spcBef>
                    <a:spcPts val="0"/>
                  </a:spcBef>
                  <a:buNone/>
                </a:pPr>
                <a:r>
                  <a:rPr kumimoji="0" lang="vi-VN" alt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kumimoji="0" lang="vi-VN" altLang="en-US" sz="2800" b="1" i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 </a:t>
                </a:r>
                <a:r>
                  <a:rPr kumimoji="0" lang="vi-VN" altLang="en-US" sz="2800" b="1" i="1" u="none" strike="noStrike" kern="1200" cap="none" spc="0" normalizeH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kumimoji="0" lang="vi-VN" altLang="en-US" sz="2800" b="1" i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PP CM quy </a:t>
                </a:r>
                <a:r>
                  <a:rPr kumimoji="0" lang="vi-VN" altLang="en-US" sz="2800" b="1" i="1" u="none" strike="noStrike" kern="1200" cap="none" spc="0" normalizeH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nạp</a:t>
                </a:r>
                <a:endParaRPr kumimoji="0" lang="vi-V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rPr kumimoji="0" lang="vi-V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B1: </a:t>
                </a:r>
                <a:r>
                  <a:rPr kumimoji="0" lang="en-US" alt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vi-V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0" lang="vi-V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kumimoji="0" lang="en-US" alt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0" lang="vi-V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VT(1)</a:t>
                </a:r>
                <a:r>
                  <a:rPr kumimoji="0" lang="vi-VN" alt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9, VP(1)</a:t>
                </a:r>
                <a:r>
                  <a:rPr kumimoji="0" lang="vi-V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1+2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9) </a:t>
                </a:r>
                <a:r>
                  <a:rPr kumimoji="0" lang="vi-V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9  =&gt; (1) </a:t>
                </a:r>
                <a:r>
                  <a:rPr kumimoji="0" lang="vi-VN" alt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kumimoji="0" lang="vi-V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vi-VN" alt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kumimoji="0" lang="vi-VN" alt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1.</a:t>
                </a:r>
              </a:p>
              <a:p>
                <a:pPr lvl="0" fontAlgn="base">
                  <a:spcBef>
                    <a:spcPts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vi-V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kumimoji="0" lang="vi-V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</a:t>
                </a:r>
                <a:r>
                  <a:rPr kumimoji="0" lang="vi-V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 </a:t>
                </a:r>
                <a:r>
                  <a:rPr lang="vi-VN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 </a:t>
                </a:r>
                <a:r>
                  <a:rPr lang="vi-VN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số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nguyên dương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bất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k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ỳ </a:t>
                </a:r>
                <a:r>
                  <a:rPr lang="vi-V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n = k (k </a:t>
                </a:r>
                <a14:m>
                  <m:oMath xmlns:m="http://schemas.openxmlformats.org/officeDocument/2006/math">
                    <m:r>
                      <a:rPr lang="vi-V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vi-VN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, </a:t>
                </a:r>
                <a:r>
                  <a:rPr lang="vi-VN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tức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:r>
                  <a:rPr lang="vi-VN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là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 ta </a:t>
                </a:r>
                <a:r>
                  <a:rPr lang="vi-VN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có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:</a:t>
                </a:r>
              </a:p>
              <a:p>
                <a:pPr lvl="0" fontAlgn="base">
                  <a:spcBef>
                    <a:spcPts val="0"/>
                  </a:spcBef>
                  <a:spcAft>
                    <a:spcPct val="0"/>
                  </a:spcAft>
                  <a:buNone/>
                  <a:defRPr/>
                </a:pP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     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...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GB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9)</a:t>
                </a:r>
                <a:r>
                  <a:rPr lang="vi-VN" sz="2800" b="1" dirty="0">
                    <a:solidFill>
                      <a:srgbClr val="000000"/>
                    </a:solidFill>
                    <a:latin typeface="TimesNewRomanPS-BoldMT"/>
                  </a:rPr>
                  <a:t>  </a:t>
                </a:r>
                <a:r>
                  <a:rPr lang="en-GB" sz="2800" b="1" dirty="0">
                    <a:solidFill>
                      <a:srgbClr val="000000"/>
                    </a:solidFill>
                    <a:latin typeface="TimesNewRomanPS-BoldMT"/>
                  </a:rPr>
                  <a:t>(g</a:t>
                </a:r>
                <a:r>
                  <a:rPr lang="vi-VN" sz="2800" b="1" dirty="0">
                    <a:solidFill>
                      <a:srgbClr val="000000"/>
                    </a:solidFill>
                    <a:latin typeface="TimesNewRomanPS-BoldMT"/>
                  </a:rPr>
                  <a:t>t</a:t>
                </a:r>
                <a:r>
                  <a:rPr lang="en-GB" sz="2800" b="1" dirty="0">
                    <a:solidFill>
                      <a:srgbClr val="000000"/>
                    </a:solidFill>
                    <a:latin typeface="TimesNewRomanPS-BoldMT"/>
                  </a:rPr>
                  <a:t> </a:t>
                </a:r>
                <a:r>
                  <a:rPr lang="en-GB" sz="2800" b="1" dirty="0" err="1">
                    <a:solidFill>
                      <a:srgbClr val="000000"/>
                    </a:solidFill>
                    <a:latin typeface="TimesNewRomanPS-BoldMT"/>
                  </a:rPr>
                  <a:t>quy</a:t>
                </a:r>
                <a:r>
                  <a:rPr lang="en-GB" sz="2800" b="1" dirty="0">
                    <a:solidFill>
                      <a:srgbClr val="000000"/>
                    </a:solidFill>
                    <a:latin typeface="TimesNewRomanPS-BoldMT"/>
                  </a:rPr>
                  <a:t> </a:t>
                </a:r>
                <a:r>
                  <a:rPr lang="en-GB" sz="2800" b="1" dirty="0" err="1">
                    <a:solidFill>
                      <a:srgbClr val="000000"/>
                    </a:solidFill>
                    <a:latin typeface="TimesNewRomanPS-BoldMT"/>
                  </a:rPr>
                  <a:t>nạp</a:t>
                </a:r>
                <a:r>
                  <a:rPr lang="en-GB" sz="2800" b="1" dirty="0">
                    <a:solidFill>
                      <a:srgbClr val="000000"/>
                    </a:solidFill>
                    <a:latin typeface="TimesNewRomanPS-BoldMT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latin typeface="TimesNewRomanPSMT"/>
                  </a:rPr>
                  <a:t>.</a:t>
                </a:r>
                <a:r>
                  <a:rPr lang="en-GB" sz="2800" dirty="0">
                    <a:solidFill>
                      <a:srgbClr val="000000"/>
                    </a:solidFill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vi-V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 (1) </a:t>
                </a:r>
                <a:r>
                  <a:rPr lang="vi-V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fontAlgn="base">
                  <a:spcBef>
                    <a:spcPts val="0"/>
                  </a:spcBef>
                  <a:spcAft>
                    <a:spcPct val="0"/>
                  </a:spcAft>
                  <a:buNone/>
                  <a:defRPr/>
                </a:pP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n = k+1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 CM: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...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GB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k+3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9) (*).</a:t>
                </a:r>
              </a:p>
              <a:p>
                <a:pPr fontAlgn="base">
                  <a:spcBef>
                    <a:spcPts val="0"/>
                  </a:spcBef>
                  <a:spcAft>
                    <a:spcPct val="0"/>
                  </a:spcAft>
                  <a:buNone/>
                  <a:defRPr/>
                </a:pP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vi-V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VT(*) =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...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GB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9) +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 + 2.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fontAlgn="base">
                  <a:spcBef>
                    <a:spcPts val="0"/>
                  </a:spcBef>
                  <a:spcAft>
                    <a:spcPct val="0"/>
                  </a:spcAft>
                  <a:buNone/>
                  <a:defRPr/>
                </a:pP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=  </a:t>
                </a:r>
                <a:r>
                  <a:rPr lang="en-GB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9) +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vi-VN" sz="2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k+2 </a:t>
                </a:r>
                <a:r>
                  <a:rPr lang="vi-V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vi-V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k+3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9) = VP(*).</a:t>
                </a:r>
              </a:p>
              <a:p>
                <a:pPr fontAlgn="base">
                  <a:spcBef>
                    <a:spcPts val="0"/>
                  </a:spcBef>
                  <a:spcAft>
                    <a:spcPct val="0"/>
                  </a:spcAft>
                  <a:buNone/>
                  <a:defRPr/>
                </a:pP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=&gt; (1)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cũng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đúng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n = k+1.  </a:t>
                </a:r>
                <a:r>
                  <a:rPr lang="vi-VN" altLang="en-US" sz="28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Vậy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(1) </a:t>
                </a:r>
                <a:r>
                  <a:rPr lang="vi-VN" altLang="en-US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đúng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vi-V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Mathematical Symbols" panose="05050102010205020202" pitchFamily="18" charset="2"/>
                  </a:rPr>
                  <a:t>n*.</a:t>
                </a: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Box 11">
                <a:extLst>
                  <a:ext uri="{FF2B5EF4-FFF2-40B4-BE49-F238E27FC236}">
                    <a16:creationId xmlns:a16="http://schemas.microsoft.com/office/drawing/2014/main" id="{EC730BC0-350B-4AD9-8062-CC467B987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" y="914400"/>
                <a:ext cx="11871960" cy="4426853"/>
              </a:xfrm>
              <a:prstGeom prst="rect">
                <a:avLst/>
              </a:prstGeom>
              <a:blipFill>
                <a:blip r:embed="rId3"/>
                <a:stretch>
                  <a:fillRect l="-1079" t="-1377" r="-308" b="-31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11">
                <a:extLst>
                  <a:ext uri="{FF2B5EF4-FFF2-40B4-BE49-F238E27FC236}">
                    <a16:creationId xmlns:a16="http://schemas.microsoft.com/office/drawing/2014/main" id="{3861E707-53C8-4B8B-95D7-278EA9DD5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" y="5303520"/>
                <a:ext cx="12009120" cy="221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eaLnBrk="1" hangingPunct="1">
                  <a:spcBef>
                    <a:spcPts val="0"/>
                  </a:spcBef>
                  <a:buNone/>
                </a:pPr>
                <a:r>
                  <a:rPr kumimoji="0" lang="vi-V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kumimoji="0" lang="vi-VN" altLang="en-US" sz="2400" b="1" i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  <a:r>
                  <a:rPr kumimoji="0" lang="vi-VN" altLang="en-US" sz="2400" b="1" i="1" u="none" strike="noStrike" kern="1200" cap="none" spc="0" normalizeH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kumimoji="0" lang="vi-VN" altLang="en-US" sz="2400" b="1" i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vi-VN" altLang="en-US" sz="2400" b="1" i="1" u="none" strike="noStrike" kern="1200" cap="none" spc="0" normalizeH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kumimoji="0" lang="vi-VN" altLang="en-US" sz="2400" b="1" i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vi-VN" altLang="en-US" sz="2400" b="1" i="1" u="none" strike="noStrike" kern="1200" cap="none" spc="0" normalizeH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kumimoji="0" lang="vi-VN" altLang="en-US" sz="2400" b="1" i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nhân</a:t>
                </a:r>
                <a:endParaRPr kumimoji="0" lang="vi-V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kumimoji="0" lang="vi-V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VT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= 9 + 9.3 + … + 9. 3</a:t>
                </a:r>
                <a:r>
                  <a:rPr lang="vi-VN" sz="2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-1 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u</a:t>
                </a:r>
                <a:r>
                  <a:rPr lang="vi-VN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u</a:t>
                </a:r>
                <a:r>
                  <a:rPr lang="vi-VN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u</a:t>
                </a:r>
                <a:r>
                  <a:rPr lang="vi-VN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vi-VN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CSN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vi-VN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9, công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bội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= 3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VT(1) =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vi-VN" sz="2400" b="0" i="1" baseline="30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vi-V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VP(2)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lang="vi-V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0"/>
                  </a:spcBef>
                  <a:spcAft>
                    <a:spcPct val="0"/>
                  </a:spcAft>
                  <a:buNone/>
                  <a:defRPr/>
                </a:pPr>
                <a:r>
                  <a:rPr lang="vi-V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 Box 11">
                <a:extLst>
                  <a:ext uri="{FF2B5EF4-FFF2-40B4-BE49-F238E27FC236}">
                    <a16:creationId xmlns:a16="http://schemas.microsoft.com/office/drawing/2014/main" id="{3861E707-53C8-4B8B-95D7-278EA9DD5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" y="5303520"/>
                <a:ext cx="12009120" cy="2218300"/>
              </a:xfrm>
              <a:prstGeom prst="rect">
                <a:avLst/>
              </a:prstGeom>
              <a:blipFill>
                <a:blip r:embed="rId4"/>
                <a:stretch>
                  <a:fillRect l="-761" t="-2198" b="-3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371B7-C24E-4644-AE85-24347CA5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90487"/>
            <a:ext cx="9160569" cy="1342073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51145E-BF9E-4E3A-9CFA-6516C8F3C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48127"/>
              </p:ext>
            </p:extLst>
          </p:nvPr>
        </p:nvGraphicFramePr>
        <p:xfrm>
          <a:off x="255971" y="1552395"/>
          <a:ext cx="930433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4825800" imgH="711000" progId="Equation.DSMT4">
                  <p:embed/>
                </p:oleObj>
              </mc:Choice>
              <mc:Fallback>
                <p:oleObj name="Equation" r:id="rId4" imgW="4825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971" y="1552395"/>
                        <a:ext cx="9304338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CCDCD6-97FA-41CA-A804-CB113B9F0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00572"/>
              </p:ext>
            </p:extLst>
          </p:nvPr>
        </p:nvGraphicFramePr>
        <p:xfrm>
          <a:off x="449263" y="3011487"/>
          <a:ext cx="102330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5143320" imgH="419040" progId="Equation.DSMT4">
                  <p:embed/>
                </p:oleObj>
              </mc:Choice>
              <mc:Fallback>
                <p:oleObj name="Equation" r:id="rId6" imgW="5143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263" y="3011487"/>
                        <a:ext cx="1023302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DBCD23-E309-4772-970F-F592FB6EF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11344"/>
              </p:ext>
            </p:extLst>
          </p:nvPr>
        </p:nvGraphicFramePr>
        <p:xfrm>
          <a:off x="438698" y="4041908"/>
          <a:ext cx="3805176" cy="469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1854000" imgH="228600" progId="Equation.DSMT4">
                  <p:embed/>
                </p:oleObj>
              </mc:Choice>
              <mc:Fallback>
                <p:oleObj name="Equation" r:id="rId8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8698" y="4041908"/>
                        <a:ext cx="3805176" cy="469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75E33-1822-4DA9-B527-88FC31FF2EEC}"/>
                  </a:ext>
                </a:extLst>
              </p:cNvPr>
              <p:cNvSpPr txBox="1"/>
              <p:nvPr/>
            </p:nvSpPr>
            <p:spPr>
              <a:xfrm>
                <a:off x="4345502" y="4064339"/>
                <a:ext cx="4592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atin typeface="+mj-lt"/>
                  </a:rPr>
                  <a:t>=&gt; </a:t>
                </a:r>
                <a14:m>
                  <m:oMath xmlns:m="http://schemas.openxmlformats.org/officeDocument/2006/math">
                    <m:r>
                      <a:rPr lang="vi-VN" sz="24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𝐧</m:t>
                    </m:r>
                    <m:r>
                      <a:rPr lang="vi-VN" sz="24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vi-VN" sz="2400" b="1" dirty="0">
                    <a:latin typeface="+mj-lt"/>
                  </a:rPr>
                  <a:t>3 </a:t>
                </a:r>
                <a:r>
                  <a:rPr lang="vi-VN" sz="2400" dirty="0">
                    <a:latin typeface="+mj-lt"/>
                  </a:rPr>
                  <a:t>( do n nguyên dương)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75E33-1822-4DA9-B527-88FC31FF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02" y="4064339"/>
                <a:ext cx="4592495" cy="461665"/>
              </a:xfrm>
              <a:prstGeom prst="rect">
                <a:avLst/>
              </a:prstGeom>
              <a:blipFill>
                <a:blip r:embed="rId10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3FE7F6-9BCB-4740-A589-081D3ACA56F2}"/>
                  </a:ext>
                </a:extLst>
              </p:cNvPr>
              <p:cNvSpPr txBox="1"/>
              <p:nvPr/>
            </p:nvSpPr>
            <p:spPr>
              <a:xfrm>
                <a:off x="121394" y="4791666"/>
                <a:ext cx="1170432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vi-VN" sz="2800" b="1" i="1" dirty="0" err="1">
                    <a:latin typeface="+mj-lt"/>
                  </a:rPr>
                  <a:t>Hoặc</a:t>
                </a:r>
                <a:r>
                  <a:rPr lang="vi-VN" sz="2800" b="1" i="1" dirty="0">
                    <a:latin typeface="+mj-lt"/>
                  </a:rPr>
                  <a:t> </a:t>
                </a:r>
                <a:r>
                  <a:rPr lang="vi-VN" sz="2800" b="1" i="1" dirty="0" err="1">
                    <a:latin typeface="+mj-lt"/>
                  </a:rPr>
                  <a:t>giải</a:t>
                </a:r>
                <a:r>
                  <a:rPr lang="vi-VN" sz="2800" b="1" i="1" dirty="0">
                    <a:latin typeface="+mj-lt"/>
                  </a:rPr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dirty="0">
                    <a:latin typeface="+mj-lt"/>
                  </a:rPr>
                  <a:t>u</a:t>
                </a:r>
                <a:r>
                  <a:rPr lang="vi-VN" sz="2800" baseline="-25000" dirty="0">
                    <a:latin typeface="+mj-lt"/>
                  </a:rPr>
                  <a:t>2n</a:t>
                </a:r>
                <a:r>
                  <a:rPr lang="vi-VN" sz="2800" dirty="0">
                    <a:latin typeface="+mj-lt"/>
                  </a:rPr>
                  <a:t> = u</a:t>
                </a:r>
                <a:r>
                  <a:rPr lang="vi-VN" sz="2800" baseline="-25000" dirty="0">
                    <a:latin typeface="+mj-lt"/>
                  </a:rPr>
                  <a:t>n</a:t>
                </a:r>
                <a:r>
                  <a:rPr lang="vi-VN" sz="2800" dirty="0">
                    <a:latin typeface="+mj-lt"/>
                  </a:rPr>
                  <a:t> + </a:t>
                </a:r>
                <a:r>
                  <a:rPr lang="vi-VN" sz="2800" dirty="0" err="1">
                    <a:latin typeface="+mj-lt"/>
                  </a:rPr>
                  <a:t>nd</a:t>
                </a:r>
                <a:r>
                  <a:rPr lang="vi-VN" sz="2800" dirty="0">
                    <a:latin typeface="+mj-lt"/>
                  </a:rPr>
                  <a:t> 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 n = 2n + </a:t>
                </a:r>
                <a:r>
                  <a:rPr lang="vi-VN" sz="2800" dirty="0" err="1">
                    <a:latin typeface="+mj-lt"/>
                    <a:sym typeface="Wingdings" panose="05000000000000000000" pitchFamily="2" charset="2"/>
                  </a:rPr>
                  <a:t>nd</a:t>
                </a:r>
                <a:r>
                  <a:rPr lang="vi-VN" sz="28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0 = n(1 + d)  0 = 1 + d (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 nguyên dương)</a:t>
                </a:r>
                <a:r>
                  <a:rPr lang="vi-V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=&gt; d = -1 .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Lại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vi-V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có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u</a:t>
                </a:r>
                <a:r>
                  <a:rPr lang="vi-VN" sz="2800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u</a:t>
                </a:r>
                <a:r>
                  <a:rPr lang="vi-VN" sz="2800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+ (n-1)d  2n = 8 + 1 – n  </a:t>
                </a:r>
                <a:r>
                  <a:rPr lang="vi-VN" sz="2800" dirty="0">
                    <a:latin typeface="+mj-lt"/>
                  </a:rPr>
                  <a:t>=&gt; </a:t>
                </a:r>
                <a14:m>
                  <m:oMath xmlns:m="http://schemas.openxmlformats.org/officeDocument/2006/math">
                    <m:r>
                      <a:rPr lang="vi-VN" sz="28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𝐧</m:t>
                    </m:r>
                    <m:r>
                      <a:rPr lang="vi-VN" sz="28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vi-VN" sz="2800" b="1" dirty="0">
                    <a:latin typeface="+mj-lt"/>
                  </a:rPr>
                  <a:t>3 </a:t>
                </a:r>
                <a:endParaRPr lang="vi-VN" sz="2800" b="0" i="0" dirty="0">
                  <a:solidFill>
                    <a:srgbClr val="000000"/>
                  </a:solidFill>
                  <a:effectLst/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3FE7F6-9BCB-4740-A589-081D3ACA5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4" y="4791666"/>
                <a:ext cx="11704320" cy="1538883"/>
              </a:xfrm>
              <a:prstGeom prst="rect">
                <a:avLst/>
              </a:prstGeom>
              <a:blipFill>
                <a:blip r:embed="rId11"/>
                <a:stretch>
                  <a:fillRect l="-1094" t="-3968" b="-10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9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1B46C-CC98-4778-92D4-96951D27FD4D}"/>
              </a:ext>
            </a:extLst>
          </p:cNvPr>
          <p:cNvSpPr txBox="1"/>
          <p:nvPr/>
        </p:nvSpPr>
        <p:spPr>
          <a:xfrm>
            <a:off x="137160" y="0"/>
            <a:ext cx="11932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b="1" i="0" dirty="0" err="1">
                <a:solidFill>
                  <a:srgbClr val="000000"/>
                </a:solidFill>
                <a:effectLst/>
                <a:latin typeface="TimesNewRomanPS-BoldMT"/>
              </a:rPr>
              <a:t>Bài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 7 (0,5 </a:t>
            </a:r>
            <a:r>
              <a:rPr lang="vi-VN" sz="2400" b="1" i="0" dirty="0" err="1">
                <a:solidFill>
                  <a:srgbClr val="000000"/>
                </a:solidFill>
                <a:effectLst/>
                <a:latin typeface="TimesNewRomanPS-BoldMT"/>
              </a:rPr>
              <a:t>điểm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):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Thầy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H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gửi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50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triệu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đồng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vào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một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ngân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hàng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với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lãi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suất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6%/năm.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Biết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rằng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nếu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không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rút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tiền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ra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khỏi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ngân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hàng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thì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cứ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sau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mỗi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năm,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tiền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lãi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sẽ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được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nhập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vào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gốc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để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tính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lãi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cho năm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tiếp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theo.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Hỏi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sau 12 năm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thì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thầy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H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nhận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được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tiền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cả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gốc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lẫn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lãi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bao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nhiêu?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Giả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định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trong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suốt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thời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gian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gửi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lãi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suất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không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đổi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thầy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H không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rút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tiền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ra.</a:t>
            </a:r>
            <a:r>
              <a:rPr lang="vi-VN" sz="2400" dirty="0"/>
              <a:t> 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DC467-4B4D-467D-B572-60DA5308026A}"/>
              </a:ext>
            </a:extLst>
          </p:cNvPr>
          <p:cNvSpPr txBox="1"/>
          <p:nvPr/>
        </p:nvSpPr>
        <p:spPr>
          <a:xfrm>
            <a:off x="152400" y="1605424"/>
            <a:ext cx="1191768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 n </a:t>
            </a:r>
            <a:r>
              <a:rPr lang="en-US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ãnh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altLang="en-US" sz="28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vi-VN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P(1+r)</a:t>
            </a:r>
            <a:r>
              <a:rPr lang="vi-VN" alt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P: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ban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r: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alt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vi-VN" sz="2800" dirty="0">
                <a:solidFill>
                  <a:srgbClr val="000000"/>
                </a:solidFill>
                <a:latin typeface="TimesNewRomanPSMT"/>
              </a:rPr>
              <a:t>• </a:t>
            </a:r>
            <a:r>
              <a:rPr lang="vi-VN" sz="2800" dirty="0">
                <a:solidFill>
                  <a:srgbClr val="C00000"/>
                </a:solidFill>
                <a:latin typeface="TimesNewRomanPSMT"/>
              </a:rPr>
              <a:t>Sau năm </a:t>
            </a:r>
            <a:r>
              <a:rPr lang="vi-VN" sz="2800" dirty="0" err="1">
                <a:solidFill>
                  <a:srgbClr val="C00000"/>
                </a:solidFill>
                <a:latin typeface="TimesNewRomanPSMT"/>
              </a:rPr>
              <a:t>thứ</a:t>
            </a:r>
            <a:r>
              <a:rPr lang="vi-VN" sz="280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C00000"/>
                </a:solidFill>
                <a:latin typeface="TimesNewRomanPSMT"/>
              </a:rPr>
              <a:t>nhất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Tiền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lãi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được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T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= P. r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       </a:t>
            </a:r>
            <a:r>
              <a:rPr lang="vi-V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Tiền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vốn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 + </a:t>
            </a:r>
            <a:r>
              <a:rPr lang="vi-V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tiềnlãi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: </a:t>
            </a:r>
            <a:r>
              <a:rPr lang="vi-V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P</a:t>
            </a:r>
            <a:r>
              <a:rPr lang="vi-VN" altLang="en-US" sz="28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= P + T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= P + </a:t>
            </a:r>
            <a:r>
              <a:rPr lang="vi-V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Pr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= </a:t>
            </a:r>
            <a:r>
              <a:rPr lang="vi-V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P(1+r)</a:t>
            </a:r>
          </a:p>
          <a:p>
            <a:pPr>
              <a:spcAft>
                <a:spcPts val="300"/>
              </a:spcAft>
            </a:pPr>
            <a:r>
              <a:rPr lang="vi-VN" sz="2800" dirty="0">
                <a:solidFill>
                  <a:srgbClr val="000000"/>
                </a:solidFill>
                <a:latin typeface="TimesNewRomanPSMT"/>
              </a:rPr>
              <a:t>• </a:t>
            </a:r>
            <a:r>
              <a:rPr lang="vi-VN" sz="2800" dirty="0">
                <a:solidFill>
                  <a:srgbClr val="C00000"/>
                </a:solidFill>
                <a:latin typeface="TimesNewRomanPSMT"/>
              </a:rPr>
              <a:t>Sau năm </a:t>
            </a:r>
            <a:r>
              <a:rPr lang="vi-VN" sz="2800" dirty="0" err="1">
                <a:solidFill>
                  <a:srgbClr val="C00000"/>
                </a:solidFill>
                <a:latin typeface="TimesNewRomanPSMT"/>
              </a:rPr>
              <a:t>thứ</a:t>
            </a:r>
            <a:r>
              <a:rPr lang="vi-VN" sz="2800" dirty="0">
                <a:solidFill>
                  <a:srgbClr val="C00000"/>
                </a:solidFill>
                <a:latin typeface="TimesNewRomanPSMT"/>
              </a:rPr>
              <a:t> hai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Tiền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lãi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được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T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= P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r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       </a:t>
            </a:r>
            <a:r>
              <a:rPr lang="vi-V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Tiền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vốn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 + </a:t>
            </a:r>
            <a:r>
              <a:rPr lang="vi-V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tiềnlãi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: </a:t>
            </a:r>
            <a:r>
              <a:rPr lang="vi-V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P</a:t>
            </a:r>
            <a:r>
              <a:rPr lang="vi-VN" altLang="en-US" sz="2800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= P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+ T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= P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+ P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.r = P</a:t>
            </a:r>
            <a:r>
              <a:rPr lang="vi-V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(1+r) = </a:t>
            </a:r>
            <a:r>
              <a:rPr lang="vi-V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P(1+r)</a:t>
            </a:r>
            <a:r>
              <a:rPr lang="vi-VN" altLang="en-US" sz="2800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endParaRPr lang="vi-VN" sz="2800" baseline="30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athematical Symbols" panose="05050102010205020202" pitchFamily="18" charset="2"/>
            </a:endParaRPr>
          </a:p>
          <a:p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-ItalicMT"/>
              </a:rPr>
              <a:t>   ………………………………………………….</a:t>
            </a:r>
          </a:p>
          <a:p>
            <a:pPr>
              <a:spcAft>
                <a:spcPts val="300"/>
              </a:spcAft>
            </a:pPr>
            <a:r>
              <a:rPr lang="vi-VN" sz="2800" dirty="0">
                <a:solidFill>
                  <a:srgbClr val="000000"/>
                </a:solidFill>
                <a:latin typeface="TimesNewRomanPSMT"/>
              </a:rPr>
              <a:t>• Sau năm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thứ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n (n</a:t>
            </a:r>
            <a:r>
              <a:rPr lang="vi-VN" sz="28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 2)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: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Số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tiền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cả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gốc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lẫn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lãi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là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P(1+r)</a:t>
            </a:r>
            <a:r>
              <a:rPr lang="vi-VN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Mathematical Symbols" panose="05050102010205020202" pitchFamily="18" charset="2"/>
            </a:endParaRPr>
          </a:p>
          <a:p>
            <a:pPr>
              <a:spcAft>
                <a:spcPts val="300"/>
              </a:spcAft>
            </a:pP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  </a:t>
            </a:r>
            <a:r>
              <a:rPr lang="vi-VN" alt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Áp</a:t>
            </a:r>
            <a:r>
              <a:rPr lang="vi-V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alt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dụng</a:t>
            </a:r>
            <a:r>
              <a:rPr lang="vi-V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: P = 50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(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triệu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đồng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), r = 6%/năm = 0,06 , n = 12.</a:t>
            </a:r>
          </a:p>
          <a:p>
            <a:pPr>
              <a:spcAft>
                <a:spcPts val="300"/>
              </a:spcAft>
            </a:pP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Sau 12 năm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thì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thầy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H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nhận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được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số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tiền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cả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gốc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lẫn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lãi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NewRomanPSMT"/>
              </a:rPr>
              <a:t>là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:</a:t>
            </a:r>
          </a:p>
          <a:p>
            <a:pPr>
              <a:spcAft>
                <a:spcPts val="300"/>
              </a:spcAft>
            </a:pP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</a:rPr>
              <a:t> </a:t>
            </a:r>
            <a:r>
              <a:rPr lang="vi-V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vi-V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P(1+r)</a:t>
            </a:r>
            <a:r>
              <a:rPr lang="vi-VN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vi-V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50(1+ 0,06)</a:t>
            </a:r>
            <a:r>
              <a:rPr lang="vi-V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100,6098236 (</a:t>
            </a:r>
            <a:r>
              <a:rPr lang="vi-V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2800" dirty="0">
              <a:latin typeface="Times New Roman" panose="02020603050405020304" pitchFamily="18" charset="0"/>
              <a:sym typeface="Mathematical Symbols" panose="05050102010205020202" pitchFamily="18" charset="2"/>
            </a:endParaRPr>
          </a:p>
          <a:p>
            <a:pPr>
              <a:spcAft>
                <a:spcPts val="300"/>
              </a:spcAft>
            </a:pPr>
            <a:endParaRPr lang="vi-VN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Mathematical Symbols" panose="05050102010205020202" pitchFamily="18" charset="2"/>
            </a:endParaRPr>
          </a:p>
          <a:p>
            <a:pPr>
              <a:spcAft>
                <a:spcPts val="300"/>
              </a:spcAft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NewRomanPS-ItalicMT"/>
            </a:endParaRPr>
          </a:p>
        </p:txBody>
      </p:sp>
    </p:spTree>
    <p:extLst>
      <p:ext uri="{BB962C8B-B14F-4D97-AF65-F5344CB8AC3E}">
        <p14:creationId xmlns:p14="http://schemas.microsoft.com/office/powerpoint/2010/main" val="33875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F2290-0EA7-4C4E-9CDC-AFB2DC59311B}"/>
              </a:ext>
            </a:extLst>
          </p:cNvPr>
          <p:cNvSpPr txBox="1"/>
          <p:nvPr/>
        </p:nvSpPr>
        <p:spPr>
          <a:xfrm>
            <a:off x="0" y="0"/>
            <a:ext cx="11978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i="0" dirty="0" err="1">
                <a:solidFill>
                  <a:srgbClr val="000000"/>
                </a:solidFill>
                <a:effectLst/>
                <a:latin typeface="TimesNewRomanPS-BoldMT"/>
              </a:rPr>
              <a:t>Bài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 8 (3,5 </a:t>
            </a:r>
            <a:r>
              <a:rPr lang="vi-VN" sz="2400" b="1" i="0" dirty="0" err="1">
                <a:solidFill>
                  <a:srgbClr val="000000"/>
                </a:solidFill>
                <a:effectLst/>
                <a:latin typeface="TimesNewRomanPS-BoldMT"/>
              </a:rPr>
              <a:t>điểm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):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Cho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hình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chóp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S.ABCD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với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đáy ABCD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hình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thang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mà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AD // BC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AD =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2BC.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Gọi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M, N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lần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lượt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là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trung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điểm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của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SA, AD. I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thuộc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đoạn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SD sao cho SI = 2ID.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a)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Tìm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giao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tuyến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của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hai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mặt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phẳng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(SAD)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(SBC).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b)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Chứng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minh (BMN) // (SCD).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c)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Chứng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minh CI // (BMN) .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2400" b="1" i="0" dirty="0">
                <a:solidFill>
                  <a:srgbClr val="000000"/>
                </a:solidFill>
                <a:effectLst/>
                <a:latin typeface="TimesNewRomanPS-BoldMT"/>
              </a:rPr>
              <a:t>d)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Tìm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thiết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diện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tạo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bởi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mp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(BMI)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với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hình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TimesNewRomanPSMT"/>
              </a:rPr>
              <a:t>chóp</a:t>
            </a:r>
            <a:r>
              <a:rPr lang="vi-VN" sz="2400" dirty="0"/>
              <a:t> </a:t>
            </a:r>
            <a:endParaRPr lang="en-GB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DDBCFA-2111-4645-8127-04B36AA4490E}"/>
              </a:ext>
            </a:extLst>
          </p:cNvPr>
          <p:cNvGrpSpPr/>
          <p:nvPr/>
        </p:nvGrpSpPr>
        <p:grpSpPr>
          <a:xfrm>
            <a:off x="6976870" y="1097280"/>
            <a:ext cx="3645409" cy="4058305"/>
            <a:chOff x="8013190" y="1097280"/>
            <a:chExt cx="3645409" cy="40583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712900-FAA4-46BE-BED8-7673E06431EA}"/>
                </a:ext>
              </a:extLst>
            </p:cNvPr>
            <p:cNvGrpSpPr/>
            <p:nvPr/>
          </p:nvGrpSpPr>
          <p:grpSpPr>
            <a:xfrm>
              <a:off x="8334895" y="1508760"/>
              <a:ext cx="2912227" cy="3317528"/>
              <a:chOff x="4788131" y="1523494"/>
              <a:chExt cx="2912227" cy="33175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74AB3C7-C97E-465F-B692-ABCE9039588F}"/>
                  </a:ext>
                </a:extLst>
              </p:cNvPr>
              <p:cNvCxnSpPr/>
              <p:nvPr/>
            </p:nvCxnSpPr>
            <p:spPr>
              <a:xfrm>
                <a:off x="4788131" y="3807229"/>
                <a:ext cx="2909454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8E7191D-414A-4C88-87C2-A264D7731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1753" y="4823614"/>
                <a:ext cx="1538963" cy="1740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ADB8418-FF49-4E0B-8A54-3861DC188D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0902" y="1523494"/>
                <a:ext cx="978132" cy="230313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2BF515D-0271-44F5-8B33-C372865CF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0269" y="1523494"/>
                <a:ext cx="498765" cy="33145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5A7B463-2BF5-4738-91AC-E9E8A0335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1000" y="1556990"/>
                <a:ext cx="1009716" cy="32666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EDACA2-0A33-4FA4-B5A0-B3CDF381A0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9034" y="1523494"/>
                <a:ext cx="1931324" cy="22865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9FAAB3D-9C1E-4035-984F-63E30E2C63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0716" y="3829640"/>
                <a:ext cx="921606" cy="99397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71D936D-40F1-433F-8394-C82657602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757" y="3807229"/>
                <a:ext cx="465512" cy="10141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 Box 83">
              <a:extLst>
                <a:ext uri="{FF2B5EF4-FFF2-40B4-BE49-F238E27FC236}">
                  <a16:creationId xmlns:a16="http://schemas.microsoft.com/office/drawing/2014/main" id="{C61D5681-6C49-4800-B823-CBCBB38F0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3845" y="1097280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" name="Text Box 83">
              <a:extLst>
                <a:ext uri="{FF2B5EF4-FFF2-40B4-BE49-F238E27FC236}">
                  <a16:creationId xmlns:a16="http://schemas.microsoft.com/office/drawing/2014/main" id="{C9A52D8B-BC0A-419B-B779-161ACF03F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3190" y="3383280"/>
              <a:ext cx="4727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83">
              <a:extLst>
                <a:ext uri="{FF2B5EF4-FFF2-40B4-BE49-F238E27FC236}">
                  <a16:creationId xmlns:a16="http://schemas.microsoft.com/office/drawing/2014/main" id="{CAD1782C-0748-4299-8ABA-69BFAD245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5880" y="3429000"/>
              <a:ext cx="4727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</a:t>
              </a:r>
              <a:endPara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83">
              <a:extLst>
                <a:ext uri="{FF2B5EF4-FFF2-40B4-BE49-F238E27FC236}">
                  <a16:creationId xmlns:a16="http://schemas.microsoft.com/office/drawing/2014/main" id="{115365A8-804D-45FF-B3F0-E3DB1FFC9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2240" y="4693920"/>
              <a:ext cx="4727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83">
              <a:extLst>
                <a:ext uri="{FF2B5EF4-FFF2-40B4-BE49-F238E27FC236}">
                  <a16:creationId xmlns:a16="http://schemas.microsoft.com/office/drawing/2014/main" id="{B1E2DF66-A1ED-4618-AA97-92CD4563B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705" y="4678680"/>
              <a:ext cx="4727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83">
            <a:extLst>
              <a:ext uri="{FF2B5EF4-FFF2-40B4-BE49-F238E27FC236}">
                <a16:creationId xmlns:a16="http://schemas.microsoft.com/office/drawing/2014/main" id="{94CE0C3A-3375-46A1-8F5D-B95E8B38F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92680"/>
            <a:ext cx="586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2400" b="1" kern="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M•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 Box 83">
            <a:extLst>
              <a:ext uri="{FF2B5EF4-FFF2-40B4-BE49-F238E27FC236}">
                <a16:creationId xmlns:a16="http://schemas.microsoft.com/office/drawing/2014/main" id="{D1B1BA66-54B4-49BF-BBEA-D5F9144A5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566160"/>
            <a:ext cx="586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vi-VN" altLang="en-US" sz="2400" b="1" kern="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•N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Text Box 83">
            <a:extLst>
              <a:ext uri="{FF2B5EF4-FFF2-40B4-BE49-F238E27FC236}">
                <a16:creationId xmlns:a16="http://schemas.microsoft.com/office/drawing/2014/main" id="{E60F3F3D-55FA-4B47-9ABC-FA57CA8F1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520" y="287589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vi-VN" altLang="en-US" sz="2400" b="1" kern="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B3FDB-5BC3-4E8E-83E4-1B2A813C9D6A}"/>
              </a:ext>
            </a:extLst>
          </p:cNvPr>
          <p:cNvSpPr txBox="1"/>
          <p:nvPr/>
        </p:nvSpPr>
        <p:spPr>
          <a:xfrm>
            <a:off x="30480" y="2316480"/>
            <a:ext cx="60655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S 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 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vi-VN" sz="2400" dirty="0">
                <a:solidFill>
                  <a:srgbClr val="000000"/>
                </a:solidFill>
                <a:latin typeface="TimesNewRomanPS-ItalicMT"/>
              </a:rPr>
              <a:t>SAD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)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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vi-VN" sz="2400" dirty="0">
                <a:solidFill>
                  <a:srgbClr val="000000"/>
                </a:solidFill>
                <a:latin typeface="TimesNewRomanPS-ItalicMT"/>
              </a:rPr>
              <a:t>SBC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). </a:t>
            </a:r>
          </a:p>
          <a:p>
            <a:pPr>
              <a:spcAft>
                <a:spcPts val="600"/>
              </a:spcAft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AD(SAD), BC(SBC), AD//BC</a:t>
            </a: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 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vi-VN" sz="2400" dirty="0">
                <a:solidFill>
                  <a:srgbClr val="000000"/>
                </a:solidFill>
                <a:latin typeface="TimesNewRomanPS-ItalicMT"/>
              </a:rPr>
              <a:t>SAD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)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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vi-VN" sz="2400" dirty="0">
                <a:solidFill>
                  <a:srgbClr val="000000"/>
                </a:solidFill>
                <a:latin typeface="TimesNewRomanPS-ItalicMT"/>
              </a:rPr>
              <a:t>SBC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) =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</a:rPr>
              <a:t>x’Sx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 //AD,BC’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9988B4-E3D8-4F88-B8B9-37ECB73E26A2}"/>
              </a:ext>
            </a:extLst>
          </p:cNvPr>
          <p:cNvGrpSpPr/>
          <p:nvPr/>
        </p:nvGrpSpPr>
        <p:grpSpPr>
          <a:xfrm>
            <a:off x="7544263" y="1479944"/>
            <a:ext cx="2849418" cy="428926"/>
            <a:chOff x="4710484" y="3567824"/>
            <a:chExt cx="1991388" cy="4289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4D0A6C-5EAB-43BD-8A1C-10722E4964E5}"/>
                </a:ext>
              </a:extLst>
            </p:cNvPr>
            <p:cNvCxnSpPr>
              <a:cxnSpLocks/>
            </p:cNvCxnSpPr>
            <p:nvPr/>
          </p:nvCxnSpPr>
          <p:spPr>
            <a:xfrm>
              <a:off x="4815267" y="3596640"/>
              <a:ext cx="182660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69299-0825-4CB8-8397-05C5399090D4}"/>
                </a:ext>
              </a:extLst>
            </p:cNvPr>
            <p:cNvSpPr txBox="1"/>
            <p:nvPr/>
          </p:nvSpPr>
          <p:spPr>
            <a:xfrm>
              <a:off x="4710484" y="3567824"/>
              <a:ext cx="345189" cy="422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b="1" dirty="0"/>
                <a:t>x</a:t>
              </a:r>
              <a:endParaRPr lang="en-GB" sz="2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71A1BA-73E2-46E4-8754-CB15CF59D65E}"/>
                </a:ext>
              </a:extLst>
            </p:cNvPr>
            <p:cNvSpPr txBox="1"/>
            <p:nvPr/>
          </p:nvSpPr>
          <p:spPr>
            <a:xfrm>
              <a:off x="6400799" y="3596640"/>
              <a:ext cx="301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/>
                <a:t>x’</a:t>
              </a:r>
              <a:endParaRPr lang="en-GB" sz="2000" b="1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EA0BA-12F2-4AB4-ADEE-A7373EB05FA4}"/>
              </a:ext>
            </a:extLst>
          </p:cNvPr>
          <p:cNvCxnSpPr>
            <a:cxnSpLocks/>
          </p:cNvCxnSpPr>
          <p:nvPr/>
        </p:nvCxnSpPr>
        <p:spPr>
          <a:xfrm flipV="1">
            <a:off x="7802880" y="3825242"/>
            <a:ext cx="960120" cy="10210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799F75-24C4-437B-8A83-D5EE0FEFF2A4}"/>
              </a:ext>
            </a:extLst>
          </p:cNvPr>
          <p:cNvCxnSpPr>
            <a:cxnSpLocks/>
          </p:cNvCxnSpPr>
          <p:nvPr/>
        </p:nvCxnSpPr>
        <p:spPr>
          <a:xfrm>
            <a:off x="7818120" y="2651760"/>
            <a:ext cx="944880" cy="1158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7985AD-32EB-44B8-9B58-5ED2B65670FD}"/>
              </a:ext>
            </a:extLst>
          </p:cNvPr>
          <p:cNvCxnSpPr>
            <a:cxnSpLocks/>
          </p:cNvCxnSpPr>
          <p:nvPr/>
        </p:nvCxnSpPr>
        <p:spPr>
          <a:xfrm flipV="1">
            <a:off x="7787640" y="2651760"/>
            <a:ext cx="0" cy="2148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67377F-9CA0-4194-BECB-4AC3A7FF5F30}"/>
                  </a:ext>
                </a:extLst>
              </p:cNvPr>
              <p:cNvSpPr txBox="1"/>
              <p:nvPr/>
            </p:nvSpPr>
            <p:spPr>
              <a:xfrm>
                <a:off x="15240" y="3672840"/>
                <a:ext cx="6918960" cy="2398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vi-VN" sz="2400" b="1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MN//SD, SD(SCD) 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sym typeface="Mathematical Symbols" panose="05050102010205020202" pitchFamily="18" charset="2"/>
                  </a:rPr>
                  <a:t> 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</a:rPr>
                  <a:t>MN//(SCD) (1)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400" dirty="0" err="1">
                    <a:solidFill>
                      <a:srgbClr val="000000"/>
                    </a:solidFill>
                    <a:latin typeface="TimesNewRomanPSMT"/>
                  </a:rPr>
                  <a:t>Mặt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</a:rPr>
                  <a:t>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NewRomanPSMT"/>
                  </a:rPr>
                  <a:t>khác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</a:rPr>
                  <a:t>: BC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2400" dirty="0">
                    <a:solidFill>
                      <a:srgbClr val="000000"/>
                    </a:solidFill>
                    <a:latin typeface="TimesNewRomanPSMT"/>
                  </a:rPr>
                  <a:t>AD = ND, BC//ND 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sym typeface="Mathematical Symbols" panose="05050102010205020202" pitchFamily="18" charset="2"/>
                  </a:rPr>
                  <a:t> BCDN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NewRomanPSMT"/>
                    <a:sym typeface="Mathematical Symbols" panose="05050102010205020202" pitchFamily="18" charset="2"/>
                  </a:rPr>
                  <a:t>là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sym typeface="Mathematical Symbols" panose="05050102010205020202" pitchFamily="18" charset="2"/>
                  </a:rPr>
                  <a:t>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NewRomanPSMT"/>
                    <a:sym typeface="Mathematical Symbols" panose="05050102010205020202" pitchFamily="18" charset="2"/>
                  </a:rPr>
                  <a:t>hbh</a:t>
                </a:r>
                <a:endParaRPr lang="vi-VN" sz="2400" dirty="0">
                  <a:solidFill>
                    <a:srgbClr val="000000"/>
                  </a:solidFill>
                  <a:latin typeface="TimesNewRomanPSMT"/>
                  <a:sym typeface="Mathematical Symbols" panose="05050102010205020202" pitchFamily="18" charset="2"/>
                </a:endParaRPr>
              </a:p>
              <a:p>
                <a:pPr marL="342900" indent="-342900">
                  <a:spcAft>
                    <a:spcPts val="600"/>
                  </a:spcAft>
                  <a:buFont typeface="Mathematical Symbols" panose="05050102010205020202" pitchFamily="18" charset="2"/>
                  <a:buChar char="C"/>
                </a:pP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BN//CD </a:t>
                </a:r>
                <a:r>
                  <a:rPr lang="vi-V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mà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CD(SCD) 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sym typeface="Mathematical Symbols" panose="05050102010205020202" pitchFamily="18" charset="2"/>
                  </a:rPr>
                  <a:t> 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</a:rPr>
                  <a:t>CD//(SCD) (2).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cs typeface="Times New Roman" panose="02020603050405020304" pitchFamily="18" charset="0"/>
                  </a:rPr>
                  <a:t>MN,BN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 (BMN), 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cs typeface="Times New Roman" panose="02020603050405020304" pitchFamily="18" charset="0"/>
                  </a:rPr>
                  <a:t>MN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sym typeface="Mathematical Symbols" panose="05050102010205020202" pitchFamily="18" charset="2"/>
                  </a:rPr>
                  <a:t>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cs typeface="Times New Roman" panose="02020603050405020304" pitchFamily="18" charset="0"/>
                  </a:rPr>
                  <a:t>BN = N (3)</a:t>
                </a:r>
              </a:p>
              <a:p>
                <a:pPr>
                  <a:spcAft>
                    <a:spcPts val="600"/>
                  </a:spcAft>
                </a:pPr>
                <a:r>
                  <a:rPr lang="vi-VN" sz="2400" dirty="0" err="1">
                    <a:solidFill>
                      <a:srgbClr val="000000"/>
                    </a:solidFill>
                    <a:latin typeface="TimesNewRomanPSMT"/>
                    <a:cs typeface="Times New Roman" panose="02020603050405020304" pitchFamily="18" charset="0"/>
                  </a:rPr>
                  <a:t>Từ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cs typeface="Times New Roman" panose="02020603050405020304" pitchFamily="18" charset="0"/>
                  </a:rPr>
                  <a:t> (1), (2) </a:t>
                </a:r>
                <a:r>
                  <a:rPr lang="vi-VN" sz="2400" dirty="0" err="1">
                    <a:solidFill>
                      <a:srgbClr val="000000"/>
                    </a:solidFill>
                    <a:latin typeface="TimesNewRomanPSMT"/>
                    <a:cs typeface="Times New Roman" panose="02020603050405020304" pitchFamily="18" charset="0"/>
                  </a:rPr>
                  <a:t>và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  <a:cs typeface="Times New Roman" panose="02020603050405020304" pitchFamily="18" charset="0"/>
                  </a:rPr>
                  <a:t> (3) suy ra </a:t>
                </a:r>
                <a:r>
                  <a:rPr lang="vi-VN" sz="2400" dirty="0">
                    <a:solidFill>
                      <a:srgbClr val="000000"/>
                    </a:solidFill>
                    <a:latin typeface="TimesNewRomanPSMT"/>
                  </a:rPr>
                  <a:t>(BMN) // (SCD).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67377F-9CA0-4194-BECB-4AC3A7FF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3672840"/>
                <a:ext cx="6918960" cy="2398990"/>
              </a:xfrm>
              <a:prstGeom prst="rect">
                <a:avLst/>
              </a:prstGeom>
              <a:blipFill>
                <a:blip r:embed="rId2"/>
                <a:stretch>
                  <a:fillRect l="-2291" t="-3053" b="-48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7CE00B1-DCFE-4BF3-A6B0-F5D7E029BEC0}"/>
              </a:ext>
            </a:extLst>
          </p:cNvPr>
          <p:cNvSpPr txBox="1"/>
          <p:nvPr/>
        </p:nvSpPr>
        <p:spPr>
          <a:xfrm>
            <a:off x="0" y="6065520"/>
            <a:ext cx="739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(BMN) // (SCD)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</a:rPr>
              <a:t>mà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 CI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 (SCD) 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 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CI//(BMN)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endParaRPr lang="vi-VN" sz="2400" dirty="0">
              <a:solidFill>
                <a:srgbClr val="000000"/>
              </a:solidFill>
              <a:latin typeface="TimesNewRomanPSM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5866E5-93CD-4D94-ADC0-00073597806D}"/>
              </a:ext>
            </a:extLst>
          </p:cNvPr>
          <p:cNvCxnSpPr>
            <a:cxnSpLocks/>
          </p:cNvCxnSpPr>
          <p:nvPr/>
        </p:nvCxnSpPr>
        <p:spPr>
          <a:xfrm>
            <a:off x="7818120" y="2621280"/>
            <a:ext cx="1813560" cy="5029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D7BF43-BD12-4873-8FB6-BB4B32D01E3F}"/>
              </a:ext>
            </a:extLst>
          </p:cNvPr>
          <p:cNvCxnSpPr>
            <a:cxnSpLocks/>
          </p:cNvCxnSpPr>
          <p:nvPr/>
        </p:nvCxnSpPr>
        <p:spPr>
          <a:xfrm>
            <a:off x="9662160" y="3139440"/>
            <a:ext cx="2529840" cy="640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100C9B-1C5F-4772-9C11-202F7F3903D3}"/>
              </a:ext>
            </a:extLst>
          </p:cNvPr>
          <p:cNvCxnSpPr>
            <a:cxnSpLocks/>
          </p:cNvCxnSpPr>
          <p:nvPr/>
        </p:nvCxnSpPr>
        <p:spPr>
          <a:xfrm>
            <a:off x="10195560" y="3794760"/>
            <a:ext cx="1996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 Box 83">
            <a:extLst>
              <a:ext uri="{FF2B5EF4-FFF2-40B4-BE49-F238E27FC236}">
                <a16:creationId xmlns:a16="http://schemas.microsoft.com/office/drawing/2014/main" id="{86E0BF52-637F-4B19-9B97-8D21F1103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100" y="3177123"/>
            <a:ext cx="68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vi-VN" altLang="en-US" sz="2400" b="1" kern="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0">
              <a:defRPr/>
            </a:pPr>
            <a:r>
              <a:rPr lang="vi-VN" altLang="en-US" sz="2400" b="1" kern="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•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34CFC7-DF37-4290-AB54-8A4F0759E0F6}"/>
              </a:ext>
            </a:extLst>
          </p:cNvPr>
          <p:cNvSpPr txBox="1"/>
          <p:nvPr/>
        </p:nvSpPr>
        <p:spPr>
          <a:xfrm>
            <a:off x="7482840" y="5044440"/>
            <a:ext cx="4221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(SAD): </a:t>
            </a:r>
            <a:r>
              <a:rPr lang="vi-VN" sz="2400" dirty="0">
                <a:solidFill>
                  <a:srgbClr val="000000"/>
                </a:solidFill>
                <a:latin typeface="TimesNewRomanPS-ItalicMT"/>
              </a:rPr>
              <a:t>MI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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AD = J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153EE3-B8AD-4C06-A99F-C55CE84ABDF0}"/>
              </a:ext>
            </a:extLst>
          </p:cNvPr>
          <p:cNvCxnSpPr>
            <a:cxnSpLocks/>
          </p:cNvCxnSpPr>
          <p:nvPr/>
        </p:nvCxnSpPr>
        <p:spPr>
          <a:xfrm flipV="1">
            <a:off x="9677400" y="3810000"/>
            <a:ext cx="2514600" cy="579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3F442-9255-462E-900F-1F908B7901C2}"/>
              </a:ext>
            </a:extLst>
          </p:cNvPr>
          <p:cNvCxnSpPr>
            <a:cxnSpLocks/>
          </p:cNvCxnSpPr>
          <p:nvPr/>
        </p:nvCxnSpPr>
        <p:spPr>
          <a:xfrm flipV="1">
            <a:off x="7879080" y="4404360"/>
            <a:ext cx="1798320" cy="3962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 Box 83">
            <a:extLst>
              <a:ext uri="{FF2B5EF4-FFF2-40B4-BE49-F238E27FC236}">
                <a16:creationId xmlns:a16="http://schemas.microsoft.com/office/drawing/2014/main" id="{5113CCFC-4A93-4166-8C02-73E13824D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15605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vi-VN" altLang="en-US" sz="2400" b="1" kern="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10A380-920F-4522-B8CB-6CDA0815F48E}"/>
              </a:ext>
            </a:extLst>
          </p:cNvPr>
          <p:cNvSpPr txBox="1"/>
          <p:nvPr/>
        </p:nvSpPr>
        <p:spPr>
          <a:xfrm>
            <a:off x="7772400" y="5455920"/>
            <a:ext cx="441960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(ABCD): </a:t>
            </a:r>
            <a:r>
              <a:rPr lang="vi-VN" sz="2400" dirty="0">
                <a:solidFill>
                  <a:srgbClr val="000000"/>
                </a:solidFill>
                <a:latin typeface="TimesNewRomanPS-ItalicMT"/>
              </a:rPr>
              <a:t>BJ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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CD = E</a:t>
            </a: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rgbClr val="000000"/>
                </a:solidFill>
                <a:latin typeface="TimesNewRomanPSMT"/>
              </a:rPr>
              <a:t>(BMI)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</a:rPr>
              <a:t>cắt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</a:rPr>
              <a:t>các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</a:rPr>
              <a:t>mặt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 (SAD), … 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</a:rPr>
              <a:t>Mà</a:t>
            </a:r>
            <a:r>
              <a:rPr lang="vi-VN" sz="2400" dirty="0">
                <a:solidFill>
                  <a:srgbClr val="000000"/>
                </a:solidFill>
                <a:latin typeface="TimesNewRomanPSMT"/>
              </a:rPr>
              <a:t> BM//EI.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Thiết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diện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là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hình</a:t>
            </a:r>
            <a:r>
              <a:rPr lang="vi-VN" sz="2400" dirty="0">
                <a:solidFill>
                  <a:srgbClr val="000000"/>
                </a:solidFill>
                <a:latin typeface="TimesNewRomanPSMT"/>
                <a:sym typeface="Mathematical Symbols" panose="05050102010205020202" pitchFamily="18" charset="2"/>
              </a:rPr>
              <a:t> thang... </a:t>
            </a:r>
            <a:endParaRPr lang="vi-VN" sz="2400" dirty="0">
              <a:solidFill>
                <a:srgbClr val="000000"/>
              </a:solidFill>
              <a:latin typeface="TimesNewRomanPSM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5F1A06-B0A9-472B-BA4E-FB0162626CC5}"/>
              </a:ext>
            </a:extLst>
          </p:cNvPr>
          <p:cNvCxnSpPr>
            <a:cxnSpLocks/>
          </p:cNvCxnSpPr>
          <p:nvPr/>
        </p:nvCxnSpPr>
        <p:spPr>
          <a:xfrm flipV="1">
            <a:off x="9646920" y="3108960"/>
            <a:ext cx="0" cy="131064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12046F-5BCE-41A2-9DA8-1E7DF8C468A2}"/>
              </a:ext>
            </a:extLst>
          </p:cNvPr>
          <p:cNvCxnSpPr>
            <a:cxnSpLocks/>
          </p:cNvCxnSpPr>
          <p:nvPr/>
        </p:nvCxnSpPr>
        <p:spPr>
          <a:xfrm flipV="1">
            <a:off x="7787640" y="2651760"/>
            <a:ext cx="0" cy="214884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62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FEABD4AFAE0EA4BB2B2737436EBB961" ma:contentTypeVersion="7" ma:contentTypeDescription="Tạo tài liệu mới." ma:contentTypeScope="" ma:versionID="34ab35445d5be593f22b467e0ede3540">
  <xsd:schema xmlns:xsd="http://www.w3.org/2001/XMLSchema" xmlns:xs="http://www.w3.org/2001/XMLSchema" xmlns:p="http://schemas.microsoft.com/office/2006/metadata/properties" xmlns:ns2="4ef3ccf6-9fd1-4880-a1aa-aee4d2361741" xmlns:ns3="74b93d43-7217-4677-a6e6-217d705d11ac" targetNamespace="http://schemas.microsoft.com/office/2006/metadata/properties" ma:root="true" ma:fieldsID="88c7fe1a4dbf239f7a3f6052cb50286d" ns2:_="" ns3:_="">
    <xsd:import namespace="4ef3ccf6-9fd1-4880-a1aa-aee4d2361741"/>
    <xsd:import namespace="74b93d43-7217-4677-a6e6-217d705d11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3ccf6-9fd1-4880-a1aa-aee4d2361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93d43-7217-4677-a6e6-217d705d11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66D84A-01FC-4CF0-A687-C3E4E3BAF7F1}"/>
</file>

<file path=customXml/itemProps2.xml><?xml version="1.0" encoding="utf-8"?>
<ds:datastoreItem xmlns:ds="http://schemas.openxmlformats.org/officeDocument/2006/customXml" ds:itemID="{3B5701C5-AFE6-484F-8762-F5D8A38F77BB}"/>
</file>

<file path=customXml/itemProps3.xml><?xml version="1.0" encoding="utf-8"?>
<ds:datastoreItem xmlns:ds="http://schemas.openxmlformats.org/officeDocument/2006/customXml" ds:itemID="{01265991-3458-45C3-8D1B-445FDF76E333}"/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1483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Mathematical Symbols</vt:lpstr>
      <vt:lpstr>Times New Roman</vt:lpstr>
      <vt:lpstr>TimesNewRomanPS-BoldMT</vt:lpstr>
      <vt:lpstr>TimesNewRomanPS-ItalicMT</vt:lpstr>
      <vt:lpstr>TimesNewRomanPSMT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phucuong@hcm.edu.vn</dc:creator>
  <cp:lastModifiedBy>phucuong@hcm.edu.vn</cp:lastModifiedBy>
  <cp:revision>3</cp:revision>
  <dcterms:created xsi:type="dcterms:W3CDTF">2021-12-20T07:03:42Z</dcterms:created>
  <dcterms:modified xsi:type="dcterms:W3CDTF">2021-12-20T14:05:22Z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0x010100EFEABD4AFAE0EA4BB2B2737436EBB961</vt:lpwstr>
  </property>
</Properties>
</file>