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3" r:id="rId3"/>
    <p:sldId id="265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Google Sans" panose="020B0503030502040204" pitchFamily="34" charset="0"/>
      <p:regular r:id="rId21"/>
      <p:bold r:id="rId22"/>
      <p:italic r:id="rId23"/>
      <p:boldItalic r:id="rId24"/>
    </p:embeddedFont>
    <p:embeddedFont>
      <p:font typeface="VNF-Futura" panose="02000503000000020004" pitchFamily="2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B7DA083-B18E-4AAB-A121-BDC7E744B794}">
          <p14:sldIdLst>
            <p14:sldId id="263"/>
            <p14:sldId id="265"/>
          </p14:sldIdLst>
        </p14:section>
        <p14:section name="1. What?" id="{1CD9651B-16FD-4C01-A0CF-5AB8C18782EF}">
          <p14:sldIdLst>
            <p14:sldId id="266"/>
            <p14:sldId id="268"/>
            <p14:sldId id="269"/>
          </p14:sldIdLst>
        </p14:section>
        <p14:section name="Why?" id="{A0027A6F-01A0-4788-82E6-43FB7F3B1641}">
          <p14:sldIdLst>
            <p14:sldId id="270"/>
            <p14:sldId id="271"/>
            <p14:sldId id="272"/>
            <p14:sldId id="273"/>
            <p14:sldId id="27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5CFFBE"/>
    <a:srgbClr val="FFFFFF"/>
    <a:srgbClr val="CCFF9E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464" autoAdjust="0"/>
  </p:normalViewPr>
  <p:slideViewPr>
    <p:cSldViewPr snapToGrid="0">
      <p:cViewPr varScale="1">
        <p:scale>
          <a:sx n="71" d="100"/>
          <a:sy n="71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3195-186A-4CDA-9BC1-64FBA42B98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27D15-D9EB-4174-8B99-D4A932DE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Score is an open source project that aims to make it easier to choose a high school for parents and students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27D15-D9EB-4174-8B99-D4A932DE14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6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particular, users will have access to many different data analysis functions with a web interface that is both simple and easy to understand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27D15-D9EB-4174-8B99-D4A932DE14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Why? The 10</a:t>
            </a:r>
            <a:r>
              <a:rPr lang="en-US" sz="1800" b="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grade entrance exam is an important milestone because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both decisive for all three years of high school and serves as the foundation for the National High School Exam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27D15-D9EB-4174-8B99-D4A932DE14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Currently, 10</a:t>
            </a:r>
            <a:r>
              <a:rPr lang="en-US" sz="1800" b="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grade entrance exam scores are publicly posted on information pages, but only stop at images or discrete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27D15-D9EB-4174-8B99-D4A932DE14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4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Consequently, the lookup as well as the comparison of points between schools takes a long time, making it difficult for parents to make the right decisions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27D15-D9EB-4174-8B99-D4A932DE14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Score was born and developed to support users: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 admission scores data for the years from 2015 to the present and perform in the most visual way.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Combine data analysis functions (sorting, statistics, filtering) so that users quickly grasp the meaning and correlation of data.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 suggestions for selecting schools based on score estimates.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27D15-D9EB-4174-8B99-D4A932DE14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6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Score was born and developed to support users: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 admission scores data for the years from 2015 to the present and perform in the most visual way.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Combine data analysis functions (sorting, statistics, filtering) so that users quickly grasp the meaning and correlation of data.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 suggestions for selecting schools based on score estimates.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27D15-D9EB-4174-8B99-D4A932DE14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1AE8-BA3E-FBB9-80A9-C635AD9C9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0765A-432D-197C-9B2A-A1A0D3E52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72971-1F12-6CFD-5D68-247CDB34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37E6-48AE-07D7-0ADD-1B577B3D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03B0-C204-96B0-D79A-F33122B6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0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9F35-8215-6F1C-B952-3FEB5249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0C222-F43B-0F2D-9919-B0414FEE6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801A4-723C-FB98-7907-DA70B7B6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AA440-F546-B76E-2DA2-BFB0BB9D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9B757-51FA-9557-614B-52AD7D7B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9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B50D6-00DA-95B2-BA60-7168C805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76178-4127-A440-DB82-851A7A691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C6971-760A-1914-0E21-B6286031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96E2-05E5-77FE-13F8-1C102223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7440-5467-AFFE-528D-4D98F101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42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49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00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84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22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4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45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4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FC9D-A570-DF5F-322F-4904779F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124C-79E0-8C7D-DAE3-223BBFF9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EF393-5873-8A4E-6002-40E5DADF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8DEAD-F768-0B96-340F-403E9A77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1E67-ED7F-795A-AE3A-B80A1E22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66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70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69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8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BA4C-030B-983C-134C-0C108EC3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5CF03-1B78-2A2B-AA6D-0AE497CA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DA50-8007-9D06-F0F8-3BF4542E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642D9-6A57-AE37-2E9D-301D704E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5EAA4-A504-4723-42C0-56FA7C48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581F-A3EF-7D81-35BD-821528A2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6A7B-ADD5-C129-515E-1AF77D296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1115C-6F21-3883-1230-73677A7C4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8892E-D9D3-CE74-C293-DC67EDF5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476D7-B8B5-A7DB-A30A-D6FD67A0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B8854-650C-BA54-49BF-144B155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FCD7-8771-9B89-7228-041048BD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B0D6-D9D4-80F6-BFE1-845673EA4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8F67E-EBDA-C545-3FAA-74805A83F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5A675-5BA1-D736-B91D-5CDFC7218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A055B-9DC0-9084-A046-662C7FB35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8C368-8BB8-7F15-B41B-18AFA4A5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8045B-A8C8-3D0A-9C79-910DD487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AF744-AE6D-14E8-C98E-99CF4974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C322-6463-F4B8-8A15-8E98E68B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11E9B-5A48-8F5E-EA8F-E18C5F66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2443F-3F22-F656-9F86-CE6F064C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8C440-4843-1B85-59D8-FC8A0343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2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92E2D-B251-BF27-93F0-5EFB53C4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60DFC-D9F3-E23D-E0F2-D1E29B9E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3F2FB-E36C-659E-E9FA-71F70FA3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3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D1DD-A80F-F4B8-9CE7-84C13608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7C4D-F3A0-CCF4-064A-857338FE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7BB3D-10DA-A878-B20C-0935FE5FB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E4768-8E07-2181-A378-280417F6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AA42B-6CCF-85CC-DA4E-CA7C6A33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69748-D98D-3BCF-A74C-477EB7E7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A7CF-844F-5389-5BEB-BFF441F6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B3022-FC91-F13E-354E-2952B6266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8A1C0-40DC-F54B-4276-66321694E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CC430-39CC-1161-0D94-B404ECD3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6FC7E-46C2-4DAF-1A79-87ACC802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48EF3-E797-C44C-72E0-AF9BF34C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C4D47-7315-7CC8-81FD-48B1144D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6A3B8-67BE-7795-BF16-BC836BE23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02321-0C3F-BB47-2DEB-35D789BC8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104E1-D9C6-7A8D-0A44-65583939C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D5EFD-3C81-2AAA-EB05-014CF154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3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546133" y="2773375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4057286" y="2773668"/>
            <a:ext cx="1119840" cy="1310958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6098749" y="2773712"/>
            <a:ext cx="1495521" cy="1310947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6551157" y="3031054"/>
            <a:ext cx="782234" cy="7955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7876327" y="3037981"/>
            <a:ext cx="591789" cy="1046340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7615853" y="2773374"/>
            <a:ext cx="1112736" cy="1303210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8179966" y="2777242"/>
            <a:ext cx="1676150" cy="1310947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" name="Overlay O"/>
          <p:cNvSpPr/>
          <p:nvPr/>
        </p:nvSpPr>
        <p:spPr>
          <a:xfrm>
            <a:off x="6093454" y="2641600"/>
            <a:ext cx="3762662" cy="1625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5436913" y="3031630"/>
            <a:ext cx="791167" cy="80467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Overlay S"/>
          <p:cNvSpPr/>
          <p:nvPr/>
        </p:nvSpPr>
        <p:spPr>
          <a:xfrm>
            <a:off x="-102870" y="2769659"/>
            <a:ext cx="3878100" cy="13186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5080613" y="2518314"/>
            <a:ext cx="1810512" cy="1828800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1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58333E-6 -2.96296E-6 L -0.24284 -2.96296E-6 " pathEditMode="relative" rAng="0" ptsTypes="AA">
                                      <p:cBhvr>
                                        <p:cTn id="10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4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3" presetClass="path" presetSubtype="0" accel="25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54167E-6 -3.7037E-6 L 0.40534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  <p:bldP spid="9" grpId="0" animBg="1"/>
      <p:bldP spid="25" grpId="0" animBg="1"/>
      <p:bldP spid="2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815377" y="263977"/>
            <a:ext cx="2119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262626"/>
                </a:solidFill>
                <a:latin typeface="VNF-Futura" panose="02000503000000020004" pitchFamily="2" charset="0"/>
              </a:rPr>
              <a:t>2. Why?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401D5-D935-DA4C-5712-08C311CDCE4B}"/>
              </a:ext>
            </a:extLst>
          </p:cNvPr>
          <p:cNvSpPr txBox="1"/>
          <p:nvPr/>
        </p:nvSpPr>
        <p:spPr>
          <a:xfrm>
            <a:off x="2043134" y="2767281"/>
            <a:ext cx="8105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>
                <a:solidFill>
                  <a:srgbClr val="262626"/>
                </a:solidFill>
                <a:latin typeface="Google Sans" panose="020B0503030502040204" pitchFamily="34" charset="0"/>
              </a:rPr>
              <a:t>Therefore, Score was born and developed to support users:</a:t>
            </a:r>
          </a:p>
        </p:txBody>
      </p:sp>
    </p:spTree>
    <p:extLst>
      <p:ext uri="{BB962C8B-B14F-4D97-AF65-F5344CB8AC3E}">
        <p14:creationId xmlns:p14="http://schemas.microsoft.com/office/powerpoint/2010/main" val="919837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 advTm="800">
        <p159:morph option="byObject"/>
      </p:transition>
    </mc:Choice>
    <mc:Fallback xmlns="">
      <p:transition spd="med" advTm="8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815377" y="263977"/>
            <a:ext cx="2119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262626"/>
                </a:solidFill>
                <a:latin typeface="VNF-Futura" panose="02000503000000020004" pitchFamily="2" charset="0"/>
              </a:rPr>
              <a:t>2. Why?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401D5-D935-DA4C-5712-08C311CDCE4B}"/>
              </a:ext>
            </a:extLst>
          </p:cNvPr>
          <p:cNvSpPr txBox="1"/>
          <p:nvPr/>
        </p:nvSpPr>
        <p:spPr>
          <a:xfrm>
            <a:off x="2043134" y="1265674"/>
            <a:ext cx="8105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>
                <a:solidFill>
                  <a:srgbClr val="262626"/>
                </a:solidFill>
                <a:latin typeface="Google Sans" panose="020B0503030502040204" pitchFamily="34" charset="0"/>
              </a:rPr>
              <a:t>Therefore, Score was born and developed to support users: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B10DD-7BDB-BDC8-41D1-E41540DD2887}"/>
              </a:ext>
            </a:extLst>
          </p:cNvPr>
          <p:cNvSpPr txBox="1"/>
          <p:nvPr/>
        </p:nvSpPr>
        <p:spPr>
          <a:xfrm>
            <a:off x="789272" y="3084721"/>
            <a:ext cx="6716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262626"/>
                </a:solidFill>
                <a:latin typeface="Google Sans" panose="020B0503030502040204" pitchFamily="34" charset="0"/>
              </a:rPr>
              <a:t>- Scores data from 2015 to the present and perform in </a:t>
            </a:r>
            <a:r>
              <a:rPr lang="en-US" sz="2800" u="sng">
                <a:solidFill>
                  <a:srgbClr val="262626"/>
                </a:solidFill>
                <a:latin typeface="Google Sans" panose="020B0503030502040204" pitchFamily="34" charset="0"/>
              </a:rPr>
              <a:t>the most visual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B992F-D58F-D85F-034F-CA6CE245B548}"/>
              </a:ext>
            </a:extLst>
          </p:cNvPr>
          <p:cNvSpPr txBox="1"/>
          <p:nvPr/>
        </p:nvSpPr>
        <p:spPr>
          <a:xfrm>
            <a:off x="789271" y="4213711"/>
            <a:ext cx="6716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262626"/>
                </a:solidFill>
                <a:latin typeface="Google Sans" panose="020B0503030502040204" pitchFamily="34" charset="0"/>
              </a:rPr>
              <a:t>- Analysis functions </a:t>
            </a:r>
            <a:r>
              <a:rPr lang="en-US" sz="2800" i="1">
                <a:solidFill>
                  <a:srgbClr val="262626"/>
                </a:solidFill>
                <a:latin typeface="Google Sans" panose="020B0503030502040204" pitchFamily="34" charset="0"/>
              </a:rPr>
              <a:t>(sorting, statistics, filtering) </a:t>
            </a:r>
            <a:endParaRPr lang="en-US" sz="2800" i="1" u="sng">
              <a:solidFill>
                <a:srgbClr val="262626"/>
              </a:solidFill>
              <a:latin typeface="Google Sans" panose="020B0503030502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4D4A9-8B71-3764-073B-F4A0DC455846}"/>
              </a:ext>
            </a:extLst>
          </p:cNvPr>
          <p:cNvSpPr txBox="1"/>
          <p:nvPr/>
        </p:nvSpPr>
        <p:spPr>
          <a:xfrm>
            <a:off x="789271" y="5342702"/>
            <a:ext cx="6716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262626"/>
                </a:solidFill>
                <a:latin typeface="Google Sans" panose="020B0503030502040204" pitchFamily="34" charset="0"/>
              </a:rPr>
              <a:t>- Give suggestions for selecting schools</a:t>
            </a:r>
            <a:endParaRPr lang="en-US" sz="2800" u="sng">
              <a:solidFill>
                <a:srgbClr val="262626"/>
              </a:solidFill>
              <a:latin typeface="Google Sans" panose="020B0503030502040204" pitchFamily="34" charset="0"/>
            </a:endParaRPr>
          </a:p>
        </p:txBody>
      </p:sp>
      <p:grpSp>
        <p:nvGrpSpPr>
          <p:cNvPr id="2" name="mockup">
            <a:extLst>
              <a:ext uri="{FF2B5EF4-FFF2-40B4-BE49-F238E27FC236}">
                <a16:creationId xmlns:a16="http://schemas.microsoft.com/office/drawing/2014/main" id="{3C51EB31-370B-644F-928D-C9FB0D5C986A}"/>
              </a:ext>
            </a:extLst>
          </p:cNvPr>
          <p:cNvGrpSpPr/>
          <p:nvPr/>
        </p:nvGrpSpPr>
        <p:grpSpPr>
          <a:xfrm>
            <a:off x="7851849" y="3066713"/>
            <a:ext cx="3551248" cy="2844279"/>
            <a:chOff x="7851849" y="3066713"/>
            <a:chExt cx="3551248" cy="2844279"/>
          </a:xfrm>
        </p:grpSpPr>
        <p:sp>
          <p:nvSpPr>
            <p:cNvPr id="14" name="Google Shape;1046;p47">
              <a:extLst>
                <a:ext uri="{FF2B5EF4-FFF2-40B4-BE49-F238E27FC236}">
                  <a16:creationId xmlns:a16="http://schemas.microsoft.com/office/drawing/2014/main" id="{E56C0293-690B-8509-174B-2891BFCDA01A}"/>
                </a:ext>
              </a:extLst>
            </p:cNvPr>
            <p:cNvSpPr/>
            <p:nvPr/>
          </p:nvSpPr>
          <p:spPr>
            <a:xfrm>
              <a:off x="9136624" y="4980735"/>
              <a:ext cx="1042983" cy="930257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23" y="9208"/>
                    <a:pt x="24952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7;p47">
              <a:extLst>
                <a:ext uri="{FF2B5EF4-FFF2-40B4-BE49-F238E27FC236}">
                  <a16:creationId xmlns:a16="http://schemas.microsoft.com/office/drawing/2014/main" id="{4CA3F725-8E65-4E0D-B19A-6452D9090699}"/>
                </a:ext>
              </a:extLst>
            </p:cNvPr>
            <p:cNvSpPr/>
            <p:nvPr/>
          </p:nvSpPr>
          <p:spPr>
            <a:xfrm>
              <a:off x="9093941" y="4980735"/>
              <a:ext cx="1042983" cy="930257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56" y="9208"/>
                    <a:pt x="24952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8;p47">
              <a:extLst>
                <a:ext uri="{FF2B5EF4-FFF2-40B4-BE49-F238E27FC236}">
                  <a16:creationId xmlns:a16="http://schemas.microsoft.com/office/drawing/2014/main" id="{40163214-B61B-1867-DA8B-A3336B5C043F}"/>
                </a:ext>
              </a:extLst>
            </p:cNvPr>
            <p:cNvSpPr/>
            <p:nvPr/>
          </p:nvSpPr>
          <p:spPr>
            <a:xfrm>
              <a:off x="9095056" y="4980735"/>
              <a:ext cx="980583" cy="434503"/>
            </a:xfrm>
            <a:custGeom>
              <a:avLst/>
              <a:gdLst/>
              <a:ahLst/>
              <a:cxnLst/>
              <a:rect l="l" t="t" r="r" b="b"/>
              <a:pathLst>
                <a:path w="29889" h="13244" extrusionOk="0">
                  <a:moveTo>
                    <a:pt x="0" y="1"/>
                  </a:moveTo>
                  <a:cubicBezTo>
                    <a:pt x="2402" y="4104"/>
                    <a:pt x="4070" y="8574"/>
                    <a:pt x="4904" y="13244"/>
                  </a:cubicBezTo>
                  <a:lnTo>
                    <a:pt x="29888" y="13244"/>
                  </a:lnTo>
                  <a:cubicBezTo>
                    <a:pt x="29021" y="8574"/>
                    <a:pt x="27353" y="4104"/>
                    <a:pt x="24985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9;p47">
              <a:extLst>
                <a:ext uri="{FF2B5EF4-FFF2-40B4-BE49-F238E27FC236}">
                  <a16:creationId xmlns:a16="http://schemas.microsoft.com/office/drawing/2014/main" id="{4D79CE03-1C4F-A34E-83F7-7863AE4F2494}"/>
                </a:ext>
              </a:extLst>
            </p:cNvPr>
            <p:cNvSpPr/>
            <p:nvPr/>
          </p:nvSpPr>
          <p:spPr>
            <a:xfrm>
              <a:off x="7898895" y="3066713"/>
              <a:ext cx="3504202" cy="2233633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0;p47">
              <a:extLst>
                <a:ext uri="{FF2B5EF4-FFF2-40B4-BE49-F238E27FC236}">
                  <a16:creationId xmlns:a16="http://schemas.microsoft.com/office/drawing/2014/main" id="{8048A05D-8513-0CBE-268D-55C90278E1F6}"/>
                </a:ext>
              </a:extLst>
            </p:cNvPr>
            <p:cNvSpPr/>
            <p:nvPr/>
          </p:nvSpPr>
          <p:spPr>
            <a:xfrm>
              <a:off x="7898895" y="3066713"/>
              <a:ext cx="3504202" cy="2233633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1;p47">
              <a:extLst>
                <a:ext uri="{FF2B5EF4-FFF2-40B4-BE49-F238E27FC236}">
                  <a16:creationId xmlns:a16="http://schemas.microsoft.com/office/drawing/2014/main" id="{EAB5EEEC-9E66-3F15-A163-753B72CA59C3}"/>
                </a:ext>
              </a:extLst>
            </p:cNvPr>
            <p:cNvSpPr/>
            <p:nvPr/>
          </p:nvSpPr>
          <p:spPr>
            <a:xfrm>
              <a:off x="7851849" y="3066713"/>
              <a:ext cx="3504202" cy="2233633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41" y="68082"/>
                  </a:lnTo>
                  <a:cubicBezTo>
                    <a:pt x="105476" y="68082"/>
                    <a:pt x="106810" y="66748"/>
                    <a:pt x="106810" y="65113"/>
                  </a:cubicBezTo>
                  <a:lnTo>
                    <a:pt x="106810" y="3002"/>
                  </a:lnTo>
                  <a:cubicBezTo>
                    <a:pt x="106810" y="1334"/>
                    <a:pt x="105476" y="0"/>
                    <a:pt x="10384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3;p47">
              <a:extLst>
                <a:ext uri="{FF2B5EF4-FFF2-40B4-BE49-F238E27FC236}">
                  <a16:creationId xmlns:a16="http://schemas.microsoft.com/office/drawing/2014/main" id="{A2217285-9013-2E7F-C308-5C4B43D4AFB6}"/>
                </a:ext>
              </a:extLst>
            </p:cNvPr>
            <p:cNvSpPr/>
            <p:nvPr/>
          </p:nvSpPr>
          <p:spPr>
            <a:xfrm>
              <a:off x="9514205" y="5078141"/>
              <a:ext cx="157607" cy="133789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4;p47">
              <a:extLst>
                <a:ext uri="{FF2B5EF4-FFF2-40B4-BE49-F238E27FC236}">
                  <a16:creationId xmlns:a16="http://schemas.microsoft.com/office/drawing/2014/main" id="{58F1CA92-0832-BE70-9DAE-74E3E9325467}"/>
                </a:ext>
              </a:extLst>
            </p:cNvPr>
            <p:cNvSpPr/>
            <p:nvPr/>
          </p:nvSpPr>
          <p:spPr>
            <a:xfrm>
              <a:off x="9514205" y="5078141"/>
              <a:ext cx="157607" cy="133789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rgbClr val="5CF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5;p47">
              <a:extLst>
                <a:ext uri="{FF2B5EF4-FFF2-40B4-BE49-F238E27FC236}">
                  <a16:creationId xmlns:a16="http://schemas.microsoft.com/office/drawing/2014/main" id="{D5C1563D-6177-CF3E-04CE-EB57703FE075}"/>
                </a:ext>
              </a:extLst>
            </p:cNvPr>
            <p:cNvSpPr/>
            <p:nvPr/>
          </p:nvSpPr>
          <p:spPr>
            <a:xfrm>
              <a:off x="8905724" y="5846394"/>
              <a:ext cx="1063750" cy="64598"/>
            </a:xfrm>
            <a:custGeom>
              <a:avLst/>
              <a:gdLst/>
              <a:ahLst/>
              <a:cxnLst/>
              <a:rect l="l" t="t" r="r" b="b"/>
              <a:pathLst>
                <a:path w="32424" h="1969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32424" y="1969"/>
                  </a:lnTo>
                  <a:cubicBezTo>
                    <a:pt x="32424" y="868"/>
                    <a:pt x="31523" y="1"/>
                    <a:pt x="30456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56;p47">
              <a:extLst>
                <a:ext uri="{FF2B5EF4-FFF2-40B4-BE49-F238E27FC236}">
                  <a16:creationId xmlns:a16="http://schemas.microsoft.com/office/drawing/2014/main" id="{A424C55D-0336-BB55-F078-1943732C30EB}"/>
                </a:ext>
              </a:extLst>
            </p:cNvPr>
            <p:cNvSpPr/>
            <p:nvPr/>
          </p:nvSpPr>
          <p:spPr>
            <a:xfrm>
              <a:off x="9895035" y="5846394"/>
              <a:ext cx="296613" cy="64598"/>
            </a:xfrm>
            <a:custGeom>
              <a:avLst/>
              <a:gdLst/>
              <a:ahLst/>
              <a:cxnLst/>
              <a:rect l="l" t="t" r="r" b="b"/>
              <a:pathLst>
                <a:path w="9041" h="1969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9040" y="1969"/>
                  </a:lnTo>
                  <a:cubicBezTo>
                    <a:pt x="9040" y="868"/>
                    <a:pt x="8173" y="1"/>
                    <a:pt x="7072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Side bar video">
            <a:hlinkClick r:id="" action="ppaction://media"/>
            <a:extLst>
              <a:ext uri="{FF2B5EF4-FFF2-40B4-BE49-F238E27FC236}">
                <a16:creationId xmlns:a16="http://schemas.microsoft.com/office/drawing/2014/main" id="{B0FEE562-CF5F-D521-9335-1818CED2CAC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b="8333"/>
          <a:stretch/>
        </p:blipFill>
        <p:spPr>
          <a:xfrm>
            <a:off x="7856736" y="3173277"/>
            <a:ext cx="3502152" cy="18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3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25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25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878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</p:childTnLst>
        </p:cTn>
      </p:par>
    </p:tnLst>
    <p:bldLst>
      <p:bldP spid="3" grpId="0"/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4057286" y="1969620"/>
            <a:ext cx="1119840" cy="1310958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6098749" y="1969664"/>
            <a:ext cx="1495521" cy="1310947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6551157" y="2227006"/>
            <a:ext cx="782234" cy="7955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7876327" y="2233933"/>
            <a:ext cx="591789" cy="1046340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7615853" y="1969326"/>
            <a:ext cx="1112736" cy="1303210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8179966" y="1973194"/>
            <a:ext cx="1676150" cy="1310947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5436913" y="2227582"/>
            <a:ext cx="791167" cy="80467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2121914" y="1714267"/>
            <a:ext cx="1810512" cy="1828800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4644D4-8316-F8F3-10F4-F74188D831D1}"/>
              </a:ext>
            </a:extLst>
          </p:cNvPr>
          <p:cNvSpPr/>
          <p:nvPr/>
        </p:nvSpPr>
        <p:spPr>
          <a:xfrm>
            <a:off x="3452649" y="4485327"/>
            <a:ext cx="5286704" cy="80467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50800">
            <a:gradFill>
              <a:gsLst>
                <a:gs pos="0">
                  <a:srgbClr val="5CFFBE"/>
                </a:gs>
                <a:gs pos="100000">
                  <a:srgbClr val="CCFF9E"/>
                </a:gs>
              </a:gsLst>
              <a:lin ang="21594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https://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score-official.rf.gd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BDBD0-5185-8C9A-D6CC-AD9CF38A4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809" y="1397746"/>
            <a:ext cx="102884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86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3513402" y="2644170"/>
            <a:ext cx="5165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rgbClr val="262626"/>
                </a:solidFill>
                <a:latin typeface="VNF-Futura" panose="02000503000000020004" pitchFamily="2" charset="0"/>
              </a:rPr>
              <a:t>1. What?</a:t>
            </a:r>
          </a:p>
        </p:txBody>
      </p:sp>
    </p:spTree>
    <p:extLst>
      <p:ext uri="{BB962C8B-B14F-4D97-AF65-F5344CB8AC3E}">
        <p14:creationId xmlns:p14="http://schemas.microsoft.com/office/powerpoint/2010/main" val="2255388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4602643" y="1159406"/>
            <a:ext cx="2986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262626"/>
                </a:solidFill>
                <a:latin typeface="VNF-Futura" panose="02000503000000020004" pitchFamily="2" charset="0"/>
              </a:rPr>
              <a:t>1. What?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401D5-D935-DA4C-5712-08C311CDCE4B}"/>
              </a:ext>
            </a:extLst>
          </p:cNvPr>
          <p:cNvSpPr txBox="1"/>
          <p:nvPr/>
        </p:nvSpPr>
        <p:spPr>
          <a:xfrm>
            <a:off x="3124201" y="2623691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rgbClr val="262626"/>
                </a:solidFill>
                <a:latin typeface="Google Sans" panose="020B0503030502040204" pitchFamily="34" charset="0"/>
              </a:rPr>
              <a:t>Score is an open source project that aims to make it easier to choose a high school</a:t>
            </a:r>
          </a:p>
        </p:txBody>
      </p:sp>
    </p:spTree>
    <p:extLst>
      <p:ext uri="{BB962C8B-B14F-4D97-AF65-F5344CB8AC3E}">
        <p14:creationId xmlns:p14="http://schemas.microsoft.com/office/powerpoint/2010/main" val="1224685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4602643" y="1159406"/>
            <a:ext cx="2986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262626"/>
                </a:solidFill>
                <a:latin typeface="VNF-Futura" panose="02000503000000020004" pitchFamily="2" charset="0"/>
              </a:rPr>
              <a:t>1. What?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401D5-D935-DA4C-5712-08C311CDCE4B}"/>
              </a:ext>
            </a:extLst>
          </p:cNvPr>
          <p:cNvSpPr txBox="1"/>
          <p:nvPr/>
        </p:nvSpPr>
        <p:spPr>
          <a:xfrm>
            <a:off x="1166361" y="2623691"/>
            <a:ext cx="46629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rgbClr val="262626"/>
                </a:solidFill>
                <a:latin typeface="Google Sans" panose="020B0503030502040204" pitchFamily="34" charset="0"/>
              </a:rPr>
              <a:t>Users will have access to many different data analysis functions with a web interface that is both simple and easy to understand</a:t>
            </a:r>
          </a:p>
        </p:txBody>
      </p:sp>
      <p:grpSp>
        <p:nvGrpSpPr>
          <p:cNvPr id="33" name="mockup">
            <a:extLst>
              <a:ext uri="{FF2B5EF4-FFF2-40B4-BE49-F238E27FC236}">
                <a16:creationId xmlns:a16="http://schemas.microsoft.com/office/drawing/2014/main" id="{D66A8B63-462A-DE30-E386-2245EF4F9B9D}"/>
              </a:ext>
            </a:extLst>
          </p:cNvPr>
          <p:cNvGrpSpPr/>
          <p:nvPr/>
        </p:nvGrpSpPr>
        <p:grpSpPr>
          <a:xfrm>
            <a:off x="7371058" y="2463111"/>
            <a:ext cx="3552816" cy="2844279"/>
            <a:chOff x="7371058" y="2463111"/>
            <a:chExt cx="3552816" cy="2844279"/>
          </a:xfrm>
        </p:grpSpPr>
        <p:sp>
          <p:nvSpPr>
            <p:cNvPr id="14" name="Google Shape;1046;p47">
              <a:extLst>
                <a:ext uri="{FF2B5EF4-FFF2-40B4-BE49-F238E27FC236}">
                  <a16:creationId xmlns:a16="http://schemas.microsoft.com/office/drawing/2014/main" id="{E2B12CD9-5378-9207-6BDC-672DF47F57DE}"/>
                </a:ext>
              </a:extLst>
            </p:cNvPr>
            <p:cNvSpPr/>
            <p:nvPr/>
          </p:nvSpPr>
          <p:spPr>
            <a:xfrm>
              <a:off x="8657401" y="4377133"/>
              <a:ext cx="1042983" cy="930257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23" y="9208"/>
                    <a:pt x="24952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7;p47">
              <a:extLst>
                <a:ext uri="{FF2B5EF4-FFF2-40B4-BE49-F238E27FC236}">
                  <a16:creationId xmlns:a16="http://schemas.microsoft.com/office/drawing/2014/main" id="{F1D32E6B-122B-C471-5375-B1124FF9F318}"/>
                </a:ext>
              </a:extLst>
            </p:cNvPr>
            <p:cNvSpPr/>
            <p:nvPr/>
          </p:nvSpPr>
          <p:spPr>
            <a:xfrm>
              <a:off x="8614718" y="4377133"/>
              <a:ext cx="1042983" cy="930257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56" y="9208"/>
                    <a:pt x="24952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8;p47">
              <a:extLst>
                <a:ext uri="{FF2B5EF4-FFF2-40B4-BE49-F238E27FC236}">
                  <a16:creationId xmlns:a16="http://schemas.microsoft.com/office/drawing/2014/main" id="{0F4DADF2-E186-2461-CBC3-167CF628A482}"/>
                </a:ext>
              </a:extLst>
            </p:cNvPr>
            <p:cNvSpPr/>
            <p:nvPr/>
          </p:nvSpPr>
          <p:spPr>
            <a:xfrm>
              <a:off x="8615833" y="4377133"/>
              <a:ext cx="980583" cy="434503"/>
            </a:xfrm>
            <a:custGeom>
              <a:avLst/>
              <a:gdLst/>
              <a:ahLst/>
              <a:cxnLst/>
              <a:rect l="l" t="t" r="r" b="b"/>
              <a:pathLst>
                <a:path w="29889" h="13244" extrusionOk="0">
                  <a:moveTo>
                    <a:pt x="0" y="1"/>
                  </a:moveTo>
                  <a:cubicBezTo>
                    <a:pt x="2402" y="4104"/>
                    <a:pt x="4070" y="8574"/>
                    <a:pt x="4904" y="13244"/>
                  </a:cubicBezTo>
                  <a:lnTo>
                    <a:pt x="29888" y="13244"/>
                  </a:lnTo>
                  <a:cubicBezTo>
                    <a:pt x="29021" y="8574"/>
                    <a:pt x="27353" y="4104"/>
                    <a:pt x="24985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9;p47">
              <a:extLst>
                <a:ext uri="{FF2B5EF4-FFF2-40B4-BE49-F238E27FC236}">
                  <a16:creationId xmlns:a16="http://schemas.microsoft.com/office/drawing/2014/main" id="{0CC153ED-D82C-14DF-6C8B-AF60236F08C9}"/>
                </a:ext>
              </a:extLst>
            </p:cNvPr>
            <p:cNvSpPr/>
            <p:nvPr/>
          </p:nvSpPr>
          <p:spPr>
            <a:xfrm>
              <a:off x="7419672" y="2463111"/>
              <a:ext cx="3504202" cy="2233633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0;p47">
              <a:extLst>
                <a:ext uri="{FF2B5EF4-FFF2-40B4-BE49-F238E27FC236}">
                  <a16:creationId xmlns:a16="http://schemas.microsoft.com/office/drawing/2014/main" id="{6ED52F51-EDD6-AE3E-32EC-E74DA93F39A5}"/>
                </a:ext>
              </a:extLst>
            </p:cNvPr>
            <p:cNvSpPr/>
            <p:nvPr/>
          </p:nvSpPr>
          <p:spPr>
            <a:xfrm>
              <a:off x="7419672" y="2463111"/>
              <a:ext cx="3504202" cy="2233633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1;p47">
              <a:extLst>
                <a:ext uri="{FF2B5EF4-FFF2-40B4-BE49-F238E27FC236}">
                  <a16:creationId xmlns:a16="http://schemas.microsoft.com/office/drawing/2014/main" id="{C8D1AF20-094E-851A-C157-91B7542AA7D4}"/>
                </a:ext>
              </a:extLst>
            </p:cNvPr>
            <p:cNvSpPr/>
            <p:nvPr/>
          </p:nvSpPr>
          <p:spPr>
            <a:xfrm>
              <a:off x="7372626" y="2463111"/>
              <a:ext cx="3504202" cy="2233633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41" y="68082"/>
                  </a:lnTo>
                  <a:cubicBezTo>
                    <a:pt x="105476" y="68082"/>
                    <a:pt x="106810" y="66748"/>
                    <a:pt x="106810" y="65113"/>
                  </a:cubicBezTo>
                  <a:lnTo>
                    <a:pt x="106810" y="3002"/>
                  </a:lnTo>
                  <a:cubicBezTo>
                    <a:pt x="106810" y="1334"/>
                    <a:pt x="105476" y="0"/>
                    <a:pt x="10384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creen">
              <a:extLst>
                <a:ext uri="{FF2B5EF4-FFF2-40B4-BE49-F238E27FC236}">
                  <a16:creationId xmlns:a16="http://schemas.microsoft.com/office/drawing/2014/main" id="{CF5446CD-0DF1-A025-1D61-F5A9726F9772}"/>
                </a:ext>
              </a:extLst>
            </p:cNvPr>
            <p:cNvSpPr/>
            <p:nvPr/>
          </p:nvSpPr>
          <p:spPr>
            <a:xfrm>
              <a:off x="7372626" y="2576920"/>
              <a:ext cx="3504202" cy="1800246"/>
            </a:xfrm>
            <a:custGeom>
              <a:avLst/>
              <a:gdLst/>
              <a:ahLst/>
              <a:cxnLst/>
              <a:rect l="l" t="t" r="r" b="b"/>
              <a:pathLst>
                <a:path w="106811" h="54873" extrusionOk="0">
                  <a:moveTo>
                    <a:pt x="1" y="0"/>
                  </a:moveTo>
                  <a:lnTo>
                    <a:pt x="1" y="54873"/>
                  </a:lnTo>
                  <a:lnTo>
                    <a:pt x="106810" y="54873"/>
                  </a:lnTo>
                  <a:lnTo>
                    <a:pt x="106810" y="0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website screen">
              <a:extLst>
                <a:ext uri="{FF2B5EF4-FFF2-40B4-BE49-F238E27FC236}">
                  <a16:creationId xmlns:a16="http://schemas.microsoft.com/office/drawing/2014/main" id="{40A0A63A-E2D1-3FBE-985E-192579D01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31576"/>
            <a:stretch/>
          </p:blipFill>
          <p:spPr>
            <a:xfrm>
              <a:off x="7371058" y="2576920"/>
              <a:ext cx="3504202" cy="1800213"/>
            </a:xfrm>
            <a:prstGeom prst="rect">
              <a:avLst/>
            </a:prstGeom>
          </p:spPr>
        </p:pic>
        <p:sp>
          <p:nvSpPr>
            <p:cNvPr id="27" name="Google Shape;1053;p47">
              <a:extLst>
                <a:ext uri="{FF2B5EF4-FFF2-40B4-BE49-F238E27FC236}">
                  <a16:creationId xmlns:a16="http://schemas.microsoft.com/office/drawing/2014/main" id="{4A1B3A7F-3BA2-E596-A9C9-AFE64F6E2DAA}"/>
                </a:ext>
              </a:extLst>
            </p:cNvPr>
            <p:cNvSpPr/>
            <p:nvPr/>
          </p:nvSpPr>
          <p:spPr>
            <a:xfrm>
              <a:off x="9034982" y="4474539"/>
              <a:ext cx="157607" cy="133789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4;p47">
              <a:extLst>
                <a:ext uri="{FF2B5EF4-FFF2-40B4-BE49-F238E27FC236}">
                  <a16:creationId xmlns:a16="http://schemas.microsoft.com/office/drawing/2014/main" id="{043E121B-8157-A055-6317-13934175AB0A}"/>
                </a:ext>
              </a:extLst>
            </p:cNvPr>
            <p:cNvSpPr/>
            <p:nvPr/>
          </p:nvSpPr>
          <p:spPr>
            <a:xfrm>
              <a:off x="9034982" y="4474539"/>
              <a:ext cx="157607" cy="133789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rgbClr val="5CF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5;p47">
              <a:extLst>
                <a:ext uri="{FF2B5EF4-FFF2-40B4-BE49-F238E27FC236}">
                  <a16:creationId xmlns:a16="http://schemas.microsoft.com/office/drawing/2014/main" id="{1304B235-9C73-9F6C-DF97-1280C1889776}"/>
                </a:ext>
              </a:extLst>
            </p:cNvPr>
            <p:cNvSpPr/>
            <p:nvPr/>
          </p:nvSpPr>
          <p:spPr>
            <a:xfrm>
              <a:off x="8426501" y="5242792"/>
              <a:ext cx="1063750" cy="64598"/>
            </a:xfrm>
            <a:custGeom>
              <a:avLst/>
              <a:gdLst/>
              <a:ahLst/>
              <a:cxnLst/>
              <a:rect l="l" t="t" r="r" b="b"/>
              <a:pathLst>
                <a:path w="32424" h="1969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32424" y="1969"/>
                  </a:lnTo>
                  <a:cubicBezTo>
                    <a:pt x="32424" y="868"/>
                    <a:pt x="31523" y="1"/>
                    <a:pt x="30456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6;p47">
              <a:extLst>
                <a:ext uri="{FF2B5EF4-FFF2-40B4-BE49-F238E27FC236}">
                  <a16:creationId xmlns:a16="http://schemas.microsoft.com/office/drawing/2014/main" id="{75394FA3-5AAA-CEFE-807D-03557E3B2923}"/>
                </a:ext>
              </a:extLst>
            </p:cNvPr>
            <p:cNvSpPr/>
            <p:nvPr/>
          </p:nvSpPr>
          <p:spPr>
            <a:xfrm>
              <a:off x="9415812" y="5242792"/>
              <a:ext cx="296613" cy="64598"/>
            </a:xfrm>
            <a:custGeom>
              <a:avLst/>
              <a:gdLst/>
              <a:ahLst/>
              <a:cxnLst/>
              <a:rect l="l" t="t" r="r" b="b"/>
              <a:pathLst>
                <a:path w="9041" h="1969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9040" y="1969"/>
                  </a:lnTo>
                  <a:cubicBezTo>
                    <a:pt x="9040" y="868"/>
                    <a:pt x="8173" y="1"/>
                    <a:pt x="7072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727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3781103" y="2644170"/>
            <a:ext cx="46297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rgbClr val="262626"/>
                </a:solidFill>
                <a:latin typeface="VNF-Futura" panose="02000503000000020004" pitchFamily="2" charset="0"/>
              </a:rPr>
              <a:t>2. Why?</a:t>
            </a:r>
          </a:p>
        </p:txBody>
      </p:sp>
    </p:spTree>
    <p:extLst>
      <p:ext uri="{BB962C8B-B14F-4D97-AF65-F5344CB8AC3E}">
        <p14:creationId xmlns:p14="http://schemas.microsoft.com/office/powerpoint/2010/main" val="84628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4753325" y="1159406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262626"/>
                </a:solidFill>
                <a:latin typeface="VNF-Futura" panose="02000503000000020004" pitchFamily="2" charset="0"/>
              </a:rPr>
              <a:t>2. Why?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401D5-D935-DA4C-5712-08C311CDCE4B}"/>
              </a:ext>
            </a:extLst>
          </p:cNvPr>
          <p:cNvSpPr txBox="1"/>
          <p:nvPr/>
        </p:nvSpPr>
        <p:spPr>
          <a:xfrm>
            <a:off x="2295525" y="2623691"/>
            <a:ext cx="7600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rgbClr val="262626"/>
                </a:solidFill>
                <a:latin typeface="Google Sans" panose="020B0503030502040204" pitchFamily="34" charset="0"/>
              </a:rPr>
              <a:t>- The 10th grade entrance exam is an important milestone</a:t>
            </a:r>
          </a:p>
        </p:txBody>
      </p:sp>
      <p:pic>
        <p:nvPicPr>
          <p:cNvPr id="4" name="Graphic 3" descr="Flag1 with solid fill">
            <a:extLst>
              <a:ext uri="{FF2B5EF4-FFF2-40B4-BE49-F238E27FC236}">
                <a16:creationId xmlns:a16="http://schemas.microsoft.com/office/drawing/2014/main" id="{1491ACA5-EC55-A9D2-F5DE-27F486866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6900" y="46113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1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4753325" y="1159406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262626"/>
                </a:solidFill>
                <a:latin typeface="VNF-Futura" panose="02000503000000020004" pitchFamily="2" charset="0"/>
              </a:rPr>
              <a:t>2. Why?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401D5-D935-DA4C-5712-08C311CDCE4B}"/>
              </a:ext>
            </a:extLst>
          </p:cNvPr>
          <p:cNvSpPr txBox="1"/>
          <p:nvPr/>
        </p:nvSpPr>
        <p:spPr>
          <a:xfrm>
            <a:off x="2019301" y="262369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rgbClr val="262626"/>
                </a:solidFill>
                <a:latin typeface="Google Sans" panose="020B0503030502040204" pitchFamily="34" charset="0"/>
              </a:rPr>
              <a:t>- 10th grade entrance exam scores are publicly posted on </a:t>
            </a:r>
            <a:r>
              <a:rPr lang="en-US" sz="3200" i="1">
                <a:solidFill>
                  <a:srgbClr val="262626"/>
                </a:solidFill>
                <a:latin typeface="Google Sans" panose="020B0503030502040204" pitchFamily="34" charset="0"/>
              </a:rPr>
              <a:t>information pages</a:t>
            </a:r>
            <a:r>
              <a:rPr lang="en-US" sz="3200">
                <a:solidFill>
                  <a:srgbClr val="262626"/>
                </a:solidFill>
                <a:latin typeface="Google Sans" panose="020B0503030502040204" pitchFamily="34" charset="0"/>
              </a:rPr>
              <a:t>, but only stop at </a:t>
            </a:r>
            <a:r>
              <a:rPr lang="en-US" sz="3200" b="1">
                <a:solidFill>
                  <a:srgbClr val="262626"/>
                </a:solidFill>
                <a:latin typeface="Google Sans" panose="020B0503030502040204" pitchFamily="34" charset="0"/>
              </a:rPr>
              <a:t>images</a:t>
            </a:r>
            <a:r>
              <a:rPr lang="en-US" sz="3200">
                <a:solidFill>
                  <a:srgbClr val="262626"/>
                </a:solidFill>
                <a:latin typeface="Google Sans" panose="020B0503030502040204" pitchFamily="34" charset="0"/>
              </a:rPr>
              <a:t> or </a:t>
            </a:r>
            <a:r>
              <a:rPr lang="en-US" sz="3200" b="1">
                <a:solidFill>
                  <a:srgbClr val="262626"/>
                </a:solidFill>
                <a:latin typeface="Google Sans" panose="020B0503030502040204" pitchFamily="34" charset="0"/>
              </a:rPr>
              <a:t>discrete data</a:t>
            </a:r>
          </a:p>
        </p:txBody>
      </p:sp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1FC017-C4DA-EAD2-1989-35259E40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7343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79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4753325" y="1159406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262626"/>
                </a:solidFill>
                <a:latin typeface="VNF-Futura" panose="02000503000000020004" pitchFamily="2" charset="0"/>
              </a:rPr>
              <a:t>2. Why?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401D5-D935-DA4C-5712-08C311CDCE4B}"/>
              </a:ext>
            </a:extLst>
          </p:cNvPr>
          <p:cNvSpPr txBox="1"/>
          <p:nvPr/>
        </p:nvSpPr>
        <p:spPr>
          <a:xfrm>
            <a:off x="2295525" y="2623691"/>
            <a:ext cx="76009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rgbClr val="262626"/>
                </a:solidFill>
                <a:latin typeface="Google Sans" panose="020B0503030502040204" pitchFamily="34" charset="0"/>
              </a:rPr>
              <a:t>- The lookup as well as the comparison of points between schools takes a long time, making it difficult for parents to make </a:t>
            </a:r>
            <a:r>
              <a:rPr lang="en-US" sz="3200" u="sng">
                <a:solidFill>
                  <a:srgbClr val="262626"/>
                </a:solidFill>
                <a:latin typeface="Google Sans" panose="020B0503030502040204" pitchFamily="34" charset="0"/>
              </a:rPr>
              <a:t>the right decisions</a:t>
            </a:r>
          </a:p>
        </p:txBody>
      </p:sp>
      <p:pic>
        <p:nvPicPr>
          <p:cNvPr id="12" name="Graphic 11" descr="Sad face with solid fill with solid fill">
            <a:extLst>
              <a:ext uri="{FF2B5EF4-FFF2-40B4-BE49-F238E27FC236}">
                <a16:creationId xmlns:a16="http://schemas.microsoft.com/office/drawing/2014/main" id="{5B37CF67-94FF-1A99-4B57-88DBFA239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9365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78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459</Words>
  <Application>Microsoft Office PowerPoint</Application>
  <PresentationFormat>Widescreen</PresentationFormat>
  <Paragraphs>40</Paragraphs>
  <Slides>11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Times New Roman</vt:lpstr>
      <vt:lpstr>Calibri</vt:lpstr>
      <vt:lpstr>Arial</vt:lpstr>
      <vt:lpstr>Google Sans</vt:lpstr>
      <vt:lpstr>VNF-Futura</vt:lpstr>
      <vt:lpstr>Symbol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Nitro</dc:creator>
  <cp:lastModifiedBy>Kevin Nitro</cp:lastModifiedBy>
  <cp:revision>66</cp:revision>
  <dcterms:created xsi:type="dcterms:W3CDTF">2022-07-11T04:57:32Z</dcterms:created>
  <dcterms:modified xsi:type="dcterms:W3CDTF">2022-07-11T06:21:38Z</dcterms:modified>
</cp:coreProperties>
</file>