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"/>
  </p:notesMasterIdLst>
  <p:sldIdLst>
    <p:sldId id="274" r:id="rId2"/>
    <p:sldId id="277" r:id="rId3"/>
  </p:sldIdLst>
  <p:sldSz cx="12192000" cy="6858000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Google Sans" panose="020B0503030502040204" pitchFamily="34" charset="0"/>
      <p:regular r:id="rId9"/>
      <p:bold r:id="rId10"/>
      <p:italic r:id="rId11"/>
      <p:boldItalic r:id="rId12"/>
    </p:embeddedFont>
    <p:embeddedFont>
      <p:font typeface="MuseoModerno" pitchFamily="2" charset="0"/>
      <p:regular r:id="rId13"/>
      <p:bold r:id="rId14"/>
    </p:embeddedFont>
    <p:embeddedFont>
      <p:font typeface="VNF-Futura" panose="02000503000000020004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75" d="100"/>
          <a:sy n="75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BC1E1-3EBE-47E3-88E0-6C5D7BD46D3B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B0826-3B3C-4732-8297-031CC3FB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91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C27D15-D9EB-4174-8B99-D4A932DE14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956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Score was born and developed to support users:</a:t>
            </a: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Compile admission scores data for the years from 2015 to the present and perform in the most visual way.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Combine data analysis functions (sorting, statistics, filtering, ranking,…) so that users quickly grasp the meaning and correlation of data.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 suggestions for selecting schools based on score estimates and location.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C27D15-D9EB-4174-8B99-D4A932DE14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35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5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8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8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4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9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3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2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8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4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3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ogle Sans" panose="020B0503030502040204" pitchFamily="34" charset="0"/>
              </a:defRPr>
            </a:lvl1pPr>
          </a:lstStyle>
          <a:p>
            <a:fld id="{7B86605E-E4D4-4D30-BFB2-AC55C70BF3BD}" type="datetimeFigureOut">
              <a:rPr lang="en-US" smtClean="0"/>
              <a:pPr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ogle Sans" panose="020B0503030502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ogle Sans" panose="020B0503030502040204" pitchFamily="34" charset="0"/>
              </a:defRPr>
            </a:lvl1pPr>
          </a:lstStyle>
          <a:p>
            <a:fld id="{0C66653B-54BD-4F48-8420-79B134513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9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useoModerno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ogle Sans" panose="020B0503030502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7" Type="http://schemas.openxmlformats.org/officeDocument/2006/relationships/image" Target="../media/image2.png"/><Relationship Id="rId2" Type="http://schemas.microsoft.com/office/2007/relationships/media" Target="../media/media1.mp4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2214-20C9-06D5-67C8-01251F25209C}"/>
              </a:ext>
            </a:extLst>
          </p:cNvPr>
          <p:cNvSpPr txBox="1"/>
          <p:nvPr/>
        </p:nvSpPr>
        <p:spPr>
          <a:xfrm>
            <a:off x="815377" y="263977"/>
            <a:ext cx="3483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VNF-Futura" panose="02000503000000020004" pitchFamily="2" charset="0"/>
                <a:ea typeface="+mn-ea"/>
                <a:cs typeface="+mn-cs"/>
              </a:rPr>
              <a:t>2. Why we do?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401D5-D935-DA4C-5712-08C311CDCE4B}"/>
              </a:ext>
            </a:extLst>
          </p:cNvPr>
          <p:cNvSpPr txBox="1"/>
          <p:nvPr/>
        </p:nvSpPr>
        <p:spPr>
          <a:xfrm>
            <a:off x="2043134" y="2767281"/>
            <a:ext cx="8105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400">
                <a:solidFill>
                  <a:srgbClr val="2F5597"/>
                </a:solidFill>
                <a:latin typeface="Google Sans" panose="020B0503030502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Therefore,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 Score 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was born and developed to support users:</a:t>
            </a:r>
          </a:p>
        </p:txBody>
      </p:sp>
    </p:spTree>
    <p:extLst>
      <p:ext uri="{BB962C8B-B14F-4D97-AF65-F5344CB8AC3E}">
        <p14:creationId xmlns:p14="http://schemas.microsoft.com/office/powerpoint/2010/main" val="919837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oogle Sans" panose="020B050303050204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2214-20C9-06D5-67C8-01251F25209C}"/>
              </a:ext>
            </a:extLst>
          </p:cNvPr>
          <p:cNvSpPr txBox="1"/>
          <p:nvPr/>
        </p:nvSpPr>
        <p:spPr>
          <a:xfrm>
            <a:off x="815377" y="263977"/>
            <a:ext cx="3483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VNF-Futura" panose="02000503000000020004" pitchFamily="2" charset="0"/>
                <a:ea typeface="+mn-ea"/>
                <a:cs typeface="+mn-cs"/>
              </a:rPr>
              <a:t>2. Why we do?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401D5-D935-DA4C-5712-08C311CDCE4B}"/>
              </a:ext>
            </a:extLst>
          </p:cNvPr>
          <p:cNvSpPr txBox="1"/>
          <p:nvPr/>
        </p:nvSpPr>
        <p:spPr>
          <a:xfrm>
            <a:off x="2043134" y="1265674"/>
            <a:ext cx="8105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000" b="1">
                <a:solidFill>
                  <a:srgbClr val="2F5597"/>
                </a:solidFill>
                <a:latin typeface="Google Sans" panose="020B0503030502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Therefore, 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Score</a:t>
            </a: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8FAADC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 was born and developed to support users: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B10DD-7BDB-BDC8-41D1-E41540DD2887}"/>
              </a:ext>
            </a:extLst>
          </p:cNvPr>
          <p:cNvSpPr txBox="1"/>
          <p:nvPr/>
        </p:nvSpPr>
        <p:spPr>
          <a:xfrm>
            <a:off x="789272" y="3287534"/>
            <a:ext cx="6716428" cy="708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kern="1600" spc="70">
                <a:solidFill>
                  <a:srgbClr val="262626"/>
                </a:solidFill>
                <a:latin typeface="Google Sans" panose="020B0503030502040204" pitchFamily="34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600" cap="none" spc="7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- Scores data from </a:t>
            </a:r>
            <a:r>
              <a:rPr kumimoji="0" lang="en-US" sz="1800" b="1" i="0" u="none" strike="noStrike" kern="1600" cap="none" spc="7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2015</a:t>
            </a:r>
            <a:r>
              <a:rPr kumimoji="0" lang="en-US" sz="1800" b="0" i="0" u="none" strike="noStrike" kern="1600" cap="none" spc="7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 to </a:t>
            </a:r>
            <a:r>
              <a:rPr kumimoji="0" lang="en-US" sz="1800" b="1" i="0" u="none" strike="noStrike" kern="1600" cap="none" spc="7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present</a:t>
            </a:r>
            <a:r>
              <a:rPr kumimoji="0" lang="en-US" sz="1800" b="1" i="0" u="none" strike="noStrike" kern="1600" cap="none" spc="7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600" cap="none" spc="7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and perform in the most visual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B992F-D58F-D85F-034F-CA6CE245B548}"/>
              </a:ext>
            </a:extLst>
          </p:cNvPr>
          <p:cNvSpPr txBox="1"/>
          <p:nvPr/>
        </p:nvSpPr>
        <p:spPr>
          <a:xfrm>
            <a:off x="789271" y="4207815"/>
            <a:ext cx="6716429" cy="39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kern="1600" spc="70">
                <a:solidFill>
                  <a:srgbClr val="262626"/>
                </a:solidFill>
                <a:latin typeface="Google Sans" panose="020B0503030502040204" pitchFamily="34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600" cap="none" spc="7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- Analysis functions </a:t>
            </a:r>
            <a:r>
              <a:rPr kumimoji="0" lang="en-US" sz="1800" b="0" i="1" u="none" strike="noStrike" kern="1600" cap="none" spc="7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(sorting, statistics, filtering, ranking)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4D4A9-8B71-3764-073B-F4A0DC455846}"/>
              </a:ext>
            </a:extLst>
          </p:cNvPr>
          <p:cNvSpPr txBox="1"/>
          <p:nvPr/>
        </p:nvSpPr>
        <p:spPr>
          <a:xfrm>
            <a:off x="789271" y="4812305"/>
            <a:ext cx="6716429" cy="708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kern="1600" spc="70">
                <a:solidFill>
                  <a:srgbClr val="262626"/>
                </a:solidFill>
                <a:latin typeface="Google Sans" panose="020B0503030502040204" pitchFamily="34" charset="0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600" cap="none" spc="7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- Give suggestions for selecting schools </a:t>
            </a:r>
            <a:r>
              <a:rPr kumimoji="0" lang="en-US" sz="1800" b="1" i="0" u="none" strike="noStrike" kern="1600" cap="none" spc="70" normalizeH="0" baseline="0" noProof="0">
                <a:ln>
                  <a:noFill/>
                </a:ln>
                <a:solidFill>
                  <a:srgbClr val="2F5597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based on score estimates and location</a:t>
            </a:r>
          </a:p>
        </p:txBody>
      </p:sp>
      <p:grpSp>
        <p:nvGrpSpPr>
          <p:cNvPr id="2" name="mockup">
            <a:extLst>
              <a:ext uri="{FF2B5EF4-FFF2-40B4-BE49-F238E27FC236}">
                <a16:creationId xmlns:a16="http://schemas.microsoft.com/office/drawing/2014/main" id="{3C51EB31-370B-644F-928D-C9FB0D5C986A}"/>
              </a:ext>
            </a:extLst>
          </p:cNvPr>
          <p:cNvGrpSpPr/>
          <p:nvPr/>
        </p:nvGrpSpPr>
        <p:grpSpPr>
          <a:xfrm>
            <a:off x="7851849" y="3066713"/>
            <a:ext cx="3551248" cy="2844279"/>
            <a:chOff x="7851849" y="3066713"/>
            <a:chExt cx="3551248" cy="2844279"/>
          </a:xfrm>
        </p:grpSpPr>
        <p:sp>
          <p:nvSpPr>
            <p:cNvPr id="14" name="Google Shape;1046;p47">
              <a:extLst>
                <a:ext uri="{FF2B5EF4-FFF2-40B4-BE49-F238E27FC236}">
                  <a16:creationId xmlns:a16="http://schemas.microsoft.com/office/drawing/2014/main" id="{E56C0293-690B-8509-174B-2891BFCDA01A}"/>
                </a:ext>
              </a:extLst>
            </p:cNvPr>
            <p:cNvSpPr/>
            <p:nvPr/>
          </p:nvSpPr>
          <p:spPr>
            <a:xfrm>
              <a:off x="9136624" y="4980735"/>
              <a:ext cx="1042983" cy="930257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23" y="9208"/>
                    <a:pt x="24952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endParaRPr>
            </a:p>
          </p:txBody>
        </p:sp>
        <p:sp>
          <p:nvSpPr>
            <p:cNvPr id="16" name="Google Shape;1047;p47">
              <a:extLst>
                <a:ext uri="{FF2B5EF4-FFF2-40B4-BE49-F238E27FC236}">
                  <a16:creationId xmlns:a16="http://schemas.microsoft.com/office/drawing/2014/main" id="{4CA3F725-8E65-4E0D-B19A-6452D9090699}"/>
                </a:ext>
              </a:extLst>
            </p:cNvPr>
            <p:cNvSpPr/>
            <p:nvPr/>
          </p:nvSpPr>
          <p:spPr>
            <a:xfrm>
              <a:off x="9093941" y="4980735"/>
              <a:ext cx="1042983" cy="930257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56" y="9208"/>
                    <a:pt x="24952" y="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endParaRPr>
            </a:p>
          </p:txBody>
        </p:sp>
        <p:sp>
          <p:nvSpPr>
            <p:cNvPr id="17" name="Google Shape;1048;p47">
              <a:extLst>
                <a:ext uri="{FF2B5EF4-FFF2-40B4-BE49-F238E27FC236}">
                  <a16:creationId xmlns:a16="http://schemas.microsoft.com/office/drawing/2014/main" id="{40163214-B61B-1867-DA8B-A3336B5C043F}"/>
                </a:ext>
              </a:extLst>
            </p:cNvPr>
            <p:cNvSpPr/>
            <p:nvPr/>
          </p:nvSpPr>
          <p:spPr>
            <a:xfrm>
              <a:off x="9095056" y="4980735"/>
              <a:ext cx="980583" cy="434503"/>
            </a:xfrm>
            <a:custGeom>
              <a:avLst/>
              <a:gdLst/>
              <a:ahLst/>
              <a:cxnLst/>
              <a:rect l="l" t="t" r="r" b="b"/>
              <a:pathLst>
                <a:path w="29889" h="13244" extrusionOk="0">
                  <a:moveTo>
                    <a:pt x="0" y="1"/>
                  </a:moveTo>
                  <a:cubicBezTo>
                    <a:pt x="2402" y="4104"/>
                    <a:pt x="4070" y="8574"/>
                    <a:pt x="4904" y="13244"/>
                  </a:cubicBezTo>
                  <a:lnTo>
                    <a:pt x="29888" y="13244"/>
                  </a:lnTo>
                  <a:cubicBezTo>
                    <a:pt x="29021" y="8574"/>
                    <a:pt x="27353" y="4104"/>
                    <a:pt x="24985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endParaRPr>
            </a:p>
          </p:txBody>
        </p:sp>
        <p:sp>
          <p:nvSpPr>
            <p:cNvPr id="21" name="Google Shape;1049;p47">
              <a:extLst>
                <a:ext uri="{FF2B5EF4-FFF2-40B4-BE49-F238E27FC236}">
                  <a16:creationId xmlns:a16="http://schemas.microsoft.com/office/drawing/2014/main" id="{4D79CE03-1C4F-A34E-83F7-7863AE4F2494}"/>
                </a:ext>
              </a:extLst>
            </p:cNvPr>
            <p:cNvSpPr/>
            <p:nvPr/>
          </p:nvSpPr>
          <p:spPr>
            <a:xfrm>
              <a:off x="7898895" y="3066713"/>
              <a:ext cx="3504202" cy="2233633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endParaRPr>
            </a:p>
          </p:txBody>
        </p:sp>
        <p:sp>
          <p:nvSpPr>
            <p:cNvPr id="22" name="Google Shape;1050;p47">
              <a:extLst>
                <a:ext uri="{FF2B5EF4-FFF2-40B4-BE49-F238E27FC236}">
                  <a16:creationId xmlns:a16="http://schemas.microsoft.com/office/drawing/2014/main" id="{8048A05D-8513-0CBE-268D-55C90278E1F6}"/>
                </a:ext>
              </a:extLst>
            </p:cNvPr>
            <p:cNvSpPr/>
            <p:nvPr/>
          </p:nvSpPr>
          <p:spPr>
            <a:xfrm>
              <a:off x="7898895" y="3066713"/>
              <a:ext cx="3504202" cy="2233633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endParaRPr>
            </a:p>
          </p:txBody>
        </p:sp>
        <p:sp>
          <p:nvSpPr>
            <p:cNvPr id="24" name="Google Shape;1051;p47">
              <a:extLst>
                <a:ext uri="{FF2B5EF4-FFF2-40B4-BE49-F238E27FC236}">
                  <a16:creationId xmlns:a16="http://schemas.microsoft.com/office/drawing/2014/main" id="{EAB5EEEC-9E66-3F15-A163-753B72CA59C3}"/>
                </a:ext>
              </a:extLst>
            </p:cNvPr>
            <p:cNvSpPr/>
            <p:nvPr/>
          </p:nvSpPr>
          <p:spPr>
            <a:xfrm>
              <a:off x="7851849" y="3066713"/>
              <a:ext cx="3504202" cy="2233633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41" y="68082"/>
                  </a:lnTo>
                  <a:cubicBezTo>
                    <a:pt x="105476" y="68082"/>
                    <a:pt x="106810" y="66748"/>
                    <a:pt x="106810" y="65113"/>
                  </a:cubicBezTo>
                  <a:lnTo>
                    <a:pt x="106810" y="3002"/>
                  </a:lnTo>
                  <a:cubicBezTo>
                    <a:pt x="106810" y="1334"/>
                    <a:pt x="105476" y="0"/>
                    <a:pt x="10384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endParaRPr>
            </a:p>
          </p:txBody>
        </p:sp>
        <p:sp>
          <p:nvSpPr>
            <p:cNvPr id="28" name="Google Shape;1053;p47">
              <a:extLst>
                <a:ext uri="{FF2B5EF4-FFF2-40B4-BE49-F238E27FC236}">
                  <a16:creationId xmlns:a16="http://schemas.microsoft.com/office/drawing/2014/main" id="{A2217285-9013-2E7F-C308-5C4B43D4AFB6}"/>
                </a:ext>
              </a:extLst>
            </p:cNvPr>
            <p:cNvSpPr/>
            <p:nvPr/>
          </p:nvSpPr>
          <p:spPr>
            <a:xfrm>
              <a:off x="9514205" y="5078141"/>
              <a:ext cx="157607" cy="133789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endParaRPr>
            </a:p>
          </p:txBody>
        </p:sp>
        <p:sp>
          <p:nvSpPr>
            <p:cNvPr id="29" name="Google Shape;1054;p47">
              <a:extLst>
                <a:ext uri="{FF2B5EF4-FFF2-40B4-BE49-F238E27FC236}">
                  <a16:creationId xmlns:a16="http://schemas.microsoft.com/office/drawing/2014/main" id="{58F1CA92-0832-BE70-9DAE-74E3E9325467}"/>
                </a:ext>
              </a:extLst>
            </p:cNvPr>
            <p:cNvSpPr/>
            <p:nvPr/>
          </p:nvSpPr>
          <p:spPr>
            <a:xfrm>
              <a:off x="9514205" y="5078141"/>
              <a:ext cx="157607" cy="133789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rgbClr val="5CF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endParaRPr>
            </a:p>
          </p:txBody>
        </p:sp>
        <p:sp>
          <p:nvSpPr>
            <p:cNvPr id="30" name="Google Shape;1055;p47">
              <a:extLst>
                <a:ext uri="{FF2B5EF4-FFF2-40B4-BE49-F238E27FC236}">
                  <a16:creationId xmlns:a16="http://schemas.microsoft.com/office/drawing/2014/main" id="{D5C1563D-6177-CF3E-04CE-EB57703FE075}"/>
                </a:ext>
              </a:extLst>
            </p:cNvPr>
            <p:cNvSpPr/>
            <p:nvPr/>
          </p:nvSpPr>
          <p:spPr>
            <a:xfrm>
              <a:off x="8905724" y="5846394"/>
              <a:ext cx="1063750" cy="64598"/>
            </a:xfrm>
            <a:custGeom>
              <a:avLst/>
              <a:gdLst/>
              <a:ahLst/>
              <a:cxnLst/>
              <a:rect l="l" t="t" r="r" b="b"/>
              <a:pathLst>
                <a:path w="32424" h="1969" extrusionOk="0">
                  <a:moveTo>
                    <a:pt x="1969" y="1"/>
                  </a:moveTo>
                  <a:cubicBezTo>
                    <a:pt x="868" y="1"/>
                    <a:pt x="1" y="868"/>
                    <a:pt x="1" y="1969"/>
                  </a:cubicBezTo>
                  <a:lnTo>
                    <a:pt x="32424" y="1969"/>
                  </a:lnTo>
                  <a:cubicBezTo>
                    <a:pt x="32424" y="868"/>
                    <a:pt x="31523" y="1"/>
                    <a:pt x="30456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endParaRPr>
            </a:p>
          </p:txBody>
        </p:sp>
        <p:sp>
          <p:nvSpPr>
            <p:cNvPr id="31" name="Google Shape;1056;p47">
              <a:extLst>
                <a:ext uri="{FF2B5EF4-FFF2-40B4-BE49-F238E27FC236}">
                  <a16:creationId xmlns:a16="http://schemas.microsoft.com/office/drawing/2014/main" id="{A424C55D-0336-BB55-F078-1943732C30EB}"/>
                </a:ext>
              </a:extLst>
            </p:cNvPr>
            <p:cNvSpPr/>
            <p:nvPr/>
          </p:nvSpPr>
          <p:spPr>
            <a:xfrm>
              <a:off x="9895035" y="5846394"/>
              <a:ext cx="296613" cy="64598"/>
            </a:xfrm>
            <a:custGeom>
              <a:avLst/>
              <a:gdLst/>
              <a:ahLst/>
              <a:cxnLst/>
              <a:rect l="l" t="t" r="r" b="b"/>
              <a:pathLst>
                <a:path w="9041" h="1969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lnTo>
                    <a:pt x="9040" y="1969"/>
                  </a:lnTo>
                  <a:cubicBezTo>
                    <a:pt x="9040" y="868"/>
                    <a:pt x="8173" y="1"/>
                    <a:pt x="7072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32" name="Side bar video">
            <a:hlinkClick r:id="" action="ppaction://media"/>
            <a:extLst>
              <a:ext uri="{FF2B5EF4-FFF2-40B4-BE49-F238E27FC236}">
                <a16:creationId xmlns:a16="http://schemas.microsoft.com/office/drawing/2014/main" id="{B0FEE562-CF5F-D521-9335-1818CED2CAC4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>
                  <p14:bmkLst>
                    <p14:bmk name="Bookmark 1" time="1773.6666"/>
                  </p14:bmkLst>
                </p14:media>
              </p:ext>
            </p:extLst>
          </p:nvPr>
        </p:nvPicPr>
        <p:blipFill rotWithShape="1">
          <a:blip r:embed="rId6"/>
          <a:srcRect b="8333"/>
          <a:stretch/>
        </p:blipFill>
        <p:spPr>
          <a:xfrm>
            <a:off x="7856736" y="3173277"/>
            <a:ext cx="3502152" cy="1807458"/>
          </a:xfrm>
          <a:prstGeom prst="rect">
            <a:avLst/>
          </a:prstGeom>
        </p:spPr>
      </p:pic>
      <p:pic>
        <p:nvPicPr>
          <p:cNvPr id="26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F9E53B-5840-8D3B-B86B-EC5BA121735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5"/>
          <a:stretch/>
        </p:blipFill>
        <p:spPr>
          <a:xfrm>
            <a:off x="7856736" y="3173803"/>
            <a:ext cx="3493008" cy="18069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0DF75C-E314-7F1B-E8C4-ABB599904B05}"/>
              </a:ext>
            </a:extLst>
          </p:cNvPr>
          <p:cNvSpPr txBox="1"/>
          <p:nvPr/>
        </p:nvSpPr>
        <p:spPr>
          <a:xfrm>
            <a:off x="4380627" y="7107278"/>
            <a:ext cx="34307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rgbClr val="262626"/>
                </a:solidFill>
                <a:latin typeface="VNF-Futura" panose="0200050300000002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VNF-Futura" panose="02000503000000020004" pitchFamily="2" charset="0"/>
                <a:ea typeface="+mn-ea"/>
                <a:cs typeface="+mn-cs"/>
              </a:rPr>
              <a:t>3. How we do?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1153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878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78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4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</p:childTnLst>
        </p:cTn>
      </p:par>
    </p:tnLst>
    <p:bldLst>
      <p:bldP spid="3" grpId="0"/>
      <p:bldP spid="4" grpId="0"/>
      <p:bldP spid="7" grpId="0"/>
    </p:bldLst>
  </p:timing>
  <p:extLst>
    <p:ext uri="{E180D4A7-C9FB-4DFB-919C-405C955672EB}">
      <p14:showEvtLst xmlns:p14="http://schemas.microsoft.com/office/powerpoint/2010/main">
        <p14:playEvt time="6799" objId="32"/>
        <p14:stopEvt time="8678" objId="32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6.7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Widescreen</PresentationFormat>
  <Paragraphs>14</Paragraphs>
  <Slides>2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VNF-Futura</vt:lpstr>
      <vt:lpstr>MuseoModerno</vt:lpstr>
      <vt:lpstr>Symbol</vt:lpstr>
      <vt:lpstr>Times New Roman</vt:lpstr>
      <vt:lpstr>Arial</vt:lpstr>
      <vt:lpstr>Calibri</vt:lpstr>
      <vt:lpstr>Google Sans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Nitro</dc:creator>
  <cp:lastModifiedBy>Kevin Nitro</cp:lastModifiedBy>
  <cp:revision>1</cp:revision>
  <dcterms:created xsi:type="dcterms:W3CDTF">2022-07-14T13:49:07Z</dcterms:created>
  <dcterms:modified xsi:type="dcterms:W3CDTF">2022-07-14T13:49:41Z</dcterms:modified>
</cp:coreProperties>
</file>