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9"/>
  </p:notesMasterIdLst>
  <p:sldIdLst>
    <p:sldId id="284" r:id="rId4"/>
    <p:sldId id="267" r:id="rId5"/>
    <p:sldId id="263" r:id="rId6"/>
    <p:sldId id="266" r:id="rId7"/>
    <p:sldId id="268" r:id="rId8"/>
    <p:sldId id="270" r:id="rId9"/>
    <p:sldId id="271" r:id="rId10"/>
    <p:sldId id="272" r:id="rId11"/>
    <p:sldId id="273" r:id="rId12"/>
    <p:sldId id="274" r:id="rId13"/>
    <p:sldId id="277" r:id="rId14"/>
    <p:sldId id="280" r:id="rId15"/>
    <p:sldId id="294" r:id="rId16"/>
    <p:sldId id="295" r:id="rId17"/>
    <p:sldId id="282" r:id="rId18"/>
    <p:sldId id="256" r:id="rId19"/>
    <p:sldId id="283" r:id="rId20"/>
    <p:sldId id="307" r:id="rId21"/>
    <p:sldId id="313" r:id="rId22"/>
    <p:sldId id="317" r:id="rId23"/>
    <p:sldId id="298" r:id="rId24"/>
    <p:sldId id="300" r:id="rId25"/>
    <p:sldId id="301" r:id="rId26"/>
    <p:sldId id="318" r:id="rId27"/>
    <p:sldId id="319" r:id="rId28"/>
    <p:sldId id="320" r:id="rId29"/>
    <p:sldId id="323" r:id="rId30"/>
    <p:sldId id="331" r:id="rId31"/>
    <p:sldId id="330" r:id="rId32"/>
    <p:sldId id="325" r:id="rId33"/>
    <p:sldId id="327" r:id="rId34"/>
    <p:sldId id="329" r:id="rId35"/>
    <p:sldId id="306" r:id="rId36"/>
    <p:sldId id="296" r:id="rId37"/>
    <p:sldId id="2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 id="{CFFA0F19-98DB-4A79-ADFE-4B7259EBD024}">
          <p14:sldIdLst>
            <p14:sldId id="284"/>
          </p14:sldIdLst>
        </p14:section>
        <p14:section name="Intro" id="{8B7DA083-B18E-4AAB-A121-BDC7E744B794}">
          <p14:sldIdLst>
            <p14:sldId id="267"/>
            <p14:sldId id="263"/>
          </p14:sldIdLst>
        </p14:section>
        <p14:section name="1. What?" id="{1CD9651B-16FD-4C01-A0CF-5AB8C18782EF}">
          <p14:sldIdLst>
            <p14:sldId id="266"/>
            <p14:sldId id="268"/>
          </p14:sldIdLst>
        </p14:section>
        <p14:section name="Why?" id="{A0027A6F-01A0-4788-82E6-43FB7F3B1641}">
          <p14:sldIdLst>
            <p14:sldId id="270"/>
            <p14:sldId id="271"/>
            <p14:sldId id="272"/>
            <p14:sldId id="273"/>
            <p14:sldId id="274"/>
            <p14:sldId id="277"/>
          </p14:sldIdLst>
        </p14:section>
        <p14:section name="3. How" id="{CA39B31D-6F6A-4B66-B644-5DC3396449E8}">
          <p14:sldIdLst>
            <p14:sldId id="280"/>
            <p14:sldId id="294"/>
            <p14:sldId id="295"/>
            <p14:sldId id="282"/>
            <p14:sldId id="256"/>
            <p14:sldId id="283"/>
            <p14:sldId id="307"/>
            <p14:sldId id="313"/>
            <p14:sldId id="317"/>
          </p14:sldIdLst>
        </p14:section>
        <p14:section name="4. Result" id="{6D07DB22-EF0A-4424-890A-489F9FC648FA}">
          <p14:sldIdLst>
            <p14:sldId id="298"/>
            <p14:sldId id="300"/>
            <p14:sldId id="301"/>
          </p14:sldIdLst>
        </p14:section>
        <p14:section name="5. Experiment and Adjust" id="{DB7505FC-2C3C-4645-8F55-7741BE6D4F18}">
          <p14:sldIdLst>
            <p14:sldId id="318"/>
            <p14:sldId id="319"/>
            <p14:sldId id="320"/>
          </p14:sldIdLst>
        </p14:section>
        <p14:section name="6. Expenses &amp; Revenue" id="{62630185-59EF-405C-AC43-1D642EE6C65C}">
          <p14:sldIdLst>
            <p14:sldId id="323"/>
            <p14:sldId id="331"/>
            <p14:sldId id="330"/>
            <p14:sldId id="325"/>
            <p14:sldId id="327"/>
            <p14:sldId id="329"/>
          </p14:sldIdLst>
        </p14:section>
        <p14:section name="Outro" id="{7C82FE13-F578-4C35-99BE-E1EB2F32DB03}">
          <p14:sldIdLst>
            <p14:sldId id="306"/>
            <p14:sldId id="296"/>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EC4235"/>
    <a:srgbClr val="2F5597"/>
    <a:srgbClr val="34A855"/>
    <a:srgbClr val="8FAADC"/>
    <a:srgbClr val="FABB08"/>
    <a:srgbClr val="4385F6"/>
    <a:srgbClr val="F09456"/>
    <a:srgbClr val="CCFF9E"/>
    <a:srgbClr val="5CF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0" autoAdjust="0"/>
    <p:restoredTop sz="66250" autoAdjust="0"/>
  </p:normalViewPr>
  <p:slideViewPr>
    <p:cSldViewPr snapToGrid="0">
      <p:cViewPr varScale="1">
        <p:scale>
          <a:sx n="49" d="100"/>
          <a:sy n="49" d="100"/>
        </p:scale>
        <p:origin x="1428" y="54"/>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8300D-F334-4791-9FEC-D514C00E7C7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988B7F8-3CAF-460C-923D-6C2FEF57B2C8}">
      <dgm:prSet phldrT="[Text]"/>
      <dgm:spPr>
        <a:solidFill>
          <a:schemeClr val="tx2">
            <a:lumMod val="60000"/>
            <a:lumOff val="40000"/>
          </a:schemeClr>
        </a:solidFill>
      </dgm:spPr>
      <dgm:t>
        <a:bodyPr/>
        <a:lstStyle/>
        <a:p>
          <a:r>
            <a:rPr lang="en-US" dirty="0">
              <a:latin typeface="MuseoModerno" pitchFamily="2" charset="0"/>
            </a:rPr>
            <a:t>Score</a:t>
          </a:r>
        </a:p>
      </dgm:t>
    </dgm:pt>
    <dgm:pt modelId="{C0AEDC41-AD1E-44FD-A8F0-508596558138}" type="parTrans" cxnId="{B0CADF94-D824-4F82-B6E4-496F1517BDA5}">
      <dgm:prSet/>
      <dgm:spPr/>
      <dgm:t>
        <a:bodyPr/>
        <a:lstStyle/>
        <a:p>
          <a:endParaRPr lang="en-US">
            <a:latin typeface="MuseoModerno" pitchFamily="2" charset="0"/>
          </a:endParaRPr>
        </a:p>
      </dgm:t>
    </dgm:pt>
    <dgm:pt modelId="{FCEFE995-464A-4C2C-9D99-6241BFA45661}" type="sibTrans" cxnId="{B0CADF94-D824-4F82-B6E4-496F1517BDA5}">
      <dgm:prSet/>
      <dgm:spPr/>
      <dgm:t>
        <a:bodyPr/>
        <a:lstStyle/>
        <a:p>
          <a:endParaRPr lang="en-US">
            <a:latin typeface="MuseoModerno" pitchFamily="2" charset="0"/>
          </a:endParaRPr>
        </a:p>
      </dgm:t>
    </dgm:pt>
    <dgm:pt modelId="{EA15F10E-9EC7-4FD7-848B-5BA737DA7B5B}">
      <dgm:prSet phldrT="[Text]"/>
      <dgm:spPr>
        <a:solidFill>
          <a:schemeClr val="accent1">
            <a:lumMod val="60000"/>
            <a:lumOff val="40000"/>
          </a:schemeClr>
        </a:solidFill>
      </dgm:spPr>
      <dgm:t>
        <a:bodyPr/>
        <a:lstStyle/>
        <a:p>
          <a:r>
            <a:rPr lang="en-US" dirty="0">
              <a:latin typeface="MuseoModerno" pitchFamily="2" charset="0"/>
            </a:rPr>
            <a:t>Import</a:t>
          </a:r>
        </a:p>
      </dgm:t>
    </dgm:pt>
    <dgm:pt modelId="{37BB69FB-AEE2-4322-93A2-EE161290B8D6}" type="parTrans" cxnId="{013D9656-168F-4E57-BE7D-F53BF4F5C79B}">
      <dgm:prSet/>
      <dgm:spPr/>
      <dgm:t>
        <a:bodyPr/>
        <a:lstStyle/>
        <a:p>
          <a:endParaRPr lang="en-US">
            <a:latin typeface="MuseoModerno" pitchFamily="2" charset="0"/>
          </a:endParaRPr>
        </a:p>
      </dgm:t>
    </dgm:pt>
    <dgm:pt modelId="{DDE4C342-8559-4D6D-BCA7-B6BCA7F920AA}" type="sibTrans" cxnId="{013D9656-168F-4E57-BE7D-F53BF4F5C79B}">
      <dgm:prSet/>
      <dgm:spPr/>
      <dgm:t>
        <a:bodyPr/>
        <a:lstStyle/>
        <a:p>
          <a:endParaRPr lang="en-US">
            <a:latin typeface="MuseoModerno" pitchFamily="2" charset="0"/>
          </a:endParaRPr>
        </a:p>
      </dgm:t>
    </dgm:pt>
    <dgm:pt modelId="{77232406-1E93-4D11-85A0-1143907570EE}">
      <dgm:prSet phldrT="[Text]"/>
      <dgm:spPr>
        <a:solidFill>
          <a:schemeClr val="accent1">
            <a:lumMod val="60000"/>
            <a:lumOff val="40000"/>
          </a:schemeClr>
        </a:solidFill>
      </dgm:spPr>
      <dgm:t>
        <a:bodyPr/>
        <a:lstStyle/>
        <a:p>
          <a:r>
            <a:rPr lang="en-US" dirty="0">
              <a:latin typeface="MuseoModerno" pitchFamily="2" charset="0"/>
            </a:rPr>
            <a:t>Update</a:t>
          </a:r>
        </a:p>
      </dgm:t>
    </dgm:pt>
    <dgm:pt modelId="{CBD14514-29E7-48C8-A0B2-D18F796AEDC1}" type="parTrans" cxnId="{3CAD43C6-C8BB-44D3-BD68-F23FE03E3739}">
      <dgm:prSet/>
      <dgm:spPr/>
      <dgm:t>
        <a:bodyPr/>
        <a:lstStyle/>
        <a:p>
          <a:endParaRPr lang="en-US">
            <a:latin typeface="MuseoModerno" pitchFamily="2" charset="0"/>
          </a:endParaRPr>
        </a:p>
      </dgm:t>
    </dgm:pt>
    <dgm:pt modelId="{0A5D6D6D-16D1-45D5-805D-002C56EB0900}" type="sibTrans" cxnId="{3CAD43C6-C8BB-44D3-BD68-F23FE03E3739}">
      <dgm:prSet/>
      <dgm:spPr/>
      <dgm:t>
        <a:bodyPr/>
        <a:lstStyle/>
        <a:p>
          <a:endParaRPr lang="en-US">
            <a:latin typeface="MuseoModerno" pitchFamily="2" charset="0"/>
          </a:endParaRPr>
        </a:p>
      </dgm:t>
    </dgm:pt>
    <dgm:pt modelId="{D062621E-0F99-4948-9636-9DF7320853AF}">
      <dgm:prSet phldrT="[Text]"/>
      <dgm:spPr/>
      <dgm:t>
        <a:bodyPr/>
        <a:lstStyle/>
        <a:p>
          <a:endParaRPr lang="en-US" dirty="0">
            <a:latin typeface="MuseoModerno" pitchFamily="2" charset="0"/>
          </a:endParaRPr>
        </a:p>
      </dgm:t>
    </dgm:pt>
    <dgm:pt modelId="{88BA1323-AA51-45D9-AA3C-52D85977843C}" type="parTrans" cxnId="{D1FB4488-9C7C-49D3-8B94-0D45707FD55B}">
      <dgm:prSet/>
      <dgm:spPr/>
      <dgm:t>
        <a:bodyPr/>
        <a:lstStyle/>
        <a:p>
          <a:endParaRPr lang="en-US">
            <a:latin typeface="MuseoModerno" pitchFamily="2" charset="0"/>
          </a:endParaRPr>
        </a:p>
      </dgm:t>
    </dgm:pt>
    <dgm:pt modelId="{CEB2D634-741C-48DC-BCB3-47B5B4A265D7}" type="sibTrans" cxnId="{D1FB4488-9C7C-49D3-8B94-0D45707FD55B}">
      <dgm:prSet/>
      <dgm:spPr/>
      <dgm:t>
        <a:bodyPr/>
        <a:lstStyle/>
        <a:p>
          <a:endParaRPr lang="en-US">
            <a:latin typeface="MuseoModerno" pitchFamily="2" charset="0"/>
          </a:endParaRPr>
        </a:p>
      </dgm:t>
    </dgm:pt>
    <dgm:pt modelId="{A31880BB-9681-448E-8793-979720098A34}">
      <dgm:prSet phldrT="[Text]"/>
      <dgm:spPr/>
      <dgm:t>
        <a:bodyPr/>
        <a:lstStyle/>
        <a:p>
          <a:r>
            <a:rPr lang="en-US" dirty="0">
              <a:latin typeface="MuseoModerno" pitchFamily="2" charset="0"/>
            </a:rPr>
            <a:t>Functions</a:t>
          </a:r>
        </a:p>
      </dgm:t>
    </dgm:pt>
    <dgm:pt modelId="{C246E362-9F14-4E17-A8CA-076CAC9B6947}" type="parTrans" cxnId="{20950B37-68DD-46D9-9F75-20B24EBC1904}">
      <dgm:prSet/>
      <dgm:spPr/>
      <dgm:t>
        <a:bodyPr/>
        <a:lstStyle/>
        <a:p>
          <a:endParaRPr lang="en-US">
            <a:latin typeface="MuseoModerno" pitchFamily="2" charset="0"/>
          </a:endParaRPr>
        </a:p>
      </dgm:t>
    </dgm:pt>
    <dgm:pt modelId="{94ADDDCE-F615-4E06-BF03-5B251EAD08AA}" type="sibTrans" cxnId="{20950B37-68DD-46D9-9F75-20B24EBC1904}">
      <dgm:prSet/>
      <dgm:spPr/>
      <dgm:t>
        <a:bodyPr/>
        <a:lstStyle/>
        <a:p>
          <a:endParaRPr lang="en-US">
            <a:latin typeface="MuseoModerno" pitchFamily="2" charset="0"/>
          </a:endParaRPr>
        </a:p>
      </dgm:t>
    </dgm:pt>
    <dgm:pt modelId="{540251CD-6328-4C0C-9FAC-BFB424EC0BA9}">
      <dgm:prSet/>
      <dgm:spPr>
        <a:solidFill>
          <a:schemeClr val="accent1">
            <a:lumMod val="60000"/>
            <a:lumOff val="40000"/>
          </a:schemeClr>
        </a:solidFill>
      </dgm:spPr>
      <dgm:t>
        <a:bodyPr/>
        <a:lstStyle/>
        <a:p>
          <a:r>
            <a:rPr lang="en-US" dirty="0">
              <a:latin typeface="MuseoModerno" pitchFamily="2" charset="0"/>
            </a:rPr>
            <a:t>Publish</a:t>
          </a:r>
        </a:p>
      </dgm:t>
    </dgm:pt>
    <dgm:pt modelId="{9F814A54-3A34-4396-9124-D839D8283BFE}" type="parTrans" cxnId="{7F898FA4-0295-4CC0-A392-14DBC61B3900}">
      <dgm:prSet/>
      <dgm:spPr/>
      <dgm:t>
        <a:bodyPr/>
        <a:lstStyle/>
        <a:p>
          <a:endParaRPr lang="en-US">
            <a:latin typeface="MuseoModerno" pitchFamily="2" charset="0"/>
          </a:endParaRPr>
        </a:p>
      </dgm:t>
    </dgm:pt>
    <dgm:pt modelId="{FFC2C614-05EA-4749-A846-EEA04DD8C7DF}" type="sibTrans" cxnId="{7F898FA4-0295-4CC0-A392-14DBC61B3900}">
      <dgm:prSet/>
      <dgm:spPr/>
      <dgm:t>
        <a:bodyPr/>
        <a:lstStyle/>
        <a:p>
          <a:endParaRPr lang="en-US">
            <a:latin typeface="MuseoModerno" pitchFamily="2" charset="0"/>
          </a:endParaRPr>
        </a:p>
      </dgm:t>
    </dgm:pt>
    <dgm:pt modelId="{E4BB847F-661A-40E5-B274-E31043A44372}" type="pres">
      <dgm:prSet presAssocID="{D558300D-F334-4791-9FEC-D514C00E7C7B}" presName="mainComposite" presStyleCnt="0">
        <dgm:presLayoutVars>
          <dgm:chPref val="1"/>
          <dgm:dir/>
          <dgm:animOne val="branch"/>
          <dgm:animLvl val="lvl"/>
          <dgm:resizeHandles val="exact"/>
        </dgm:presLayoutVars>
      </dgm:prSet>
      <dgm:spPr/>
    </dgm:pt>
    <dgm:pt modelId="{419DF4E3-19A5-447A-81AF-F4773A419FFD}" type="pres">
      <dgm:prSet presAssocID="{D558300D-F334-4791-9FEC-D514C00E7C7B}" presName="hierFlow" presStyleCnt="0"/>
      <dgm:spPr/>
    </dgm:pt>
    <dgm:pt modelId="{E3CE5543-AC04-4EC1-B6AE-E01EC5E38A18}" type="pres">
      <dgm:prSet presAssocID="{D558300D-F334-4791-9FEC-D514C00E7C7B}" presName="firstBuf" presStyleCnt="0"/>
      <dgm:spPr/>
    </dgm:pt>
    <dgm:pt modelId="{5B5E1A58-0868-49C9-AA7C-9F875E46F21B}" type="pres">
      <dgm:prSet presAssocID="{D558300D-F334-4791-9FEC-D514C00E7C7B}" presName="hierChild1" presStyleCnt="0">
        <dgm:presLayoutVars>
          <dgm:chPref val="1"/>
          <dgm:animOne val="branch"/>
          <dgm:animLvl val="lvl"/>
        </dgm:presLayoutVars>
      </dgm:prSet>
      <dgm:spPr/>
    </dgm:pt>
    <dgm:pt modelId="{B9CB6F70-1A72-4770-A5EE-4630D2A6A6C4}" type="pres">
      <dgm:prSet presAssocID="{1988B7F8-3CAF-460C-923D-6C2FEF57B2C8}" presName="Name14" presStyleCnt="0"/>
      <dgm:spPr/>
    </dgm:pt>
    <dgm:pt modelId="{5CD47101-B834-4BF3-A0A1-F06AF4C4F9D9}" type="pres">
      <dgm:prSet presAssocID="{1988B7F8-3CAF-460C-923D-6C2FEF57B2C8}" presName="level1Shape" presStyleLbl="node0" presStyleIdx="0" presStyleCnt="1">
        <dgm:presLayoutVars>
          <dgm:chPref val="3"/>
        </dgm:presLayoutVars>
      </dgm:prSet>
      <dgm:spPr/>
    </dgm:pt>
    <dgm:pt modelId="{A94FE405-8E50-4ADC-8655-7649B49CAE26}" type="pres">
      <dgm:prSet presAssocID="{1988B7F8-3CAF-460C-923D-6C2FEF57B2C8}" presName="hierChild2" presStyleCnt="0"/>
      <dgm:spPr/>
    </dgm:pt>
    <dgm:pt modelId="{FDC4BEAE-2EAC-4203-ACB5-A93D19387764}" type="pres">
      <dgm:prSet presAssocID="{37BB69FB-AEE2-4322-93A2-EE161290B8D6}" presName="Name19" presStyleLbl="parChTrans1D2" presStyleIdx="0" presStyleCnt="3"/>
      <dgm:spPr/>
    </dgm:pt>
    <dgm:pt modelId="{B02E4309-B8CB-4AA0-B41B-6F9658795572}" type="pres">
      <dgm:prSet presAssocID="{EA15F10E-9EC7-4FD7-848B-5BA737DA7B5B}" presName="Name21" presStyleCnt="0"/>
      <dgm:spPr/>
    </dgm:pt>
    <dgm:pt modelId="{51601CA6-BDA5-4D27-B172-79AE2E8609A4}" type="pres">
      <dgm:prSet presAssocID="{EA15F10E-9EC7-4FD7-848B-5BA737DA7B5B}" presName="level2Shape" presStyleLbl="node2" presStyleIdx="0" presStyleCnt="3"/>
      <dgm:spPr/>
    </dgm:pt>
    <dgm:pt modelId="{0A08855C-139F-4848-8675-7B4C0A2A005B}" type="pres">
      <dgm:prSet presAssocID="{EA15F10E-9EC7-4FD7-848B-5BA737DA7B5B}" presName="hierChild3" presStyleCnt="0"/>
      <dgm:spPr/>
    </dgm:pt>
    <dgm:pt modelId="{387770D7-E7B0-41BD-9117-5D1A597A5BF2}" type="pres">
      <dgm:prSet presAssocID="{CBD14514-29E7-48C8-A0B2-D18F796AEDC1}" presName="Name19" presStyleLbl="parChTrans1D2" presStyleIdx="1" presStyleCnt="3"/>
      <dgm:spPr/>
    </dgm:pt>
    <dgm:pt modelId="{AF77D5EB-AC7D-488F-9420-75F3FA551413}" type="pres">
      <dgm:prSet presAssocID="{77232406-1E93-4D11-85A0-1143907570EE}" presName="Name21" presStyleCnt="0"/>
      <dgm:spPr/>
    </dgm:pt>
    <dgm:pt modelId="{B90CE5E6-2675-46EA-9D09-069714E5B81A}" type="pres">
      <dgm:prSet presAssocID="{77232406-1E93-4D11-85A0-1143907570EE}" presName="level2Shape" presStyleLbl="node2" presStyleIdx="1" presStyleCnt="3"/>
      <dgm:spPr/>
    </dgm:pt>
    <dgm:pt modelId="{1161EC34-783F-4EE8-ACF4-D0E2C5A73FF5}" type="pres">
      <dgm:prSet presAssocID="{77232406-1E93-4D11-85A0-1143907570EE}" presName="hierChild3" presStyleCnt="0"/>
      <dgm:spPr/>
    </dgm:pt>
    <dgm:pt modelId="{8092D988-13C1-42C4-9FE5-72745913BF76}" type="pres">
      <dgm:prSet presAssocID="{9F814A54-3A34-4396-9124-D839D8283BFE}" presName="Name19" presStyleLbl="parChTrans1D2" presStyleIdx="2" presStyleCnt="3"/>
      <dgm:spPr/>
    </dgm:pt>
    <dgm:pt modelId="{0C0E97DF-D0C2-42AF-87A9-21388F527F3F}" type="pres">
      <dgm:prSet presAssocID="{540251CD-6328-4C0C-9FAC-BFB424EC0BA9}" presName="Name21" presStyleCnt="0"/>
      <dgm:spPr/>
    </dgm:pt>
    <dgm:pt modelId="{22FD3AC8-529A-4C65-A708-BE6B3B35FB26}" type="pres">
      <dgm:prSet presAssocID="{540251CD-6328-4C0C-9FAC-BFB424EC0BA9}" presName="level2Shape" presStyleLbl="node2" presStyleIdx="2" presStyleCnt="3"/>
      <dgm:spPr/>
    </dgm:pt>
    <dgm:pt modelId="{BE3A2389-448A-40BD-B880-489A97DD6261}" type="pres">
      <dgm:prSet presAssocID="{540251CD-6328-4C0C-9FAC-BFB424EC0BA9}" presName="hierChild3" presStyleCnt="0"/>
      <dgm:spPr/>
    </dgm:pt>
    <dgm:pt modelId="{AE0B7E50-1595-4552-8AAB-8A2BCBA3FDFC}" type="pres">
      <dgm:prSet presAssocID="{D558300D-F334-4791-9FEC-D514C00E7C7B}" presName="bgShapesFlow" presStyleCnt="0"/>
      <dgm:spPr/>
    </dgm:pt>
    <dgm:pt modelId="{ED0482F6-0ECB-4C57-AAB6-548F3C2E9B31}" type="pres">
      <dgm:prSet presAssocID="{D062621E-0F99-4948-9636-9DF7320853AF}" presName="rectComp" presStyleCnt="0"/>
      <dgm:spPr/>
    </dgm:pt>
    <dgm:pt modelId="{6D70DD5C-1264-4B6E-96C0-A617F9B604E7}" type="pres">
      <dgm:prSet presAssocID="{D062621E-0F99-4948-9636-9DF7320853AF}" presName="bgRect" presStyleLbl="bgShp" presStyleIdx="0" presStyleCnt="2" custLinFactNeighborY="3670"/>
      <dgm:spPr/>
    </dgm:pt>
    <dgm:pt modelId="{6B2EEEC2-DEE6-455E-933E-28EFC461CF2B}" type="pres">
      <dgm:prSet presAssocID="{D062621E-0F99-4948-9636-9DF7320853AF}" presName="bgRectTx" presStyleLbl="bgShp" presStyleIdx="0" presStyleCnt="2">
        <dgm:presLayoutVars>
          <dgm:bulletEnabled val="1"/>
        </dgm:presLayoutVars>
      </dgm:prSet>
      <dgm:spPr/>
    </dgm:pt>
    <dgm:pt modelId="{4F848E40-FE50-48CD-A46D-A054C54B73E2}" type="pres">
      <dgm:prSet presAssocID="{D062621E-0F99-4948-9636-9DF7320853AF}" presName="spComp" presStyleCnt="0"/>
      <dgm:spPr/>
    </dgm:pt>
    <dgm:pt modelId="{BAD3DC9D-F7EB-4D0B-B235-006C196B7109}" type="pres">
      <dgm:prSet presAssocID="{D062621E-0F99-4948-9636-9DF7320853AF}" presName="vSp" presStyleCnt="0"/>
      <dgm:spPr/>
    </dgm:pt>
    <dgm:pt modelId="{2BA1EEDF-2714-4D02-A615-7430ED6756EC}" type="pres">
      <dgm:prSet presAssocID="{A31880BB-9681-448E-8793-979720098A34}" presName="rectComp" presStyleCnt="0"/>
      <dgm:spPr/>
    </dgm:pt>
    <dgm:pt modelId="{DBEE9EF1-8A17-4FF9-A035-7A15E66DEF87}" type="pres">
      <dgm:prSet presAssocID="{A31880BB-9681-448E-8793-979720098A34}" presName="bgRect" presStyleLbl="bgShp" presStyleIdx="1" presStyleCnt="2"/>
      <dgm:spPr/>
    </dgm:pt>
    <dgm:pt modelId="{C6149FD5-DE8E-4037-AC6C-684D7872DF9F}" type="pres">
      <dgm:prSet presAssocID="{A31880BB-9681-448E-8793-979720098A34}" presName="bgRectTx" presStyleLbl="bgShp" presStyleIdx="1" presStyleCnt="2">
        <dgm:presLayoutVars>
          <dgm:bulletEnabled val="1"/>
        </dgm:presLayoutVars>
      </dgm:prSet>
      <dgm:spPr/>
    </dgm:pt>
  </dgm:ptLst>
  <dgm:cxnLst>
    <dgm:cxn modelId="{C0BDB800-FF1F-4F89-9713-8166188BD3D9}" type="presOf" srcId="{A31880BB-9681-448E-8793-979720098A34}" destId="{DBEE9EF1-8A17-4FF9-A035-7A15E66DEF87}" srcOrd="0" destOrd="0" presId="urn:microsoft.com/office/officeart/2005/8/layout/hierarchy6"/>
    <dgm:cxn modelId="{63925902-F5EC-4504-8C45-74DACFC25B1E}" type="presOf" srcId="{77232406-1E93-4D11-85A0-1143907570EE}" destId="{B90CE5E6-2675-46EA-9D09-069714E5B81A}" srcOrd="0" destOrd="0" presId="urn:microsoft.com/office/officeart/2005/8/layout/hierarchy6"/>
    <dgm:cxn modelId="{F20ACA2E-CA12-4831-AFCC-3E9A3BC401BB}" type="presOf" srcId="{D558300D-F334-4791-9FEC-D514C00E7C7B}" destId="{E4BB847F-661A-40E5-B274-E31043A44372}" srcOrd="0" destOrd="0" presId="urn:microsoft.com/office/officeart/2005/8/layout/hierarchy6"/>
    <dgm:cxn modelId="{20950B37-68DD-46D9-9F75-20B24EBC1904}" srcId="{D558300D-F334-4791-9FEC-D514C00E7C7B}" destId="{A31880BB-9681-448E-8793-979720098A34}" srcOrd="2" destOrd="0" parTransId="{C246E362-9F14-4E17-A8CA-076CAC9B6947}" sibTransId="{94ADDDCE-F615-4E06-BF03-5B251EAD08AA}"/>
    <dgm:cxn modelId="{6BB9F65D-DD90-4C67-92C1-C37D2ED6F770}" type="presOf" srcId="{EA15F10E-9EC7-4FD7-848B-5BA737DA7B5B}" destId="{51601CA6-BDA5-4D27-B172-79AE2E8609A4}" srcOrd="0" destOrd="0" presId="urn:microsoft.com/office/officeart/2005/8/layout/hierarchy6"/>
    <dgm:cxn modelId="{33D81547-1721-48BD-9B64-9A631171241A}" type="presOf" srcId="{D062621E-0F99-4948-9636-9DF7320853AF}" destId="{6B2EEEC2-DEE6-455E-933E-28EFC461CF2B}" srcOrd="1" destOrd="0" presId="urn:microsoft.com/office/officeart/2005/8/layout/hierarchy6"/>
    <dgm:cxn modelId="{013D9656-168F-4E57-BE7D-F53BF4F5C79B}" srcId="{1988B7F8-3CAF-460C-923D-6C2FEF57B2C8}" destId="{EA15F10E-9EC7-4FD7-848B-5BA737DA7B5B}" srcOrd="0" destOrd="0" parTransId="{37BB69FB-AEE2-4322-93A2-EE161290B8D6}" sibTransId="{DDE4C342-8559-4D6D-BCA7-B6BCA7F920AA}"/>
    <dgm:cxn modelId="{BC1E195A-1C71-45D4-BD03-EC3206ADB7F5}" type="presOf" srcId="{37BB69FB-AEE2-4322-93A2-EE161290B8D6}" destId="{FDC4BEAE-2EAC-4203-ACB5-A93D19387764}" srcOrd="0" destOrd="0" presId="urn:microsoft.com/office/officeart/2005/8/layout/hierarchy6"/>
    <dgm:cxn modelId="{5319D05A-B05A-47E7-BE58-F4C753F15272}" type="presOf" srcId="{A31880BB-9681-448E-8793-979720098A34}" destId="{C6149FD5-DE8E-4037-AC6C-684D7872DF9F}" srcOrd="1" destOrd="0" presId="urn:microsoft.com/office/officeart/2005/8/layout/hierarchy6"/>
    <dgm:cxn modelId="{D1FB4488-9C7C-49D3-8B94-0D45707FD55B}" srcId="{D558300D-F334-4791-9FEC-D514C00E7C7B}" destId="{D062621E-0F99-4948-9636-9DF7320853AF}" srcOrd="1" destOrd="0" parTransId="{88BA1323-AA51-45D9-AA3C-52D85977843C}" sibTransId="{CEB2D634-741C-48DC-BCB3-47B5B4A265D7}"/>
    <dgm:cxn modelId="{B0CADF94-D824-4F82-B6E4-496F1517BDA5}" srcId="{D558300D-F334-4791-9FEC-D514C00E7C7B}" destId="{1988B7F8-3CAF-460C-923D-6C2FEF57B2C8}" srcOrd="0" destOrd="0" parTransId="{C0AEDC41-AD1E-44FD-A8F0-508596558138}" sibTransId="{FCEFE995-464A-4C2C-9D99-6241BFA45661}"/>
    <dgm:cxn modelId="{7F898FA4-0295-4CC0-A392-14DBC61B3900}" srcId="{1988B7F8-3CAF-460C-923D-6C2FEF57B2C8}" destId="{540251CD-6328-4C0C-9FAC-BFB424EC0BA9}" srcOrd="2" destOrd="0" parTransId="{9F814A54-3A34-4396-9124-D839D8283BFE}" sibTransId="{FFC2C614-05EA-4749-A846-EEA04DD8C7DF}"/>
    <dgm:cxn modelId="{3E19BEB2-E937-4677-8DE7-53A90DA93EC6}" type="presOf" srcId="{9F814A54-3A34-4396-9124-D839D8283BFE}" destId="{8092D988-13C1-42C4-9FE5-72745913BF76}" srcOrd="0" destOrd="0" presId="urn:microsoft.com/office/officeart/2005/8/layout/hierarchy6"/>
    <dgm:cxn modelId="{3CAD43C6-C8BB-44D3-BD68-F23FE03E3739}" srcId="{1988B7F8-3CAF-460C-923D-6C2FEF57B2C8}" destId="{77232406-1E93-4D11-85A0-1143907570EE}" srcOrd="1" destOrd="0" parTransId="{CBD14514-29E7-48C8-A0B2-D18F796AEDC1}" sibTransId="{0A5D6D6D-16D1-45D5-805D-002C56EB0900}"/>
    <dgm:cxn modelId="{007837DF-1807-4FE4-9153-32CDE285ECD2}" type="presOf" srcId="{D062621E-0F99-4948-9636-9DF7320853AF}" destId="{6D70DD5C-1264-4B6E-96C0-A617F9B604E7}" srcOrd="0" destOrd="0" presId="urn:microsoft.com/office/officeart/2005/8/layout/hierarchy6"/>
    <dgm:cxn modelId="{8B20B7F3-9AA4-4A0C-AB82-62E3969B1C30}" type="presOf" srcId="{540251CD-6328-4C0C-9FAC-BFB424EC0BA9}" destId="{22FD3AC8-529A-4C65-A708-BE6B3B35FB26}" srcOrd="0" destOrd="0" presId="urn:microsoft.com/office/officeart/2005/8/layout/hierarchy6"/>
    <dgm:cxn modelId="{DEEB0FFB-9F91-4A61-A642-A25455DFC2FE}" type="presOf" srcId="{CBD14514-29E7-48C8-A0B2-D18F796AEDC1}" destId="{387770D7-E7B0-41BD-9117-5D1A597A5BF2}" srcOrd="0" destOrd="0" presId="urn:microsoft.com/office/officeart/2005/8/layout/hierarchy6"/>
    <dgm:cxn modelId="{6DA964FE-0DCC-4DA0-87B6-EC23C6905599}" type="presOf" srcId="{1988B7F8-3CAF-460C-923D-6C2FEF57B2C8}" destId="{5CD47101-B834-4BF3-A0A1-F06AF4C4F9D9}" srcOrd="0" destOrd="0" presId="urn:microsoft.com/office/officeart/2005/8/layout/hierarchy6"/>
    <dgm:cxn modelId="{210A0C9D-8FCA-49C0-8023-7BDAF2B97EF1}" type="presParOf" srcId="{E4BB847F-661A-40E5-B274-E31043A44372}" destId="{419DF4E3-19A5-447A-81AF-F4773A419FFD}" srcOrd="0" destOrd="0" presId="urn:microsoft.com/office/officeart/2005/8/layout/hierarchy6"/>
    <dgm:cxn modelId="{21E2ADB9-D0DA-42CA-8735-8712927740E7}" type="presParOf" srcId="{419DF4E3-19A5-447A-81AF-F4773A419FFD}" destId="{E3CE5543-AC04-4EC1-B6AE-E01EC5E38A18}" srcOrd="0" destOrd="0" presId="urn:microsoft.com/office/officeart/2005/8/layout/hierarchy6"/>
    <dgm:cxn modelId="{90C7A868-2200-4143-81CA-AAEF6B7A7E36}" type="presParOf" srcId="{419DF4E3-19A5-447A-81AF-F4773A419FFD}" destId="{5B5E1A58-0868-49C9-AA7C-9F875E46F21B}" srcOrd="1" destOrd="0" presId="urn:microsoft.com/office/officeart/2005/8/layout/hierarchy6"/>
    <dgm:cxn modelId="{2CF426F8-14D9-414F-A1EF-5B911D228C30}" type="presParOf" srcId="{5B5E1A58-0868-49C9-AA7C-9F875E46F21B}" destId="{B9CB6F70-1A72-4770-A5EE-4630D2A6A6C4}" srcOrd="0" destOrd="0" presId="urn:microsoft.com/office/officeart/2005/8/layout/hierarchy6"/>
    <dgm:cxn modelId="{E986CCBB-5085-43C6-8F55-7CCE95936817}" type="presParOf" srcId="{B9CB6F70-1A72-4770-A5EE-4630D2A6A6C4}" destId="{5CD47101-B834-4BF3-A0A1-F06AF4C4F9D9}" srcOrd="0" destOrd="0" presId="urn:microsoft.com/office/officeart/2005/8/layout/hierarchy6"/>
    <dgm:cxn modelId="{A9F03260-50C4-4A44-B49C-665292F50990}" type="presParOf" srcId="{B9CB6F70-1A72-4770-A5EE-4630D2A6A6C4}" destId="{A94FE405-8E50-4ADC-8655-7649B49CAE26}" srcOrd="1" destOrd="0" presId="urn:microsoft.com/office/officeart/2005/8/layout/hierarchy6"/>
    <dgm:cxn modelId="{22427767-1315-45BE-AF76-5352DEF3B20A}" type="presParOf" srcId="{A94FE405-8E50-4ADC-8655-7649B49CAE26}" destId="{FDC4BEAE-2EAC-4203-ACB5-A93D19387764}" srcOrd="0" destOrd="0" presId="urn:microsoft.com/office/officeart/2005/8/layout/hierarchy6"/>
    <dgm:cxn modelId="{B57889AB-E7CA-45A6-8B06-865F5C1EF38C}" type="presParOf" srcId="{A94FE405-8E50-4ADC-8655-7649B49CAE26}" destId="{B02E4309-B8CB-4AA0-B41B-6F9658795572}" srcOrd="1" destOrd="0" presId="urn:microsoft.com/office/officeart/2005/8/layout/hierarchy6"/>
    <dgm:cxn modelId="{F4993456-BC77-4AD5-B310-06DEC96285EE}" type="presParOf" srcId="{B02E4309-B8CB-4AA0-B41B-6F9658795572}" destId="{51601CA6-BDA5-4D27-B172-79AE2E8609A4}" srcOrd="0" destOrd="0" presId="urn:microsoft.com/office/officeart/2005/8/layout/hierarchy6"/>
    <dgm:cxn modelId="{C56A5B81-37E7-4F59-A1C9-D2A3F3317F1F}" type="presParOf" srcId="{B02E4309-B8CB-4AA0-B41B-6F9658795572}" destId="{0A08855C-139F-4848-8675-7B4C0A2A005B}" srcOrd="1" destOrd="0" presId="urn:microsoft.com/office/officeart/2005/8/layout/hierarchy6"/>
    <dgm:cxn modelId="{706E54A4-A896-4DCA-ABF3-A31353CC3543}" type="presParOf" srcId="{A94FE405-8E50-4ADC-8655-7649B49CAE26}" destId="{387770D7-E7B0-41BD-9117-5D1A597A5BF2}" srcOrd="2" destOrd="0" presId="urn:microsoft.com/office/officeart/2005/8/layout/hierarchy6"/>
    <dgm:cxn modelId="{C8254F95-D4B9-4E0B-8FBC-BBD62B5AF0A1}" type="presParOf" srcId="{A94FE405-8E50-4ADC-8655-7649B49CAE26}" destId="{AF77D5EB-AC7D-488F-9420-75F3FA551413}" srcOrd="3" destOrd="0" presId="urn:microsoft.com/office/officeart/2005/8/layout/hierarchy6"/>
    <dgm:cxn modelId="{FCCCC959-CA71-4689-9D9D-95B2DD189AA2}" type="presParOf" srcId="{AF77D5EB-AC7D-488F-9420-75F3FA551413}" destId="{B90CE5E6-2675-46EA-9D09-069714E5B81A}" srcOrd="0" destOrd="0" presId="urn:microsoft.com/office/officeart/2005/8/layout/hierarchy6"/>
    <dgm:cxn modelId="{44B633E9-BAC1-4787-B9E9-65111A5E945B}" type="presParOf" srcId="{AF77D5EB-AC7D-488F-9420-75F3FA551413}" destId="{1161EC34-783F-4EE8-ACF4-D0E2C5A73FF5}" srcOrd="1" destOrd="0" presId="urn:microsoft.com/office/officeart/2005/8/layout/hierarchy6"/>
    <dgm:cxn modelId="{2FF11FBC-BE7A-4DE5-86EB-01BF9D97692B}" type="presParOf" srcId="{A94FE405-8E50-4ADC-8655-7649B49CAE26}" destId="{8092D988-13C1-42C4-9FE5-72745913BF76}" srcOrd="4" destOrd="0" presId="urn:microsoft.com/office/officeart/2005/8/layout/hierarchy6"/>
    <dgm:cxn modelId="{E5E4EC2A-0725-4E91-8A15-E091DED96375}" type="presParOf" srcId="{A94FE405-8E50-4ADC-8655-7649B49CAE26}" destId="{0C0E97DF-D0C2-42AF-87A9-21388F527F3F}" srcOrd="5" destOrd="0" presId="urn:microsoft.com/office/officeart/2005/8/layout/hierarchy6"/>
    <dgm:cxn modelId="{5EAB953F-2BE5-4BFC-9FBE-C5367FD6A669}" type="presParOf" srcId="{0C0E97DF-D0C2-42AF-87A9-21388F527F3F}" destId="{22FD3AC8-529A-4C65-A708-BE6B3B35FB26}" srcOrd="0" destOrd="0" presId="urn:microsoft.com/office/officeart/2005/8/layout/hierarchy6"/>
    <dgm:cxn modelId="{0211C4CA-0A91-441A-AB3B-B6DE27EB0403}" type="presParOf" srcId="{0C0E97DF-D0C2-42AF-87A9-21388F527F3F}" destId="{BE3A2389-448A-40BD-B880-489A97DD6261}" srcOrd="1" destOrd="0" presId="urn:microsoft.com/office/officeart/2005/8/layout/hierarchy6"/>
    <dgm:cxn modelId="{461EBDFE-519E-4CC4-A286-0F0C32644A10}" type="presParOf" srcId="{E4BB847F-661A-40E5-B274-E31043A44372}" destId="{AE0B7E50-1595-4552-8AAB-8A2BCBA3FDFC}" srcOrd="1" destOrd="0" presId="urn:microsoft.com/office/officeart/2005/8/layout/hierarchy6"/>
    <dgm:cxn modelId="{66F507B8-BA9A-425A-B6AE-2E3FADDD36BD}" type="presParOf" srcId="{AE0B7E50-1595-4552-8AAB-8A2BCBA3FDFC}" destId="{ED0482F6-0ECB-4C57-AAB6-548F3C2E9B31}" srcOrd="0" destOrd="0" presId="urn:microsoft.com/office/officeart/2005/8/layout/hierarchy6"/>
    <dgm:cxn modelId="{6448B2ED-BE9A-4C6F-A76A-C701A519A179}" type="presParOf" srcId="{ED0482F6-0ECB-4C57-AAB6-548F3C2E9B31}" destId="{6D70DD5C-1264-4B6E-96C0-A617F9B604E7}" srcOrd="0" destOrd="0" presId="urn:microsoft.com/office/officeart/2005/8/layout/hierarchy6"/>
    <dgm:cxn modelId="{9F7C6CAD-B7E3-4245-834F-AA73503E640A}" type="presParOf" srcId="{ED0482F6-0ECB-4C57-AAB6-548F3C2E9B31}" destId="{6B2EEEC2-DEE6-455E-933E-28EFC461CF2B}" srcOrd="1" destOrd="0" presId="urn:microsoft.com/office/officeart/2005/8/layout/hierarchy6"/>
    <dgm:cxn modelId="{56B73B98-F31D-40AB-B24F-D47FEF88DEFE}" type="presParOf" srcId="{AE0B7E50-1595-4552-8AAB-8A2BCBA3FDFC}" destId="{4F848E40-FE50-48CD-A46D-A054C54B73E2}" srcOrd="1" destOrd="0" presId="urn:microsoft.com/office/officeart/2005/8/layout/hierarchy6"/>
    <dgm:cxn modelId="{39B973ED-D951-44E3-A22E-2F95E11D0D32}" type="presParOf" srcId="{4F848E40-FE50-48CD-A46D-A054C54B73E2}" destId="{BAD3DC9D-F7EB-4D0B-B235-006C196B7109}" srcOrd="0" destOrd="0" presId="urn:microsoft.com/office/officeart/2005/8/layout/hierarchy6"/>
    <dgm:cxn modelId="{4E8E1DC4-6F10-437E-AA0B-F1714B1DD2A0}" type="presParOf" srcId="{AE0B7E50-1595-4552-8AAB-8A2BCBA3FDFC}" destId="{2BA1EEDF-2714-4D02-A615-7430ED6756EC}" srcOrd="2" destOrd="0" presId="urn:microsoft.com/office/officeart/2005/8/layout/hierarchy6"/>
    <dgm:cxn modelId="{67C0B942-04AE-48BD-8D50-993B4ABD5D1B}" type="presParOf" srcId="{2BA1EEDF-2714-4D02-A615-7430ED6756EC}" destId="{DBEE9EF1-8A17-4FF9-A035-7A15E66DEF87}" srcOrd="0" destOrd="0" presId="urn:microsoft.com/office/officeart/2005/8/layout/hierarchy6"/>
    <dgm:cxn modelId="{64B089FF-A238-434E-8B09-C09953AC127C}" type="presParOf" srcId="{2BA1EEDF-2714-4D02-A615-7430ED6756EC}" destId="{C6149FD5-DE8E-4037-AC6C-684D7872DF9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E9EF1-8A17-4FF9-A035-7A15E66DEF87}">
      <dsp:nvSpPr>
        <dsp:cNvPr id="0" name=""/>
        <dsp:cNvSpPr/>
      </dsp:nvSpPr>
      <dsp:spPr>
        <a:xfrm>
          <a:off x="0" y="116713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useoModerno" pitchFamily="2" charset="0"/>
            </a:rPr>
            <a:t>Functions</a:t>
          </a:r>
        </a:p>
      </dsp:txBody>
      <dsp:txXfrm>
        <a:off x="0" y="1167133"/>
        <a:ext cx="2772942" cy="996353"/>
      </dsp:txXfrm>
    </dsp:sp>
    <dsp:sp modelId="{6D70DD5C-1264-4B6E-96C0-A617F9B604E7}">
      <dsp:nvSpPr>
        <dsp:cNvPr id="0" name=""/>
        <dsp:cNvSpPr/>
      </dsp:nvSpPr>
      <dsp:spPr>
        <a:xfrm>
          <a:off x="0" y="3781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endParaRPr lang="en-US" sz="3000" kern="1200" dirty="0">
            <a:latin typeface="MuseoModerno" pitchFamily="2" charset="0"/>
          </a:endParaRPr>
        </a:p>
      </dsp:txBody>
      <dsp:txXfrm>
        <a:off x="0" y="37813"/>
        <a:ext cx="2772942" cy="996353"/>
      </dsp:txXfrm>
    </dsp:sp>
    <dsp:sp modelId="{5CD47101-B834-4BF3-A0A1-F06AF4C4F9D9}">
      <dsp:nvSpPr>
        <dsp:cNvPr id="0" name=""/>
        <dsp:cNvSpPr/>
      </dsp:nvSpPr>
      <dsp:spPr>
        <a:xfrm>
          <a:off x="5279863" y="86014"/>
          <a:ext cx="1271494" cy="84766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Score</a:t>
          </a:r>
        </a:p>
      </dsp:txBody>
      <dsp:txXfrm>
        <a:off x="5304690" y="110841"/>
        <a:ext cx="1221840" cy="798008"/>
      </dsp:txXfrm>
    </dsp:sp>
    <dsp:sp modelId="{FDC4BEAE-2EAC-4203-ACB5-A93D19387764}">
      <dsp:nvSpPr>
        <dsp:cNvPr id="0" name=""/>
        <dsp:cNvSpPr/>
      </dsp:nvSpPr>
      <dsp:spPr>
        <a:xfrm>
          <a:off x="4262667" y="933676"/>
          <a:ext cx="1652942" cy="339065"/>
        </a:xfrm>
        <a:custGeom>
          <a:avLst/>
          <a:gdLst/>
          <a:ahLst/>
          <a:cxnLst/>
          <a:rect l="0" t="0" r="0" b="0"/>
          <a:pathLst>
            <a:path>
              <a:moveTo>
                <a:pt x="1652942" y="0"/>
              </a:moveTo>
              <a:lnTo>
                <a:pt x="1652942" y="169532"/>
              </a:lnTo>
              <a:lnTo>
                <a:pt x="0" y="169532"/>
              </a:lnTo>
              <a:lnTo>
                <a:pt x="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01CA6-BDA5-4D27-B172-79AE2E8609A4}">
      <dsp:nvSpPr>
        <dsp:cNvPr id="0" name=""/>
        <dsp:cNvSpPr/>
      </dsp:nvSpPr>
      <dsp:spPr>
        <a:xfrm>
          <a:off x="3626920"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Import</a:t>
          </a:r>
        </a:p>
      </dsp:txBody>
      <dsp:txXfrm>
        <a:off x="3651747" y="1297569"/>
        <a:ext cx="1221840" cy="798008"/>
      </dsp:txXfrm>
    </dsp:sp>
    <dsp:sp modelId="{387770D7-E7B0-41BD-9117-5D1A597A5BF2}">
      <dsp:nvSpPr>
        <dsp:cNvPr id="0" name=""/>
        <dsp:cNvSpPr/>
      </dsp:nvSpPr>
      <dsp:spPr>
        <a:xfrm>
          <a:off x="5869890" y="933676"/>
          <a:ext cx="91440" cy="339065"/>
        </a:xfrm>
        <a:custGeom>
          <a:avLst/>
          <a:gdLst/>
          <a:ahLst/>
          <a:cxnLst/>
          <a:rect l="0" t="0" r="0" b="0"/>
          <a:pathLst>
            <a:path>
              <a:moveTo>
                <a:pt x="45720" y="0"/>
              </a:moveTo>
              <a:lnTo>
                <a:pt x="4572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CE5E6-2675-46EA-9D09-069714E5B81A}">
      <dsp:nvSpPr>
        <dsp:cNvPr id="0" name=""/>
        <dsp:cNvSpPr/>
      </dsp:nvSpPr>
      <dsp:spPr>
        <a:xfrm>
          <a:off x="5279863"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Update</a:t>
          </a:r>
        </a:p>
      </dsp:txBody>
      <dsp:txXfrm>
        <a:off x="5304690" y="1297569"/>
        <a:ext cx="1221840" cy="798008"/>
      </dsp:txXfrm>
    </dsp:sp>
    <dsp:sp modelId="{8092D988-13C1-42C4-9FE5-72745913BF76}">
      <dsp:nvSpPr>
        <dsp:cNvPr id="0" name=""/>
        <dsp:cNvSpPr/>
      </dsp:nvSpPr>
      <dsp:spPr>
        <a:xfrm>
          <a:off x="5915610" y="933676"/>
          <a:ext cx="1652942" cy="339065"/>
        </a:xfrm>
        <a:custGeom>
          <a:avLst/>
          <a:gdLst/>
          <a:ahLst/>
          <a:cxnLst/>
          <a:rect l="0" t="0" r="0" b="0"/>
          <a:pathLst>
            <a:path>
              <a:moveTo>
                <a:pt x="0" y="0"/>
              </a:moveTo>
              <a:lnTo>
                <a:pt x="0" y="169532"/>
              </a:lnTo>
              <a:lnTo>
                <a:pt x="1652942" y="169532"/>
              </a:lnTo>
              <a:lnTo>
                <a:pt x="1652942"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FD3AC8-529A-4C65-A708-BE6B3B35FB26}">
      <dsp:nvSpPr>
        <dsp:cNvPr id="0" name=""/>
        <dsp:cNvSpPr/>
      </dsp:nvSpPr>
      <dsp:spPr>
        <a:xfrm>
          <a:off x="6932805"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Publish</a:t>
          </a:r>
        </a:p>
      </dsp:txBody>
      <dsp:txXfrm>
        <a:off x="6957632" y="1297569"/>
        <a:ext cx="1221840" cy="7980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ogle Sans" panose="020B0503030502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ogle Sans" panose="020B0503030502040204" pitchFamily="34" charset="0"/>
              </a:defRPr>
            </a:lvl1pPr>
          </a:lstStyle>
          <a:p>
            <a:fld id="{4FC83195-186A-4CDA-9BC1-64FBA42B98A2}" type="datetimeFigureOut">
              <a:rPr lang="en-US" smtClean="0"/>
              <a:pPr/>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ogle Sans" panose="020B0503030502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ogle Sans" panose="020B0503030502040204" pitchFamily="34" charset="0"/>
              </a:defRPr>
            </a:lvl1pPr>
          </a:lstStyle>
          <a:p>
            <a:fld id="{A0C27D15-D9EB-4174-8B99-D4A932DE1493}" type="slidenum">
              <a:rPr lang="en-US" smtClean="0"/>
              <a:pPr/>
              <a:t>‹#›</a:t>
            </a:fld>
            <a:endParaRPr lang="en-US"/>
          </a:p>
        </p:txBody>
      </p:sp>
    </p:spTree>
    <p:extLst>
      <p:ext uri="{BB962C8B-B14F-4D97-AF65-F5344CB8AC3E}">
        <p14:creationId xmlns:p14="http://schemas.microsoft.com/office/powerpoint/2010/main" val="358407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oogle Sans" panose="020B0503030502040204" pitchFamily="34" charset="0"/>
        <a:ea typeface="+mn-ea"/>
        <a:cs typeface="+mn-cs"/>
      </a:defRPr>
    </a:lvl1pPr>
    <a:lvl2pPr marL="457200" algn="l" defTabSz="914400" rtl="0" eaLnBrk="1" latinLnBrk="0" hangingPunct="1">
      <a:defRPr sz="1200" kern="1200">
        <a:solidFill>
          <a:schemeClr val="tx1"/>
        </a:solidFill>
        <a:latin typeface="Google Sans" panose="020B0503030502040204" pitchFamily="34" charset="0"/>
        <a:ea typeface="+mn-ea"/>
        <a:cs typeface="+mn-cs"/>
      </a:defRPr>
    </a:lvl2pPr>
    <a:lvl3pPr marL="914400" algn="l" defTabSz="914400" rtl="0" eaLnBrk="1" latinLnBrk="0" hangingPunct="1">
      <a:defRPr sz="1200" kern="1200">
        <a:solidFill>
          <a:schemeClr val="tx1"/>
        </a:solidFill>
        <a:latin typeface="Google Sans" panose="020B0503030502040204" pitchFamily="34" charset="0"/>
        <a:ea typeface="+mn-ea"/>
        <a:cs typeface="+mn-cs"/>
      </a:defRPr>
    </a:lvl3pPr>
    <a:lvl4pPr marL="1371600" algn="l" defTabSz="914400" rtl="0" eaLnBrk="1" latinLnBrk="0" hangingPunct="1">
      <a:defRPr sz="1200" kern="1200">
        <a:solidFill>
          <a:schemeClr val="tx1"/>
        </a:solidFill>
        <a:latin typeface="Google Sans" panose="020B0503030502040204" pitchFamily="34" charset="0"/>
        <a:ea typeface="+mn-ea"/>
        <a:cs typeface="+mn-cs"/>
      </a:defRPr>
    </a:lvl4pPr>
    <a:lvl5pPr marL="1828800" algn="l" defTabSz="914400" rtl="0" eaLnBrk="1" latinLnBrk="0" hangingPunct="1">
      <a:defRPr sz="1200" kern="1200">
        <a:solidFill>
          <a:schemeClr val="tx1"/>
        </a:solidFill>
        <a:latin typeface="Google Sans" panose="020B0503030502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em làm gì?</a:t>
            </a:r>
          </a:p>
        </p:txBody>
      </p:sp>
      <p:sp>
        <p:nvSpPr>
          <p:cNvPr id="4" name="Slide Number Placeholder 3"/>
          <p:cNvSpPr>
            <a:spLocks noGrp="1"/>
          </p:cNvSpPr>
          <p:nvPr>
            <p:ph type="sldNum" sz="quarter" idx="5"/>
          </p:nvPr>
        </p:nvSpPr>
        <p:spPr/>
        <p:txBody>
          <a:bodyPr/>
          <a:lstStyle/>
          <a:p>
            <a:fld id="{A0C27D15-D9EB-4174-8B99-D4A932DE1493}" type="slidenum">
              <a:rPr lang="en-US" smtClean="0"/>
              <a:pPr/>
              <a:t>4</a:t>
            </a:fld>
            <a:endParaRPr lang="en-US"/>
          </a:p>
        </p:txBody>
      </p:sp>
    </p:spTree>
    <p:extLst>
      <p:ext uri="{BB962C8B-B14F-4D97-AF65-F5344CB8AC3E}">
        <p14:creationId xmlns:p14="http://schemas.microsoft.com/office/powerpoint/2010/main" val="215252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Score’s hierarchical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a:t>
            </a:r>
            <a:r>
              <a:rPr lang="en-US" b="1"/>
              <a:t>4 main functions</a:t>
            </a:r>
            <a:r>
              <a:rPr lang="en-US" sz="1200" kern="1200">
                <a:latin typeface="MuseoModerno" pitchFamily="2" charset="0"/>
              </a:rPr>
              <a:t>. </a:t>
            </a:r>
            <a:r>
              <a:rPr lang="en-US"/>
              <a:t>Each function has its </a:t>
            </a:r>
            <a:r>
              <a:rPr lang="en-US" b="1"/>
              <a:t>branches</a:t>
            </a:r>
            <a:r>
              <a:rPr lang="en-US"/>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Search function</a:t>
            </a:r>
            <a:r>
              <a:rPr lang="en-US"/>
              <a:t>: we are able to search by using keywords: School name, School type, Year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suggestion</a:t>
            </a:r>
            <a:r>
              <a:rPr lang="en-US"/>
              <a:t>, you can get recommendation base on scores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Analysis &amp; Visualization </a:t>
            </a:r>
            <a:r>
              <a:rPr lang="en-US" sz="1200" kern="1200">
                <a:latin typeface="MuseoModerno" pitchFamily="2" charset="0"/>
              </a:rPr>
              <a:t>point out the correlation of figures and their meaning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Report section </a:t>
            </a:r>
            <a:r>
              <a:rPr lang="en-US" sz="1200" kern="1200">
                <a:latin typeface="MuseoModerno" pitchFamily="2" charset="0"/>
              </a:rPr>
              <a:t>provides different kinds of flexible ranking and general statistic. </a:t>
            </a:r>
            <a:r>
              <a:rPr lang="en-US" sz="1200" kern="1200">
                <a:solidFill>
                  <a:srgbClr val="FF0000"/>
                </a:solidFill>
                <a:latin typeface="MuseoModerno" pitchFamily="2" charset="0"/>
              </a:rPr>
              <a:t>Finally, we can export gathered data in multiple formats such as PDF or Excel for our different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rgbClr val="FF0000"/>
                </a:solidFill>
                <a:latin typeface="MuseoModerno" pitchFamily="2" charset="0"/>
              </a:rPr>
              <a:t>Đây là cây phân cấp của Score.
Có 4 chức năng chính. Mỗi chức năng có các nhá</a:t>
            </a:r>
            <a:r>
              <a:rPr lang="en-US" sz="1200" kern="1200">
                <a:solidFill>
                  <a:srgbClr val="FF0000"/>
                </a:solidFill>
                <a:latin typeface="MuseoModerno" pitchFamily="2" charset="0"/>
              </a:rPr>
              <a:t>nh riêng</a:t>
            </a:r>
            <a:r>
              <a:rPr lang="vi-VN" sz="1200" kern="1200">
                <a:solidFill>
                  <a:srgbClr val="FF0000"/>
                </a:solidFill>
                <a:latin typeface="MuseoModerno" pitchFamily="2" charset="0"/>
              </a:rPr>
              <a:t>:
</a:t>
            </a:r>
            <a:r>
              <a:rPr lang="en-US" sz="1200" kern="1200">
                <a:solidFill>
                  <a:srgbClr val="FF0000"/>
                </a:solidFill>
                <a:latin typeface="MuseoModerno" pitchFamily="2" charset="0"/>
              </a:rPr>
              <a:t>-</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Với chức năng Tìm kiếm: </a:t>
            </a:r>
            <a:r>
              <a:rPr lang="vi-VN" sz="1200" kern="1200">
                <a:solidFill>
                  <a:srgbClr val="FF0000"/>
                </a:solidFill>
                <a:latin typeface="MuseoModerno" pitchFamily="2" charset="0"/>
              </a:rPr>
              <a:t>chúng </a:t>
            </a:r>
            <a:r>
              <a:rPr lang="en-US" sz="1200" kern="1200">
                <a:solidFill>
                  <a:srgbClr val="FF0000"/>
                </a:solidFill>
                <a:latin typeface="MuseoModerno" pitchFamily="2" charset="0"/>
              </a:rPr>
              <a:t>ta</a:t>
            </a:r>
            <a:r>
              <a:rPr lang="vi-VN" sz="1200" kern="1200">
                <a:solidFill>
                  <a:srgbClr val="FF0000"/>
                </a:solidFill>
                <a:latin typeface="MuseoModerno" pitchFamily="2" charset="0"/>
              </a:rPr>
              <a:t> có thể tìm kiếm bằng cách sử dụng các từ khóa: </a:t>
            </a:r>
            <a:r>
              <a:rPr lang="vi-VN" sz="1200" i="1" kern="1200">
                <a:solidFill>
                  <a:srgbClr val="FF0000"/>
                </a:solidFill>
                <a:latin typeface="MuseoModerno" pitchFamily="2" charset="0"/>
              </a:rPr>
              <a:t>Tên trường, Loại trường, Năm</a:t>
            </a:r>
            <a:r>
              <a:rPr lang="vi-VN" sz="1200" kern="1200">
                <a:solidFill>
                  <a:srgbClr val="FF0000"/>
                </a:solidFill>
                <a:latin typeface="MuseoModerno" pitchFamily="2" charset="0"/>
              </a:rPr>
              <a:t>
</a:t>
            </a:r>
            <a:r>
              <a:rPr lang="en-US" sz="1200" kern="1200">
                <a:solidFill>
                  <a:srgbClr val="FF0000"/>
                </a:solidFill>
                <a:latin typeface="MuseoModerno" pitchFamily="2" charset="0"/>
              </a:rPr>
              <a:t>- </a:t>
            </a:r>
            <a:r>
              <a:rPr lang="vi-VN" sz="1200" b="1" kern="1200">
                <a:solidFill>
                  <a:srgbClr val="FF0000"/>
                </a:solidFill>
                <a:latin typeface="MuseoModerno" pitchFamily="2" charset="0"/>
              </a:rPr>
              <a:t>Với đề xuất</a:t>
            </a:r>
            <a:r>
              <a:rPr lang="vi-VN" sz="1200" kern="1200">
                <a:solidFill>
                  <a:srgbClr val="FF0000"/>
                </a:solidFill>
                <a:latin typeface="MuseoModerno" pitchFamily="2" charset="0"/>
              </a:rPr>
              <a:t>, bạn có thể nhận được đề xuất</a:t>
            </a:r>
            <a:r>
              <a:rPr lang="en-US" sz="1200" kern="1200">
                <a:solidFill>
                  <a:srgbClr val="FF0000"/>
                </a:solidFill>
                <a:latin typeface="MuseoModerno" pitchFamily="2" charset="0"/>
              </a:rPr>
              <a:t> trường phù hợp</a:t>
            </a:r>
            <a:r>
              <a:rPr lang="vi-VN" sz="1200" kern="1200">
                <a:solidFill>
                  <a:srgbClr val="FF0000"/>
                </a:solidFill>
                <a:latin typeface="MuseoModerno" pitchFamily="2" charset="0"/>
              </a:rPr>
              <a:t> dựa trên điểm số 
</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Phân tích &amp;</a:t>
            </a:r>
            <a:r>
              <a:rPr lang="en-US" sz="1200" b="1" kern="1200">
                <a:solidFill>
                  <a:srgbClr val="FF0000"/>
                </a:solidFill>
                <a:latin typeface="MuseoModerno" pitchFamily="2" charset="0"/>
              </a:rPr>
              <a:t> trực </a:t>
            </a:r>
            <a:r>
              <a:rPr lang="vi-VN" sz="1200" b="1" kern="1200">
                <a:solidFill>
                  <a:srgbClr val="FF0000"/>
                </a:solidFill>
                <a:latin typeface="MuseoModerno" pitchFamily="2" charset="0"/>
              </a:rPr>
              <a:t>quan hóa </a:t>
            </a:r>
            <a:r>
              <a:rPr lang="vi-VN" sz="1200" kern="1200">
                <a:solidFill>
                  <a:srgbClr val="FF0000"/>
                </a:solidFill>
                <a:latin typeface="MuseoModerno" pitchFamily="2" charset="0"/>
              </a:rPr>
              <a:t>chỉ ra mối tương quan của các số liệu và ý nghĩa của chúng
</a:t>
            </a:r>
            <a:r>
              <a:rPr lang="en-US" sz="1200" kern="1200">
                <a:solidFill>
                  <a:srgbClr val="FF0000"/>
                </a:solidFill>
                <a:latin typeface="MuseoModerno" pitchFamily="2" charset="0"/>
              </a:rPr>
              <a:t>- </a:t>
            </a:r>
            <a:r>
              <a:rPr lang="vi-VN" sz="1200" b="1" kern="1200">
                <a:solidFill>
                  <a:srgbClr val="FF0000"/>
                </a:solidFill>
                <a:latin typeface="MuseoModerno" pitchFamily="2" charset="0"/>
              </a:rPr>
              <a:t>Phần báo cáo cung cấp các loại </a:t>
            </a:r>
            <a:r>
              <a:rPr lang="vi-VN" sz="1200" kern="1200">
                <a:solidFill>
                  <a:srgbClr val="FF0000"/>
                </a:solidFill>
                <a:latin typeface="MuseoModerno" pitchFamily="2" charset="0"/>
              </a:rPr>
              <a:t>xếp hạng linh hoạt khác nhau và thống kê chung. Cuối cùng, chúng t</a:t>
            </a:r>
            <a:r>
              <a:rPr lang="en-US" sz="1200" kern="1200">
                <a:solidFill>
                  <a:srgbClr val="FF0000"/>
                </a:solidFill>
                <a:latin typeface="MuseoModerno" pitchFamily="2" charset="0"/>
              </a:rPr>
              <a:t>a</a:t>
            </a:r>
            <a:r>
              <a:rPr lang="vi-VN" sz="1200" kern="1200">
                <a:solidFill>
                  <a:srgbClr val="FF0000"/>
                </a:solidFill>
                <a:latin typeface="MuseoModerno" pitchFamily="2" charset="0"/>
              </a:rPr>
              <a:t> có thể xuất dữ liệu thu thập được ở nhiều định dạng như PDF hoặc Excel cho các mục đích khác nhau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13</a:t>
            </a:fld>
            <a:endParaRPr lang="en-US"/>
          </a:p>
        </p:txBody>
      </p:sp>
    </p:spTree>
    <p:extLst>
      <p:ext uri="{BB962C8B-B14F-4D97-AF65-F5344CB8AC3E}">
        <p14:creationId xmlns:p14="http://schemas.microsoft.com/office/powerpoint/2010/main" val="28780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Administrator page for manager to update data directly on database every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a:t>
            </a:r>
            <a:r>
              <a:rPr lang="vi-VN"/>
              <a:t>rang quản trị viên để </a:t>
            </a:r>
            <a:r>
              <a:rPr lang="en-US"/>
              <a:t>người quản lý trực tiếp cập nhật</a:t>
            </a:r>
            <a:r>
              <a:rPr lang="vi-VN"/>
              <a:t> dữ liệu</a:t>
            </a:r>
            <a:r>
              <a:rPr lang="en-US"/>
              <a:t> trên </a:t>
            </a:r>
            <a:r>
              <a:rPr lang="vi-VN"/>
              <a:t>trên cơ sở dữ liệu</a:t>
            </a:r>
            <a:r>
              <a:rPr lang="en-US"/>
              <a:t> </a:t>
            </a:r>
            <a:r>
              <a:rPr lang="vi-VN"/>
              <a:t>hàng năm.</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14</a:t>
            </a:fld>
            <a:endParaRPr lang="en-US"/>
          </a:p>
        </p:txBody>
      </p:sp>
    </p:spTree>
    <p:extLst>
      <p:ext uri="{BB962C8B-B14F-4D97-AF65-F5344CB8AC3E}">
        <p14:creationId xmlns:p14="http://schemas.microsoft.com/office/powerpoint/2010/main" val="165825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programming languages which we use to build Score website:</a:t>
            </a:r>
          </a:p>
          <a:p>
            <a:pPr marL="171450" indent="-171450">
              <a:buFont typeface="Arial" panose="020B0604020202020204" pitchFamily="34" charset="0"/>
              <a:buChar char="•"/>
            </a:pPr>
            <a:r>
              <a:rPr lang="en-US"/>
              <a:t>HTML, CSS for website appearance</a:t>
            </a:r>
          </a:p>
          <a:p>
            <a:pPr marL="171450" indent="-171450">
              <a:buFont typeface="Arial" panose="020B0604020202020204" pitchFamily="34" charset="0"/>
              <a:buChar char="•"/>
            </a:pPr>
            <a:r>
              <a:rPr lang="en-US"/>
              <a:t>Javascript, PHP for handling data from user input</a:t>
            </a:r>
          </a:p>
          <a:p>
            <a:pPr marL="171450" indent="-171450">
              <a:buFont typeface="Arial" panose="020B0604020202020204" pitchFamily="34" charset="0"/>
              <a:buChar char="•"/>
            </a:pPr>
            <a:r>
              <a:rPr lang="en-US"/>
              <a:t>MySQL for database actions</a:t>
            </a:r>
          </a:p>
          <a:p>
            <a:pPr marL="171450" indent="-171450">
              <a:buFont typeface="Arial" panose="020B0604020202020204" pitchFamily="34" charset="0"/>
              <a:buChar char="•"/>
            </a:pPr>
            <a:r>
              <a:rPr lang="en-US"/>
              <a:t>Python for reconstructing data from images to .csv file</a:t>
            </a:r>
          </a:p>
          <a:p>
            <a:pPr marL="0" indent="0">
              <a:buFont typeface="Arial" panose="020B0604020202020204" pitchFamily="34" charset="0"/>
              <a:buNone/>
            </a:pPr>
            <a:endParaRPr lang="en-US"/>
          </a:p>
          <a:p>
            <a:pPr marL="0" indent="0">
              <a:buFont typeface="Arial" panose="020B0604020202020204" pitchFamily="34" charset="0"/>
              <a:buNone/>
            </a:pPr>
            <a:r>
              <a:rPr lang="vi-VN"/>
              <a:t>Dưới đây là các ngôn ngữ lập trình mà chúng tôi sử dụng để xây dựng trang web Score:</a:t>
            </a:r>
            <a:endParaRPr lang="en-US"/>
          </a:p>
          <a:p>
            <a:pPr marL="171450" indent="-171450">
              <a:buFont typeface="Arial" panose="020B0604020202020204" pitchFamily="34" charset="0"/>
              <a:buChar char="•"/>
            </a:pPr>
            <a:r>
              <a:rPr lang="vi-VN"/>
              <a:t>HTML, CSS để </a:t>
            </a:r>
            <a:r>
              <a:rPr lang="en-US"/>
              <a:t>thiết kế giao diện</a:t>
            </a:r>
            <a:r>
              <a:rPr lang="vi-VN"/>
              <a:t> trang web
Javascript, PHP để xử lý dữ liệu từ đầu vào của người dùng
MySQL cho các </a:t>
            </a:r>
            <a:r>
              <a:rPr lang="en-US"/>
              <a:t>thao tác trên</a:t>
            </a:r>
            <a:r>
              <a:rPr lang="vi-VN"/>
              <a:t> cơ sở dữ liệu
Python để tái tạo lại dữ liệu từ </a:t>
            </a:r>
            <a:r>
              <a:rPr lang="en-US"/>
              <a:t>dạng </a:t>
            </a:r>
            <a:r>
              <a:rPr lang="vi-VN"/>
              <a:t>hình ảnh sang </a:t>
            </a:r>
            <a:r>
              <a:rPr lang="en-US"/>
              <a:t>dữ liệu thô (</a:t>
            </a:r>
            <a:r>
              <a:rPr lang="vi-VN"/>
              <a:t>tệp .csv</a:t>
            </a:r>
            <a:r>
              <a:rPr lang="en-US"/>
              <a:t>)</a:t>
            </a:r>
          </a:p>
        </p:txBody>
      </p:sp>
      <p:sp>
        <p:nvSpPr>
          <p:cNvPr id="4" name="Slide Number Placeholder 3"/>
          <p:cNvSpPr>
            <a:spLocks noGrp="1"/>
          </p:cNvSpPr>
          <p:nvPr>
            <p:ph type="sldNum" sz="quarter" idx="5"/>
          </p:nvPr>
        </p:nvSpPr>
        <p:spPr/>
        <p:txBody>
          <a:bodyPr/>
          <a:lstStyle/>
          <a:p>
            <a:fld id="{A0C27D15-D9EB-4174-8B99-D4A932DE1493}" type="slidenum">
              <a:rPr lang="en-US" smtClean="0"/>
              <a:pPr/>
              <a:t>15</a:t>
            </a:fld>
            <a:endParaRPr lang="en-US"/>
          </a:p>
        </p:txBody>
      </p:sp>
    </p:spTree>
    <p:extLst>
      <p:ext uri="{BB962C8B-B14F-4D97-AF65-F5344CB8AC3E}">
        <p14:creationId xmlns:p14="http://schemas.microsoft.com/office/powerpoint/2010/main" val="24842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the Diagram of how Score works:</a:t>
            </a:r>
          </a:p>
          <a:p>
            <a:pPr marL="171450" indent="-171450">
              <a:buFont typeface="Arial" panose="020B0604020202020204" pitchFamily="34" charset="0"/>
              <a:buChar char="•"/>
            </a:pPr>
            <a:r>
              <a:rPr lang="en-US"/>
              <a:t>First, the system receives keywords from user</a:t>
            </a:r>
          </a:p>
          <a:p>
            <a:pPr marL="171450" indent="-171450">
              <a:buFont typeface="Arial" panose="020B0604020202020204" pitchFamily="34" charset="0"/>
              <a:buChar char="•"/>
            </a:pPr>
            <a:r>
              <a:rPr lang="en-US"/>
              <a:t>Then they will be arranged in the logical way and sent to database server as packaged data</a:t>
            </a:r>
          </a:p>
          <a:p>
            <a:pPr marL="171450" indent="-171450">
              <a:buFont typeface="Arial" panose="020B0604020202020204" pitchFamily="34" charset="0"/>
              <a:buChar char="•"/>
            </a:pPr>
            <a:r>
              <a:rPr lang="en-US"/>
              <a:t>After running Queries on database, the system gets data and rearrange it into tables and graphs</a:t>
            </a:r>
          </a:p>
          <a:p>
            <a:pPr marL="171450" indent="-171450">
              <a:buFont typeface="Arial" panose="020B0604020202020204" pitchFamily="34" charset="0"/>
              <a:buChar char="•"/>
            </a:pPr>
            <a:r>
              <a:rPr lang="en-US"/>
              <a:t>Following that the frontend will stylize the layout and user interface</a:t>
            </a:r>
          </a:p>
          <a:p>
            <a:pPr marL="171450" indent="-171450">
              <a:buFont typeface="Arial" panose="020B0604020202020204" pitchFamily="34" charset="0"/>
              <a:buChar char="•"/>
            </a:pPr>
            <a:r>
              <a:rPr lang="en-US"/>
              <a:t>And that is what User can experience on our website</a:t>
            </a:r>
          </a:p>
          <a:p>
            <a:pPr marL="171450" indent="-171450">
              <a:buFont typeface="Arial" panose="020B0604020202020204" pitchFamily="34" charset="0"/>
              <a:buChar char="•"/>
            </a:pPr>
            <a:endParaRPr lang="en-US"/>
          </a:p>
          <a:p>
            <a:pPr marL="0" indent="0">
              <a:buFont typeface="Arial" panose="020B0604020202020204" pitchFamily="34" charset="0"/>
              <a:buNone/>
            </a:pPr>
            <a:r>
              <a:rPr lang="vi-VN"/>
              <a:t>Đây là Sơ đồ về cách hoạt động của </a:t>
            </a:r>
            <a:r>
              <a:rPr lang="en-US" b="1"/>
              <a:t>Score</a:t>
            </a:r>
            <a:r>
              <a:rPr lang="vi-VN" b="1"/>
              <a:t>:</a:t>
            </a:r>
            <a:endParaRPr lang="en-US" b="1"/>
          </a:p>
          <a:p>
            <a:pPr marL="171450" indent="-171450">
              <a:buFont typeface="Arial" panose="020B0604020202020204" pitchFamily="34" charset="0"/>
              <a:buChar char="•"/>
            </a:pPr>
            <a:r>
              <a:rPr lang="vi-VN"/>
              <a:t>Đầu tiên, hệ thống nhận từ khóa từ người dùng
Sau đó, chúng sẽ được sắp xếp một cách hợp lý và gửi đến máy chủ cơ sở dữ liệu dưới dạng dữ liệu đóng gói
Sau khi chạy </a:t>
            </a:r>
            <a:r>
              <a:rPr lang="vi-VN" b="1"/>
              <a:t>Truy vấn trên cơ sở dữ liệu</a:t>
            </a:r>
            <a:r>
              <a:rPr lang="vi-VN"/>
              <a:t>, hệ thống sẽ lấy dữ liệu và sắp xếp lại nó thành các bảng và đồ thị
</a:t>
            </a:r>
            <a:r>
              <a:rPr lang="en-US"/>
              <a:t>Tiếp theo là </a:t>
            </a:r>
            <a:r>
              <a:rPr lang="en-US" b="1"/>
              <a:t>bộ phận frontend </a:t>
            </a:r>
            <a:r>
              <a:rPr lang="en-US"/>
              <a:t>trình bày bố cục và giao diện người dùng</a:t>
            </a:r>
          </a:p>
          <a:p>
            <a:pPr marL="171450" indent="-171450">
              <a:buFont typeface="Arial" panose="020B0604020202020204" pitchFamily="34" charset="0"/>
              <a:buChar char="•"/>
            </a:pPr>
            <a:r>
              <a:rPr lang="en-US"/>
              <a:t>Và đó là những gì người dùng có thể trải nghiệm trên website của chúng tôi</a:t>
            </a:r>
          </a:p>
        </p:txBody>
      </p:sp>
      <p:sp>
        <p:nvSpPr>
          <p:cNvPr id="4" name="Slide Number Placeholder 3"/>
          <p:cNvSpPr>
            <a:spLocks noGrp="1"/>
          </p:cNvSpPr>
          <p:nvPr>
            <p:ph type="sldNum" sz="quarter" idx="5"/>
          </p:nvPr>
        </p:nvSpPr>
        <p:spPr/>
        <p:txBody>
          <a:bodyPr/>
          <a:lstStyle/>
          <a:p>
            <a:fld id="{A0C27D15-D9EB-4174-8B99-D4A932DE1493}" type="slidenum">
              <a:rPr lang="en-US" smtClean="0"/>
              <a:pPr/>
              <a:t>16</a:t>
            </a:fld>
            <a:endParaRPr lang="en-US"/>
          </a:p>
        </p:txBody>
      </p:sp>
    </p:spTree>
    <p:extLst>
      <p:ext uri="{BB962C8B-B14F-4D97-AF65-F5344CB8AC3E}">
        <p14:creationId xmlns:p14="http://schemas.microsoft.com/office/powerpoint/2010/main" val="260254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17</a:t>
            </a:fld>
            <a:endParaRPr lang="en-US"/>
          </a:p>
        </p:txBody>
      </p:sp>
    </p:spTree>
    <p:extLst>
      <p:ext uri="{BB962C8B-B14F-4D97-AF65-F5344CB8AC3E}">
        <p14:creationId xmlns:p14="http://schemas.microsoft.com/office/powerpoint/2010/main" val="46871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a:t>
            </a:r>
            <a:r>
              <a:rPr lang="en-US" sz="1800" b="1" i="0" u="none" strike="noStrike">
                <a:solidFill>
                  <a:srgbClr val="000000"/>
                </a:solidFill>
                <a:effectLst/>
                <a:latin typeface="Times New Roman" panose="02020603050405020304" pitchFamily="18" charset="0"/>
              </a:rPr>
              <a:t>use the relational database model.</a:t>
            </a:r>
            <a:br>
              <a:rPr lang="en-US"/>
            </a:br>
            <a:endParaRPr lang="en-US"/>
          </a:p>
          <a:p>
            <a:pPr rtl="0">
              <a:spcBef>
                <a:spcPts val="1200"/>
              </a:spcBef>
              <a:spcAft>
                <a:spcPts val="1200"/>
              </a:spcAft>
            </a:pPr>
            <a:r>
              <a:rPr lang="en-US" sz="1200" b="0" i="0" u="none" strike="noStrike">
                <a:solidFill>
                  <a:srgbClr val="000000"/>
                </a:solidFill>
                <a:effectLst/>
                <a:latin typeface="Times New Roman" panose="02020603050405020304" pitchFamily="18" charset="0"/>
              </a:rPr>
              <a:t>Chúng tôi sử dụng cơ sở dữ liệu quan hệ</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18</a:t>
            </a:fld>
            <a:endParaRPr lang="en-US"/>
          </a:p>
        </p:txBody>
      </p:sp>
    </p:spTree>
    <p:extLst>
      <p:ext uri="{BB962C8B-B14F-4D97-AF65-F5344CB8AC3E}">
        <p14:creationId xmlns:p14="http://schemas.microsoft.com/office/powerpoint/2010/main" val="160781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a:t>Data is planned into tables with careful calculation to </a:t>
            </a:r>
            <a:r>
              <a:rPr lang="en-US" sz="1800" b="1">
                <a:solidFill>
                  <a:srgbClr val="2F5597"/>
                </a:solidFill>
              </a:rPr>
              <a:t>avoid excess data</a:t>
            </a:r>
          </a:p>
          <a:p>
            <a:pPr marL="0" marR="0" lvl="0" indent="0" algn="l" defTabSz="914400" rtl="0" eaLnBrk="1" fontAlgn="auto" latinLnBrk="0" hangingPunct="1">
              <a:lnSpc>
                <a:spcPct val="100000"/>
              </a:lnSpc>
              <a:spcBef>
                <a:spcPts val="1200"/>
              </a:spcBef>
              <a:spcAft>
                <a:spcPts val="1200"/>
              </a:spcAft>
              <a:buClrTx/>
              <a:buSzTx/>
              <a:buFontTx/>
              <a:buNone/>
              <a:tabLst/>
              <a:defRPr/>
            </a:pPr>
            <a:endParaRPr lang="en-US" sz="1200">
              <a:solidFill>
                <a:srgbClr val="000000"/>
              </a:solidFill>
              <a:effectLst/>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lang="vi-VN" sz="1200">
                <a:solidFill>
                  <a:srgbClr val="000000"/>
                </a:solidFill>
                <a:effectLst/>
              </a:rPr>
              <a:t>Dữ liệu được </a:t>
            </a:r>
            <a:r>
              <a:rPr lang="en-US" sz="1200">
                <a:solidFill>
                  <a:srgbClr val="000000"/>
                </a:solidFill>
                <a:effectLst/>
              </a:rPr>
              <a:t>phân</a:t>
            </a:r>
            <a:r>
              <a:rPr lang="vi-VN" sz="1200">
                <a:solidFill>
                  <a:srgbClr val="000000"/>
                </a:solidFill>
                <a:effectLst/>
              </a:rPr>
              <a:t> hoạch </a:t>
            </a:r>
            <a:r>
              <a:rPr lang="en-US" sz="1200">
                <a:solidFill>
                  <a:srgbClr val="000000"/>
                </a:solidFill>
                <a:effectLst/>
              </a:rPr>
              <a:t>vào</a:t>
            </a:r>
            <a:r>
              <a:rPr lang="vi-VN" sz="1200">
                <a:solidFill>
                  <a:srgbClr val="000000"/>
                </a:solidFill>
                <a:effectLst/>
              </a:rPr>
              <a:t> các bảng với sự tính toán cẩn thận để tránh dư thừa dữ liệu</a:t>
            </a:r>
          </a:p>
          <a:p>
            <a:pPr rtl="0">
              <a:spcBef>
                <a:spcPts val="1200"/>
              </a:spcBef>
              <a:spcAft>
                <a:spcPts val="1200"/>
              </a:spcAft>
            </a:pP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19</a:t>
            </a:fld>
            <a:endParaRPr lang="en-US"/>
          </a:p>
        </p:txBody>
      </p:sp>
    </p:spTree>
    <p:extLst>
      <p:ext uri="{BB962C8B-B14F-4D97-AF65-F5344CB8AC3E}">
        <p14:creationId xmlns:p14="http://schemas.microsoft.com/office/powerpoint/2010/main" val="22446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a:t>The database is also calculated so that it </a:t>
            </a:r>
            <a:r>
              <a:rPr lang="en-US" sz="1800" b="1">
                <a:solidFill>
                  <a:srgbClr val="2F5597"/>
                </a:solidFill>
              </a:rPr>
              <a:t>can be adapted </a:t>
            </a:r>
            <a:r>
              <a:rPr lang="en-US" sz="1800"/>
              <a:t>in changes</a:t>
            </a:r>
          </a:p>
          <a:p>
            <a:pPr algn="l"/>
            <a:endParaRPr lang="en-US" sz="1800"/>
          </a:p>
          <a:p>
            <a:pPr algn="l"/>
            <a:r>
              <a:rPr lang="vi-VN" sz="1800"/>
              <a:t>Cơ sở dữ liệu cũng được tính toán để có thể </a:t>
            </a:r>
            <a:r>
              <a:rPr lang="en-US" sz="1800"/>
              <a:t>thích nghi đ</a:t>
            </a:r>
            <a:r>
              <a:rPr lang="vi-VN" sz="1800"/>
              <a:t>ược </a:t>
            </a:r>
            <a:r>
              <a:rPr lang="en-US" sz="1800"/>
              <a:t>với những sự </a:t>
            </a:r>
            <a:r>
              <a:rPr lang="vi-VN" sz="1800"/>
              <a:t>thay đổi</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pPr/>
              <a:t>20</a:t>
            </a:fld>
            <a:endParaRPr lang="en-US"/>
          </a:p>
        </p:txBody>
      </p:sp>
    </p:spTree>
    <p:extLst>
      <p:ext uri="{BB962C8B-B14F-4D97-AF65-F5344CB8AC3E}">
        <p14:creationId xmlns:p14="http://schemas.microsoft.com/office/powerpoint/2010/main" val="79966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21</a:t>
            </a:fld>
            <a:endParaRPr lang="en-US"/>
          </a:p>
        </p:txBody>
      </p:sp>
    </p:spTree>
    <p:extLst>
      <p:ext uri="{BB962C8B-B14F-4D97-AF65-F5344CB8AC3E}">
        <p14:creationId xmlns:p14="http://schemas.microsoft.com/office/powerpoint/2010/main" val="157904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24</a:t>
            </a:fld>
            <a:endParaRPr lang="en-US"/>
          </a:p>
        </p:txBody>
      </p:sp>
    </p:spTree>
    <p:extLst>
      <p:ext uri="{BB962C8B-B14F-4D97-AF65-F5344CB8AC3E}">
        <p14:creationId xmlns:p14="http://schemas.microsoft.com/office/powerpoint/2010/main" val="175276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Score is a website project that aims to make it easier to choose a high school for </a:t>
            </a:r>
            <a:r>
              <a:rPr lang="en-US" sz="1800" b="1">
                <a:solidFill>
                  <a:srgbClr val="2F5597"/>
                </a:solidFill>
              </a:rPr>
              <a:t>parents</a:t>
            </a:r>
            <a:r>
              <a:rPr lang="en-US" sz="1800"/>
              <a:t>, </a:t>
            </a:r>
            <a:r>
              <a:rPr lang="en-US" sz="1800" b="1">
                <a:solidFill>
                  <a:srgbClr val="2F5597"/>
                </a:solidFill>
              </a:rPr>
              <a:t>teachers </a:t>
            </a:r>
            <a:r>
              <a:rPr lang="en-US" sz="1800"/>
              <a:t>and </a:t>
            </a:r>
            <a:r>
              <a:rPr lang="en-US" sz="1800" b="1">
                <a:solidFill>
                  <a:srgbClr val="2F5597"/>
                </a:solidFill>
              </a:rPr>
              <a:t>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Score là một dự án website nhằm giúp chọn trường THPT dễ dàng hơn cho phụ huynh, giáo viên và học sinh</a:t>
            </a:r>
          </a:p>
        </p:txBody>
      </p:sp>
      <p:sp>
        <p:nvSpPr>
          <p:cNvPr id="4" name="Slide Number Placeholder 3"/>
          <p:cNvSpPr>
            <a:spLocks noGrp="1"/>
          </p:cNvSpPr>
          <p:nvPr>
            <p:ph type="sldNum" sz="quarter" idx="5"/>
          </p:nvPr>
        </p:nvSpPr>
        <p:spPr/>
        <p:txBody>
          <a:bodyPr/>
          <a:lstStyle/>
          <a:p>
            <a:fld id="{A0C27D15-D9EB-4174-8B99-D4A932DE1493}" type="slidenum">
              <a:rPr lang="en-US" smtClean="0"/>
              <a:t>5</a:t>
            </a:fld>
            <a:endParaRPr lang="en-US"/>
          </a:p>
        </p:txBody>
      </p:sp>
    </p:spTree>
    <p:extLst>
      <p:ext uri="{BB962C8B-B14F-4D97-AF65-F5344CB8AC3E}">
        <p14:creationId xmlns:p14="http://schemas.microsoft.com/office/powerpoint/2010/main" val="2223469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US"/>
              <a:t>We launched a website testing with a </a:t>
            </a:r>
            <a:r>
              <a:rPr lang="en-US" b="1">
                <a:solidFill>
                  <a:srgbClr val="2F5597"/>
                </a:solidFill>
              </a:rPr>
              <a:t>small group of students, parents with children </a:t>
            </a:r>
            <a:r>
              <a:rPr lang="en-US"/>
              <a:t>in grade 9 in Thu Duc City</a:t>
            </a:r>
          </a:p>
          <a:p>
            <a:pPr marL="0" marR="0" indent="0" algn="l" defTabSz="914400" rtl="0" eaLnBrk="1" fontAlgn="auto" latinLnBrk="0" hangingPunct="1">
              <a:lnSpc>
                <a:spcPct val="100000"/>
              </a:lnSpc>
              <a:spcBef>
                <a:spcPts val="1200"/>
              </a:spcBef>
              <a:spcAft>
                <a:spcPts val="1200"/>
              </a:spcAft>
              <a:buClrTx/>
              <a:buSzTx/>
              <a:buFontTx/>
              <a:buNone/>
              <a:tabLst/>
              <a:defRPr/>
            </a:pPr>
            <a:endParaRPr lang="en-US"/>
          </a:p>
          <a:p>
            <a:pPr marL="0" marR="0" indent="0" algn="l" defTabSz="914400" rtl="0" eaLnBrk="1" fontAlgn="auto" latinLnBrk="0" hangingPunct="1">
              <a:lnSpc>
                <a:spcPct val="100000"/>
              </a:lnSpc>
              <a:spcBef>
                <a:spcPts val="1200"/>
              </a:spcBef>
              <a:spcAft>
                <a:spcPts val="1200"/>
              </a:spcAft>
              <a:buClrTx/>
              <a:buSzTx/>
              <a:buFontTx/>
              <a:buNone/>
              <a:tabLst/>
              <a:defRPr/>
            </a:pPr>
            <a:r>
              <a:rPr lang="en-US" sz="1200" b="0" i="0" u="none" strike="noStrike" kern="1200">
                <a:solidFill>
                  <a:schemeClr val="tx1"/>
                </a:solidFill>
                <a:effectLst/>
                <a:latin typeface="Google Sans" panose="020B0503030502040204" pitchFamily="34" charset="0"/>
                <a:ea typeface="+mn-ea"/>
                <a:cs typeface="+mn-cs"/>
              </a:rPr>
              <a:t>Chúng</a:t>
            </a:r>
            <a:r>
              <a:rPr lang="en-US" sz="1200" b="0" i="0" u="none" strike="noStrike" kern="1200" baseline="0">
                <a:solidFill>
                  <a:schemeClr val="tx1"/>
                </a:solidFill>
                <a:effectLst/>
                <a:latin typeface="Google Sans" panose="020B0503030502040204" pitchFamily="34" charset="0"/>
                <a:ea typeface="+mn-ea"/>
                <a:cs typeface="+mn-cs"/>
              </a:rPr>
              <a:t> tôi đã</a:t>
            </a:r>
            <a:r>
              <a:rPr lang="en-US" sz="1200" b="0" i="0" u="none" strike="noStrike" kern="1200">
                <a:solidFill>
                  <a:schemeClr val="tx1"/>
                </a:solidFill>
                <a:effectLst/>
                <a:latin typeface="Google Sans" panose="020B0503030502040204" pitchFamily="34" charset="0"/>
                <a:ea typeface="+mn-ea"/>
                <a:cs typeface="+mn-cs"/>
              </a:rPr>
              <a:t> triển khai thử nghiệm website cho </a:t>
            </a:r>
            <a:r>
              <a:rPr lang="en-US" sz="1200" b="1" i="0" u="none" strike="noStrike" kern="1200">
                <a:solidFill>
                  <a:schemeClr val="tx1"/>
                </a:solidFill>
                <a:effectLst/>
                <a:latin typeface="Google Sans" panose="020B0503030502040204" pitchFamily="34" charset="0"/>
                <a:ea typeface="+mn-ea"/>
                <a:cs typeface="+mn-cs"/>
              </a:rPr>
              <a:t>1 nhóm nhỏ học sinh, phụ huynh </a:t>
            </a:r>
            <a:r>
              <a:rPr lang="en-US" sz="1200" b="0" i="0" u="none" strike="noStrike" kern="1200">
                <a:solidFill>
                  <a:schemeClr val="tx1"/>
                </a:solidFill>
                <a:effectLst/>
                <a:latin typeface="Google Sans" panose="020B0503030502040204" pitchFamily="34" charset="0"/>
                <a:ea typeface="+mn-ea"/>
                <a:cs typeface="+mn-cs"/>
              </a:rPr>
              <a:t>có con học lớp 9 tại địa bàn Thành phố Thủ Đức</a:t>
            </a:r>
            <a:endParaRPr lang="en-US" b="0"/>
          </a:p>
        </p:txBody>
      </p:sp>
      <p:sp>
        <p:nvSpPr>
          <p:cNvPr id="4" name="Slide Number Placeholder 3"/>
          <p:cNvSpPr>
            <a:spLocks noGrp="1"/>
          </p:cNvSpPr>
          <p:nvPr>
            <p:ph type="sldNum" sz="quarter" idx="5"/>
          </p:nvPr>
        </p:nvSpPr>
        <p:spPr/>
        <p:txBody>
          <a:bodyPr/>
          <a:lstStyle/>
          <a:p>
            <a:fld id="{A0C27D15-D9EB-4174-8B99-D4A932DE1493}" type="slidenum">
              <a:rPr lang="en-US" smtClean="0"/>
              <a:pPr/>
              <a:t>25</a:t>
            </a:fld>
            <a:endParaRPr lang="en-US"/>
          </a:p>
        </p:txBody>
      </p:sp>
    </p:spTree>
    <p:extLst>
      <p:ext uri="{BB962C8B-B14F-4D97-AF65-F5344CB8AC3E}">
        <p14:creationId xmlns:p14="http://schemas.microsoft.com/office/powerpoint/2010/main" val="1764966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26</a:t>
            </a:fld>
            <a:endParaRPr lang="en-US"/>
          </a:p>
        </p:txBody>
      </p:sp>
    </p:spTree>
    <p:extLst>
      <p:ext uri="{BB962C8B-B14F-4D97-AF65-F5344CB8AC3E}">
        <p14:creationId xmlns:p14="http://schemas.microsoft.com/office/powerpoint/2010/main" val="416613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262626"/>
                </a:solidFill>
                <a:latin typeface="VNF-Futura" panose="02000503000000020004" pitchFamily="2" charset="0"/>
              </a:rPr>
              <a:t>Expenses &amp; Revenue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a:solidFill>
                <a:srgbClr val="538135"/>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i="0" u="none" strike="noStrike">
                <a:solidFill>
                  <a:srgbClr val="538135"/>
                </a:solidFill>
                <a:effectLst/>
                <a:latin typeface="Times New Roman" panose="02020603050405020304" pitchFamily="18" charset="0"/>
              </a:rPr>
              <a:t>Chi phí thực hiện – Doanh thu</a:t>
            </a:r>
          </a:p>
        </p:txBody>
      </p:sp>
      <p:sp>
        <p:nvSpPr>
          <p:cNvPr id="4" name="Slide Number Placeholder 3"/>
          <p:cNvSpPr>
            <a:spLocks noGrp="1"/>
          </p:cNvSpPr>
          <p:nvPr>
            <p:ph type="sldNum" sz="quarter" idx="5"/>
          </p:nvPr>
        </p:nvSpPr>
        <p:spPr/>
        <p:txBody>
          <a:bodyPr/>
          <a:lstStyle/>
          <a:p>
            <a:fld id="{A0C27D15-D9EB-4174-8B99-D4A932DE1493}" type="slidenum">
              <a:rPr lang="en-US" smtClean="0"/>
              <a:pPr/>
              <a:t>27</a:t>
            </a:fld>
            <a:endParaRPr lang="en-US"/>
          </a:p>
        </p:txBody>
      </p:sp>
    </p:spTree>
    <p:extLst>
      <p:ext uri="{BB962C8B-B14F-4D97-AF65-F5344CB8AC3E}">
        <p14:creationId xmlns:p14="http://schemas.microsoft.com/office/powerpoint/2010/main" val="4087920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28</a:t>
            </a:fld>
            <a:endParaRPr lang="en-US"/>
          </a:p>
        </p:txBody>
      </p:sp>
    </p:spTree>
    <p:extLst>
      <p:ext uri="{BB962C8B-B14F-4D97-AF65-F5344CB8AC3E}">
        <p14:creationId xmlns:p14="http://schemas.microsoft.com/office/powerpoint/2010/main" val="2297195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a:p>
            <a:pPr marL="0" indent="0" rtl="0">
              <a:spcBef>
                <a:spcPts val="1200"/>
              </a:spcBef>
              <a:spcAft>
                <a:spcPts val="1200"/>
              </a:spcAft>
              <a:buFontTx/>
              <a:buNone/>
            </a:pPr>
            <a:endParaRPr lang="en-US" b="0">
              <a:effectLst/>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1" i="0" u="none" strike="noStrike" kern="1200" cap="none" spc="0" normalizeH="0" baseline="0" noProof="0">
                <a:ln>
                  <a:noFill/>
                </a:ln>
                <a:solidFill>
                  <a:prstClr val="black"/>
                </a:solidFill>
                <a:effectLst/>
                <a:uLnTx/>
                <a:uFillTx/>
                <a:latin typeface="Google Sans" panose="020B0503030502040204" pitchFamily="34" charset="0"/>
                <a:ea typeface="+mn-ea"/>
                <a:cs typeface="+mn-cs"/>
              </a:rPr>
              <a:t>Cách thức hoạt động:</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Tháng 1,2,6,7,8,9,10,11,12: miễn phí tất cả các chức năng (hoạt động gì trong thời gian này)</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Tháng 3, 4,5</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 Chức năng Tra cứu: miễn phí</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 Các chức năng còn lại: Phân tích, Báo cáo, Đề xuất: miễn phí trong 1 năm. Sau đó thu phí</a:t>
            </a:r>
            <a:endParaRPr kumimoji="0" lang="en-US" sz="12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29</a:t>
            </a:fld>
            <a:endParaRPr lang="en-US"/>
          </a:p>
        </p:txBody>
      </p:sp>
    </p:spTree>
    <p:extLst>
      <p:ext uri="{BB962C8B-B14F-4D97-AF65-F5344CB8AC3E}">
        <p14:creationId xmlns:p14="http://schemas.microsoft.com/office/powerpoint/2010/main" val="4254867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a:solidFill>
                  <a:srgbClr val="9900FF"/>
                </a:solidFill>
                <a:effectLst/>
                <a:latin typeface="Times New Roman" panose="02020603050405020304" pitchFamily="18" charset="0"/>
              </a:rPr>
              <a:t>Cơ sở về số lượng HS tham gia Kỳ thi Tuyển sinh 10 tại TPHCM</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30</a:t>
            </a:fld>
            <a:endParaRPr lang="en-US"/>
          </a:p>
        </p:txBody>
      </p:sp>
    </p:spTree>
    <p:extLst>
      <p:ext uri="{BB962C8B-B14F-4D97-AF65-F5344CB8AC3E}">
        <p14:creationId xmlns:p14="http://schemas.microsoft.com/office/powerpoint/2010/main" val="19745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1" i="0" u="none" strike="noStrike">
                <a:solidFill>
                  <a:srgbClr val="000000"/>
                </a:solidFill>
                <a:effectLst/>
                <a:latin typeface="Times New Roman" panose="02020603050405020304" pitchFamily="18" charset="0"/>
              </a:rPr>
              <a:t>Tổng chi phí tạm tính cho 1 năm</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31</a:t>
            </a:fld>
            <a:endParaRPr lang="en-US"/>
          </a:p>
        </p:txBody>
      </p:sp>
    </p:spTree>
    <p:extLst>
      <p:ext uri="{BB962C8B-B14F-4D97-AF65-F5344CB8AC3E}">
        <p14:creationId xmlns:p14="http://schemas.microsoft.com/office/powerpoint/2010/main" val="1907122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Tính toán lợi nhuận trong 5 năm đầu</a:t>
            </a:r>
          </a:p>
          <a:p>
            <a:pPr rtl="0">
              <a:spcBef>
                <a:spcPts val="1200"/>
              </a:spcBef>
              <a:spcAft>
                <a:spcPts val="1200"/>
              </a:spcAft>
            </a:pPr>
            <a:r>
              <a:rPr lang="vi-VN" sz="1800" b="0" i="0" u="none" strike="noStrike">
                <a:solidFill>
                  <a:srgbClr val="9900FF"/>
                </a:solidFill>
                <a:effectLst/>
                <a:latin typeface="Times New Roman" panose="02020603050405020304" pitchFamily="18" charset="0"/>
              </a:rPr>
              <a:t>- Thời điểm hoàn vốn: 3 năm kể từ lúc đưa ứng dụng ra thị trường. </a:t>
            </a:r>
            <a:endParaRPr lang="vi-VN" sz="2800" b="0">
              <a:effectLst/>
            </a:endParaRPr>
          </a:p>
          <a:p>
            <a:br>
              <a:rPr lang="vi-VN" sz="2800"/>
            </a:br>
            <a:endParaRPr lang="en-US" sz="1800" b="0" i="0" u="none" strike="noStrike">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32</a:t>
            </a:fld>
            <a:endParaRPr lang="en-US"/>
          </a:p>
        </p:txBody>
      </p:sp>
    </p:spTree>
    <p:extLst>
      <p:ext uri="{BB962C8B-B14F-4D97-AF65-F5344CB8AC3E}">
        <p14:creationId xmlns:p14="http://schemas.microsoft.com/office/powerpoint/2010/main" val="15033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Why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Vì sao chúng em thực hiện dự án này?</a:t>
            </a:r>
          </a:p>
        </p:txBody>
      </p:sp>
      <p:sp>
        <p:nvSpPr>
          <p:cNvPr id="4" name="Slide Number Placeholder 3"/>
          <p:cNvSpPr>
            <a:spLocks noGrp="1"/>
          </p:cNvSpPr>
          <p:nvPr>
            <p:ph type="sldNum" sz="quarter" idx="5"/>
          </p:nvPr>
        </p:nvSpPr>
        <p:spPr/>
        <p:txBody>
          <a:bodyPr/>
          <a:lstStyle/>
          <a:p>
            <a:fld id="{A0C27D15-D9EB-4174-8B99-D4A932DE1493}" type="slidenum">
              <a:rPr lang="en-US" smtClean="0"/>
              <a:pPr/>
              <a:t>6</a:t>
            </a:fld>
            <a:endParaRPr lang="en-US"/>
          </a:p>
        </p:txBody>
      </p:sp>
    </p:spTree>
    <p:extLst>
      <p:ext uri="{BB962C8B-B14F-4D97-AF65-F5344CB8AC3E}">
        <p14:creationId xmlns:p14="http://schemas.microsoft.com/office/powerpoint/2010/main" val="145801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The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is an important milestone</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Kì thi tuyển sinh lớp 10 là một cột mốc quan trọng</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7</a:t>
            </a:fld>
            <a:endParaRPr lang="en-US"/>
          </a:p>
        </p:txBody>
      </p:sp>
    </p:spTree>
    <p:extLst>
      <p:ext uri="{BB962C8B-B14F-4D97-AF65-F5344CB8AC3E}">
        <p14:creationId xmlns:p14="http://schemas.microsoft.com/office/powerpoint/2010/main" val="10697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Currently,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scores are publicly posted on information pages, but only stop at images or discrete data</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Hiện nay, điểm chuẩn tuyển sinh 10 được đăng công khai trên các trang thông tin, nhưng chỉ dừng lại ở các hình ảnh và dữ liệu rời rạc</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8</a:t>
            </a:fld>
            <a:endParaRPr lang="en-US"/>
          </a:p>
        </p:txBody>
      </p:sp>
    </p:spTree>
    <p:extLst>
      <p:ext uri="{BB962C8B-B14F-4D97-AF65-F5344CB8AC3E}">
        <p14:creationId xmlns:p14="http://schemas.microsoft.com/office/powerpoint/2010/main" val="143204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Consequently, the lookup as well as the comparison of points between schools takes a long time, making it difficult to make the right decisions</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Do đó, việc tra cứu cũng như so sánh điểm số giữa các trường tốn rất nhiều thời gian, gây khó khăn trong việc đưa ra quyết định đúng đắn</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9</a:t>
            </a:fld>
            <a:endParaRPr lang="en-US"/>
          </a:p>
        </p:txBody>
      </p:sp>
    </p:spTree>
    <p:extLst>
      <p:ext uri="{BB962C8B-B14F-4D97-AF65-F5344CB8AC3E}">
        <p14:creationId xmlns:p14="http://schemas.microsoft.com/office/powerpoint/2010/main" val="1687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0">
                <a:solidFill>
                  <a:srgbClr val="8FAADC"/>
                </a:solidFill>
              </a:rPr>
              <a:t>Therefore,</a:t>
            </a:r>
            <a:r>
              <a:rPr lang="en-US" sz="1800" b="0"/>
              <a:t> SCORE </a:t>
            </a:r>
            <a:r>
              <a:rPr lang="en-US" sz="1800" b="0">
                <a:solidFill>
                  <a:srgbClr val="8FAADC"/>
                </a:solidFill>
              </a:rPr>
              <a:t>was born and developed to support users: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Vì thế, SCORE ra đời và phát triển nhằm hỗ trợ người dùng</a:t>
            </a:r>
          </a:p>
        </p:txBody>
      </p:sp>
      <p:sp>
        <p:nvSpPr>
          <p:cNvPr id="4" name="Slide Number Placeholder 3"/>
          <p:cNvSpPr>
            <a:spLocks noGrp="1"/>
          </p:cNvSpPr>
          <p:nvPr>
            <p:ph type="sldNum" sz="quarter" idx="5"/>
          </p:nvPr>
        </p:nvSpPr>
        <p:spPr/>
        <p:txBody>
          <a:bodyPr/>
          <a:lstStyle/>
          <a:p>
            <a:fld id="{A0C27D15-D9EB-4174-8B99-D4A932DE1493}" type="slidenum">
              <a:rPr lang="en-US" smtClean="0"/>
              <a:t>10</a:t>
            </a:fld>
            <a:endParaRPr lang="en-US"/>
          </a:p>
        </p:txBody>
      </p:sp>
    </p:spTree>
    <p:extLst>
      <p:ext uri="{BB962C8B-B14F-4D97-AF65-F5344CB8AC3E}">
        <p14:creationId xmlns:p14="http://schemas.microsoft.com/office/powerpoint/2010/main" val="13599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Compile admission scores data for the years from 2015 to 2021 and perform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in the most visual way</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Combine data analysis functions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(sorting, statistics, filtering, ranking,…) </a:t>
            </a:r>
            <a:r>
              <a:rPr lang="en-US" sz="1800">
                <a:effectLst/>
                <a:latin typeface="Times New Roman" panose="02020603050405020304" pitchFamily="18" charset="0"/>
                <a:ea typeface="Calibri" panose="020F0502020204030204" pitchFamily="34" charset="0"/>
                <a:cs typeface="Times New Roman" panose="02020603050405020304" pitchFamily="18" charset="0"/>
              </a:rPr>
              <a:t>so that users quickly grasp the meaning and correlation of data.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Give suggestions for selecting schools based on score estimates.</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a:t>Export data in </a:t>
            </a:r>
            <a:r>
              <a:rPr lang="en-US" sz="2800" b="1">
                <a:solidFill>
                  <a:srgbClr val="EC4235"/>
                </a:solidFill>
              </a:rPr>
              <a:t>PDF</a:t>
            </a:r>
            <a:r>
              <a:rPr lang="en-US" sz="2800"/>
              <a:t> or </a:t>
            </a:r>
            <a:r>
              <a:rPr lang="en-US" sz="2800" b="1">
                <a:solidFill>
                  <a:srgbClr val="34A855"/>
                </a:solidFill>
              </a:rPr>
              <a:t>Excel</a:t>
            </a:r>
            <a:r>
              <a:rPr lang="en-US" sz="2800"/>
              <a:t> form</a:t>
            </a:r>
            <a:endParaRPr lang="en-US" sz="2800" b="1">
              <a:solidFill>
                <a:srgbClr val="2F5597"/>
              </a:solidFill>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b="1"/>
              <a:t>Administrator</a:t>
            </a:r>
            <a:r>
              <a:rPr lang="en-US" sz="2800"/>
              <a:t> updates data anually</a:t>
            </a:r>
            <a:endParaRPr lang="en-US" sz="2800" b="1">
              <a:solidFill>
                <a:srgbClr val="2F5597"/>
              </a:solidFill>
            </a:endParaRPr>
          </a:p>
          <a:p>
            <a:pPr marL="285750" lvl="0" indent="-285750">
              <a:lnSpc>
                <a:spcPct val="107000"/>
              </a:lnSpc>
              <a:spcAft>
                <a:spcPts val="800"/>
              </a:spcAft>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Thu thập dữ liệu điểm chuẩn tuyển sinh từ năm 2015 đến 2021 và biểu diễn một cách trực quan nhất</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Kết hợp các chức năng phân tích dữ liệu (sắp xếp, thống kế, lọc, xếp hạng…) để người dung có thể nhanh chóng nắm bắt ý nghĩa và sự tương quan của dữ liệu</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Đưa ra gợi ý chọn trường dựa trên dự đoán điểm số</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Trích xuất dữ liệu dưới dạng tập tin PDF hoặc Excel</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Quản trị viên cập nhật dữ liệu hằng năm</a:t>
            </a:r>
          </a:p>
        </p:txBody>
      </p:sp>
      <p:sp>
        <p:nvSpPr>
          <p:cNvPr id="4" name="Slide Number Placeholder 3"/>
          <p:cNvSpPr>
            <a:spLocks noGrp="1"/>
          </p:cNvSpPr>
          <p:nvPr>
            <p:ph type="sldNum" sz="quarter" idx="5"/>
          </p:nvPr>
        </p:nvSpPr>
        <p:spPr/>
        <p:txBody>
          <a:bodyPr/>
          <a:lstStyle/>
          <a:p>
            <a:fld id="{A0C27D15-D9EB-4174-8B99-D4A932DE1493}" type="slidenum">
              <a:rPr lang="en-US" smtClean="0"/>
              <a:t>11</a:t>
            </a:fld>
            <a:endParaRPr lang="en-US"/>
          </a:p>
        </p:txBody>
      </p:sp>
    </p:spTree>
    <p:extLst>
      <p:ext uri="{BB962C8B-B14F-4D97-AF65-F5344CB8AC3E}">
        <p14:creationId xmlns:p14="http://schemas.microsoft.com/office/powerpoint/2010/main" val="158635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tôi thực hiện bằng cách nào?</a:t>
            </a:r>
          </a:p>
        </p:txBody>
      </p:sp>
      <p:sp>
        <p:nvSpPr>
          <p:cNvPr id="4" name="Slide Number Placeholder 3"/>
          <p:cNvSpPr>
            <a:spLocks noGrp="1"/>
          </p:cNvSpPr>
          <p:nvPr>
            <p:ph type="sldNum" sz="quarter" idx="5"/>
          </p:nvPr>
        </p:nvSpPr>
        <p:spPr/>
        <p:txBody>
          <a:bodyPr/>
          <a:lstStyle/>
          <a:p>
            <a:fld id="{A0C27D15-D9EB-4174-8B99-D4A932DE1493}" type="slidenum">
              <a:rPr lang="en-US" smtClean="0"/>
              <a:pPr/>
              <a:t>12</a:t>
            </a:fld>
            <a:endParaRPr lang="en-US"/>
          </a:p>
        </p:txBody>
      </p:sp>
    </p:spTree>
    <p:extLst>
      <p:ext uri="{BB962C8B-B14F-4D97-AF65-F5344CB8AC3E}">
        <p14:creationId xmlns:p14="http://schemas.microsoft.com/office/powerpoint/2010/main" val="193900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1AE8-BA3E-FBB9-80A9-C635AD9C91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00765A-432D-197C-9B2A-A1A0D3E52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472971-1F12-6CFD-5D68-247CDB341FD1}"/>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86F637E6-48AE-07D7-0ADD-1B577B3D4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403B0-C204-96B0-D79A-F33122B64C8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285760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F35-8215-6F1C-B952-3FEB524969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C0C222-F43B-0F2D-9919-B0414FEE6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801A4-723C-FB98-7907-DA70B7B6F63A}"/>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082AA440-F546-B76E-2DA2-BFB0BB9D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9B757-51FA-9557-614B-52AD7D7B3DB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9615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B50D6-00DA-95B2-BA60-7168C805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E76178-4127-A440-DB82-851A7A691C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C6971-760A-1914-0E21-B6286031313A}"/>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F96896E2-05E5-77FE-13F8-1C1022236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17440-5467-AFFE-528D-4D98F10162B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870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33474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50564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66560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6605E-E4D4-4D30-BFB2-AC55C70BF3BD}"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94378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86605E-E4D4-4D30-BFB2-AC55C70BF3BD}"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386892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86605E-E4D4-4D30-BFB2-AC55C70BF3BD}"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705244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6605E-E4D4-4D30-BFB2-AC55C70BF3BD}"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11745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17494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FC9D-A570-DF5F-322F-4904779FB4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82124C-79E0-8C7D-DAE3-223BBFF967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0EF393-5873-8A4E-6002-40E5DADF7DD0}"/>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8378DEAD-F768-0B96-340F-403E9A777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41E67-ED7F-795A-AE3A-B80A1E22AF70}"/>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00766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4167270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98769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17038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81F-E7B6-4C98-BF7B-A78B7D559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65BD5-3885-4BCF-A4A1-569AAEC51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BC806-2E36-4818-9135-A6625B21D5A5}"/>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5EC7E34C-EEA7-49B6-A721-B0C4B3B0D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6869B-C568-4BD9-8B54-1DCD217C4C2B}"/>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08471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5A7A-4FFF-4155-851E-469DDFD28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BC1E4-0618-41D6-B9B7-C0095F78F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327D6-A679-4629-A1A3-25BFC3207321}"/>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C6F34038-F137-46BC-AAA3-09108D2E7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FAD3B-06C9-46D1-A8D7-D4CA1B3AF6E2}"/>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71185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9C6C-BE4D-48C6-BE82-9D0D11FA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A9889-D887-4399-A9CA-2A0EA4ED8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15085-9063-4613-B27D-599554CC432F}"/>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38125A37-9017-42F2-A19B-AF95A0DC8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E7F6-A9BE-47B1-A7C8-560C63FF0111}"/>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664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AEF7-6510-4797-8A05-EED794E27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150D-2AF1-40F4-9129-C92A9D793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A1FEB-1F4F-4F96-A2A1-271A02C08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9DAE3-A085-43BD-A103-242A9C606E8C}"/>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6" name="Footer Placeholder 5">
            <a:extLst>
              <a:ext uri="{FF2B5EF4-FFF2-40B4-BE49-F238E27FC236}">
                <a16:creationId xmlns:a16="http://schemas.microsoft.com/office/drawing/2014/main" id="{3F82EDE0-B000-48A6-AD7C-2CABAAF43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21B3-D02E-4DBA-BB85-4D0E20DD243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2623886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83D1-10C3-4C16-8DD8-69EDB907F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60D4F-5907-48DC-A2E0-71D455158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D7E28-81C6-45CE-B5F4-C29A4525C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FC9D1-CF21-46EF-BDF8-074CDBAFF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519BE-C8AE-4762-A630-3C876F8D8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39462-FC1E-4407-966C-2790B92AA871}"/>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8" name="Footer Placeholder 7">
            <a:extLst>
              <a:ext uri="{FF2B5EF4-FFF2-40B4-BE49-F238E27FC236}">
                <a16:creationId xmlns:a16="http://schemas.microsoft.com/office/drawing/2014/main" id="{947739E0-C0E6-4EBA-A9A4-2603B0D24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6F1D-F5FD-4FF0-9318-C9CA65FC7465}"/>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686008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8D62-C412-4BD7-BA1D-C87995558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FBEEA-8F10-4366-930B-46F96EAFA005}"/>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4" name="Footer Placeholder 3">
            <a:extLst>
              <a:ext uri="{FF2B5EF4-FFF2-40B4-BE49-F238E27FC236}">
                <a16:creationId xmlns:a16="http://schemas.microsoft.com/office/drawing/2014/main" id="{AF17967A-5E19-48E5-92A5-A3AD31F34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00DB5-82D1-4A98-A176-45496EBC83AD}"/>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54341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580F5-AEAC-4D54-8806-71ED320C9C74}"/>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3" name="Footer Placeholder 2">
            <a:extLst>
              <a:ext uri="{FF2B5EF4-FFF2-40B4-BE49-F238E27FC236}">
                <a16:creationId xmlns:a16="http://schemas.microsoft.com/office/drawing/2014/main" id="{66D7BD8D-1394-447D-ABFC-7A46950C1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EAB85-6D2B-487F-9B51-BBCFBB213E0E}"/>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34902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BA4C-030B-983C-134C-0C108EC3A9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A5CF03-1B78-2A2B-AA6D-0AE497CA0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4BDA50-8007-9D06-F0F8-3BF4542E3B13}"/>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A62642D9-6A57-AE37-2E9D-301D704ED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5EAA4-A504-4723-42C0-56FA7C488CC9}"/>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42248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E5B-3FD1-408C-9DB7-1069274E1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A10B-2ACA-41FA-9CB8-DDF810992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A6C62-29CD-4A33-96B2-D005EF3C6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6DE9-CF39-40A2-AFAD-5E15EB19810D}"/>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6" name="Footer Placeholder 5">
            <a:extLst>
              <a:ext uri="{FF2B5EF4-FFF2-40B4-BE49-F238E27FC236}">
                <a16:creationId xmlns:a16="http://schemas.microsoft.com/office/drawing/2014/main" id="{F4C337CA-13C7-4E28-8D80-B9917AF3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FFB19-9DB0-48CD-8AE3-729488FD52C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440025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827F-9C5B-4542-B518-775E33D77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CE6D6-8E9C-4752-98E9-F1985F2AD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A3237-3574-45AE-8025-394331003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5942C-8443-4D0C-9552-0ADCB04AB72C}"/>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6" name="Footer Placeholder 5">
            <a:extLst>
              <a:ext uri="{FF2B5EF4-FFF2-40B4-BE49-F238E27FC236}">
                <a16:creationId xmlns:a16="http://schemas.microsoft.com/office/drawing/2014/main" id="{CAEA88E1-945C-4079-9769-B15A5426B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39154-2A33-4D40-830A-5D6A450F4BE6}"/>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05073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A28-A9FC-4C60-9287-37686DA28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E3DB64-5CC7-45FF-ADF9-39CC1E79F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C37BE-F9C1-450C-9DE7-1257A70E8EA5}"/>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8890BD24-4235-4121-A283-81150EF5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83008-94D1-4400-9092-B5BA5AF8114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19330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E2FB-1037-4C28-ACF1-C1F3F5873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EE08F-DFDF-470E-9F1A-406D1EA83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8C018-3A3D-4140-B5A1-8438A1FD9554}"/>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077CCD35-6608-487F-8B7E-63C333580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57B5-C47E-4284-8544-0EF55D22B289}"/>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9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581F-A3EF-7D81-35BD-821528A214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FA6A7B-ADD5-C129-515E-1AF77D2965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11115C-6F21-3883-1230-73677A7C4F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5D8892E-D9D3-CE74-C293-DC67EDF52263}"/>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6" name="Footer Placeholder 5">
            <a:extLst>
              <a:ext uri="{FF2B5EF4-FFF2-40B4-BE49-F238E27FC236}">
                <a16:creationId xmlns:a16="http://schemas.microsoft.com/office/drawing/2014/main" id="{438476D7-B8B5-A7DB-A30A-D6FD67A06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B8854-650C-BA54-49BF-144B1555C41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222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FCD7-8771-9B89-7228-041048BD9B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6CB0D6-D9D4-80F6-BFE1-845673EA4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8F67E-EBDA-C545-3FAA-74805A83F9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65A675-5BA1-D736-B91D-5CDFC7218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3A055B-9DC0-9084-A046-662C7FB35B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08C368-8BB8-7F15-B41B-18AFA4A5A8C8}"/>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8" name="Footer Placeholder 7">
            <a:extLst>
              <a:ext uri="{FF2B5EF4-FFF2-40B4-BE49-F238E27FC236}">
                <a16:creationId xmlns:a16="http://schemas.microsoft.com/office/drawing/2014/main" id="{4D18045B-A8C8-3D0A-9C79-910DD487B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AF744-AE6D-14E8-C98E-99CF4974490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1405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C322-6463-F4B8-8A15-8E98E68B61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E11E9B-5A48-8F5E-EA8F-E18C5F66BCD2}"/>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4" name="Footer Placeholder 3">
            <a:extLst>
              <a:ext uri="{FF2B5EF4-FFF2-40B4-BE49-F238E27FC236}">
                <a16:creationId xmlns:a16="http://schemas.microsoft.com/office/drawing/2014/main" id="{DC42443F-3F22-F656-9F86-CE6F064C9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8C440-4843-1B85-59D8-FC8A0343570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080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92E2D-B251-BF27-93F0-5EFB53C4E63D}"/>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3" name="Footer Placeholder 2">
            <a:extLst>
              <a:ext uri="{FF2B5EF4-FFF2-40B4-BE49-F238E27FC236}">
                <a16:creationId xmlns:a16="http://schemas.microsoft.com/office/drawing/2014/main" id="{B6C60DFC-D9F3-E23D-E0F2-D1E29B9EF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3F2FB-E36C-659E-E9FA-71F70FA3E51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68393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1DD-A80F-F4B8-9CE7-84C136082D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DF7C4D-F3A0-CCF4-064A-857338FE7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97BB3D-10DA-A878-B20C-0935FE5FB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6E4768-8E07-2181-A378-280417F681AD}"/>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6" name="Footer Placeholder 5">
            <a:extLst>
              <a:ext uri="{FF2B5EF4-FFF2-40B4-BE49-F238E27FC236}">
                <a16:creationId xmlns:a16="http://schemas.microsoft.com/office/drawing/2014/main" id="{AEAAA42B-6CCF-85CC-DA4E-CA7C6A33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69748-D98D-3BCF-A74C-477EB7E7BED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9679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7CF-844F-5389-5BEB-BFF441F6A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7B3022-FC91-F13E-354E-2952B626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8A1C0-40DC-F54B-4276-66321694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ECC430-39CC-1161-0D94-B404ECD325E3}"/>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6" name="Footer Placeholder 5">
            <a:extLst>
              <a:ext uri="{FF2B5EF4-FFF2-40B4-BE49-F238E27FC236}">
                <a16:creationId xmlns:a16="http://schemas.microsoft.com/office/drawing/2014/main" id="{5716FC7E-46C2-4DAF-1A79-87ACC802D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8EF3-E797-C44C-72E0-AF9BF34CE73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08854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C4D47-7315-7CC8-81FD-48B1144D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16A3B8-67BE-7795-BF16-BC836BE23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02321-0C3F-BB47-2DEB-35D789BC8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A34F106E-9FAC-4D34-9FAC-9915213E85A2}" type="datetimeFigureOut">
              <a:rPr lang="en-US" smtClean="0"/>
              <a:pPr/>
              <a:t>8/2/2022</a:t>
            </a:fld>
            <a:endParaRPr lang="en-US"/>
          </a:p>
        </p:txBody>
      </p:sp>
      <p:sp>
        <p:nvSpPr>
          <p:cNvPr id="5" name="Footer Placeholder 4">
            <a:extLst>
              <a:ext uri="{FF2B5EF4-FFF2-40B4-BE49-F238E27FC236}">
                <a16:creationId xmlns:a16="http://schemas.microsoft.com/office/drawing/2014/main" id="{2C6104E1-D9C6-7A8D-0A44-65583939C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7ACD5EFD-3C81-2AAA-EB05-014CF154A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CE93031-1330-4183-B224-2D702347F3A2}" type="slidenum">
              <a:rPr lang="en-US" smtClean="0"/>
              <a:pPr/>
              <a:t>‹#›</a:t>
            </a:fld>
            <a:endParaRPr lang="en-US"/>
          </a:p>
        </p:txBody>
      </p:sp>
    </p:spTree>
    <p:extLst>
      <p:ext uri="{BB962C8B-B14F-4D97-AF65-F5344CB8AC3E}">
        <p14:creationId xmlns:p14="http://schemas.microsoft.com/office/powerpoint/2010/main" val="368513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7B86605E-E4D4-4D30-BFB2-AC55C70BF3BD}" type="datetimeFigureOut">
              <a:rPr lang="en-US" smtClean="0"/>
              <a:pPr/>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0C66653B-54BD-4F48-8420-79B134513934}" type="slidenum">
              <a:rPr lang="en-US" smtClean="0"/>
              <a:pPr/>
              <a:t>‹#›</a:t>
            </a:fld>
            <a:endParaRPr lang="en-US"/>
          </a:p>
        </p:txBody>
      </p:sp>
    </p:spTree>
    <p:extLst>
      <p:ext uri="{BB962C8B-B14F-4D97-AF65-F5344CB8AC3E}">
        <p14:creationId xmlns:p14="http://schemas.microsoft.com/office/powerpoint/2010/main" val="4213475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71D6F-265B-4799-B43A-CA1E301E7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EF14B-1FD1-4B86-A49E-1699D112B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9C5C-39CC-4DF7-9946-59B3BBB3E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6718C177-2415-4304-8433-2CAA9D453018}" type="datetimeFigureOut">
              <a:rPr lang="en-US" smtClean="0"/>
              <a:pPr/>
              <a:t>8/2/2022</a:t>
            </a:fld>
            <a:endParaRPr lang="en-US"/>
          </a:p>
        </p:txBody>
      </p:sp>
      <p:sp>
        <p:nvSpPr>
          <p:cNvPr id="5" name="Footer Placeholder 4">
            <a:extLst>
              <a:ext uri="{FF2B5EF4-FFF2-40B4-BE49-F238E27FC236}">
                <a16:creationId xmlns:a16="http://schemas.microsoft.com/office/drawing/2014/main" id="{07051376-7451-4785-8D83-04C887CCC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46B9CFDE-FCF6-402D-B63A-F5CF69079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3D3E005-5EF5-47F5-AA9C-687663F8D360}" type="slidenum">
              <a:rPr lang="en-US" smtClean="0"/>
              <a:pPr/>
              <a:t>‹#›</a:t>
            </a:fld>
            <a:endParaRPr lang="en-US"/>
          </a:p>
        </p:txBody>
      </p:sp>
    </p:spTree>
    <p:extLst>
      <p:ext uri="{BB962C8B-B14F-4D97-AF65-F5344CB8AC3E}">
        <p14:creationId xmlns:p14="http://schemas.microsoft.com/office/powerpoint/2010/main" val="4158119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video" Target="../media/media1.mp4"/><Relationship Id="rId7" Type="http://schemas.openxmlformats.org/officeDocument/2006/relationships/image" Target="../media/image10.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170.png"/><Relationship Id="rId5"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80.png"/><Relationship Id="rId5" Type="http://schemas.openxmlformats.org/officeDocument/2006/relationships/slide" Target="slide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65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2767281"/>
            <a:ext cx="8105732" cy="1323439"/>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4000" b="1">
                <a:solidFill>
                  <a:srgbClr val="8FAADC"/>
                </a:solidFill>
              </a:rPr>
              <a:t>Therefore,</a:t>
            </a:r>
            <a:r>
              <a:rPr lang="en-US" sz="4000" b="1"/>
              <a:t> SCORE </a:t>
            </a:r>
            <a:r>
              <a:rPr lang="en-US" sz="4000" b="1">
                <a:solidFill>
                  <a:srgbClr val="8FAADC"/>
                </a:solidFill>
              </a:rPr>
              <a:t>was born and developed to support users:</a:t>
            </a:r>
          </a:p>
        </p:txBody>
      </p:sp>
    </p:spTree>
    <p:extLst>
      <p:ext uri="{BB962C8B-B14F-4D97-AF65-F5344CB8AC3E}">
        <p14:creationId xmlns:p14="http://schemas.microsoft.com/office/powerpoint/2010/main" val="91983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1265674"/>
            <a:ext cx="8105732" cy="1323439"/>
          </a:xfrm>
          <a:prstGeom prst="rect">
            <a:avLst/>
          </a:prstGeom>
          <a:noFill/>
        </p:spPr>
        <p:txBody>
          <a:bodyPr wrap="square" rtlCol="0">
            <a:spAutoFit/>
          </a:bodyPr>
          <a:lstStyle>
            <a:defPPr>
              <a:defRPr lang="en-US"/>
            </a:defPPr>
            <a:lvl1pPr algn="ctr">
              <a:defRPr sz="4000" b="1">
                <a:solidFill>
                  <a:srgbClr val="2F5597"/>
                </a:solidFill>
                <a:latin typeface="Google Sans" panose="020B0503030502040204" pitchFamily="34" charset="0"/>
              </a:defRPr>
            </a:lvl1pPr>
          </a:lstStyle>
          <a:p>
            <a:r>
              <a:rPr lang="en-US">
                <a:solidFill>
                  <a:srgbClr val="8FAADC"/>
                </a:solidFill>
              </a:rPr>
              <a:t>Therefore, </a:t>
            </a:r>
            <a:r>
              <a:rPr lang="en-US"/>
              <a:t>SCORE</a:t>
            </a:r>
            <a:r>
              <a:rPr lang="en-US">
                <a:solidFill>
                  <a:srgbClr val="8FAADC"/>
                </a:solidFill>
              </a:rPr>
              <a:t> was born and developed to support users:</a:t>
            </a:r>
          </a:p>
        </p:txBody>
      </p:sp>
      <p:sp>
        <p:nvSpPr>
          <p:cNvPr id="3" name="TextBox 2">
            <a:extLst>
              <a:ext uri="{FF2B5EF4-FFF2-40B4-BE49-F238E27FC236}">
                <a16:creationId xmlns:a16="http://schemas.microsoft.com/office/drawing/2014/main" id="{2D8B10DD-7BDB-BDC8-41D1-E41540DD2887}"/>
              </a:ext>
            </a:extLst>
          </p:cNvPr>
          <p:cNvSpPr txBox="1"/>
          <p:nvPr/>
        </p:nvSpPr>
        <p:spPr>
          <a:xfrm>
            <a:off x="690032" y="2706129"/>
            <a:ext cx="6716428"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t>
            </a:r>
            <a:r>
              <a:rPr lang="en-US" b="1">
                <a:solidFill>
                  <a:srgbClr val="2F5597"/>
                </a:solidFill>
              </a:rPr>
              <a:t>SCORE</a:t>
            </a:r>
            <a:r>
              <a:rPr lang="en-US"/>
              <a:t> data from </a:t>
            </a:r>
            <a:r>
              <a:rPr lang="en-US" b="1">
                <a:solidFill>
                  <a:srgbClr val="2F5597"/>
                </a:solidFill>
              </a:rPr>
              <a:t>2015</a:t>
            </a:r>
            <a:r>
              <a:rPr lang="en-US"/>
              <a:t> to </a:t>
            </a:r>
            <a:r>
              <a:rPr lang="en-US" b="1">
                <a:solidFill>
                  <a:srgbClr val="2F5597"/>
                </a:solidFill>
              </a:rPr>
              <a:t>2021</a:t>
            </a:r>
            <a:r>
              <a:rPr lang="en-US" b="1"/>
              <a:t> </a:t>
            </a:r>
            <a:r>
              <a:rPr lang="en-US"/>
              <a:t>and perform in the most visual way</a:t>
            </a:r>
          </a:p>
        </p:txBody>
      </p:sp>
      <p:sp>
        <p:nvSpPr>
          <p:cNvPr id="4" name="TextBox 3">
            <a:extLst>
              <a:ext uri="{FF2B5EF4-FFF2-40B4-BE49-F238E27FC236}">
                <a16:creationId xmlns:a16="http://schemas.microsoft.com/office/drawing/2014/main" id="{1FDB992F-D58F-D85F-034F-CA6CE245B548}"/>
              </a:ext>
            </a:extLst>
          </p:cNvPr>
          <p:cNvSpPr txBox="1"/>
          <p:nvPr/>
        </p:nvSpPr>
        <p:spPr>
          <a:xfrm>
            <a:off x="690032" y="3486989"/>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Analysis functions </a:t>
            </a:r>
            <a:r>
              <a:rPr lang="en-US" i="1"/>
              <a:t>(sorting, statistics, filtering, ranking) </a:t>
            </a:r>
          </a:p>
        </p:txBody>
      </p:sp>
      <p:sp>
        <p:nvSpPr>
          <p:cNvPr id="7" name="TextBox 6">
            <a:extLst>
              <a:ext uri="{FF2B5EF4-FFF2-40B4-BE49-F238E27FC236}">
                <a16:creationId xmlns:a16="http://schemas.microsoft.com/office/drawing/2014/main" id="{0FA4D4A9-8B71-3764-073B-F4A0DC455846}"/>
              </a:ext>
            </a:extLst>
          </p:cNvPr>
          <p:cNvSpPr txBox="1"/>
          <p:nvPr/>
        </p:nvSpPr>
        <p:spPr>
          <a:xfrm>
            <a:off x="690032" y="3952058"/>
            <a:ext cx="6716429"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Give suggestions for selecting schools </a:t>
            </a:r>
            <a:r>
              <a:rPr lang="en-US" b="1">
                <a:solidFill>
                  <a:srgbClr val="2F5597"/>
                </a:solidFill>
              </a:rPr>
              <a:t>based on score estimates</a:t>
            </a:r>
          </a:p>
        </p:txBody>
      </p:sp>
      <p:grpSp>
        <p:nvGrpSpPr>
          <p:cNvPr id="2" name="mockup">
            <a:extLst>
              <a:ext uri="{FF2B5EF4-FFF2-40B4-BE49-F238E27FC236}">
                <a16:creationId xmlns:a16="http://schemas.microsoft.com/office/drawing/2014/main" id="{3C51EB31-370B-644F-928D-C9FB0D5C986A}"/>
              </a:ext>
            </a:extLst>
          </p:cNvPr>
          <p:cNvGrpSpPr/>
          <p:nvPr/>
        </p:nvGrpSpPr>
        <p:grpSpPr>
          <a:xfrm>
            <a:off x="7851849" y="2790942"/>
            <a:ext cx="3551248" cy="2844279"/>
            <a:chOff x="7851849" y="3066713"/>
            <a:chExt cx="3551248" cy="2844279"/>
          </a:xfrm>
        </p:grpSpPr>
        <p:sp>
          <p:nvSpPr>
            <p:cNvPr id="14" name="Google Shape;1046;p47">
              <a:extLst>
                <a:ext uri="{FF2B5EF4-FFF2-40B4-BE49-F238E27FC236}">
                  <a16:creationId xmlns:a16="http://schemas.microsoft.com/office/drawing/2014/main" id="{E56C0293-690B-8509-174B-2891BFCDA01A}"/>
                </a:ext>
              </a:extLst>
            </p:cNvPr>
            <p:cNvSpPr/>
            <p:nvPr/>
          </p:nvSpPr>
          <p:spPr>
            <a:xfrm>
              <a:off x="9136624"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6" name="Google Shape;1047;p47">
              <a:extLst>
                <a:ext uri="{FF2B5EF4-FFF2-40B4-BE49-F238E27FC236}">
                  <a16:creationId xmlns:a16="http://schemas.microsoft.com/office/drawing/2014/main" id="{4CA3F725-8E65-4E0D-B19A-6452D9090699}"/>
                </a:ext>
              </a:extLst>
            </p:cNvPr>
            <p:cNvSpPr/>
            <p:nvPr/>
          </p:nvSpPr>
          <p:spPr>
            <a:xfrm>
              <a:off x="9093941"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7" name="Google Shape;1048;p47">
              <a:extLst>
                <a:ext uri="{FF2B5EF4-FFF2-40B4-BE49-F238E27FC236}">
                  <a16:creationId xmlns:a16="http://schemas.microsoft.com/office/drawing/2014/main" id="{40163214-B61B-1867-DA8B-A3336B5C043F}"/>
                </a:ext>
              </a:extLst>
            </p:cNvPr>
            <p:cNvSpPr/>
            <p:nvPr/>
          </p:nvSpPr>
          <p:spPr>
            <a:xfrm>
              <a:off x="9095056" y="4980735"/>
              <a:ext cx="980583" cy="434503"/>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1" name="Google Shape;1049;p47">
              <a:extLst>
                <a:ext uri="{FF2B5EF4-FFF2-40B4-BE49-F238E27FC236}">
                  <a16:creationId xmlns:a16="http://schemas.microsoft.com/office/drawing/2014/main" id="{4D79CE03-1C4F-A34E-83F7-7863AE4F2494}"/>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2" name="Google Shape;1050;p47">
              <a:extLst>
                <a:ext uri="{FF2B5EF4-FFF2-40B4-BE49-F238E27FC236}">
                  <a16:creationId xmlns:a16="http://schemas.microsoft.com/office/drawing/2014/main" id="{8048A05D-8513-0CBE-268D-55C90278E1F6}"/>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4" name="Google Shape;1051;p47">
              <a:extLst>
                <a:ext uri="{FF2B5EF4-FFF2-40B4-BE49-F238E27FC236}">
                  <a16:creationId xmlns:a16="http://schemas.microsoft.com/office/drawing/2014/main" id="{EAB5EEEC-9E66-3F15-A163-753B72CA59C3}"/>
                </a:ext>
              </a:extLst>
            </p:cNvPr>
            <p:cNvSpPr/>
            <p:nvPr/>
          </p:nvSpPr>
          <p:spPr>
            <a:xfrm>
              <a:off x="7851849"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8" name="Google Shape;1053;p47">
              <a:extLst>
                <a:ext uri="{FF2B5EF4-FFF2-40B4-BE49-F238E27FC236}">
                  <a16:creationId xmlns:a16="http://schemas.microsoft.com/office/drawing/2014/main" id="{A2217285-9013-2E7F-C308-5C4B43D4AFB6}"/>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9" name="Google Shape;1054;p47">
              <a:extLst>
                <a:ext uri="{FF2B5EF4-FFF2-40B4-BE49-F238E27FC236}">
                  <a16:creationId xmlns:a16="http://schemas.microsoft.com/office/drawing/2014/main" id="{58F1CA92-0832-BE70-9DAE-74E3E9325467}"/>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5CF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0" name="Google Shape;1055;p47">
              <a:extLst>
                <a:ext uri="{FF2B5EF4-FFF2-40B4-BE49-F238E27FC236}">
                  <a16:creationId xmlns:a16="http://schemas.microsoft.com/office/drawing/2014/main" id="{D5C1563D-6177-CF3E-04CE-EB57703FE075}"/>
                </a:ext>
              </a:extLst>
            </p:cNvPr>
            <p:cNvSpPr/>
            <p:nvPr/>
          </p:nvSpPr>
          <p:spPr>
            <a:xfrm>
              <a:off x="8905724" y="5846394"/>
              <a:ext cx="1063750" cy="64598"/>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1" name="Google Shape;1056;p47">
              <a:extLst>
                <a:ext uri="{FF2B5EF4-FFF2-40B4-BE49-F238E27FC236}">
                  <a16:creationId xmlns:a16="http://schemas.microsoft.com/office/drawing/2014/main" id="{A424C55D-0336-BB55-F078-1943732C30EB}"/>
                </a:ext>
              </a:extLst>
            </p:cNvPr>
            <p:cNvSpPr/>
            <p:nvPr/>
          </p:nvSpPr>
          <p:spPr>
            <a:xfrm>
              <a:off x="9895035" y="5846394"/>
              <a:ext cx="296613" cy="64598"/>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grpSp>
      <p:pic>
        <p:nvPicPr>
          <p:cNvPr id="32" name="Side bar video">
            <a:hlinkClick r:id="" action="ppaction://media"/>
            <a:extLst>
              <a:ext uri="{FF2B5EF4-FFF2-40B4-BE49-F238E27FC236}">
                <a16:creationId xmlns:a16="http://schemas.microsoft.com/office/drawing/2014/main" id="{B0FEE562-CF5F-D521-9335-1818CED2CAC4}"/>
              </a:ext>
            </a:extLst>
          </p:cNvPr>
          <p:cNvPicPr>
            <a:picLocks noChangeAspect="1"/>
          </p:cNvPicPr>
          <p:nvPr>
            <a:videoFile r:link="rId3"/>
            <p:extLst>
              <p:ext uri="{DAA4B4D4-6D71-4841-9C94-3DE7FCFB9230}">
                <p14:media xmlns:p14="http://schemas.microsoft.com/office/powerpoint/2010/main" r:embed="rId2">
                  <p14:bmkLst>
                    <p14:bmk name="Bookmark 1" time="1773.6666"/>
                  </p14:bmkLst>
                </p14:media>
              </p:ext>
            </p:extLst>
          </p:nvPr>
        </p:nvPicPr>
        <p:blipFill rotWithShape="1">
          <a:blip r:embed="rId6"/>
          <a:srcRect b="8333"/>
          <a:stretch/>
        </p:blipFill>
        <p:spPr>
          <a:xfrm>
            <a:off x="7856736" y="2897506"/>
            <a:ext cx="3502152" cy="1807458"/>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84F9E53B-5840-8D3B-B86B-EC5BA121735C}"/>
              </a:ext>
            </a:extLst>
          </p:cNvPr>
          <p:cNvPicPr>
            <a:picLocks noChangeAspect="1"/>
          </p:cNvPicPr>
          <p:nvPr/>
        </p:nvPicPr>
        <p:blipFill rotWithShape="1">
          <a:blip r:embed="rId7">
            <a:extLst>
              <a:ext uri="{28A0092B-C50C-407E-A947-70E740481C1C}">
                <a14:useLocalDpi xmlns:a14="http://schemas.microsoft.com/office/drawing/2010/main" val="0"/>
              </a:ext>
            </a:extLst>
          </a:blip>
          <a:srcRect b="9015"/>
          <a:stretch/>
        </p:blipFill>
        <p:spPr>
          <a:xfrm>
            <a:off x="7856736" y="2898032"/>
            <a:ext cx="3493008" cy="1806932"/>
          </a:xfrm>
          <a:prstGeom prst="rect">
            <a:avLst/>
          </a:prstGeom>
        </p:spPr>
      </p:pic>
      <p:sp>
        <p:nvSpPr>
          <p:cNvPr id="11" name="TextBox 10">
            <a:extLst>
              <a:ext uri="{FF2B5EF4-FFF2-40B4-BE49-F238E27FC236}">
                <a16:creationId xmlns:a16="http://schemas.microsoft.com/office/drawing/2014/main" id="{050DF75C-E314-7F1B-E8C4-ABB599904B05}"/>
              </a:ext>
            </a:extLst>
          </p:cNvPr>
          <p:cNvSpPr txBox="1"/>
          <p:nvPr/>
        </p:nvSpPr>
        <p:spPr>
          <a:xfrm>
            <a:off x="4380627" y="7107278"/>
            <a:ext cx="3430747" cy="707886"/>
          </a:xfrm>
          <a:prstGeom prst="rect">
            <a:avLst/>
          </a:prstGeom>
          <a:noFill/>
        </p:spPr>
        <p:txBody>
          <a:bodyPr wrap="none" rtlCol="0">
            <a:spAutoFit/>
          </a:bodyPr>
          <a:lstStyle>
            <a:defPPr>
              <a:defRPr lang="en-US"/>
            </a:defPPr>
            <a:lvl1pPr>
              <a:defRPr sz="4000" b="1">
                <a:solidFill>
                  <a:srgbClr val="262626"/>
                </a:solidFill>
                <a:latin typeface="VNF-Futura" panose="02000503000000020004" pitchFamily="2" charset="0"/>
              </a:defRPr>
            </a:lvl1pPr>
          </a:lstStyle>
          <a:p>
            <a:r>
              <a:rPr lang="en-US"/>
              <a:t>3. How we do?</a:t>
            </a:r>
          </a:p>
        </p:txBody>
      </p:sp>
      <p:sp>
        <p:nvSpPr>
          <p:cNvPr id="10" name="TextBox 9">
            <a:extLst>
              <a:ext uri="{FF2B5EF4-FFF2-40B4-BE49-F238E27FC236}">
                <a16:creationId xmlns:a16="http://schemas.microsoft.com/office/drawing/2014/main" id="{416957C2-17C4-C4CF-15AD-39F7CA579804}"/>
              </a:ext>
            </a:extLst>
          </p:cNvPr>
          <p:cNvSpPr txBox="1"/>
          <p:nvPr/>
        </p:nvSpPr>
        <p:spPr>
          <a:xfrm>
            <a:off x="690032" y="5197986"/>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Administrator updates data anually</a:t>
            </a:r>
            <a:endParaRPr lang="en-US" b="1">
              <a:solidFill>
                <a:srgbClr val="2F5597"/>
              </a:solidFill>
            </a:endParaRPr>
          </a:p>
        </p:txBody>
      </p:sp>
      <p:sp>
        <p:nvSpPr>
          <p:cNvPr id="12" name="TextBox 11">
            <a:extLst>
              <a:ext uri="{FF2B5EF4-FFF2-40B4-BE49-F238E27FC236}">
                <a16:creationId xmlns:a16="http://schemas.microsoft.com/office/drawing/2014/main" id="{747849E2-6977-E844-8963-B614236A2047}"/>
              </a:ext>
            </a:extLst>
          </p:cNvPr>
          <p:cNvSpPr txBox="1"/>
          <p:nvPr/>
        </p:nvSpPr>
        <p:spPr>
          <a:xfrm>
            <a:off x="690032" y="4732918"/>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Export data in </a:t>
            </a:r>
            <a:r>
              <a:rPr lang="en-US">
                <a:solidFill>
                  <a:srgbClr val="EC4235"/>
                </a:solidFill>
              </a:rPr>
              <a:t>PDF</a:t>
            </a:r>
            <a:r>
              <a:rPr lang="en-US"/>
              <a:t> or </a:t>
            </a:r>
            <a:r>
              <a:rPr lang="en-US">
                <a:solidFill>
                  <a:srgbClr val="34A855"/>
                </a:solidFill>
              </a:rPr>
              <a:t>Excel</a:t>
            </a:r>
            <a:r>
              <a:rPr lang="en-US"/>
              <a:t> form</a:t>
            </a:r>
            <a:endParaRPr lang="en-US" b="1">
              <a:solidFill>
                <a:srgbClr val="2F5597"/>
              </a:solidFill>
            </a:endParaRPr>
          </a:p>
        </p:txBody>
      </p:sp>
    </p:spTree>
    <p:custDataLst>
      <p:tags r:id="rId1"/>
    </p:custDataLst>
    <p:extLst>
      <p:ext uri="{BB962C8B-B14F-4D97-AF65-F5344CB8AC3E}">
        <p14:creationId xmlns:p14="http://schemas.microsoft.com/office/powerpoint/2010/main" val="252115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1" presetClass="mediacall" presetSubtype="0" fill="hold" nodeType="withEffect">
                                  <p:stCondLst>
                                    <p:cond delay="0"/>
                                  </p:stCondLst>
                                  <p:childTnLst>
                                    <p:cmd type="call" cmd="playFrom(0.0)">
                                      <p:cBhvr>
                                        <p:cTn id="24" dur="1878" fill="hold"/>
                                        <p:tgtEl>
                                          <p:spTgt spid="32"/>
                                        </p:tgtEl>
                                      </p:cBhvr>
                                    </p:cmd>
                                  </p:childTnLst>
                                </p:cTn>
                              </p:par>
                            </p:childTnLst>
                          </p:cTn>
                        </p:par>
                        <p:par>
                          <p:cTn id="25" fill="hold">
                            <p:stCondLst>
                              <p:cond delay="1878"/>
                            </p:stCondLst>
                            <p:childTnLst>
                              <p:par>
                                <p:cTn id="26" presetID="1"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accel="50000" decel="5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0-#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accel="50000" decel="5000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accel="50000" decel="5000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46" display="0">
                  <p:stCondLst>
                    <p:cond delay="indefinite"/>
                  </p:stCondLst>
                </p:cTn>
                <p:tgtEl>
                  <p:spTgt spid="32"/>
                </p:tgtEl>
              </p:cMediaNode>
            </p:video>
          </p:childTnLst>
        </p:cTn>
      </p:par>
    </p:tnLst>
    <p:bldLst>
      <p:bldP spid="3" grpId="0"/>
      <p:bldP spid="4" grpId="0"/>
      <p:bldP spid="7" grpId="0"/>
      <p:bldP spid="10" grpId="0"/>
      <p:bldP spid="12" grpId="0"/>
    </p:bldLst>
  </p:timing>
  <p:extLst>
    <p:ext uri="{E180D4A7-C9FB-4DFB-919C-405C955672EB}">
      <p14:showEvtLst xmlns:p14="http://schemas.microsoft.com/office/powerpoint/2010/main">
        <p14:playEvt time="6799" objId="32"/>
        <p14:stopEvt time="8678" objId="3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109973" y="2644170"/>
            <a:ext cx="7972054"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4878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75924" y="1302837"/>
            <a:ext cx="40401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How is</a:t>
            </a:r>
            <a:r>
              <a:rPr lang="en-US"/>
              <a:t> SCORE </a:t>
            </a:r>
            <a:r>
              <a:rPr lang="en-US">
                <a:solidFill>
                  <a:srgbClr val="8FAADC"/>
                </a:solidFill>
              </a:rPr>
              <a:t>constructed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pSp>
        <p:nvGrpSpPr>
          <p:cNvPr id="82" name="3 sọc">
            <a:extLst>
              <a:ext uri="{FF2B5EF4-FFF2-40B4-BE49-F238E27FC236}">
                <a16:creationId xmlns:a16="http://schemas.microsoft.com/office/drawing/2014/main" id="{A1C47DA8-066A-DBFE-A4A7-8296E03B70C1}"/>
              </a:ext>
            </a:extLst>
          </p:cNvPr>
          <p:cNvGrpSpPr/>
          <p:nvPr/>
        </p:nvGrpSpPr>
        <p:grpSpPr>
          <a:xfrm>
            <a:off x="160866" y="2520915"/>
            <a:ext cx="11870267" cy="2190075"/>
            <a:chOff x="160866" y="2520915"/>
            <a:chExt cx="11870267" cy="2190075"/>
          </a:xfrm>
        </p:grpSpPr>
        <p:sp>
          <p:nvSpPr>
            <p:cNvPr id="52" name="Free-form: Shape 51">
              <a:extLst>
                <a:ext uri="{FF2B5EF4-FFF2-40B4-BE49-F238E27FC236}">
                  <a16:creationId xmlns:a16="http://schemas.microsoft.com/office/drawing/2014/main" id="{233A0E71-90C1-B320-57FE-DA0261495758}"/>
                </a:ext>
              </a:extLst>
            </p:cNvPr>
            <p:cNvSpPr/>
            <p:nvPr/>
          </p:nvSpPr>
          <p:spPr>
            <a:xfrm>
              <a:off x="160866" y="4144718"/>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Details</a:t>
              </a:r>
            </a:p>
          </p:txBody>
        </p:sp>
        <p:sp>
          <p:nvSpPr>
            <p:cNvPr id="53" name="Free-form: Shape 52">
              <a:extLst>
                <a:ext uri="{FF2B5EF4-FFF2-40B4-BE49-F238E27FC236}">
                  <a16:creationId xmlns:a16="http://schemas.microsoft.com/office/drawing/2014/main" id="{3D072132-7344-9B56-71CC-3E8BDB31DE0E}"/>
                </a:ext>
              </a:extLst>
            </p:cNvPr>
            <p:cNvSpPr/>
            <p:nvPr/>
          </p:nvSpPr>
          <p:spPr>
            <a:xfrm>
              <a:off x="160866" y="3319662"/>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Functions</a:t>
              </a:r>
            </a:p>
          </p:txBody>
        </p:sp>
        <p:sp>
          <p:nvSpPr>
            <p:cNvPr id="54" name="Free-form: Shape 53">
              <a:extLst>
                <a:ext uri="{FF2B5EF4-FFF2-40B4-BE49-F238E27FC236}">
                  <a16:creationId xmlns:a16="http://schemas.microsoft.com/office/drawing/2014/main" id="{C7C4BB95-5267-10D9-A62A-5D18C52749BB}"/>
                </a:ext>
              </a:extLst>
            </p:cNvPr>
            <p:cNvSpPr/>
            <p:nvPr/>
          </p:nvSpPr>
          <p:spPr>
            <a:xfrm>
              <a:off x="160866" y="2520915"/>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endParaRPr lang="en-US" sz="1700" kern="1200"/>
            </a:p>
          </p:txBody>
        </p:sp>
      </p:grpSp>
      <p:sp>
        <p:nvSpPr>
          <p:cNvPr id="55" name="Score">
            <a:extLst>
              <a:ext uri="{FF2B5EF4-FFF2-40B4-BE49-F238E27FC236}">
                <a16:creationId xmlns:a16="http://schemas.microsoft.com/office/drawing/2014/main" id="{3626FFDF-99C5-C57C-8EF2-BB687C507055}"/>
              </a:ext>
            </a:extLst>
          </p:cNvPr>
          <p:cNvSpPr/>
          <p:nvPr/>
        </p:nvSpPr>
        <p:spPr>
          <a:xfrm>
            <a:off x="7366192" y="2568087"/>
            <a:ext cx="1243384" cy="471893"/>
          </a:xfrm>
          <a:custGeom>
            <a:avLst/>
            <a:gdLst>
              <a:gd name="connsiteX0" fmla="*/ 0 w 1243384"/>
              <a:gd name="connsiteY0" fmla="*/ 47189 h 471893"/>
              <a:gd name="connsiteX1" fmla="*/ 47189 w 1243384"/>
              <a:gd name="connsiteY1" fmla="*/ 0 h 471893"/>
              <a:gd name="connsiteX2" fmla="*/ 1196195 w 1243384"/>
              <a:gd name="connsiteY2" fmla="*/ 0 h 471893"/>
              <a:gd name="connsiteX3" fmla="*/ 1243384 w 1243384"/>
              <a:gd name="connsiteY3" fmla="*/ 47189 h 471893"/>
              <a:gd name="connsiteX4" fmla="*/ 1243384 w 1243384"/>
              <a:gd name="connsiteY4" fmla="*/ 424704 h 471893"/>
              <a:gd name="connsiteX5" fmla="*/ 1196195 w 1243384"/>
              <a:gd name="connsiteY5" fmla="*/ 471893 h 471893"/>
              <a:gd name="connsiteX6" fmla="*/ 47189 w 1243384"/>
              <a:gd name="connsiteY6" fmla="*/ 471893 h 471893"/>
              <a:gd name="connsiteX7" fmla="*/ 0 w 1243384"/>
              <a:gd name="connsiteY7" fmla="*/ 424704 h 471893"/>
              <a:gd name="connsiteX8" fmla="*/ 0 w 124338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384" h="471893">
                <a:moveTo>
                  <a:pt x="0" y="47189"/>
                </a:moveTo>
                <a:cubicBezTo>
                  <a:pt x="0" y="21127"/>
                  <a:pt x="21127" y="0"/>
                  <a:pt x="47189" y="0"/>
                </a:cubicBezTo>
                <a:lnTo>
                  <a:pt x="1196195" y="0"/>
                </a:lnTo>
                <a:cubicBezTo>
                  <a:pt x="1222257" y="0"/>
                  <a:pt x="1243384" y="21127"/>
                  <a:pt x="1243384" y="47189"/>
                </a:cubicBezTo>
                <a:lnTo>
                  <a:pt x="1243384" y="424704"/>
                </a:lnTo>
                <a:cubicBezTo>
                  <a:pt x="1243384" y="450766"/>
                  <a:pt x="1222257" y="471893"/>
                  <a:pt x="1196195" y="471893"/>
                </a:cubicBezTo>
                <a:lnTo>
                  <a:pt x="47189" y="471893"/>
                </a:lnTo>
                <a:cubicBezTo>
                  <a:pt x="21127" y="471893"/>
                  <a:pt x="0" y="450766"/>
                  <a:pt x="0" y="424704"/>
                </a:cubicBezTo>
                <a:lnTo>
                  <a:pt x="0" y="47189"/>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501" tIns="120501" rIns="120501" bIns="120501"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useoModerno" pitchFamily="2" charset="0"/>
              </a:rPr>
              <a:t>Score</a:t>
            </a:r>
          </a:p>
        </p:txBody>
      </p:sp>
      <p:sp>
        <p:nvSpPr>
          <p:cNvPr id="56" name="line 1">
            <a:extLst>
              <a:ext uri="{FF2B5EF4-FFF2-40B4-BE49-F238E27FC236}">
                <a16:creationId xmlns:a16="http://schemas.microsoft.com/office/drawing/2014/main" id="{9DE7118C-EBF6-A976-D776-260D66EDFCEB}"/>
              </a:ext>
            </a:extLst>
          </p:cNvPr>
          <p:cNvSpPr/>
          <p:nvPr/>
        </p:nvSpPr>
        <p:spPr>
          <a:xfrm>
            <a:off x="4997260" y="3039980"/>
            <a:ext cx="2990624" cy="326871"/>
          </a:xfrm>
          <a:custGeom>
            <a:avLst/>
            <a:gdLst/>
            <a:ahLst/>
            <a:cxnLst/>
            <a:rect l="0" t="0" r="0" b="0"/>
            <a:pathLst>
              <a:path>
                <a:moveTo>
                  <a:pt x="2990624" y="0"/>
                </a:moveTo>
                <a:lnTo>
                  <a:pt x="2990624"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Search">
            <a:extLst>
              <a:ext uri="{FF2B5EF4-FFF2-40B4-BE49-F238E27FC236}">
                <a16:creationId xmlns:a16="http://schemas.microsoft.com/office/drawing/2014/main" id="{EC8B0160-3199-F934-7AD5-0540D58AAE0C}"/>
              </a:ext>
            </a:extLst>
          </p:cNvPr>
          <p:cNvSpPr/>
          <p:nvPr/>
        </p:nvSpPr>
        <p:spPr>
          <a:xfrm>
            <a:off x="4484455"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Search</a:t>
            </a:r>
          </a:p>
        </p:txBody>
      </p:sp>
      <p:sp>
        <p:nvSpPr>
          <p:cNvPr id="58" name="line 1 1">
            <a:extLst>
              <a:ext uri="{FF2B5EF4-FFF2-40B4-BE49-F238E27FC236}">
                <a16:creationId xmlns:a16="http://schemas.microsoft.com/office/drawing/2014/main" id="{9E70D9CB-9AC6-1157-2C93-7F702A5A3176}"/>
              </a:ext>
            </a:extLst>
          </p:cNvPr>
          <p:cNvSpPr/>
          <p:nvPr/>
        </p:nvSpPr>
        <p:spPr>
          <a:xfrm>
            <a:off x="4077068"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School name">
            <a:extLst>
              <a:ext uri="{FF2B5EF4-FFF2-40B4-BE49-F238E27FC236}">
                <a16:creationId xmlns:a16="http://schemas.microsoft.com/office/drawing/2014/main" id="{1A57B03E-4084-B72A-9198-73256068F281}"/>
              </a:ext>
            </a:extLst>
          </p:cNvPr>
          <p:cNvSpPr/>
          <p:nvPr/>
        </p:nvSpPr>
        <p:spPr>
          <a:xfrm>
            <a:off x="372314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School name</a:t>
            </a:r>
          </a:p>
        </p:txBody>
      </p:sp>
      <p:sp>
        <p:nvSpPr>
          <p:cNvPr id="60" name="line 1 2">
            <a:extLst>
              <a:ext uri="{FF2B5EF4-FFF2-40B4-BE49-F238E27FC236}">
                <a16:creationId xmlns:a16="http://schemas.microsoft.com/office/drawing/2014/main" id="{A9C7D4A2-89E0-B287-5E1F-FBE10243CC14}"/>
              </a:ext>
            </a:extLst>
          </p:cNvPr>
          <p:cNvSpPr/>
          <p:nvPr/>
        </p:nvSpPr>
        <p:spPr>
          <a:xfrm>
            <a:off x="4951540" y="3838745"/>
            <a:ext cx="91440" cy="346888"/>
          </a:xfrm>
          <a:custGeom>
            <a:avLst/>
            <a:gdLst/>
            <a:ahLst/>
            <a:cxnLst/>
            <a:rect l="0" t="0" r="0" b="0"/>
            <a:pathLst>
              <a:path>
                <a:moveTo>
                  <a:pt x="45720" y="0"/>
                </a:moveTo>
                <a:lnTo>
                  <a:pt x="45720" y="173444"/>
                </a:lnTo>
                <a:lnTo>
                  <a:pt x="45741" y="173444"/>
                </a:lnTo>
                <a:lnTo>
                  <a:pt x="45741" y="34688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School type">
            <a:extLst>
              <a:ext uri="{FF2B5EF4-FFF2-40B4-BE49-F238E27FC236}">
                <a16:creationId xmlns:a16="http://schemas.microsoft.com/office/drawing/2014/main" id="{DC2FDB94-D2F1-4D88-0FB4-D87E5AE96D75}"/>
              </a:ext>
            </a:extLst>
          </p:cNvPr>
          <p:cNvSpPr/>
          <p:nvPr/>
        </p:nvSpPr>
        <p:spPr>
          <a:xfrm>
            <a:off x="4643362" y="4185633"/>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School type</a:t>
            </a:r>
          </a:p>
        </p:txBody>
      </p:sp>
      <p:sp>
        <p:nvSpPr>
          <p:cNvPr id="62" name="line 1 3">
            <a:extLst>
              <a:ext uri="{FF2B5EF4-FFF2-40B4-BE49-F238E27FC236}">
                <a16:creationId xmlns:a16="http://schemas.microsoft.com/office/drawing/2014/main" id="{D11407C9-CD27-2C03-FA0D-C2B712FDA2E3}"/>
              </a:ext>
            </a:extLst>
          </p:cNvPr>
          <p:cNvSpPr/>
          <p:nvPr/>
        </p:nvSpPr>
        <p:spPr>
          <a:xfrm>
            <a:off x="4997260" y="3838745"/>
            <a:ext cx="965444" cy="349347"/>
          </a:xfrm>
          <a:custGeom>
            <a:avLst/>
            <a:gdLst/>
            <a:ahLst/>
            <a:cxnLst/>
            <a:rect l="0" t="0" r="0" b="0"/>
            <a:pathLst>
              <a:path>
                <a:moveTo>
                  <a:pt x="0" y="0"/>
                </a:moveTo>
                <a:lnTo>
                  <a:pt x="0" y="174673"/>
                </a:lnTo>
                <a:lnTo>
                  <a:pt x="965444" y="174673"/>
                </a:lnTo>
                <a:lnTo>
                  <a:pt x="965444" y="34934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Year">
            <a:extLst>
              <a:ext uri="{FF2B5EF4-FFF2-40B4-BE49-F238E27FC236}">
                <a16:creationId xmlns:a16="http://schemas.microsoft.com/office/drawing/2014/main" id="{D7F3A509-30B7-FCA8-8130-FDCF02F11239}"/>
              </a:ext>
            </a:extLst>
          </p:cNvPr>
          <p:cNvSpPr/>
          <p:nvPr/>
        </p:nvSpPr>
        <p:spPr>
          <a:xfrm>
            <a:off x="5608785" y="4188092"/>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Year</a:t>
            </a:r>
          </a:p>
        </p:txBody>
      </p:sp>
      <p:sp>
        <p:nvSpPr>
          <p:cNvPr id="64" name="line 2">
            <a:extLst>
              <a:ext uri="{FF2B5EF4-FFF2-40B4-BE49-F238E27FC236}">
                <a16:creationId xmlns:a16="http://schemas.microsoft.com/office/drawing/2014/main" id="{3A554577-75AA-9A6B-E304-36944D038A16}"/>
              </a:ext>
            </a:extLst>
          </p:cNvPr>
          <p:cNvSpPr/>
          <p:nvPr/>
        </p:nvSpPr>
        <p:spPr>
          <a:xfrm>
            <a:off x="6837644" y="3039980"/>
            <a:ext cx="1150240" cy="326871"/>
          </a:xfrm>
          <a:custGeom>
            <a:avLst/>
            <a:gdLst/>
            <a:ahLst/>
            <a:cxnLst/>
            <a:rect l="0" t="0" r="0" b="0"/>
            <a:pathLst>
              <a:path>
                <a:moveTo>
                  <a:pt x="1150240" y="0"/>
                </a:moveTo>
                <a:lnTo>
                  <a:pt x="1150240"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5" name="Suggestion">
            <a:extLst>
              <a:ext uri="{FF2B5EF4-FFF2-40B4-BE49-F238E27FC236}">
                <a16:creationId xmlns:a16="http://schemas.microsoft.com/office/drawing/2014/main" id="{AF63AB2D-8774-89E5-B095-61EC713718E3}"/>
              </a:ext>
            </a:extLst>
          </p:cNvPr>
          <p:cNvSpPr/>
          <p:nvPr/>
        </p:nvSpPr>
        <p:spPr>
          <a:xfrm>
            <a:off x="6324839"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Suggestion</a:t>
            </a:r>
          </a:p>
        </p:txBody>
      </p:sp>
      <p:cxnSp>
        <p:nvCxnSpPr>
          <p:cNvPr id="4" name="line 2 1">
            <a:extLst>
              <a:ext uri="{FF2B5EF4-FFF2-40B4-BE49-F238E27FC236}">
                <a16:creationId xmlns:a16="http://schemas.microsoft.com/office/drawing/2014/main" id="{7CB56424-5C4D-CE1A-72E0-B09C70A870D5}"/>
              </a:ext>
            </a:extLst>
          </p:cNvPr>
          <p:cNvCxnSpPr/>
          <p:nvPr/>
        </p:nvCxnSpPr>
        <p:spPr>
          <a:xfrm>
            <a:off x="6837513" y="3838744"/>
            <a:ext cx="0" cy="353132"/>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67" name="Score base">
            <a:extLst>
              <a:ext uri="{FF2B5EF4-FFF2-40B4-BE49-F238E27FC236}">
                <a16:creationId xmlns:a16="http://schemas.microsoft.com/office/drawing/2014/main" id="{0681C37D-E3E0-5690-DA72-578932BB6458}"/>
              </a:ext>
            </a:extLst>
          </p:cNvPr>
          <p:cNvSpPr/>
          <p:nvPr/>
        </p:nvSpPr>
        <p:spPr>
          <a:xfrm>
            <a:off x="6490137"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Score base</a:t>
            </a:r>
          </a:p>
        </p:txBody>
      </p:sp>
      <p:sp>
        <p:nvSpPr>
          <p:cNvPr id="68" name="line 3">
            <a:extLst>
              <a:ext uri="{FF2B5EF4-FFF2-40B4-BE49-F238E27FC236}">
                <a16:creationId xmlns:a16="http://schemas.microsoft.com/office/drawing/2014/main" id="{ED5B3726-B58F-BEE7-A943-6B0EB1811F9E}"/>
              </a:ext>
            </a:extLst>
          </p:cNvPr>
          <p:cNvSpPr/>
          <p:nvPr/>
        </p:nvSpPr>
        <p:spPr>
          <a:xfrm>
            <a:off x="7987884" y="3039980"/>
            <a:ext cx="690144" cy="326871"/>
          </a:xfrm>
          <a:custGeom>
            <a:avLst/>
            <a:gdLst/>
            <a:ahLst/>
            <a:cxnLst/>
            <a:rect l="0" t="0" r="0" b="0"/>
            <a:pathLst>
              <a:path>
                <a:moveTo>
                  <a:pt x="0" y="0"/>
                </a:moveTo>
                <a:lnTo>
                  <a:pt x="0" y="163435"/>
                </a:lnTo>
                <a:lnTo>
                  <a:pt x="690144" y="163435"/>
                </a:lnTo>
                <a:lnTo>
                  <a:pt x="69014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Analysis and Visual">
            <a:extLst>
              <a:ext uri="{FF2B5EF4-FFF2-40B4-BE49-F238E27FC236}">
                <a16:creationId xmlns:a16="http://schemas.microsoft.com/office/drawing/2014/main" id="{B2C6943A-433C-B6F3-C9C9-8259E67B55A7}"/>
              </a:ext>
            </a:extLst>
          </p:cNvPr>
          <p:cNvSpPr/>
          <p:nvPr/>
        </p:nvSpPr>
        <p:spPr>
          <a:xfrm>
            <a:off x="8062151" y="3366851"/>
            <a:ext cx="1231754" cy="471893"/>
          </a:xfrm>
          <a:custGeom>
            <a:avLst/>
            <a:gdLst>
              <a:gd name="connsiteX0" fmla="*/ 0 w 1231754"/>
              <a:gd name="connsiteY0" fmla="*/ 47189 h 471893"/>
              <a:gd name="connsiteX1" fmla="*/ 47189 w 1231754"/>
              <a:gd name="connsiteY1" fmla="*/ 0 h 471893"/>
              <a:gd name="connsiteX2" fmla="*/ 1184565 w 1231754"/>
              <a:gd name="connsiteY2" fmla="*/ 0 h 471893"/>
              <a:gd name="connsiteX3" fmla="*/ 1231754 w 1231754"/>
              <a:gd name="connsiteY3" fmla="*/ 47189 h 471893"/>
              <a:gd name="connsiteX4" fmla="*/ 1231754 w 1231754"/>
              <a:gd name="connsiteY4" fmla="*/ 424704 h 471893"/>
              <a:gd name="connsiteX5" fmla="*/ 1184565 w 1231754"/>
              <a:gd name="connsiteY5" fmla="*/ 471893 h 471893"/>
              <a:gd name="connsiteX6" fmla="*/ 47189 w 1231754"/>
              <a:gd name="connsiteY6" fmla="*/ 471893 h 471893"/>
              <a:gd name="connsiteX7" fmla="*/ 0 w 1231754"/>
              <a:gd name="connsiteY7" fmla="*/ 424704 h 471893"/>
              <a:gd name="connsiteX8" fmla="*/ 0 w 123175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1754" h="471893">
                <a:moveTo>
                  <a:pt x="0" y="47189"/>
                </a:moveTo>
                <a:cubicBezTo>
                  <a:pt x="0" y="21127"/>
                  <a:pt x="21127" y="0"/>
                  <a:pt x="47189" y="0"/>
                </a:cubicBezTo>
                <a:lnTo>
                  <a:pt x="1184565" y="0"/>
                </a:lnTo>
                <a:cubicBezTo>
                  <a:pt x="1210627" y="0"/>
                  <a:pt x="1231754" y="21127"/>
                  <a:pt x="1231754" y="47189"/>
                </a:cubicBezTo>
                <a:lnTo>
                  <a:pt x="1231754" y="424704"/>
                </a:lnTo>
                <a:cubicBezTo>
                  <a:pt x="1231754" y="450766"/>
                  <a:pt x="1210627" y="471893"/>
                  <a:pt x="1184565"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Analysis &amp; Visualization</a:t>
            </a:r>
          </a:p>
        </p:txBody>
      </p:sp>
      <p:sp>
        <p:nvSpPr>
          <p:cNvPr id="70" name="line 3 1">
            <a:extLst>
              <a:ext uri="{FF2B5EF4-FFF2-40B4-BE49-F238E27FC236}">
                <a16:creationId xmlns:a16="http://schemas.microsoft.com/office/drawing/2014/main" id="{0522A384-622E-5211-6BAA-5D99D02CBE93}"/>
              </a:ext>
            </a:extLst>
          </p:cNvPr>
          <p:cNvSpPr/>
          <p:nvPr/>
        </p:nvSpPr>
        <p:spPr>
          <a:xfrm>
            <a:off x="7757836"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combo charts">
            <a:extLst>
              <a:ext uri="{FF2B5EF4-FFF2-40B4-BE49-F238E27FC236}">
                <a16:creationId xmlns:a16="http://schemas.microsoft.com/office/drawing/2014/main" id="{A26C2592-E70F-F82F-150F-8B64AD7CFC09}"/>
              </a:ext>
            </a:extLst>
          </p:cNvPr>
          <p:cNvSpPr/>
          <p:nvPr/>
        </p:nvSpPr>
        <p:spPr>
          <a:xfrm>
            <a:off x="7403916"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Combo charts</a:t>
            </a:r>
          </a:p>
        </p:txBody>
      </p:sp>
      <p:sp>
        <p:nvSpPr>
          <p:cNvPr id="72" name="line 3 2">
            <a:extLst>
              <a:ext uri="{FF2B5EF4-FFF2-40B4-BE49-F238E27FC236}">
                <a16:creationId xmlns:a16="http://schemas.microsoft.com/office/drawing/2014/main" id="{A0558625-D7A8-690E-C2F9-C555756C3F2A}"/>
              </a:ext>
            </a:extLst>
          </p:cNvPr>
          <p:cNvSpPr/>
          <p:nvPr/>
        </p:nvSpPr>
        <p:spPr>
          <a:xfrm>
            <a:off x="8632308" y="3838745"/>
            <a:ext cx="91440" cy="353131"/>
          </a:xfrm>
          <a:custGeom>
            <a:avLst/>
            <a:gdLst/>
            <a:ahLst/>
            <a:cxnLst/>
            <a:rect l="0" t="0" r="0" b="0"/>
            <a:pathLst>
              <a:path>
                <a:moveTo>
                  <a:pt x="45720" y="0"/>
                </a:moveTo>
                <a:lnTo>
                  <a:pt x="4572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correlational">
            <a:extLst>
              <a:ext uri="{FF2B5EF4-FFF2-40B4-BE49-F238E27FC236}">
                <a16:creationId xmlns:a16="http://schemas.microsoft.com/office/drawing/2014/main" id="{0114CAA6-DF12-52EE-57DA-7A53A2EE0BA6}"/>
              </a:ext>
            </a:extLst>
          </p:cNvPr>
          <p:cNvSpPr/>
          <p:nvPr/>
        </p:nvSpPr>
        <p:spPr>
          <a:xfrm>
            <a:off x="832410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Correlational comparison</a:t>
            </a:r>
          </a:p>
        </p:txBody>
      </p:sp>
      <p:sp>
        <p:nvSpPr>
          <p:cNvPr id="74" name="line 3 3">
            <a:extLst>
              <a:ext uri="{FF2B5EF4-FFF2-40B4-BE49-F238E27FC236}">
                <a16:creationId xmlns:a16="http://schemas.microsoft.com/office/drawing/2014/main" id="{59169652-921D-7964-7AA5-73A16CEED932}"/>
              </a:ext>
            </a:extLst>
          </p:cNvPr>
          <p:cNvSpPr/>
          <p:nvPr/>
        </p:nvSpPr>
        <p:spPr>
          <a:xfrm>
            <a:off x="8678028" y="3838745"/>
            <a:ext cx="949942" cy="344944"/>
          </a:xfrm>
          <a:custGeom>
            <a:avLst/>
            <a:gdLst/>
            <a:ahLst/>
            <a:cxnLst/>
            <a:rect l="0" t="0" r="0" b="0"/>
            <a:pathLst>
              <a:path>
                <a:moveTo>
                  <a:pt x="0" y="0"/>
                </a:moveTo>
                <a:lnTo>
                  <a:pt x="0" y="172472"/>
                </a:lnTo>
                <a:lnTo>
                  <a:pt x="949942" y="172472"/>
                </a:lnTo>
                <a:lnTo>
                  <a:pt x="949942" y="34494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filtering">
            <a:extLst>
              <a:ext uri="{FF2B5EF4-FFF2-40B4-BE49-F238E27FC236}">
                <a16:creationId xmlns:a16="http://schemas.microsoft.com/office/drawing/2014/main" id="{0EBD479B-58E7-2D09-CCEB-544CF900A3EC}"/>
              </a:ext>
            </a:extLst>
          </p:cNvPr>
          <p:cNvSpPr/>
          <p:nvPr/>
        </p:nvSpPr>
        <p:spPr>
          <a:xfrm>
            <a:off x="9274051" y="4183689"/>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Filtering </a:t>
            </a:r>
          </a:p>
        </p:txBody>
      </p:sp>
      <p:sp>
        <p:nvSpPr>
          <p:cNvPr id="76" name="lin 4">
            <a:extLst>
              <a:ext uri="{FF2B5EF4-FFF2-40B4-BE49-F238E27FC236}">
                <a16:creationId xmlns:a16="http://schemas.microsoft.com/office/drawing/2014/main" id="{B6D4CAE6-4BCF-37E3-34E1-0B570B26C9F4}"/>
              </a:ext>
            </a:extLst>
          </p:cNvPr>
          <p:cNvSpPr/>
          <p:nvPr/>
        </p:nvSpPr>
        <p:spPr>
          <a:xfrm>
            <a:off x="7987884" y="3039980"/>
            <a:ext cx="2990624" cy="326871"/>
          </a:xfrm>
          <a:custGeom>
            <a:avLst/>
            <a:gdLst/>
            <a:ahLst/>
            <a:cxnLst/>
            <a:rect l="0" t="0" r="0" b="0"/>
            <a:pathLst>
              <a:path>
                <a:moveTo>
                  <a:pt x="0" y="0"/>
                </a:moveTo>
                <a:lnTo>
                  <a:pt x="0" y="163435"/>
                </a:lnTo>
                <a:lnTo>
                  <a:pt x="2990624" y="163435"/>
                </a:lnTo>
                <a:lnTo>
                  <a:pt x="299062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7" name="report">
            <a:extLst>
              <a:ext uri="{FF2B5EF4-FFF2-40B4-BE49-F238E27FC236}">
                <a16:creationId xmlns:a16="http://schemas.microsoft.com/office/drawing/2014/main" id="{C956FB9C-BA28-076C-B690-63592C015F7C}"/>
              </a:ext>
            </a:extLst>
          </p:cNvPr>
          <p:cNvSpPr/>
          <p:nvPr/>
        </p:nvSpPr>
        <p:spPr>
          <a:xfrm>
            <a:off x="10465703"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Report</a:t>
            </a:r>
          </a:p>
        </p:txBody>
      </p:sp>
      <p:sp>
        <p:nvSpPr>
          <p:cNvPr id="78" name="line 4 1">
            <a:extLst>
              <a:ext uri="{FF2B5EF4-FFF2-40B4-BE49-F238E27FC236}">
                <a16:creationId xmlns:a16="http://schemas.microsoft.com/office/drawing/2014/main" id="{F346A647-93B1-9383-640E-FA28787CCCD6}"/>
              </a:ext>
            </a:extLst>
          </p:cNvPr>
          <p:cNvSpPr/>
          <p:nvPr/>
        </p:nvSpPr>
        <p:spPr>
          <a:xfrm>
            <a:off x="10518412" y="3838745"/>
            <a:ext cx="460096" cy="353131"/>
          </a:xfrm>
          <a:custGeom>
            <a:avLst/>
            <a:gdLst/>
            <a:ahLst/>
            <a:cxnLst/>
            <a:rect l="0" t="0" r="0" b="0"/>
            <a:pathLst>
              <a:path>
                <a:moveTo>
                  <a:pt x="460096" y="0"/>
                </a:moveTo>
                <a:lnTo>
                  <a:pt x="460096"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Flexible ranking">
            <a:extLst>
              <a:ext uri="{FF2B5EF4-FFF2-40B4-BE49-F238E27FC236}">
                <a16:creationId xmlns:a16="http://schemas.microsoft.com/office/drawing/2014/main" id="{863AB9E4-D520-2D69-CB63-2D86D38FD7B1}"/>
              </a:ext>
            </a:extLst>
          </p:cNvPr>
          <p:cNvSpPr/>
          <p:nvPr/>
        </p:nvSpPr>
        <p:spPr>
          <a:xfrm>
            <a:off x="10164492"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Flexible ranking</a:t>
            </a:r>
          </a:p>
        </p:txBody>
      </p:sp>
      <p:sp>
        <p:nvSpPr>
          <p:cNvPr id="80" name="line 2">
            <a:extLst>
              <a:ext uri="{FF2B5EF4-FFF2-40B4-BE49-F238E27FC236}">
                <a16:creationId xmlns:a16="http://schemas.microsoft.com/office/drawing/2014/main" id="{775C3365-4D92-B32A-965C-AA1EB68842E6}"/>
              </a:ext>
            </a:extLst>
          </p:cNvPr>
          <p:cNvSpPr/>
          <p:nvPr/>
        </p:nvSpPr>
        <p:spPr>
          <a:xfrm>
            <a:off x="10978508" y="3838745"/>
            <a:ext cx="460096" cy="353131"/>
          </a:xfrm>
          <a:custGeom>
            <a:avLst/>
            <a:gdLst/>
            <a:ahLst/>
            <a:cxnLst/>
            <a:rect l="0" t="0" r="0" b="0"/>
            <a:pathLst>
              <a:path>
                <a:moveTo>
                  <a:pt x="0" y="0"/>
                </a:moveTo>
                <a:lnTo>
                  <a:pt x="0" y="176565"/>
                </a:lnTo>
                <a:lnTo>
                  <a:pt x="460096" y="176565"/>
                </a:lnTo>
                <a:lnTo>
                  <a:pt x="460096"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general statistics">
            <a:extLst>
              <a:ext uri="{FF2B5EF4-FFF2-40B4-BE49-F238E27FC236}">
                <a16:creationId xmlns:a16="http://schemas.microsoft.com/office/drawing/2014/main" id="{F0CE641D-7885-6624-BC37-1C838B2047AD}"/>
              </a:ext>
            </a:extLst>
          </p:cNvPr>
          <p:cNvSpPr/>
          <p:nvPr/>
        </p:nvSpPr>
        <p:spPr>
          <a:xfrm>
            <a:off x="11084684"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General</a:t>
            </a:r>
            <a:r>
              <a:rPr lang="en-US" sz="800" kern="1200" baseline="0" dirty="0">
                <a:latin typeface="MuseoModerno" pitchFamily="2" charset="0"/>
              </a:rPr>
              <a:t> statistics</a:t>
            </a:r>
            <a:endParaRPr lang="en-US" sz="800" kern="1200" dirty="0">
              <a:latin typeface="MuseoModerno" pitchFamily="2" charset="0"/>
            </a:endParaRPr>
          </a:p>
        </p:txBody>
      </p:sp>
    </p:spTree>
    <p:extLst>
      <p:ext uri="{BB962C8B-B14F-4D97-AF65-F5344CB8AC3E}">
        <p14:creationId xmlns:p14="http://schemas.microsoft.com/office/powerpoint/2010/main" val="367370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300"/>
                                        <p:tgtEl>
                                          <p:spTgt spid="55"/>
                                        </p:tgtEl>
                                      </p:cBhvr>
                                    </p:animEffect>
                                  </p:childTnLst>
                                </p:cTn>
                              </p:par>
                            </p:childTnLst>
                          </p:cTn>
                        </p:par>
                        <p:par>
                          <p:cTn id="16" fill="hold">
                            <p:stCondLst>
                              <p:cond delay="1300"/>
                            </p:stCondLst>
                            <p:childTnLst>
                              <p:par>
                                <p:cTn id="17" presetID="2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4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400"/>
                                        <p:tgtEl>
                                          <p:spTgt spid="64"/>
                                        </p:tgtEl>
                                      </p:cBhvr>
                                    </p:animEffect>
                                  </p:childTnLst>
                                </p:cTn>
                              </p:par>
                              <p:par>
                                <p:cTn id="23" presetID="22" presetClass="entr" presetSubtype="1"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up)">
                                      <p:cBhvr>
                                        <p:cTn id="25" dur="400"/>
                                        <p:tgtEl>
                                          <p:spTgt spid="68"/>
                                        </p:tgtEl>
                                      </p:cBhvr>
                                    </p:animEffect>
                                  </p:childTnLst>
                                </p:cTn>
                              </p:par>
                              <p:par>
                                <p:cTn id="26" presetID="22" presetClass="entr" presetSubtype="1"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up)">
                                      <p:cBhvr>
                                        <p:cTn id="28" dur="400"/>
                                        <p:tgtEl>
                                          <p:spTgt spid="76"/>
                                        </p:tgtEl>
                                      </p:cBhvr>
                                    </p:animEffect>
                                  </p:childTnLst>
                                </p:cTn>
                              </p:par>
                            </p:childTnLst>
                          </p:cTn>
                        </p:par>
                        <p:par>
                          <p:cTn id="29" fill="hold">
                            <p:stCondLst>
                              <p:cond delay="170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3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3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300"/>
                                        <p:tgtEl>
                                          <p:spTgt spid="6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3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up)">
                                      <p:cBhvr>
                                        <p:cTn id="46" dur="400"/>
                                        <p:tgtEl>
                                          <p:spTgt spid="62"/>
                                        </p:tgtEl>
                                      </p:cBhvr>
                                    </p:animEffect>
                                  </p:childTnLst>
                                </p:cTn>
                              </p:par>
                              <p:par>
                                <p:cTn id="47" presetID="22" presetClass="entr" presetSubtype="1"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up)">
                                      <p:cBhvr>
                                        <p:cTn id="49" dur="400"/>
                                        <p:tgtEl>
                                          <p:spTgt spid="58"/>
                                        </p:tgtEl>
                                      </p:cBhvr>
                                    </p:animEffect>
                                  </p:childTnLst>
                                </p:cTn>
                              </p:par>
                              <p:par>
                                <p:cTn id="50" presetID="22" presetClass="entr" presetSubtype="1"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up)">
                                      <p:cBhvr>
                                        <p:cTn id="52" dur="400"/>
                                        <p:tgtEl>
                                          <p:spTgt spid="60"/>
                                        </p:tgtEl>
                                      </p:cBhvr>
                                    </p:animEffect>
                                  </p:childTnLst>
                                </p:cTn>
                              </p:par>
                            </p:childTnLst>
                          </p:cTn>
                        </p:par>
                        <p:par>
                          <p:cTn id="53" fill="hold">
                            <p:stCondLst>
                              <p:cond delay="400"/>
                            </p:stCondLst>
                            <p:childTnLst>
                              <p:par>
                                <p:cTn id="54" presetID="10" presetClass="entr" presetSubtype="0"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3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3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3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up)">
                                      <p:cBhvr>
                                        <p:cTn id="67" dur="400"/>
                                        <p:tgtEl>
                                          <p:spTgt spid="4"/>
                                        </p:tgtEl>
                                      </p:cBhvr>
                                    </p:animEffect>
                                  </p:childTnLst>
                                </p:cTn>
                              </p:par>
                            </p:childTnLst>
                          </p:cTn>
                        </p:par>
                        <p:par>
                          <p:cTn id="68" fill="hold">
                            <p:stCondLst>
                              <p:cond delay="400"/>
                            </p:stCondLst>
                            <p:childTnLst>
                              <p:par>
                                <p:cTn id="69" presetID="10" presetClass="entr" presetSubtype="0"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3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up)">
                                      <p:cBhvr>
                                        <p:cTn id="76" dur="400"/>
                                        <p:tgtEl>
                                          <p:spTgt spid="72"/>
                                        </p:tgtEl>
                                      </p:cBhvr>
                                    </p:animEffect>
                                  </p:childTnLst>
                                </p:cTn>
                              </p:par>
                              <p:par>
                                <p:cTn id="77" presetID="22" presetClass="entr" presetSubtype="1"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up)">
                                      <p:cBhvr>
                                        <p:cTn id="79" dur="400"/>
                                        <p:tgtEl>
                                          <p:spTgt spid="70"/>
                                        </p:tgtEl>
                                      </p:cBhvr>
                                    </p:animEffect>
                                  </p:childTnLst>
                                </p:cTn>
                              </p:par>
                              <p:par>
                                <p:cTn id="80" presetID="22" presetClass="entr" presetSubtype="1"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wipe(up)">
                                      <p:cBhvr>
                                        <p:cTn id="82" dur="400"/>
                                        <p:tgtEl>
                                          <p:spTgt spid="74"/>
                                        </p:tgtEl>
                                      </p:cBhvr>
                                    </p:animEffect>
                                  </p:childTnLst>
                                </p:cTn>
                              </p:par>
                            </p:childTnLst>
                          </p:cTn>
                        </p:par>
                        <p:par>
                          <p:cTn id="83" fill="hold">
                            <p:stCondLst>
                              <p:cond delay="400"/>
                            </p:stCondLst>
                            <p:childTnLst>
                              <p:par>
                                <p:cTn id="84" presetID="10" presetClass="entr" presetSubtype="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3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3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300"/>
                                        <p:tgtEl>
                                          <p:spTgt spid="7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wipe(up)">
                                      <p:cBhvr>
                                        <p:cTn id="97" dur="400"/>
                                        <p:tgtEl>
                                          <p:spTgt spid="78"/>
                                        </p:tgtEl>
                                      </p:cBhvr>
                                    </p:animEffect>
                                  </p:childTnLst>
                                </p:cTn>
                              </p:par>
                              <p:par>
                                <p:cTn id="98" presetID="22" presetClass="entr" presetSubtype="1"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wipe(up)">
                                      <p:cBhvr>
                                        <p:cTn id="100" dur="400"/>
                                        <p:tgtEl>
                                          <p:spTgt spid="80"/>
                                        </p:tgtEl>
                                      </p:cBhvr>
                                    </p:animEffect>
                                  </p:childTnLst>
                                </p:cTn>
                              </p:par>
                            </p:childTnLst>
                          </p:cTn>
                        </p:par>
                        <p:par>
                          <p:cTn id="101" fill="hold">
                            <p:stCondLst>
                              <p:cond delay="400"/>
                            </p:stCondLst>
                            <p:childTnLst>
                              <p:par>
                                <p:cTn id="102" presetID="10" presetClass="entr" presetSubtype="0"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300"/>
                                        <p:tgtEl>
                                          <p:spTgt spid="7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3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animBg="1"/>
      <p:bldP spid="57" grpId="0" animBg="1"/>
      <p:bldP spid="59" grpId="0" animBg="1"/>
      <p:bldP spid="61" grpId="0" animBg="1"/>
      <p:bldP spid="63" grpId="0" animBg="1"/>
      <p:bldP spid="65" grpId="0" animBg="1"/>
      <p:bldP spid="67" grpId="0" animBg="1"/>
      <p:bldP spid="69" grpId="0" animBg="1"/>
      <p:bldP spid="71" grpId="0" animBg="1"/>
      <p:bldP spid="73" grpId="0" animBg="1"/>
      <p:bldP spid="75" grpId="0" animBg="1"/>
      <p:bldP spid="77" grpId="0" animBg="1"/>
      <p:bldP spid="79" grpId="0" animBg="1"/>
      <p:bldP spid="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252818" y="1302837"/>
            <a:ext cx="3686365"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t>SCORE </a:t>
            </a:r>
            <a:r>
              <a:rPr lang="en-US">
                <a:solidFill>
                  <a:srgbClr val="8FAADC"/>
                </a:solidFill>
              </a:rPr>
              <a:t>administrator</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aphicFrame>
        <p:nvGraphicFramePr>
          <p:cNvPr id="51" name="Diagram 50">
            <a:extLst>
              <a:ext uri="{FF2B5EF4-FFF2-40B4-BE49-F238E27FC236}">
                <a16:creationId xmlns:a16="http://schemas.microsoft.com/office/drawing/2014/main" id="{08D9BD78-B949-5911-F37A-A6744A41D516}"/>
              </a:ext>
            </a:extLst>
          </p:cNvPr>
          <p:cNvGraphicFramePr/>
          <p:nvPr>
            <p:extLst>
              <p:ext uri="{D42A27DB-BD31-4B8C-83A1-F6EECF244321}">
                <p14:modId xmlns:p14="http://schemas.microsoft.com/office/powerpoint/2010/main" val="4056204477"/>
              </p:ext>
            </p:extLst>
          </p:nvPr>
        </p:nvGraphicFramePr>
        <p:xfrm>
          <a:off x="1474430" y="2396924"/>
          <a:ext cx="9243141" cy="2164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9BF53DC-C6C3-E504-8F63-7513CAA43B5B}"/>
              </a:ext>
            </a:extLst>
          </p:cNvPr>
          <p:cNvSpPr txBox="1"/>
          <p:nvPr/>
        </p:nvSpPr>
        <p:spPr>
          <a:xfrm>
            <a:off x="2842123" y="5030073"/>
            <a:ext cx="6716428"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i="1">
                <a:solidFill>
                  <a:schemeClr val="tx1">
                    <a:lumMod val="75000"/>
                    <a:lumOff val="25000"/>
                  </a:schemeClr>
                </a:solidFill>
              </a:rPr>
              <a:t>Update annually</a:t>
            </a:r>
          </a:p>
        </p:txBody>
      </p:sp>
      <p:sp>
        <p:nvSpPr>
          <p:cNvPr id="7" name="TextBox 6">
            <a:extLst>
              <a:ext uri="{FF2B5EF4-FFF2-40B4-BE49-F238E27FC236}">
                <a16:creationId xmlns:a16="http://schemas.microsoft.com/office/drawing/2014/main" id="{209679A9-53B3-CD47-ED66-96B6B34FF557}"/>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106678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51" grpId="0">
        <p:bldAsOne/>
      </p:bldGraphic>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3847324" y="1302837"/>
            <a:ext cx="44973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What languages </a:t>
            </a:r>
            <a:r>
              <a:rPr lang="en-US"/>
              <a:t>SCORE </a:t>
            </a:r>
            <a:r>
              <a:rPr lang="en-US">
                <a:solidFill>
                  <a:srgbClr val="8FAADC"/>
                </a:solidFill>
              </a:rPr>
              <a:t>used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1026" name="Picture 2">
            <a:extLst>
              <a:ext uri="{FF2B5EF4-FFF2-40B4-BE49-F238E27FC236}">
                <a16:creationId xmlns:a16="http://schemas.microsoft.com/office/drawing/2014/main" id="{700B8D87-E7EA-1394-4597-1CB6C28AB8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15" b="97925" l="4053" r="91785">
                        <a14:foregroundMark x1="10186" y1="16183" x2="16429" y2="9129"/>
                        <a14:foregroundMark x1="16429" y1="9129" x2="12596" y2="28631"/>
                        <a14:foregroundMark x1="12596" y1="28631" x2="24535" y2="57676"/>
                        <a14:foregroundMark x1="24535" y1="57676" x2="9310" y2="54357"/>
                        <a14:foregroundMark x1="9310" y1="54357" x2="20920" y2="81743"/>
                        <a14:foregroundMark x1="20920" y1="81743" x2="21468" y2="80913"/>
                        <a14:foregroundMark x1="9529" y1="46888" x2="10296" y2="24066"/>
                        <a14:foregroundMark x1="10296" y1="24066" x2="4600" y2="12033"/>
                        <a14:foregroundMark x1="4600" y1="12033" x2="16539" y2="16183"/>
                        <a14:foregroundMark x1="16539" y1="16183" x2="27054" y2="10788"/>
                        <a14:foregroundMark x1="27054" y1="10788" x2="21687" y2="17842"/>
                        <a14:foregroundMark x1="8215" y1="24896" x2="7338" y2="8299"/>
                        <a14:foregroundMark x1="7338" y1="8299" x2="14239" y2="12863"/>
                        <a14:foregroundMark x1="14239" y1="12863" x2="10843" y2="10373"/>
                        <a14:foregroundMark x1="9639" y1="49793" x2="8762" y2="22407"/>
                        <a14:foregroundMark x1="8762" y1="22407" x2="6353" y2="8299"/>
                        <a14:foregroundMark x1="6353" y1="8299" x2="6353" y2="10788"/>
                        <a14:foregroundMark x1="8324" y1="8299" x2="8324" y2="8299"/>
                        <a14:foregroundMark x1="4710" y1="8714" x2="18072" y2="4564"/>
                        <a14:foregroundMark x1="18072" y1="4564" x2="18182" y2="4979"/>
                        <a14:foregroundMark x1="9639" y1="8299" x2="5586" y2="7469"/>
                        <a14:foregroundMark x1="7558" y1="45643" x2="8215" y2="65145"/>
                        <a14:foregroundMark x1="8215" y1="65145" x2="9529" y2="47303"/>
                        <a14:foregroundMark x1="9529" y1="47303" x2="6243" y2="84647"/>
                        <a14:foregroundMark x1="6243" y1="84647" x2="21030" y2="73859"/>
                        <a14:foregroundMark x1="21030" y1="73859" x2="18620" y2="87552"/>
                        <a14:foregroundMark x1="18620" y1="87552" x2="22344" y2="78838"/>
                        <a14:foregroundMark x1="22344" y1="78838" x2="25958" y2="51867"/>
                        <a14:foregroundMark x1="25958" y1="51867" x2="21358" y2="23237"/>
                        <a14:foregroundMark x1="21358" y1="23237" x2="20920" y2="50622"/>
                        <a14:foregroundMark x1="20920" y1="50622" x2="20153" y2="59751"/>
                        <a14:foregroundMark x1="7119" y1="7469" x2="10515" y2="10373"/>
                        <a14:foregroundMark x1="7777" y1="7054" x2="9419" y2="7884"/>
                        <a14:foregroundMark x1="5696" y1="9129" x2="6024" y2="7884"/>
                        <a14:foregroundMark x1="8324" y1="9544" x2="7119" y2="7469"/>
                        <a14:foregroundMark x1="5805" y1="7469" x2="767" y2="2905"/>
                        <a14:foregroundMark x1="767" y1="2905" x2="6134" y2="4979"/>
                        <a14:foregroundMark x1="6134" y1="4979" x2="9639" y2="415"/>
                        <a14:foregroundMark x1="7448" y1="11618" x2="4053" y2="56432"/>
                        <a14:foregroundMark x1="4053" y1="56432" x2="9639" y2="43154"/>
                        <a14:foregroundMark x1="9639" y1="43154" x2="9858" y2="69295"/>
                        <a14:foregroundMark x1="9858" y1="69295" x2="6791" y2="80913"/>
                        <a14:foregroundMark x1="6791" y1="80913" x2="20920" y2="87552"/>
                        <a14:foregroundMark x1="20920" y1="87552" x2="25301" y2="67635"/>
                        <a14:foregroundMark x1="25301" y1="67635" x2="25082" y2="23651"/>
                        <a14:foregroundMark x1="25082" y1="23651" x2="26835" y2="16598"/>
                        <a14:foregroundMark x1="8653" y1="85062" x2="22234" y2="89627"/>
                        <a14:foregroundMark x1="22234" y1="89627" x2="16429" y2="85062"/>
                        <a14:foregroundMark x1="16429" y1="85062" x2="23220" y2="81328"/>
                        <a14:foregroundMark x1="23220" y1="81328" x2="25411" y2="81743"/>
                        <a14:foregroundMark x1="10186" y1="87137" x2="11062" y2="83402"/>
                        <a14:foregroundMark x1="11939" y1="84647" x2="22125" y2="88797"/>
                        <a14:foregroundMark x1="22125" y1="88797" x2="26506" y2="81743"/>
                        <a14:foregroundMark x1="26506" y1="81743" x2="24973" y2="75519"/>
                        <a14:foregroundMark x1="24754" y1="85062" x2="25082" y2="87967"/>
                        <a14:foregroundMark x1="22344" y1="89212" x2="9858" y2="86307"/>
                        <a14:foregroundMark x1="9529" y1="89212" x2="20263" y2="94191"/>
                        <a14:foregroundMark x1="10296" y1="89212" x2="17087" y2="84232"/>
                        <a14:foregroundMark x1="8653" y1="90041" x2="14129" y2="98340"/>
                        <a14:foregroundMark x1="14129" y1="98340" x2="14129" y2="98340"/>
                        <a14:foregroundMark x1="12815" y1="94606" x2="15334" y2="95021"/>
                        <a14:foregroundMark x1="26506" y1="87967" x2="25520" y2="87137"/>
                        <a14:foregroundMark x1="23439" y1="87967" x2="25082" y2="78423"/>
                        <a14:foregroundMark x1="26068" y1="75519" x2="25958" y2="92531"/>
                        <a14:foregroundMark x1="24644" y1="75934" x2="26835" y2="58506"/>
                        <a14:foregroundMark x1="26835" y1="58506" x2="26068" y2="46058"/>
                        <a14:foregroundMark x1="18839" y1="2490" x2="36473" y2="13693"/>
                        <a14:foregroundMark x1="56407" y1="19917" x2="56757" y2="35506"/>
                        <a14:foregroundMark x1="54012" y1="57563" x2="49288" y2="55602"/>
                        <a14:foregroundMark x1="49288" y1="55602" x2="47097" y2="40249"/>
                        <a14:foregroundMark x1="47097" y1="40249" x2="47645" y2="54357"/>
                        <a14:foregroundMark x1="48959" y1="27801" x2="49179" y2="61411"/>
                        <a14:foregroundMark x1="49179" y1="61411" x2="47645" y2="65560"/>
                        <a14:foregroundMark x1="43483" y1="29046" x2="44469" y2="70539"/>
                        <a14:foregroundMark x1="44359" y1="40664" x2="45564" y2="75519"/>
                        <a14:foregroundMark x1="47317" y1="30290" x2="50712" y2="53942"/>
                        <a14:foregroundMark x1="50712" y1="36929" x2="50931" y2="75934"/>
                        <a14:foregroundMark x1="85652" y1="39419" x2="91895" y2="36929"/>
                        <a14:foregroundMark x1="91895" y1="36929" x2="90909" y2="94606"/>
                        <a14:foregroundMark x1="90909" y1="94606" x2="91785" y2="69295"/>
                        <a14:backgroundMark x1="56407" y1="49378" x2="56298" y2="63071"/>
                        <a14:backgroundMark x1="56407" y1="35685" x2="57284" y2="60166"/>
                        <a14:backgroundMark x1="53341" y1="52697" x2="53560" y2="54357"/>
                        <a14:backgroundMark x1="53231" y1="49793" x2="53231" y2="51867"/>
                      </a14:backgroundRemoval>
                    </a14:imgEffect>
                  </a14:imgLayer>
                </a14:imgProps>
              </a:ext>
              <a:ext uri="{28A0092B-C50C-407E-A947-70E740481C1C}">
                <a14:useLocalDpi xmlns:a14="http://schemas.microsoft.com/office/drawing/2010/main" val="0"/>
              </a:ext>
            </a:extLst>
          </a:blip>
          <a:srcRect/>
          <a:stretch/>
        </p:blipFill>
        <p:spPr bwMode="auto">
          <a:xfrm>
            <a:off x="498076" y="2193372"/>
            <a:ext cx="11195848" cy="2955311"/>
          </a:xfrm>
          <a:prstGeom prst="rect">
            <a:avLst/>
          </a:prstGeom>
          <a:noFill/>
          <a:extLst>
            <a:ext uri="{909E8E84-426E-40DD-AFC4-6F175D3DCCD1}">
              <a14:hiddenFill xmlns:a14="http://schemas.microsoft.com/office/drawing/2010/main">
                <a:solidFill>
                  <a:srgbClr val="FFFFFF"/>
                </a:solidFill>
              </a14:hiddenFill>
            </a:ext>
          </a:extLst>
        </p:spPr>
      </p:pic>
      <p:sp useBgFill="1">
        <p:nvSpPr>
          <p:cNvPr id="2" name="cover 1 arrows" hidden="1">
            <a:extLst>
              <a:ext uri="{FF2B5EF4-FFF2-40B4-BE49-F238E27FC236}">
                <a16:creationId xmlns:a16="http://schemas.microsoft.com/office/drawing/2014/main" id="{19E4947D-C70C-E045-DB20-2E491A8759BB}"/>
              </a:ext>
            </a:extLst>
          </p:cNvPr>
          <p:cNvSpPr>
            <a:spLocks noGrp="1" noRot="1" noMove="1" noResize="1" noEditPoints="1" noAdjustHandles="1" noChangeArrowheads="1" noChangeShapeType="1"/>
          </p:cNvSpPr>
          <p:nvPr/>
        </p:nvSpPr>
        <p:spPr>
          <a:xfrm>
            <a:off x="3533775" y="2410691"/>
            <a:ext cx="1686618" cy="3144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sp useBgFill="1">
        <p:nvSpPr>
          <p:cNvPr id="4" name="cover 2 arrows" hidden="1">
            <a:extLst>
              <a:ext uri="{FF2B5EF4-FFF2-40B4-BE49-F238E27FC236}">
                <a16:creationId xmlns:a16="http://schemas.microsoft.com/office/drawing/2014/main" id="{DE97551D-0EE7-711E-14A3-B4079E3D3752}"/>
              </a:ext>
            </a:extLst>
          </p:cNvPr>
          <p:cNvSpPr>
            <a:spLocks noGrp="1" noRot="1" noMove="1" noResize="1" noEditPoints="1" noAdjustHandles="1" noChangeArrowheads="1" noChangeShapeType="1"/>
          </p:cNvSpPr>
          <p:nvPr/>
        </p:nvSpPr>
        <p:spPr>
          <a:xfrm>
            <a:off x="6335486" y="3739728"/>
            <a:ext cx="780381" cy="460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cxnSp>
        <p:nvCxnSpPr>
          <p:cNvPr id="7" name="Straight Arrow Connector 6">
            <a:extLst>
              <a:ext uri="{FF2B5EF4-FFF2-40B4-BE49-F238E27FC236}">
                <a16:creationId xmlns:a16="http://schemas.microsoft.com/office/drawing/2014/main" id="{34BB7EB4-1072-03EE-4F78-BE04782CF2B7}"/>
              </a:ext>
            </a:extLst>
          </p:cNvPr>
          <p:cNvCxnSpPr>
            <a:cxnSpLocks/>
          </p:cNvCxnSpPr>
          <p:nvPr/>
        </p:nvCxnSpPr>
        <p:spPr>
          <a:xfrm flipV="1">
            <a:off x="3652850" y="4200525"/>
            <a:ext cx="1567543" cy="449345"/>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61738F-12D7-8DA2-C4DA-21DB22BC0D7C}"/>
              </a:ext>
            </a:extLst>
          </p:cNvPr>
          <p:cNvCxnSpPr>
            <a:cxnSpLocks/>
          </p:cNvCxnSpPr>
          <p:nvPr/>
        </p:nvCxnSpPr>
        <p:spPr>
          <a:xfrm>
            <a:off x="3652850" y="3735277"/>
            <a:ext cx="1567543" cy="0"/>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6C715A-1D23-606C-F596-9755D2F2280F}"/>
              </a:ext>
            </a:extLst>
          </p:cNvPr>
          <p:cNvCxnSpPr>
            <a:cxnSpLocks/>
          </p:cNvCxnSpPr>
          <p:nvPr/>
        </p:nvCxnSpPr>
        <p:spPr>
          <a:xfrm>
            <a:off x="3652850" y="2721976"/>
            <a:ext cx="1567543" cy="548054"/>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D5C88D-A6D1-5BD5-585F-F1E2F01E7FA4}"/>
              </a:ext>
            </a:extLst>
          </p:cNvPr>
          <p:cNvCxnSpPr>
            <a:cxnSpLocks/>
          </p:cNvCxnSpPr>
          <p:nvPr/>
        </p:nvCxnSpPr>
        <p:spPr>
          <a:xfrm>
            <a:off x="6335486" y="3722477"/>
            <a:ext cx="780381" cy="0"/>
          </a:xfrm>
          <a:prstGeom prst="straightConnector1">
            <a:avLst/>
          </a:prstGeom>
          <a:ln w="76200" cap="rnd">
            <a:solidFill>
              <a:srgbClr val="A6A6A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103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300"/>
                                        <p:tgtEl>
                                          <p:spTgt spid="10"/>
                                        </p:tgtEl>
                                      </p:cBhvr>
                                    </p:animEffect>
                                  </p:childTnLst>
                                </p:cTn>
                              </p:par>
                              <p:par>
                                <p:cTn id="13" presetID="22" presetClass="entr" presetSubtype="8"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par>
                                <p:cTn id="16" presetID="22" presetClass="entr" presetSubtype="8" fill="hold" nodeType="withEffect">
                                  <p:stCondLst>
                                    <p:cond delay="4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300"/>
                                        <p:tgtEl>
                                          <p:spTgt spid="7"/>
                                        </p:tgtEl>
                                      </p:cBhvr>
                                    </p:animEffect>
                                  </p:childTnLst>
                                </p:cTn>
                              </p:par>
                              <p:par>
                                <p:cTn id="19" presetID="22" presetClass="entr" presetSubtype="8" fill="hold"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C69CC8E-6F9C-4D29-8D38-54405817EDB7}"/>
              </a:ext>
            </a:extLst>
          </p:cNvPr>
          <p:cNvGraphicFramePr>
            <a:graphicFrameLocks noGrp="1"/>
          </p:cNvGraphicFramePr>
          <p:nvPr>
            <p:extLst>
              <p:ext uri="{D42A27DB-BD31-4B8C-83A1-F6EECF244321}">
                <p14:modId xmlns:p14="http://schemas.microsoft.com/office/powerpoint/2010/main" val="469417016"/>
              </p:ext>
            </p:extLst>
          </p:nvPr>
        </p:nvGraphicFramePr>
        <p:xfrm>
          <a:off x="659964" y="1859490"/>
          <a:ext cx="5577323" cy="3931922"/>
        </p:xfrm>
        <a:graphic>
          <a:graphicData uri="http://schemas.openxmlformats.org/drawingml/2006/table">
            <a:tbl>
              <a:tblPr firstRow="1" bandRow="1">
                <a:tableStyleId>{5C22544A-7EE6-4342-B048-85BDC9FD1C3A}</a:tableStyleId>
              </a:tblPr>
              <a:tblGrid>
                <a:gridCol w="736249">
                  <a:extLst>
                    <a:ext uri="{9D8B030D-6E8A-4147-A177-3AD203B41FA5}">
                      <a16:colId xmlns:a16="http://schemas.microsoft.com/office/drawing/2014/main" val="3678160198"/>
                    </a:ext>
                  </a:extLst>
                </a:gridCol>
                <a:gridCol w="1265988">
                  <a:extLst>
                    <a:ext uri="{9D8B030D-6E8A-4147-A177-3AD203B41FA5}">
                      <a16:colId xmlns:a16="http://schemas.microsoft.com/office/drawing/2014/main" val="3002697108"/>
                    </a:ext>
                  </a:extLst>
                </a:gridCol>
                <a:gridCol w="3575086">
                  <a:extLst>
                    <a:ext uri="{9D8B030D-6E8A-4147-A177-3AD203B41FA5}">
                      <a16:colId xmlns:a16="http://schemas.microsoft.com/office/drawing/2014/main" val="2881854489"/>
                    </a:ext>
                  </a:extLst>
                </a:gridCol>
              </a:tblGrid>
              <a:tr h="308189">
                <a:tc gridSpan="3">
                  <a:txBody>
                    <a:bodyPr/>
                    <a:lstStyle/>
                    <a:p>
                      <a:pPr algn="ctr"/>
                      <a:r>
                        <a:rPr lang="en-US" sz="1100" dirty="0">
                          <a:latin typeface="Google Sans" panose="020B0503030502040204" pitchFamily="34" charset="0"/>
                        </a:rPr>
                        <a:t>Interface</a:t>
                      </a:r>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902727031"/>
                  </a:ext>
                </a:extLst>
              </a:tr>
              <a:tr h="347133">
                <a:tc>
                  <a:txBody>
                    <a:bodyPr/>
                    <a:lstStyle/>
                    <a:p>
                      <a:pPr algn="ctr"/>
                      <a:endParaRPr lang="en-US" sz="1100">
                        <a:latin typeface="Google Sans" panose="020B0503030502040204" pitchFamily="34" charset="0"/>
                      </a:endParaRPr>
                    </a:p>
                  </a:txBody>
                  <a:tcPr/>
                </a:tc>
                <a:tc>
                  <a:txBody>
                    <a:bodyPr/>
                    <a:lstStyle/>
                    <a:p>
                      <a:pPr algn="ctr"/>
                      <a:r>
                        <a:rPr lang="en-US" sz="1100" b="1">
                          <a:latin typeface="Google Sans" panose="020B0503030502040204" pitchFamily="34" charset="0"/>
                        </a:rPr>
                        <a:t>Input</a:t>
                      </a:r>
                    </a:p>
                  </a:txBody>
                  <a:tcPr anchor="ctr"/>
                </a:tc>
                <a:tc>
                  <a:txBody>
                    <a:bodyPr/>
                    <a:lstStyle/>
                    <a:p>
                      <a:pPr algn="ctr"/>
                      <a:r>
                        <a:rPr lang="en-US" sz="1100" b="1">
                          <a:latin typeface="Google Sans" panose="020B0503030502040204" pitchFamily="34" charset="0"/>
                        </a:rPr>
                        <a:t>Function</a:t>
                      </a:r>
                    </a:p>
                  </a:txBody>
                  <a:tcPr anchor="ctr"/>
                </a:tc>
                <a:extLst>
                  <a:ext uri="{0D108BD9-81ED-4DB2-BD59-A6C34878D82A}">
                    <a16:rowId xmlns:a16="http://schemas.microsoft.com/office/drawing/2014/main" val="56331596"/>
                  </a:ext>
                </a:extLst>
              </a:tr>
              <a:tr h="1820333">
                <a:tc>
                  <a:txBody>
                    <a:bodyPr/>
                    <a:lstStyle/>
                    <a:p>
                      <a:pPr algn="ctr"/>
                      <a:r>
                        <a:rPr lang="en-US" sz="1100" b="1">
                          <a:latin typeface="Google Sans" panose="020B0503030502040204" pitchFamily="34" charset="0"/>
                        </a:rPr>
                        <a:t>Send</a:t>
                      </a:r>
                    </a:p>
                  </a:txBody>
                  <a:tcPr anchor="ctr"/>
                </a:tc>
                <a:tc>
                  <a:txBody>
                    <a:bodyPr/>
                    <a:lstStyle/>
                    <a:p>
                      <a:endParaRPr lang="en-US" sz="1100">
                        <a:latin typeface="Google Sans" panose="020B0503030502040204" pitchFamily="34" charset="0"/>
                      </a:endParaRPr>
                    </a:p>
                  </a:txBody>
                  <a:tcPr/>
                </a:tc>
                <a:tc>
                  <a:txBody>
                    <a:bodyPr/>
                    <a:lstStyle/>
                    <a:p>
                      <a:endParaRPr lang="en-US" sz="1100">
                        <a:latin typeface="Google Sans" panose="020B0503030502040204" pitchFamily="34" charset="0"/>
                      </a:endParaRPr>
                    </a:p>
                  </a:txBody>
                  <a:tcPr/>
                </a:tc>
                <a:extLst>
                  <a:ext uri="{0D108BD9-81ED-4DB2-BD59-A6C34878D82A}">
                    <a16:rowId xmlns:a16="http://schemas.microsoft.com/office/drawing/2014/main" val="141459889"/>
                  </a:ext>
                </a:extLst>
              </a:tr>
              <a:tr h="1456267">
                <a:tc>
                  <a:txBody>
                    <a:bodyPr/>
                    <a:lstStyle/>
                    <a:p>
                      <a:pPr algn="ctr"/>
                      <a:r>
                        <a:rPr lang="en-US" sz="1100" b="1">
                          <a:latin typeface="Google Sans" panose="020B0503030502040204" pitchFamily="34" charset="0"/>
                        </a:rPr>
                        <a:t>Receive</a:t>
                      </a:r>
                    </a:p>
                  </a:txBody>
                  <a:tcPr anchor="ctr">
                    <a:solidFill>
                      <a:srgbClr val="E9EBF5"/>
                    </a:solidFill>
                  </a:tcPr>
                </a:tc>
                <a:tc gridSpan="2">
                  <a:txBody>
                    <a:bodyPr/>
                    <a:lstStyle/>
                    <a:p>
                      <a:endParaRPr lang="en-US" sz="1100" dirty="0">
                        <a:latin typeface="Google Sans" panose="020B0503030502040204" pitchFamily="34" charset="0"/>
                      </a:endParaRPr>
                    </a:p>
                  </a:txBody>
                  <a:tcPr>
                    <a:solidFill>
                      <a:srgbClr val="E9EBF5"/>
                    </a:solidFill>
                  </a:tcPr>
                </a:tc>
                <a:tc hMerge="1">
                  <a:txBody>
                    <a:bodyPr/>
                    <a:lstStyle/>
                    <a:p>
                      <a:endParaRPr lang="en-US"/>
                    </a:p>
                  </a:txBody>
                  <a:tcPr/>
                </a:tc>
                <a:extLst>
                  <a:ext uri="{0D108BD9-81ED-4DB2-BD59-A6C34878D82A}">
                    <a16:rowId xmlns:a16="http://schemas.microsoft.com/office/drawing/2014/main" val="597418404"/>
                  </a:ext>
                </a:extLst>
              </a:tr>
            </a:tbl>
          </a:graphicData>
        </a:graphic>
      </p:graphicFrame>
      <p:sp>
        <p:nvSpPr>
          <p:cNvPr id="7" name="Rectangle: Rounded Corners 6">
            <a:extLst>
              <a:ext uri="{FF2B5EF4-FFF2-40B4-BE49-F238E27FC236}">
                <a16:creationId xmlns:a16="http://schemas.microsoft.com/office/drawing/2014/main" id="{1D65BD8C-501D-4D98-B3D6-E40B9596E8B6}"/>
              </a:ext>
            </a:extLst>
          </p:cNvPr>
          <p:cNvSpPr/>
          <p:nvPr/>
        </p:nvSpPr>
        <p:spPr>
          <a:xfrm>
            <a:off x="1746344" y="2851277"/>
            <a:ext cx="1056221" cy="37824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School name</a:t>
            </a:r>
          </a:p>
        </p:txBody>
      </p:sp>
      <p:sp>
        <p:nvSpPr>
          <p:cNvPr id="8" name="Rectangle: Rounded Corners 7">
            <a:extLst>
              <a:ext uri="{FF2B5EF4-FFF2-40B4-BE49-F238E27FC236}">
                <a16:creationId xmlns:a16="http://schemas.microsoft.com/office/drawing/2014/main" id="{41A6F483-31A8-4508-A829-094B4695D344}"/>
              </a:ext>
            </a:extLst>
          </p:cNvPr>
          <p:cNvSpPr/>
          <p:nvPr/>
        </p:nvSpPr>
        <p:spPr>
          <a:xfrm>
            <a:off x="1746345" y="3685964"/>
            <a:ext cx="990600" cy="22013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Scores</a:t>
            </a:r>
          </a:p>
        </p:txBody>
      </p:sp>
      <p:sp>
        <p:nvSpPr>
          <p:cNvPr id="9" name="Rectangle: Rounded Corners 8">
            <a:extLst>
              <a:ext uri="{FF2B5EF4-FFF2-40B4-BE49-F238E27FC236}">
                <a16:creationId xmlns:a16="http://schemas.microsoft.com/office/drawing/2014/main" id="{8FA14ADF-4DCE-4FA8-9095-A9097768B343}"/>
              </a:ext>
            </a:extLst>
          </p:cNvPr>
          <p:cNvSpPr/>
          <p:nvPr/>
        </p:nvSpPr>
        <p:spPr>
          <a:xfrm>
            <a:off x="3371941" y="2713780"/>
            <a:ext cx="1172636" cy="65574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Search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Analyse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Report</a:t>
            </a:r>
          </a:p>
        </p:txBody>
      </p:sp>
      <p:sp>
        <p:nvSpPr>
          <p:cNvPr id="10" name="Rectangle: Rounded Corners 9">
            <a:extLst>
              <a:ext uri="{FF2B5EF4-FFF2-40B4-BE49-F238E27FC236}">
                <a16:creationId xmlns:a16="http://schemas.microsoft.com/office/drawing/2014/main" id="{37362259-BD7A-4768-A1E6-AE1858B2EA8F}"/>
              </a:ext>
            </a:extLst>
          </p:cNvPr>
          <p:cNvSpPr/>
          <p:nvPr/>
        </p:nvSpPr>
        <p:spPr>
          <a:xfrm>
            <a:off x="3371940" y="3606590"/>
            <a:ext cx="1172637" cy="37888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Suggest</a:t>
            </a:r>
          </a:p>
        </p:txBody>
      </p:sp>
      <p:graphicFrame>
        <p:nvGraphicFramePr>
          <p:cNvPr id="12" name="Table 12">
            <a:extLst>
              <a:ext uri="{FF2B5EF4-FFF2-40B4-BE49-F238E27FC236}">
                <a16:creationId xmlns:a16="http://schemas.microsoft.com/office/drawing/2014/main" id="{7ABF6C7D-DFAF-48F8-9D99-344EA68C6DA5}"/>
              </a:ext>
            </a:extLst>
          </p:cNvPr>
          <p:cNvGraphicFramePr>
            <a:graphicFrameLocks noGrp="1"/>
          </p:cNvGraphicFramePr>
          <p:nvPr>
            <p:extLst>
              <p:ext uri="{D42A27DB-BD31-4B8C-83A1-F6EECF244321}">
                <p14:modId xmlns:p14="http://schemas.microsoft.com/office/powerpoint/2010/main" val="886719671"/>
              </p:ext>
            </p:extLst>
          </p:nvPr>
        </p:nvGraphicFramePr>
        <p:xfrm>
          <a:off x="6581438" y="1842557"/>
          <a:ext cx="2795743" cy="3948855"/>
        </p:xfrm>
        <a:graphic>
          <a:graphicData uri="http://schemas.openxmlformats.org/drawingml/2006/table">
            <a:tbl>
              <a:tblPr firstRow="1" bandRow="1">
                <a:tableStyleId>{5C22544A-7EE6-4342-B048-85BDC9FD1C3A}</a:tableStyleId>
              </a:tblPr>
              <a:tblGrid>
                <a:gridCol w="1342299">
                  <a:extLst>
                    <a:ext uri="{9D8B030D-6E8A-4147-A177-3AD203B41FA5}">
                      <a16:colId xmlns:a16="http://schemas.microsoft.com/office/drawing/2014/main" val="1981532222"/>
                    </a:ext>
                  </a:extLst>
                </a:gridCol>
                <a:gridCol w="1453444">
                  <a:extLst>
                    <a:ext uri="{9D8B030D-6E8A-4147-A177-3AD203B41FA5}">
                      <a16:colId xmlns:a16="http://schemas.microsoft.com/office/drawing/2014/main" val="162051285"/>
                    </a:ext>
                  </a:extLst>
                </a:gridCol>
              </a:tblGrid>
              <a:tr h="299722">
                <a:tc gridSpan="2">
                  <a:txBody>
                    <a:bodyPr/>
                    <a:lstStyle/>
                    <a:p>
                      <a:pPr algn="ctr"/>
                      <a:r>
                        <a:rPr lang="en-US" sz="1100">
                          <a:latin typeface="MuseoModerno" pitchFamily="2" charset="0"/>
                        </a:rPr>
                        <a:t>Data processing</a:t>
                      </a:r>
                      <a:endParaRPr lang="en-US" sz="1100" dirty="0">
                        <a:latin typeface="MuseoModerno" pitchFamily="2" charset="0"/>
                      </a:endParaRPr>
                    </a:p>
                  </a:txBody>
                  <a:tcPr anchor="ctr">
                    <a:solidFill>
                      <a:srgbClr val="F09456"/>
                    </a:solidFill>
                  </a:tcPr>
                </a:tc>
                <a:tc hMerge="1">
                  <a:txBody>
                    <a:bodyPr/>
                    <a:lstStyle/>
                    <a:p>
                      <a:endParaRPr lang="en-US" dirty="0"/>
                    </a:p>
                  </a:txBody>
                  <a:tcPr/>
                </a:tc>
                <a:extLst>
                  <a:ext uri="{0D108BD9-81ED-4DB2-BD59-A6C34878D82A}">
                    <a16:rowId xmlns:a16="http://schemas.microsoft.com/office/drawing/2014/main" val="1032350240"/>
                  </a:ext>
                </a:extLst>
              </a:tr>
              <a:tr h="373461">
                <a:tc>
                  <a:txBody>
                    <a:bodyPr/>
                    <a:lstStyle/>
                    <a:p>
                      <a:pPr algn="ctr"/>
                      <a:r>
                        <a:rPr lang="en-US" sz="1100" b="1">
                          <a:latin typeface="Google Sans" panose="020B0503030502040204" pitchFamily="34" charset="0"/>
                        </a:rPr>
                        <a:t>Process (</a:t>
                      </a:r>
                      <a:r>
                        <a:rPr lang="en-US" sz="1100" b="1" err="1">
                          <a:latin typeface="Google Sans" panose="020B0503030502040204" pitchFamily="34" charset="0"/>
                        </a:rPr>
                        <a:t>Javascript</a:t>
                      </a:r>
                      <a:r>
                        <a:rPr lang="en-US" sz="1100" b="1">
                          <a:latin typeface="Google Sans" panose="020B0503030502040204" pitchFamily="34" charset="0"/>
                        </a:rPr>
                        <a:t>)</a:t>
                      </a:r>
                    </a:p>
                  </a:txBody>
                  <a:tcPr anchor="ctr">
                    <a:solidFill>
                      <a:schemeClr val="accent2">
                        <a:lumMod val="40000"/>
                        <a:lumOff val="60000"/>
                      </a:schemeClr>
                    </a:solidFill>
                  </a:tcPr>
                </a:tc>
                <a:tc>
                  <a:txBody>
                    <a:bodyPr/>
                    <a:lstStyle/>
                    <a:p>
                      <a:pPr algn="ctr"/>
                      <a:r>
                        <a:rPr lang="en-US" sz="1100" b="1">
                          <a:latin typeface="Google Sans" panose="020B0503030502040204" pitchFamily="34" charset="0"/>
                        </a:rPr>
                        <a:t>Database interactions (PHP)</a:t>
                      </a:r>
                    </a:p>
                  </a:txBody>
                  <a:tcPr anchor="ctr">
                    <a:solidFill>
                      <a:schemeClr val="accent2">
                        <a:lumMod val="40000"/>
                        <a:lumOff val="60000"/>
                      </a:schemeClr>
                    </a:solidFill>
                  </a:tcPr>
                </a:tc>
                <a:extLst>
                  <a:ext uri="{0D108BD9-81ED-4DB2-BD59-A6C34878D82A}">
                    <a16:rowId xmlns:a16="http://schemas.microsoft.com/office/drawing/2014/main" val="3332490766"/>
                  </a:ext>
                </a:extLst>
              </a:tr>
              <a:tr h="1729467">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BE5D6">
                        <a:alpha val="60000"/>
                      </a:srgbClr>
                    </a:solidFill>
                  </a:tcPr>
                </a:tc>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DEFE6"/>
                    </a:solidFill>
                  </a:tcPr>
                </a:tc>
                <a:extLst>
                  <a:ext uri="{0D108BD9-81ED-4DB2-BD59-A6C34878D82A}">
                    <a16:rowId xmlns:a16="http://schemas.microsoft.com/office/drawing/2014/main" val="2833294731"/>
                  </a:ext>
                </a:extLst>
              </a:tr>
              <a:tr h="1492946">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BE5D6">
                        <a:alpha val="60000"/>
                      </a:srgbClr>
                    </a:solidFill>
                  </a:tcPr>
                </a:tc>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DEFE6"/>
                    </a:solidFill>
                  </a:tcPr>
                </a:tc>
                <a:extLst>
                  <a:ext uri="{0D108BD9-81ED-4DB2-BD59-A6C34878D82A}">
                    <a16:rowId xmlns:a16="http://schemas.microsoft.com/office/drawing/2014/main" val="1007336495"/>
                  </a:ext>
                </a:extLst>
              </a:tr>
            </a:tbl>
          </a:graphicData>
        </a:graphic>
      </p:graphicFrame>
      <p:sp>
        <p:nvSpPr>
          <p:cNvPr id="15" name="Rectangle: Rounded Corners 14">
            <a:extLst>
              <a:ext uri="{FF2B5EF4-FFF2-40B4-BE49-F238E27FC236}">
                <a16:creationId xmlns:a16="http://schemas.microsoft.com/office/drawing/2014/main" id="{F27F3481-8FB0-4E28-8AA0-83C96BC7D4D5}"/>
              </a:ext>
            </a:extLst>
          </p:cNvPr>
          <p:cNvSpPr/>
          <p:nvPr/>
        </p:nvSpPr>
        <p:spPr>
          <a:xfrm>
            <a:off x="6729250" y="3139839"/>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&amp; Pack data</a:t>
            </a:r>
          </a:p>
        </p:txBody>
      </p:sp>
      <p:sp>
        <p:nvSpPr>
          <p:cNvPr id="22" name="Rectangle: Rounded Corners 21">
            <a:extLst>
              <a:ext uri="{FF2B5EF4-FFF2-40B4-BE49-F238E27FC236}">
                <a16:creationId xmlns:a16="http://schemas.microsoft.com/office/drawing/2014/main" id="{FA96D184-DDC7-4864-971B-23F037B87255}"/>
              </a:ext>
            </a:extLst>
          </p:cNvPr>
          <p:cNvSpPr/>
          <p:nvPr/>
        </p:nvSpPr>
        <p:spPr>
          <a:xfrm>
            <a:off x="8080676" y="3139840"/>
            <a:ext cx="1153585" cy="589920"/>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Post requirements</a:t>
            </a:r>
          </a:p>
        </p:txBody>
      </p:sp>
      <p:graphicFrame>
        <p:nvGraphicFramePr>
          <p:cNvPr id="25" name="Table 25">
            <a:extLst>
              <a:ext uri="{FF2B5EF4-FFF2-40B4-BE49-F238E27FC236}">
                <a16:creationId xmlns:a16="http://schemas.microsoft.com/office/drawing/2014/main" id="{995BF98F-AF3E-41FB-B45D-833923E4D104}"/>
              </a:ext>
            </a:extLst>
          </p:cNvPr>
          <p:cNvGraphicFramePr>
            <a:graphicFrameLocks noGrp="1"/>
          </p:cNvGraphicFramePr>
          <p:nvPr>
            <p:extLst>
              <p:ext uri="{D42A27DB-BD31-4B8C-83A1-F6EECF244321}">
                <p14:modId xmlns:p14="http://schemas.microsoft.com/office/powerpoint/2010/main" val="576787435"/>
              </p:ext>
            </p:extLst>
          </p:nvPr>
        </p:nvGraphicFramePr>
        <p:xfrm>
          <a:off x="9745608" y="1821603"/>
          <a:ext cx="1600200" cy="3948855"/>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860370113"/>
                    </a:ext>
                  </a:extLst>
                </a:gridCol>
              </a:tblGrid>
              <a:tr h="299722">
                <a:tc>
                  <a:txBody>
                    <a:bodyPr/>
                    <a:lstStyle/>
                    <a:p>
                      <a:pPr algn="ctr"/>
                      <a:r>
                        <a:rPr lang="en-US" sz="1100">
                          <a:latin typeface="Google Sans" panose="020B0503030502040204" pitchFamily="34" charset="0"/>
                        </a:rPr>
                        <a:t>Database server</a:t>
                      </a:r>
                    </a:p>
                  </a:txBody>
                  <a:tcPr>
                    <a:solidFill>
                      <a:schemeClr val="accent4"/>
                    </a:solidFill>
                  </a:tcPr>
                </a:tc>
                <a:extLst>
                  <a:ext uri="{0D108BD9-81ED-4DB2-BD59-A6C34878D82A}">
                    <a16:rowId xmlns:a16="http://schemas.microsoft.com/office/drawing/2014/main" val="3364945842"/>
                  </a:ext>
                </a:extLst>
              </a:tr>
              <a:tr h="3649133">
                <a:tc>
                  <a:txBody>
                    <a:bodyPr/>
                    <a:lstStyle/>
                    <a:p>
                      <a:endParaRPr lang="en-US">
                        <a:latin typeface="Google Sans" panose="020B0503030502040204" pitchFamily="34" charset="0"/>
                      </a:endParaRPr>
                    </a:p>
                  </a:txBody>
                  <a:tcPr>
                    <a:solidFill>
                      <a:srgbClr val="FFF2CC">
                        <a:alpha val="50196"/>
                      </a:srgbClr>
                    </a:solidFill>
                  </a:tcPr>
                </a:tc>
                <a:extLst>
                  <a:ext uri="{0D108BD9-81ED-4DB2-BD59-A6C34878D82A}">
                    <a16:rowId xmlns:a16="http://schemas.microsoft.com/office/drawing/2014/main" val="2633351248"/>
                  </a:ext>
                </a:extLst>
              </a:tr>
            </a:tbl>
          </a:graphicData>
        </a:graphic>
      </p:graphicFrame>
      <p:sp>
        <p:nvSpPr>
          <p:cNvPr id="26" name="Rectangle: Rounded Corners 25">
            <a:extLst>
              <a:ext uri="{FF2B5EF4-FFF2-40B4-BE49-F238E27FC236}">
                <a16:creationId xmlns:a16="http://schemas.microsoft.com/office/drawing/2014/main" id="{B72BF8A6-1533-4F81-A21D-683ABD7ABD15}"/>
              </a:ext>
            </a:extLst>
          </p:cNvPr>
          <p:cNvSpPr/>
          <p:nvPr/>
        </p:nvSpPr>
        <p:spPr>
          <a:xfrm>
            <a:off x="9968915" y="3708784"/>
            <a:ext cx="1153585" cy="589920"/>
          </a:xfrm>
          <a:prstGeom prst="roundRect">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 Run MySQL queries</a:t>
            </a:r>
          </a:p>
        </p:txBody>
      </p:sp>
      <p:sp>
        <p:nvSpPr>
          <p:cNvPr id="27" name="Rectangle: Rounded Corners 26">
            <a:extLst>
              <a:ext uri="{FF2B5EF4-FFF2-40B4-BE49-F238E27FC236}">
                <a16:creationId xmlns:a16="http://schemas.microsoft.com/office/drawing/2014/main" id="{AC312453-14D0-4D06-987F-E50361816EB2}"/>
              </a:ext>
            </a:extLst>
          </p:cNvPr>
          <p:cNvSpPr/>
          <p:nvPr/>
        </p:nvSpPr>
        <p:spPr>
          <a:xfrm>
            <a:off x="8050051" y="4576694"/>
            <a:ext cx="1153585" cy="788245"/>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Receive packed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Unpack and handle</a:t>
            </a:r>
          </a:p>
        </p:txBody>
      </p:sp>
      <p:sp>
        <p:nvSpPr>
          <p:cNvPr id="28" name="Rectangle: Rounded Corners 27">
            <a:extLst>
              <a:ext uri="{FF2B5EF4-FFF2-40B4-BE49-F238E27FC236}">
                <a16:creationId xmlns:a16="http://schemas.microsoft.com/office/drawing/2014/main" id="{AE3AB5EC-9137-4D70-BF6E-7DC4CD6B1934}"/>
              </a:ext>
            </a:extLst>
          </p:cNvPr>
          <p:cNvSpPr/>
          <p:nvPr/>
        </p:nvSpPr>
        <p:spPr>
          <a:xfrm>
            <a:off x="6729250" y="4657444"/>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Insert figures into tables, graphs.</a:t>
            </a:r>
          </a:p>
        </p:txBody>
      </p:sp>
      <p:sp>
        <p:nvSpPr>
          <p:cNvPr id="30" name="Rectangle: Rounded Corners 29">
            <a:extLst>
              <a:ext uri="{FF2B5EF4-FFF2-40B4-BE49-F238E27FC236}">
                <a16:creationId xmlns:a16="http://schemas.microsoft.com/office/drawing/2014/main" id="{6A269F68-D888-4ABC-91D1-C6AF58BC84C1}"/>
              </a:ext>
            </a:extLst>
          </p:cNvPr>
          <p:cNvSpPr/>
          <p:nvPr/>
        </p:nvSpPr>
        <p:spPr>
          <a:xfrm>
            <a:off x="4110644" y="4637071"/>
            <a:ext cx="1843421" cy="67643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Colorize, stylize tables, graphs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layout and UI</a:t>
            </a:r>
          </a:p>
        </p:txBody>
      </p:sp>
      <p:sp>
        <p:nvSpPr>
          <p:cNvPr id="31" name="TextBox 30">
            <a:extLst>
              <a:ext uri="{FF2B5EF4-FFF2-40B4-BE49-F238E27FC236}">
                <a16:creationId xmlns:a16="http://schemas.microsoft.com/office/drawing/2014/main" id="{9BF78F60-85E2-413D-9822-8368CBDA12A2}"/>
              </a:ext>
            </a:extLst>
          </p:cNvPr>
          <p:cNvSpPr txBox="1"/>
          <p:nvPr/>
        </p:nvSpPr>
        <p:spPr>
          <a:xfrm>
            <a:off x="4343544" y="5349027"/>
            <a:ext cx="12624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HTML, CSS</a:t>
            </a:r>
          </a:p>
        </p:txBody>
      </p:sp>
      <p:sp>
        <p:nvSpPr>
          <p:cNvPr id="32" name="Rectangle: Rounded Corners 31">
            <a:extLst>
              <a:ext uri="{FF2B5EF4-FFF2-40B4-BE49-F238E27FC236}">
                <a16:creationId xmlns:a16="http://schemas.microsoft.com/office/drawing/2014/main" id="{65C54CE3-0914-4F8E-A7E0-7034A60B66A8}"/>
              </a:ext>
            </a:extLst>
          </p:cNvPr>
          <p:cNvSpPr/>
          <p:nvPr/>
        </p:nvSpPr>
        <p:spPr>
          <a:xfrm>
            <a:off x="2022017" y="4637071"/>
            <a:ext cx="1599154" cy="676432"/>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Website appearance</a:t>
            </a:r>
          </a:p>
        </p:txBody>
      </p:sp>
      <p:cxnSp>
        <p:nvCxnSpPr>
          <p:cNvPr id="34" name="Straight Arrow Connector 33">
            <a:extLst>
              <a:ext uri="{FF2B5EF4-FFF2-40B4-BE49-F238E27FC236}">
                <a16:creationId xmlns:a16="http://schemas.microsoft.com/office/drawing/2014/main" id="{74FF27F6-5B8C-41B5-9664-B8BFC8EC26F9}"/>
              </a:ext>
            </a:extLst>
          </p:cNvPr>
          <p:cNvCxnSpPr>
            <a:cxnSpLocks/>
            <a:stCxn id="7" idx="3"/>
            <a:endCxn id="9" idx="1"/>
          </p:cNvCxnSpPr>
          <p:nvPr/>
        </p:nvCxnSpPr>
        <p:spPr>
          <a:xfrm>
            <a:off x="2802565" y="3040399"/>
            <a:ext cx="569376" cy="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8DDC8E-34E3-4674-A9FD-D2498E529587}"/>
              </a:ext>
            </a:extLst>
          </p:cNvPr>
          <p:cNvCxnSpPr>
            <a:stCxn id="8" idx="3"/>
            <a:endCxn id="10" idx="1"/>
          </p:cNvCxnSpPr>
          <p:nvPr/>
        </p:nvCxnSpPr>
        <p:spPr>
          <a:xfrm>
            <a:off x="2736945" y="3796031"/>
            <a:ext cx="63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700096-ABB3-4DFE-92D4-C5695DDBAF14}"/>
              </a:ext>
            </a:extLst>
          </p:cNvPr>
          <p:cNvCxnSpPr>
            <a:endCxn id="22" idx="1"/>
          </p:cNvCxnSpPr>
          <p:nvPr/>
        </p:nvCxnSpPr>
        <p:spPr>
          <a:xfrm>
            <a:off x="7794924" y="3434800"/>
            <a:ext cx="285752" cy="0"/>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7FD32F2-BA5B-46F8-BB67-CCC69B93555C}"/>
              </a:ext>
            </a:extLst>
          </p:cNvPr>
          <p:cNvCxnSpPr>
            <a:stCxn id="22" idx="3"/>
            <a:endCxn id="26" idx="1"/>
          </p:cNvCxnSpPr>
          <p:nvPr/>
        </p:nvCxnSpPr>
        <p:spPr>
          <a:xfrm>
            <a:off x="9234261" y="3434800"/>
            <a:ext cx="734654" cy="568944"/>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590694C-82C3-4F9D-A28A-BD1E3E277718}"/>
              </a:ext>
            </a:extLst>
          </p:cNvPr>
          <p:cNvCxnSpPr>
            <a:stCxn id="26" idx="1"/>
            <a:endCxn id="27" idx="3"/>
          </p:cNvCxnSpPr>
          <p:nvPr/>
        </p:nvCxnSpPr>
        <p:spPr>
          <a:xfrm flipH="1">
            <a:off x="9203636" y="4003744"/>
            <a:ext cx="765279" cy="967073"/>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3048D7-859C-446C-89C9-7942EF9461F8}"/>
              </a:ext>
            </a:extLst>
          </p:cNvPr>
          <p:cNvCxnSpPr>
            <a:cxnSpLocks/>
            <a:stCxn id="27" idx="1"/>
            <a:endCxn id="28" idx="3"/>
          </p:cNvCxnSpPr>
          <p:nvPr/>
        </p:nvCxnSpPr>
        <p:spPr>
          <a:xfrm flipH="1" flipV="1">
            <a:off x="7770648" y="4970816"/>
            <a:ext cx="279403" cy="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296E88-A2AF-40EB-9DE9-7498038B9BC6}"/>
              </a:ext>
            </a:extLst>
          </p:cNvPr>
          <p:cNvCxnSpPr>
            <a:cxnSpLocks/>
            <a:stCxn id="28" idx="1"/>
            <a:endCxn id="30" idx="3"/>
          </p:cNvCxnSpPr>
          <p:nvPr/>
        </p:nvCxnSpPr>
        <p:spPr>
          <a:xfrm flipH="1">
            <a:off x="5954065" y="4970816"/>
            <a:ext cx="775185" cy="447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6CA7F8-674D-46DF-B31A-EDDE2B999A58}"/>
              </a:ext>
            </a:extLst>
          </p:cNvPr>
          <p:cNvCxnSpPr>
            <a:cxnSpLocks/>
          </p:cNvCxnSpPr>
          <p:nvPr/>
        </p:nvCxnSpPr>
        <p:spPr>
          <a:xfrm>
            <a:off x="4900205" y="3435673"/>
            <a:ext cx="1827854" cy="1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21FCE6-DE85-41B3-A2A0-E439915F2D2B}"/>
              </a:ext>
            </a:extLst>
          </p:cNvPr>
          <p:cNvCxnSpPr>
            <a:cxnSpLocks/>
          </p:cNvCxnSpPr>
          <p:nvPr/>
        </p:nvCxnSpPr>
        <p:spPr>
          <a:xfrm flipV="1">
            <a:off x="4544577" y="3439272"/>
            <a:ext cx="359834" cy="356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2ADDD4-C70D-4AC9-9CEB-67DB75A3ECC3}"/>
              </a:ext>
            </a:extLst>
          </p:cNvPr>
          <p:cNvCxnSpPr>
            <a:stCxn id="9" idx="3"/>
          </p:cNvCxnSpPr>
          <p:nvPr/>
        </p:nvCxnSpPr>
        <p:spPr>
          <a:xfrm>
            <a:off x="4544577" y="3041651"/>
            <a:ext cx="359834" cy="39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BAE08E-41BE-44B1-B141-0F978FAC344D}"/>
              </a:ext>
            </a:extLst>
          </p:cNvPr>
          <p:cNvCxnSpPr>
            <a:stCxn id="30" idx="1"/>
            <a:endCxn id="32" idx="3"/>
          </p:cNvCxnSpPr>
          <p:nvPr/>
        </p:nvCxnSpPr>
        <p:spPr>
          <a:xfrm flipH="1">
            <a:off x="3621171" y="4975287"/>
            <a:ext cx="489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8376620-C31E-469C-9BAB-69EE4DC78ED6}"/>
              </a:ext>
            </a:extLst>
          </p:cNvPr>
          <p:cNvSpPr txBox="1"/>
          <p:nvPr/>
        </p:nvSpPr>
        <p:spPr>
          <a:xfrm>
            <a:off x="4997512" y="3148915"/>
            <a:ext cx="12397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Served data</a:t>
            </a:r>
          </a:p>
        </p:txBody>
      </p:sp>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596497" y="1302837"/>
            <a:ext cx="2999006" cy="461665"/>
          </a:xfrm>
          <a:prstGeom prst="rect">
            <a:avLst/>
          </a:prstGeom>
          <a:noFill/>
        </p:spPr>
        <p:txBody>
          <a:bodyPr wrap="square" rtlCol="0">
            <a:spAutoFit/>
          </a:bodyPr>
          <a:lstStyle/>
          <a:p>
            <a:pPr algn="ctr"/>
            <a:r>
              <a:rPr lang="en-US" sz="2400">
                <a:solidFill>
                  <a:srgbClr val="8FAADC"/>
                </a:solidFill>
                <a:latin typeface="Google Sans" panose="020B0503030502040204" pitchFamily="34" charset="0"/>
              </a:rPr>
              <a:t>How</a:t>
            </a:r>
            <a:r>
              <a:rPr lang="en-US" sz="2400">
                <a:solidFill>
                  <a:srgbClr val="2F5597"/>
                </a:solidFill>
                <a:latin typeface="Google Sans" panose="020B0503030502040204" pitchFamily="34" charset="0"/>
              </a:rPr>
              <a:t> SCORE </a:t>
            </a:r>
            <a:r>
              <a:rPr lang="en-US" sz="2400">
                <a:solidFill>
                  <a:srgbClr val="8FAADC"/>
                </a:solidFill>
                <a:latin typeface="Google Sans" panose="020B0503030502040204" pitchFamily="34" charset="0"/>
              </a:rPr>
              <a:t>works</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860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nodeType="withEffect">
                                  <p:stCondLst>
                                    <p:cond delay="50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300"/>
                                        <p:tgtEl>
                                          <p:spTgt spid="41"/>
                                        </p:tgtEl>
                                      </p:cBhvr>
                                    </p:animEffect>
                                  </p:childTnLst>
                                </p:cTn>
                              </p:par>
                              <p:par>
                                <p:cTn id="60" presetID="22" presetClass="entr" presetSubtype="8" fill="hold" nodeType="withEffect">
                                  <p:stCondLst>
                                    <p:cond delay="20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300"/>
                                        <p:tgtEl>
                                          <p:spTgt spid="37"/>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par>
                                <p:cTn id="67" presetID="47" presetClass="entr" presetSubtype="0" fill="hold" grpId="0" nodeType="withEffect">
                                  <p:stCondLst>
                                    <p:cond delay="10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300"/>
                                        <p:tgtEl>
                                          <p:spTgt spid="58"/>
                                        </p:tgtEl>
                                      </p:cBhvr>
                                    </p:animEffect>
                                    <p:anim calcmode="lin" valueType="num">
                                      <p:cBhvr>
                                        <p:cTn id="70" dur="300" fill="hold"/>
                                        <p:tgtEl>
                                          <p:spTgt spid="58"/>
                                        </p:tgtEl>
                                        <p:attrNameLst>
                                          <p:attrName>ppt_x</p:attrName>
                                        </p:attrNameLst>
                                      </p:cBhvr>
                                      <p:tavLst>
                                        <p:tav tm="0">
                                          <p:val>
                                            <p:strVal val="#ppt_x"/>
                                          </p:val>
                                        </p:tav>
                                        <p:tav tm="100000">
                                          <p:val>
                                            <p:strVal val="#ppt_x"/>
                                          </p:val>
                                        </p:tav>
                                      </p:tavLst>
                                    </p:anim>
                                    <p:anim calcmode="lin" valueType="num">
                                      <p:cBhvr>
                                        <p:cTn id="71" dur="3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50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500"/>
                                        <p:tgtEl>
                                          <p:spTgt spid="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wipe(right)">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500"/>
                                  </p:stCondLst>
                                  <p:childTnLst>
                                    <p:set>
                                      <p:cBhvr>
                                        <p:cTn id="90" dur="1" fill="hold">
                                          <p:stCondLst>
                                            <p:cond delay="0"/>
                                          </p:stCondLst>
                                        </p:cTn>
                                        <p:tgtEl>
                                          <p:spTgt spid="61"/>
                                        </p:tgtEl>
                                        <p:attrNameLst>
                                          <p:attrName>style.visibility</p:attrName>
                                        </p:attrNameLst>
                                      </p:cBhvr>
                                      <p:to>
                                        <p:strVal val="visible"/>
                                      </p:to>
                                    </p:set>
                                    <p:animEffect transition="in" filter="wipe(right)">
                                      <p:cBhvr>
                                        <p:cTn id="91" dur="500"/>
                                        <p:tgtEl>
                                          <p:spTgt spid="6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right)">
                                      <p:cBhvr>
                                        <p:cTn id="96" dur="500"/>
                                        <p:tgtEl>
                                          <p:spTgt spid="66"/>
                                        </p:tgtEl>
                                      </p:cBhvr>
                                    </p:animEffect>
                                  </p:childTnLst>
                                </p:cTn>
                              </p:par>
                              <p:par>
                                <p:cTn id="97" presetID="22" presetClass="entr" presetSubtype="4" fill="hold" grpId="0" nodeType="withEffect">
                                  <p:stCondLst>
                                    <p:cond delay="300"/>
                                  </p:stCondLst>
                                  <p:childTnLst>
                                    <p:set>
                                      <p:cBhvr>
                                        <p:cTn id="98" dur="1" fill="hold">
                                          <p:stCondLst>
                                            <p:cond delay="0"/>
                                          </p:stCondLst>
                                        </p:cTn>
                                        <p:tgtEl>
                                          <p:spTgt spid="31"/>
                                        </p:tgtEl>
                                        <p:attrNameLst>
                                          <p:attrName>style.visibility</p:attrName>
                                        </p:attrNameLst>
                                      </p:cBhvr>
                                      <p:to>
                                        <p:strVal val="visible"/>
                                      </p:to>
                                    </p:set>
                                    <p:animEffect transition="in" filter="wipe(down)">
                                      <p:cBhvr>
                                        <p:cTn id="99" dur="3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500"/>
                                  </p:stCondLst>
                                  <p:childTnLst>
                                    <p:set>
                                      <p:cBhvr>
                                        <p:cTn id="103" dur="1" fill="hold">
                                          <p:stCondLst>
                                            <p:cond delay="0"/>
                                          </p:stCondLst>
                                        </p:cTn>
                                        <p:tgtEl>
                                          <p:spTgt spid="56"/>
                                        </p:tgtEl>
                                        <p:attrNameLst>
                                          <p:attrName>style.visibility</p:attrName>
                                        </p:attrNameLst>
                                      </p:cBhvr>
                                      <p:to>
                                        <p:strVal val="visible"/>
                                      </p:to>
                                    </p:set>
                                    <p:animEffect transition="in" filter="wipe(right)">
                                      <p:cBhvr>
                                        <p:cTn id="1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22" grpId="0" animBg="1"/>
      <p:bldP spid="26" grpId="0" animBg="1"/>
      <p:bldP spid="27" grpId="0" animBg="1"/>
      <p:bldP spid="28" grpId="0" animBg="1"/>
      <p:bldP spid="30" grpId="0" animBg="1"/>
      <p:bldP spid="31" grpId="0"/>
      <p:bldP spid="32"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mc:AlternateContent xmlns:mc="http://schemas.openxmlformats.org/markup-compatibility/2006" xmlns:pslz="http://schemas.microsoft.com/office/powerpoint/2016/slidezoom">
        <mc:Choice Requires="pslz">
          <p:graphicFrame>
            <p:nvGraphicFramePr>
              <p:cNvPr id="45" name="Slide Zoom 44">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82410748"/>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3"/>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p:spTree>
    <p:extLst>
      <p:ext uri="{BB962C8B-B14F-4D97-AF65-F5344CB8AC3E}">
        <p14:creationId xmlns:p14="http://schemas.microsoft.com/office/powerpoint/2010/main" val="3939339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extLst>
                  <p:ext uri="{D42A27DB-BD31-4B8C-83A1-F6EECF244321}">
                    <p14:modId xmlns:p14="http://schemas.microsoft.com/office/powerpoint/2010/main" val="2005791396"/>
                  </p:ext>
                </p:extLst>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36406766"/>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extLst>
                  <p:ext uri="{D42A27DB-BD31-4B8C-83A1-F6EECF244321}">
                    <p14:modId xmlns:p14="http://schemas.microsoft.com/office/powerpoint/2010/main" val="1383410240"/>
                  </p:ext>
                </p:extLst>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extLst>
                  <p:ext uri="{D42A27DB-BD31-4B8C-83A1-F6EECF244321}">
                    <p14:modId xmlns:p14="http://schemas.microsoft.com/office/powerpoint/2010/main" val="429428587"/>
                  </p:ext>
                </p:extLst>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extLst>
                  <p:ext uri="{D42A27DB-BD31-4B8C-83A1-F6EECF244321}">
                    <p14:modId xmlns:p14="http://schemas.microsoft.com/office/powerpoint/2010/main" val="305297810"/>
                  </p:ext>
                </p:extLst>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use the </a:t>
            </a:r>
            <a:r>
              <a:rPr lang="en-US" b="1">
                <a:solidFill>
                  <a:srgbClr val="2F5597"/>
                </a:solidFill>
              </a:rPr>
              <a:t>relational database model</a:t>
            </a:r>
          </a:p>
        </p:txBody>
      </p:sp>
    </p:spTree>
    <p:extLst>
      <p:ext uri="{BB962C8B-B14F-4D97-AF65-F5344CB8AC3E}">
        <p14:creationId xmlns:p14="http://schemas.microsoft.com/office/powerpoint/2010/main" val="535015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Data is planned into tables with careful calculation to </a:t>
            </a:r>
            <a:r>
              <a:rPr lang="en-US" b="1">
                <a:solidFill>
                  <a:srgbClr val="2F5597"/>
                </a:solidFill>
              </a:rPr>
              <a:t>avoid excess data</a:t>
            </a:r>
          </a:p>
        </p:txBody>
      </p:sp>
    </p:spTree>
    <p:extLst>
      <p:ext uri="{BB962C8B-B14F-4D97-AF65-F5344CB8AC3E}">
        <p14:creationId xmlns:p14="http://schemas.microsoft.com/office/powerpoint/2010/main" val="2689159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custDataLst>
      <p:tags r:id="rId1"/>
    </p:custDataLst>
    <p:extLst>
      <p:ext uri="{BB962C8B-B14F-4D97-AF65-F5344CB8AC3E}">
        <p14:creationId xmlns:p14="http://schemas.microsoft.com/office/powerpoint/2010/main" val="952698417"/>
      </p:ext>
    </p:extLst>
  </p:cSld>
  <p:clrMapOvr>
    <a:masterClrMapping/>
  </p:clrMapOvr>
  <mc:AlternateContent xmlns:mc="http://schemas.openxmlformats.org/markup-compatibility/2006" xmlns:p14="http://schemas.microsoft.com/office/powerpoint/2010/main">
    <mc:Choice Requires="p14">
      <p:transition p14:dur="10" advTm="2900"/>
    </mc:Choice>
    <mc:Fallback xmlns="">
      <p:transition advTm="29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The database is also calculated so that it </a:t>
            </a:r>
            <a:r>
              <a:rPr lang="en-US" b="1">
                <a:solidFill>
                  <a:srgbClr val="2F5597"/>
                </a:solidFill>
              </a:rPr>
              <a:t>can be adapted </a:t>
            </a:r>
            <a:r>
              <a:rPr lang="en-US"/>
              <a:t>in changes</a:t>
            </a:r>
          </a:p>
        </p:txBody>
      </p:sp>
      <p:sp>
        <p:nvSpPr>
          <p:cNvPr id="4" name="TextBox 3">
            <a:extLst>
              <a:ext uri="{FF2B5EF4-FFF2-40B4-BE49-F238E27FC236}">
                <a16:creationId xmlns:a16="http://schemas.microsoft.com/office/drawing/2014/main" id="{F274BC02-E9B5-38FA-B196-9CF79C195048}"/>
              </a:ext>
            </a:extLst>
          </p:cNvPr>
          <p:cNvSpPr txBox="1"/>
          <p:nvPr/>
        </p:nvSpPr>
        <p:spPr>
          <a:xfrm>
            <a:off x="4803018" y="6858000"/>
            <a:ext cx="2585964"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4018216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677BF227-7AA3-B6D3-6513-40F6A4F09F02}"/>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126277" y="2644170"/>
            <a:ext cx="593944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21925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2999411"/>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2999411"/>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4505337"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342613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4403616"/>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17562017"/>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2485089"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
        <p:nvSpPr>
          <p:cNvPr id="4" name="TextBox 3">
            <a:extLst>
              <a:ext uri="{FF2B5EF4-FFF2-40B4-BE49-F238E27FC236}">
                <a16:creationId xmlns:a16="http://schemas.microsoft.com/office/drawing/2014/main" id="{B3FE96B9-C2FF-6A29-991C-AE5E3613D7E3}"/>
              </a:ext>
            </a:extLst>
          </p:cNvPr>
          <p:cNvSpPr txBox="1"/>
          <p:nvPr/>
        </p:nvSpPr>
        <p:spPr>
          <a:xfrm>
            <a:off x="4513676" y="6858000"/>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1413869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10E041D1-4F16-DA75-EA32-68912087F79D}"/>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026089" y="2644170"/>
            <a:ext cx="6139822"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225535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descr="Biểu đồ câu trả lời của biểu mẫu. Tên câu hỏi: 7.  Theo bạn, điểm mới của website so với những website khác trong việc tra cứu điểm chuẩn Tuyển sinh 10 là gì?. Số lượng câu trả lời: 80 câu trả lời.">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776" y="2879643"/>
            <a:ext cx="5414448"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03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393056" y="2879643"/>
            <a:ext cx="5405887"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DA3343-E8B6-0F10-DEA3-398538230330}"/>
              </a:ext>
            </a:extLst>
          </p:cNvPr>
          <p:cNvSpPr txBox="1"/>
          <p:nvPr/>
        </p:nvSpPr>
        <p:spPr>
          <a:xfrm>
            <a:off x="3524623" y="6858000"/>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1027905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1049586" y="2644170"/>
            <a:ext cx="10088018"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2933978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Operating Stages</a:t>
            </a:r>
          </a:p>
        </p:txBody>
      </p:sp>
      <p:sp>
        <p:nvSpPr>
          <p:cNvPr id="21" name="Free-form: Shape 20">
            <a:extLst>
              <a:ext uri="{FF2B5EF4-FFF2-40B4-BE49-F238E27FC236}">
                <a16:creationId xmlns:a16="http://schemas.microsoft.com/office/drawing/2014/main" id="{FBC96A2D-5D8A-A390-2780-04532B3A4E82}"/>
              </a:ext>
            </a:extLst>
          </p:cNvPr>
          <p:cNvSpPr/>
          <p:nvPr/>
        </p:nvSpPr>
        <p:spPr>
          <a:xfrm>
            <a:off x="5051337" y="2363921"/>
            <a:ext cx="3997452" cy="492636"/>
          </a:xfrm>
          <a:custGeom>
            <a:avLst/>
            <a:gdLst>
              <a:gd name="connsiteX0" fmla="*/ 0 w 4300184"/>
              <a:gd name="connsiteY0" fmla="*/ 0 h 1136803"/>
              <a:gd name="connsiteX1" fmla="*/ 4300184 w 4300184"/>
              <a:gd name="connsiteY1" fmla="*/ 0 h 1136803"/>
              <a:gd name="connsiteX2" fmla="*/ 4300184 w 4300184"/>
              <a:gd name="connsiteY2" fmla="*/ 1136803 h 1136803"/>
              <a:gd name="connsiteX3" fmla="*/ 0 w 4300184"/>
              <a:gd name="connsiteY3" fmla="*/ 1136803 h 1136803"/>
              <a:gd name="connsiteX4" fmla="*/ 0 w 4300184"/>
              <a:gd name="connsiteY4" fmla="*/ 0 h 113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184" h="1136803">
                <a:moveTo>
                  <a:pt x="0" y="0"/>
                </a:moveTo>
                <a:lnTo>
                  <a:pt x="4300184" y="0"/>
                </a:lnTo>
                <a:lnTo>
                  <a:pt x="4300184" y="1136803"/>
                </a:lnTo>
                <a:lnTo>
                  <a:pt x="0" y="11368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30" tIns="11430" rIns="11430" bIns="11430" numCol="1" spcCol="1270" anchor="ctr" anchorCtr="0">
            <a:no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Free experience </a:t>
            </a:r>
            <a:r>
              <a:rPr lang="en-US" sz="1800" kern="1200">
                <a:solidFill>
                  <a:srgbClr val="262626"/>
                </a:solidFill>
                <a:latin typeface="Google Sans" panose="020B0503030502040204" pitchFamily="34" charset="0"/>
              </a:rPr>
              <a:t>for everyone</a:t>
            </a:r>
          </a:p>
        </p:txBody>
      </p:sp>
      <p:sp>
        <p:nvSpPr>
          <p:cNvPr id="30" name="TextBox 29">
            <a:extLst>
              <a:ext uri="{FF2B5EF4-FFF2-40B4-BE49-F238E27FC236}">
                <a16:creationId xmlns:a16="http://schemas.microsoft.com/office/drawing/2014/main" id="{9A193DF8-B8B5-2891-7920-70088D194EAA}"/>
              </a:ext>
            </a:extLst>
          </p:cNvPr>
          <p:cNvSpPr txBox="1"/>
          <p:nvPr/>
        </p:nvSpPr>
        <p:spPr>
          <a:xfrm>
            <a:off x="5036818" y="2937144"/>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kern="1200">
                <a:solidFill>
                  <a:srgbClr val="262626"/>
                </a:solidFill>
                <a:latin typeface="Google Sans" panose="020B0503030502040204" pitchFamily="34" charset="0"/>
              </a:rPr>
              <a:t>Focus on </a:t>
            </a:r>
            <a:r>
              <a:rPr lang="en-US" sz="1800" b="1" kern="1200">
                <a:solidFill>
                  <a:srgbClr val="2F5597"/>
                </a:solidFill>
                <a:latin typeface="Google Sans" panose="020B0503030502040204" pitchFamily="34" charset="0"/>
              </a:rPr>
              <a:t>advertising</a:t>
            </a:r>
            <a:r>
              <a:rPr lang="en-US" sz="1800" kern="1200">
                <a:solidFill>
                  <a:srgbClr val="262626"/>
                </a:solidFill>
                <a:latin typeface="Google Sans" panose="020B0503030502040204" pitchFamily="34" charset="0"/>
              </a:rPr>
              <a:t> website in a small range</a:t>
            </a:r>
          </a:p>
        </p:txBody>
      </p:sp>
      <p:sp>
        <p:nvSpPr>
          <p:cNvPr id="32" name="TextBox 31">
            <a:extLst>
              <a:ext uri="{FF2B5EF4-FFF2-40B4-BE49-F238E27FC236}">
                <a16:creationId xmlns:a16="http://schemas.microsoft.com/office/drawing/2014/main" id="{8BEB2AB4-A75A-6408-D4A3-718DDF981426}"/>
              </a:ext>
            </a:extLst>
          </p:cNvPr>
          <p:cNvSpPr txBox="1"/>
          <p:nvPr/>
        </p:nvSpPr>
        <p:spPr>
          <a:xfrm>
            <a:off x="4289237" y="4635864"/>
            <a:ext cx="5978460" cy="923330"/>
          </a:xfrm>
          <a:prstGeom prst="rect">
            <a:avLst/>
          </a:prstGeom>
          <a:noFill/>
        </p:spPr>
        <p:txBody>
          <a:bodyPr wrap="square">
            <a:spAutoFit/>
          </a:bodyPr>
          <a:lstStyle/>
          <a:p>
            <a:pPr marL="171450" lvl="1" indent="-171450" defTabSz="800100">
              <a:spcBef>
                <a:spcPct val="0"/>
              </a:spcBef>
              <a:spcAft>
                <a:spcPts val="600"/>
              </a:spcAft>
              <a:buChar char="•"/>
            </a:pPr>
            <a:r>
              <a:rPr lang="en-US">
                <a:solidFill>
                  <a:srgbClr val="262626"/>
                </a:solidFill>
                <a:latin typeface="Google Sans" panose="020B0503030502040204" pitchFamily="34" charset="0"/>
              </a:rPr>
              <a:t>Build a fee-based form to </a:t>
            </a:r>
            <a:r>
              <a:rPr lang="en-US" b="1">
                <a:solidFill>
                  <a:srgbClr val="2F5597"/>
                </a:solidFill>
                <a:latin typeface="Google Sans" panose="020B0503030502040204" pitchFamily="34" charset="0"/>
              </a:rPr>
              <a:t>improve the technical elements</a:t>
            </a:r>
            <a:r>
              <a:rPr lang="en-US">
                <a:solidFill>
                  <a:srgbClr val="262626"/>
                </a:solidFill>
                <a:latin typeface="Google Sans" panose="020B0503030502040204" pitchFamily="34" charset="0"/>
              </a:rPr>
              <a:t> of the website, meeting a large number of users</a:t>
            </a:r>
          </a:p>
        </p:txBody>
      </p:sp>
      <p:sp>
        <p:nvSpPr>
          <p:cNvPr id="37" name="TextBox 36">
            <a:extLst>
              <a:ext uri="{FF2B5EF4-FFF2-40B4-BE49-F238E27FC236}">
                <a16:creationId xmlns:a16="http://schemas.microsoft.com/office/drawing/2014/main" id="{9C220C5C-12E8-2F68-A680-7C7CCF2DB655}"/>
              </a:ext>
            </a:extLst>
          </p:cNvPr>
          <p:cNvSpPr txBox="1"/>
          <p:nvPr/>
        </p:nvSpPr>
        <p:spPr>
          <a:xfrm>
            <a:off x="4005621" y="5638441"/>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Expand</a:t>
            </a:r>
            <a:r>
              <a:rPr lang="en-US" sz="1800" kern="1200">
                <a:solidFill>
                  <a:srgbClr val="262626"/>
                </a:solidFill>
                <a:latin typeface="Google Sans" panose="020B0503030502040204" pitchFamily="34" charset="0"/>
              </a:rPr>
              <a:t> advertising coverage</a:t>
            </a:r>
          </a:p>
        </p:txBody>
      </p:sp>
      <p:sp useBgFill="1">
        <p:nvSpPr>
          <p:cNvPr id="4" name="hide for text">
            <a:extLst>
              <a:ext uri="{FF2B5EF4-FFF2-40B4-BE49-F238E27FC236}">
                <a16:creationId xmlns:a16="http://schemas.microsoft.com/office/drawing/2014/main" id="{DC24C819-5A29-E51A-981F-359881E58588}"/>
              </a:ext>
            </a:extLst>
          </p:cNvPr>
          <p:cNvSpPr/>
          <p:nvPr/>
        </p:nvSpPr>
        <p:spPr>
          <a:xfrm>
            <a:off x="0" y="1852447"/>
            <a:ext cx="4951703" cy="4168975"/>
          </a:xfrm>
          <a:custGeom>
            <a:avLst/>
            <a:gdLst>
              <a:gd name="connsiteX0" fmla="*/ 0 w 4951703"/>
              <a:gd name="connsiteY0" fmla="*/ 0 h 4168975"/>
              <a:gd name="connsiteX1" fmla="*/ 3790335 w 4951703"/>
              <a:gd name="connsiteY1" fmla="*/ 0 h 4168975"/>
              <a:gd name="connsiteX2" fmla="*/ 3790335 w 4951703"/>
              <a:gd name="connsiteY2" fmla="*/ 49012 h 4168975"/>
              <a:gd name="connsiteX3" fmla="*/ 3862676 w 4951703"/>
              <a:gd name="connsiteY3" fmla="*/ 53976 h 4168975"/>
              <a:gd name="connsiteX4" fmla="*/ 4938611 w 4951703"/>
              <a:gd name="connsiteY4" fmla="*/ 1097249 h 4168975"/>
              <a:gd name="connsiteX5" fmla="*/ 4103691 w 4951703"/>
              <a:gd name="connsiteY5" fmla="*/ 2443909 h 4168975"/>
              <a:gd name="connsiteX6" fmla="*/ 4075068 w 4951703"/>
              <a:gd name="connsiteY6" fmla="*/ 2451711 h 4168975"/>
              <a:gd name="connsiteX7" fmla="*/ 4103581 w 4951703"/>
              <a:gd name="connsiteY7" fmla="*/ 2531696 h 4168975"/>
              <a:gd name="connsiteX8" fmla="*/ 4152497 w 4951703"/>
              <a:gd name="connsiteY8" fmla="*/ 2777944 h 4168975"/>
              <a:gd name="connsiteX9" fmla="*/ 4158841 w 4951703"/>
              <a:gd name="connsiteY9" fmla="*/ 2906927 h 4168975"/>
              <a:gd name="connsiteX10" fmla="*/ 4158843 w 4951703"/>
              <a:gd name="connsiteY10" fmla="*/ 2906927 h 4168975"/>
              <a:gd name="connsiteX11" fmla="*/ 4158842 w 4951703"/>
              <a:gd name="connsiteY11" fmla="*/ 2906953 h 4168975"/>
              <a:gd name="connsiteX12" fmla="*/ 4158843 w 4951703"/>
              <a:gd name="connsiteY12" fmla="*/ 2906976 h 4168975"/>
              <a:gd name="connsiteX13" fmla="*/ 4158823 w 4951703"/>
              <a:gd name="connsiteY13" fmla="*/ 2907390 h 4168975"/>
              <a:gd name="connsiteX14" fmla="*/ 4154056 w 4951703"/>
              <a:gd name="connsiteY14" fmla="*/ 3015789 h 4168975"/>
              <a:gd name="connsiteX15" fmla="*/ 4153159 w 4951703"/>
              <a:gd name="connsiteY15" fmla="*/ 3022556 h 4168975"/>
              <a:gd name="connsiteX16" fmla="*/ 4152497 w 4951703"/>
              <a:gd name="connsiteY16" fmla="*/ 3036008 h 4168975"/>
              <a:gd name="connsiteX17" fmla="*/ 4142145 w 4951703"/>
              <a:gd name="connsiteY17" fmla="*/ 3105647 h 4168975"/>
              <a:gd name="connsiteX18" fmla="*/ 4139940 w 4951703"/>
              <a:gd name="connsiteY18" fmla="*/ 3122286 h 4168975"/>
              <a:gd name="connsiteX19" fmla="*/ 4139133 w 4951703"/>
              <a:gd name="connsiteY19" fmla="*/ 3125913 h 4168975"/>
              <a:gd name="connsiteX20" fmla="*/ 4133870 w 4951703"/>
              <a:gd name="connsiteY20" fmla="*/ 3161313 h 4168975"/>
              <a:gd name="connsiteX21" fmla="*/ 2929656 w 4951703"/>
              <a:gd name="connsiteY21" fmla="*/ 4168975 h 4168975"/>
              <a:gd name="connsiteX22" fmla="*/ 2681932 w 4951703"/>
              <a:gd name="connsiteY22" fmla="*/ 4143336 h 4168975"/>
              <a:gd name="connsiteX23" fmla="*/ 2652834 w 4951703"/>
              <a:gd name="connsiteY23" fmla="*/ 4135654 h 4168975"/>
              <a:gd name="connsiteX24" fmla="*/ 0 w 4951703"/>
              <a:gd name="connsiteY24" fmla="*/ 4135654 h 4168975"/>
              <a:gd name="connsiteX25" fmla="*/ 0 w 4951703"/>
              <a:gd name="connsiteY25" fmla="*/ 3645741 h 4168975"/>
              <a:gd name="connsiteX26" fmla="*/ 0 w 4951703"/>
              <a:gd name="connsiteY26" fmla="*/ 3645741 h 416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51703" h="4168975">
                <a:moveTo>
                  <a:pt x="0" y="0"/>
                </a:moveTo>
                <a:lnTo>
                  <a:pt x="3790335" y="0"/>
                </a:lnTo>
                <a:lnTo>
                  <a:pt x="3790335" y="49012"/>
                </a:lnTo>
                <a:lnTo>
                  <a:pt x="3862676" y="53976"/>
                </a:lnTo>
                <a:cubicBezTo>
                  <a:pt x="4406657" y="115970"/>
                  <a:pt x="4856599" y="537012"/>
                  <a:pt x="4938611" y="1097249"/>
                </a:cubicBezTo>
                <a:cubicBezTo>
                  <a:pt x="5026089" y="1694827"/>
                  <a:pt x="4667130" y="2260680"/>
                  <a:pt x="4103691" y="2443909"/>
                </a:cubicBezTo>
                <a:lnTo>
                  <a:pt x="4075068" y="2451711"/>
                </a:lnTo>
                <a:lnTo>
                  <a:pt x="4103581" y="2531696"/>
                </a:lnTo>
                <a:cubicBezTo>
                  <a:pt x="4127524" y="2610730"/>
                  <a:pt x="4144104" y="2693095"/>
                  <a:pt x="4152497" y="2777944"/>
                </a:cubicBezTo>
                <a:lnTo>
                  <a:pt x="4158841" y="2906927"/>
                </a:lnTo>
                <a:lnTo>
                  <a:pt x="4158843" y="2906927"/>
                </a:lnTo>
                <a:lnTo>
                  <a:pt x="4158842" y="2906953"/>
                </a:lnTo>
                <a:lnTo>
                  <a:pt x="4158843" y="2906976"/>
                </a:lnTo>
                <a:lnTo>
                  <a:pt x="4158823" y="2907390"/>
                </a:lnTo>
                <a:lnTo>
                  <a:pt x="4154056" y="3015789"/>
                </a:lnTo>
                <a:lnTo>
                  <a:pt x="4153159" y="3022556"/>
                </a:lnTo>
                <a:lnTo>
                  <a:pt x="4152497" y="3036008"/>
                </a:lnTo>
                <a:lnTo>
                  <a:pt x="4142145" y="3105647"/>
                </a:lnTo>
                <a:lnTo>
                  <a:pt x="4139940" y="3122286"/>
                </a:lnTo>
                <a:lnTo>
                  <a:pt x="4139133" y="3125913"/>
                </a:lnTo>
                <a:lnTo>
                  <a:pt x="4133870" y="3161313"/>
                </a:lnTo>
                <a:cubicBezTo>
                  <a:pt x="4019253" y="3736385"/>
                  <a:pt x="3523660" y="4168975"/>
                  <a:pt x="2929656" y="4168975"/>
                </a:cubicBezTo>
                <a:cubicBezTo>
                  <a:pt x="2844799" y="4168975"/>
                  <a:pt x="2761949" y="4160147"/>
                  <a:pt x="2681932" y="4143336"/>
                </a:cubicBezTo>
                <a:lnTo>
                  <a:pt x="2652834" y="4135654"/>
                </a:lnTo>
                <a:lnTo>
                  <a:pt x="0" y="4135654"/>
                </a:lnTo>
                <a:lnTo>
                  <a:pt x="0" y="3645741"/>
                </a:lnTo>
                <a:lnTo>
                  <a:pt x="0" y="36457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Arrow: Circular 18">
            <a:extLst>
              <a:ext uri="{FF2B5EF4-FFF2-40B4-BE49-F238E27FC236}">
                <a16:creationId xmlns:a16="http://schemas.microsoft.com/office/drawing/2014/main" id="{7754068D-51A6-906F-D86F-CFE08A977842}"/>
              </a:ext>
            </a:extLst>
          </p:cNvPr>
          <p:cNvSpPr/>
          <p:nvPr/>
        </p:nvSpPr>
        <p:spPr>
          <a:xfrm>
            <a:off x="2292907" y="1698154"/>
            <a:ext cx="2859087" cy="2859169"/>
          </a:xfrm>
          <a:prstGeom prst="circularArrow">
            <a:avLst>
              <a:gd name="adj1" fmla="val 10980"/>
              <a:gd name="adj2" fmla="val 1142322"/>
              <a:gd name="adj3" fmla="val 4500000"/>
              <a:gd name="adj4" fmla="val 10800000"/>
              <a:gd name="adj5" fmla="val 12500"/>
            </a:avLst>
          </a:prstGeom>
          <a:gradFill flip="none" rotWithShape="1">
            <a:gsLst>
              <a:gs pos="0">
                <a:srgbClr val="2F5597"/>
              </a:gs>
              <a:gs pos="100000">
                <a:srgbClr val="EC4235"/>
              </a:gs>
            </a:gsLst>
            <a:path path="circle">
              <a:fillToRect l="100000" t="100000"/>
            </a:path>
            <a:tileRect r="-100000" b="-100000"/>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4A478412-D6C2-A430-914C-BAD449C33401}"/>
              </a:ext>
            </a:extLst>
          </p:cNvPr>
          <p:cNvSpPr/>
          <p:nvPr/>
        </p:nvSpPr>
        <p:spPr>
          <a:xfrm>
            <a:off x="2923937" y="2733289"/>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EC4235"/>
                </a:solidFill>
                <a:latin typeface="VNF-Futura" panose="02000503000000020004" pitchFamily="2" charset="0"/>
              </a:rPr>
              <a:t>Stage 1</a:t>
            </a:r>
          </a:p>
        </p:txBody>
      </p:sp>
      <p:sp>
        <p:nvSpPr>
          <p:cNvPr id="23" name="Block Arc 22">
            <a:extLst>
              <a:ext uri="{FF2B5EF4-FFF2-40B4-BE49-F238E27FC236}">
                <a16:creationId xmlns:a16="http://schemas.microsoft.com/office/drawing/2014/main" id="{CB45874B-8087-2B2F-F8A6-4507A44A5D81}"/>
              </a:ext>
            </a:extLst>
          </p:cNvPr>
          <p:cNvSpPr/>
          <p:nvPr/>
        </p:nvSpPr>
        <p:spPr>
          <a:xfrm>
            <a:off x="1702670" y="3530767"/>
            <a:ext cx="2456173" cy="2457212"/>
          </a:xfrm>
          <a:prstGeom prst="blockArc">
            <a:avLst>
              <a:gd name="adj1" fmla="val 0"/>
              <a:gd name="adj2" fmla="val 18900000"/>
              <a:gd name="adj3" fmla="val 12740"/>
            </a:avLst>
          </a:prstGeom>
          <a:gradFill>
            <a:gsLst>
              <a:gs pos="100000">
                <a:srgbClr val="EC4235"/>
              </a:gs>
              <a:gs pos="0">
                <a:srgbClr val="2F5597"/>
              </a:gs>
            </a:gsLst>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CE8886F3-EAB2-B7C2-7827-EC9CB1DEAFA5}"/>
              </a:ext>
            </a:extLst>
          </p:cNvPr>
          <p:cNvSpPr/>
          <p:nvPr/>
        </p:nvSpPr>
        <p:spPr>
          <a:xfrm>
            <a:off x="2126365" y="4379295"/>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2F5597"/>
                </a:solidFill>
                <a:latin typeface="VNF-Futura" panose="02000503000000020004" pitchFamily="2" charset="0"/>
              </a:rPr>
              <a:t>Stage 2</a:t>
            </a:r>
          </a:p>
        </p:txBody>
      </p:sp>
    </p:spTree>
    <p:extLst>
      <p:ext uri="{BB962C8B-B14F-4D97-AF65-F5344CB8AC3E}">
        <p14:creationId xmlns:p14="http://schemas.microsoft.com/office/powerpoint/2010/main" val="3859796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accel="50000" decel="5000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0-#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accel="50000" decel="5000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0-#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p:bldP spid="32" grpId="0"/>
      <p:bldP spid="37" grpId="0"/>
      <p:bldP spid="22"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How it works and charges:</a:t>
            </a:r>
          </a:p>
        </p:txBody>
      </p:sp>
      <p:sp>
        <p:nvSpPr>
          <p:cNvPr id="34" name="Free-form: Shape 33">
            <a:extLst>
              <a:ext uri="{FF2B5EF4-FFF2-40B4-BE49-F238E27FC236}">
                <a16:creationId xmlns:a16="http://schemas.microsoft.com/office/drawing/2014/main" id="{006E9233-DF04-C940-20A3-89A6E3A131FE}"/>
              </a:ext>
            </a:extLst>
          </p:cNvPr>
          <p:cNvSpPr/>
          <p:nvPr/>
        </p:nvSpPr>
        <p:spPr>
          <a:xfrm>
            <a:off x="1637504" y="3907342"/>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2">
                    <a:lumMod val="75000"/>
                  </a:schemeClr>
                </a:solidFill>
                <a:latin typeface="MuseoModerno" pitchFamily="2" charset="0"/>
              </a:rPr>
              <a:t>Details</a:t>
            </a:r>
          </a:p>
        </p:txBody>
      </p:sp>
      <p:sp>
        <p:nvSpPr>
          <p:cNvPr id="35" name="Free-form: Shape 34">
            <a:extLst>
              <a:ext uri="{FF2B5EF4-FFF2-40B4-BE49-F238E27FC236}">
                <a16:creationId xmlns:a16="http://schemas.microsoft.com/office/drawing/2014/main" id="{0947B4F3-1C65-CB05-4C60-CB68A58C3A92}"/>
              </a:ext>
            </a:extLst>
          </p:cNvPr>
          <p:cNvSpPr/>
          <p:nvPr/>
        </p:nvSpPr>
        <p:spPr>
          <a:xfrm>
            <a:off x="1637504" y="2866681"/>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lumMod val="75000"/>
                  </a:schemeClr>
                </a:solidFill>
                <a:latin typeface="MuseoModerno" pitchFamily="2" charset="0"/>
              </a:rPr>
              <a:t>Functions</a:t>
            </a:r>
            <a:endParaRPr lang="en-US" sz="2100" kern="1200" dirty="0">
              <a:solidFill>
                <a:schemeClr val="tx2">
                  <a:lumMod val="75000"/>
                </a:schemeClr>
              </a:solidFill>
              <a:latin typeface="MuseoModerno" pitchFamily="2" charset="0"/>
            </a:endParaRPr>
          </a:p>
        </p:txBody>
      </p:sp>
      <p:sp>
        <p:nvSpPr>
          <p:cNvPr id="41" name="Free-form: Shape 40">
            <a:extLst>
              <a:ext uri="{FF2B5EF4-FFF2-40B4-BE49-F238E27FC236}">
                <a16:creationId xmlns:a16="http://schemas.microsoft.com/office/drawing/2014/main" id="{3C8D025E-E291-65DA-F42C-5588F7CF635B}"/>
              </a:ext>
            </a:extLst>
          </p:cNvPr>
          <p:cNvSpPr/>
          <p:nvPr/>
        </p:nvSpPr>
        <p:spPr>
          <a:xfrm>
            <a:off x="3952626" y="2926201"/>
            <a:ext cx="918285" cy="595209"/>
          </a:xfrm>
          <a:custGeom>
            <a:avLst/>
            <a:gdLst>
              <a:gd name="connsiteX0" fmla="*/ 0 w 918285"/>
              <a:gd name="connsiteY0" fmla="*/ 59521 h 595209"/>
              <a:gd name="connsiteX1" fmla="*/ 59521 w 918285"/>
              <a:gd name="connsiteY1" fmla="*/ 0 h 595209"/>
              <a:gd name="connsiteX2" fmla="*/ 858764 w 918285"/>
              <a:gd name="connsiteY2" fmla="*/ 0 h 595209"/>
              <a:gd name="connsiteX3" fmla="*/ 918285 w 918285"/>
              <a:gd name="connsiteY3" fmla="*/ 59521 h 595209"/>
              <a:gd name="connsiteX4" fmla="*/ 918285 w 918285"/>
              <a:gd name="connsiteY4" fmla="*/ 535688 h 595209"/>
              <a:gd name="connsiteX5" fmla="*/ 858764 w 918285"/>
              <a:gd name="connsiteY5" fmla="*/ 595209 h 595209"/>
              <a:gd name="connsiteX6" fmla="*/ 59521 w 918285"/>
              <a:gd name="connsiteY6" fmla="*/ 595209 h 595209"/>
              <a:gd name="connsiteX7" fmla="*/ 0 w 918285"/>
              <a:gd name="connsiteY7" fmla="*/ 535688 h 595209"/>
              <a:gd name="connsiteX8" fmla="*/ 0 w 91828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85" h="595209">
                <a:moveTo>
                  <a:pt x="0" y="59521"/>
                </a:moveTo>
                <a:cubicBezTo>
                  <a:pt x="0" y="26648"/>
                  <a:pt x="26648" y="0"/>
                  <a:pt x="59521" y="0"/>
                </a:cubicBezTo>
                <a:lnTo>
                  <a:pt x="858764" y="0"/>
                </a:lnTo>
                <a:cubicBezTo>
                  <a:pt x="891637" y="0"/>
                  <a:pt x="918285" y="26648"/>
                  <a:pt x="918285" y="59521"/>
                </a:cubicBezTo>
                <a:lnTo>
                  <a:pt x="918285" y="535688"/>
                </a:lnTo>
                <a:cubicBezTo>
                  <a:pt x="918285" y="568561"/>
                  <a:pt x="891637" y="595209"/>
                  <a:pt x="85876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useoModerno" pitchFamily="2" charset="0"/>
              </a:rPr>
              <a:t>Search</a:t>
            </a:r>
          </a:p>
        </p:txBody>
      </p:sp>
      <p:sp>
        <p:nvSpPr>
          <p:cNvPr id="42" name="Free-form: Shape 41">
            <a:extLst>
              <a:ext uri="{FF2B5EF4-FFF2-40B4-BE49-F238E27FC236}">
                <a16:creationId xmlns:a16="http://schemas.microsoft.com/office/drawing/2014/main" id="{7C583096-DBB6-682D-CF40-D3DF36CB42A1}"/>
              </a:ext>
            </a:extLst>
          </p:cNvPr>
          <p:cNvSpPr/>
          <p:nvPr/>
        </p:nvSpPr>
        <p:spPr>
          <a:xfrm>
            <a:off x="4366048" y="3521411"/>
            <a:ext cx="91440" cy="445412"/>
          </a:xfrm>
          <a:custGeom>
            <a:avLst/>
            <a:gdLst/>
            <a:ahLst/>
            <a:cxnLst/>
            <a:rect l="0" t="0" r="0" b="0"/>
            <a:pathLst>
              <a:path>
                <a:moveTo>
                  <a:pt x="45720" y="0"/>
                </a:moveTo>
                <a:lnTo>
                  <a:pt x="4572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540D4A49-F2C6-B381-CD8B-3195773DAE22}"/>
              </a:ext>
            </a:extLst>
          </p:cNvPr>
          <p:cNvSpPr/>
          <p:nvPr/>
        </p:nvSpPr>
        <p:spPr>
          <a:xfrm>
            <a:off x="3965361" y="3966823"/>
            <a:ext cx="892813" cy="595209"/>
          </a:xfrm>
          <a:custGeom>
            <a:avLst/>
            <a:gdLst>
              <a:gd name="connsiteX0" fmla="*/ 0 w 892813"/>
              <a:gd name="connsiteY0" fmla="*/ 59521 h 595209"/>
              <a:gd name="connsiteX1" fmla="*/ 59521 w 892813"/>
              <a:gd name="connsiteY1" fmla="*/ 0 h 595209"/>
              <a:gd name="connsiteX2" fmla="*/ 833292 w 892813"/>
              <a:gd name="connsiteY2" fmla="*/ 0 h 595209"/>
              <a:gd name="connsiteX3" fmla="*/ 892813 w 892813"/>
              <a:gd name="connsiteY3" fmla="*/ 59521 h 595209"/>
              <a:gd name="connsiteX4" fmla="*/ 892813 w 892813"/>
              <a:gd name="connsiteY4" fmla="*/ 535688 h 595209"/>
              <a:gd name="connsiteX5" fmla="*/ 833292 w 892813"/>
              <a:gd name="connsiteY5" fmla="*/ 595209 h 595209"/>
              <a:gd name="connsiteX6" fmla="*/ 59521 w 892813"/>
              <a:gd name="connsiteY6" fmla="*/ 595209 h 595209"/>
              <a:gd name="connsiteX7" fmla="*/ 0 w 892813"/>
              <a:gd name="connsiteY7" fmla="*/ 535688 h 595209"/>
              <a:gd name="connsiteX8" fmla="*/ 0 w 892813"/>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813" h="595209">
                <a:moveTo>
                  <a:pt x="0" y="59521"/>
                </a:moveTo>
                <a:cubicBezTo>
                  <a:pt x="0" y="26648"/>
                  <a:pt x="26648" y="0"/>
                  <a:pt x="59521" y="0"/>
                </a:cubicBezTo>
                <a:lnTo>
                  <a:pt x="833292" y="0"/>
                </a:lnTo>
                <a:cubicBezTo>
                  <a:pt x="866165" y="0"/>
                  <a:pt x="892813" y="26648"/>
                  <a:pt x="892813" y="59521"/>
                </a:cubicBezTo>
                <a:lnTo>
                  <a:pt x="892813" y="535688"/>
                </a:lnTo>
                <a:cubicBezTo>
                  <a:pt x="892813" y="568561"/>
                  <a:pt x="866165" y="595209"/>
                  <a:pt x="833292"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b="0" kern="1200">
                <a:latin typeface="MuseoModerno" pitchFamily="2" charset="0"/>
              </a:rPr>
              <a:t>Free</a:t>
            </a:r>
            <a:endParaRPr lang="en-US" sz="1400" b="0" kern="1200" dirty="0">
              <a:latin typeface="MuseoModerno" pitchFamily="2" charset="0"/>
            </a:endParaRPr>
          </a:p>
        </p:txBody>
      </p:sp>
      <p:sp>
        <p:nvSpPr>
          <p:cNvPr id="45" name="Free-form: Shape 44">
            <a:extLst>
              <a:ext uri="{FF2B5EF4-FFF2-40B4-BE49-F238E27FC236}">
                <a16:creationId xmlns:a16="http://schemas.microsoft.com/office/drawing/2014/main" id="{C9535F5F-818C-11C1-68C0-86A18DAAC0C1}"/>
              </a:ext>
            </a:extLst>
          </p:cNvPr>
          <p:cNvSpPr/>
          <p:nvPr/>
        </p:nvSpPr>
        <p:spPr>
          <a:xfrm>
            <a:off x="5232469" y="2926201"/>
            <a:ext cx="1115258" cy="595209"/>
          </a:xfrm>
          <a:custGeom>
            <a:avLst/>
            <a:gdLst>
              <a:gd name="connsiteX0" fmla="*/ 0 w 1115258"/>
              <a:gd name="connsiteY0" fmla="*/ 59521 h 595209"/>
              <a:gd name="connsiteX1" fmla="*/ 59521 w 1115258"/>
              <a:gd name="connsiteY1" fmla="*/ 0 h 595209"/>
              <a:gd name="connsiteX2" fmla="*/ 1055737 w 1115258"/>
              <a:gd name="connsiteY2" fmla="*/ 0 h 595209"/>
              <a:gd name="connsiteX3" fmla="*/ 1115258 w 1115258"/>
              <a:gd name="connsiteY3" fmla="*/ 59521 h 595209"/>
              <a:gd name="connsiteX4" fmla="*/ 1115258 w 1115258"/>
              <a:gd name="connsiteY4" fmla="*/ 535688 h 595209"/>
              <a:gd name="connsiteX5" fmla="*/ 1055737 w 1115258"/>
              <a:gd name="connsiteY5" fmla="*/ 595209 h 595209"/>
              <a:gd name="connsiteX6" fmla="*/ 59521 w 1115258"/>
              <a:gd name="connsiteY6" fmla="*/ 595209 h 595209"/>
              <a:gd name="connsiteX7" fmla="*/ 0 w 1115258"/>
              <a:gd name="connsiteY7" fmla="*/ 535688 h 595209"/>
              <a:gd name="connsiteX8" fmla="*/ 0 w 1115258"/>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258" h="595209">
                <a:moveTo>
                  <a:pt x="0" y="59521"/>
                </a:moveTo>
                <a:cubicBezTo>
                  <a:pt x="0" y="26648"/>
                  <a:pt x="26648" y="0"/>
                  <a:pt x="59521" y="0"/>
                </a:cubicBezTo>
                <a:lnTo>
                  <a:pt x="1055737" y="0"/>
                </a:lnTo>
                <a:cubicBezTo>
                  <a:pt x="1088610" y="0"/>
                  <a:pt x="1115258" y="26648"/>
                  <a:pt x="1115258" y="59521"/>
                </a:cubicBezTo>
                <a:lnTo>
                  <a:pt x="1115258" y="535688"/>
                </a:lnTo>
                <a:cubicBezTo>
                  <a:pt x="1115258" y="568561"/>
                  <a:pt x="1088610" y="595209"/>
                  <a:pt x="1055737"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Analysis</a:t>
            </a:r>
            <a:endParaRPr lang="en-US" sz="1600" kern="1200" dirty="0">
              <a:latin typeface="MuseoModerno" pitchFamily="2" charset="0"/>
            </a:endParaRPr>
          </a:p>
        </p:txBody>
      </p:sp>
      <p:sp>
        <p:nvSpPr>
          <p:cNvPr id="46" name="Free-form: Shape 45">
            <a:extLst>
              <a:ext uri="{FF2B5EF4-FFF2-40B4-BE49-F238E27FC236}">
                <a16:creationId xmlns:a16="http://schemas.microsoft.com/office/drawing/2014/main" id="{CB16C87D-1671-F62B-46B0-67E3523C77B5}"/>
              </a:ext>
            </a:extLst>
          </p:cNvPr>
          <p:cNvSpPr/>
          <p:nvPr/>
        </p:nvSpPr>
        <p:spPr>
          <a:xfrm>
            <a:off x="5790099" y="3521411"/>
            <a:ext cx="357589" cy="445412"/>
          </a:xfrm>
          <a:custGeom>
            <a:avLst/>
            <a:gdLst/>
            <a:ahLst/>
            <a:cxnLst/>
            <a:rect l="0" t="0" r="0" b="0"/>
            <a:pathLst>
              <a:path>
                <a:moveTo>
                  <a:pt x="0" y="0"/>
                </a:moveTo>
                <a:lnTo>
                  <a:pt x="0" y="222706"/>
                </a:lnTo>
                <a:lnTo>
                  <a:pt x="357589" y="222706"/>
                </a:lnTo>
                <a:lnTo>
                  <a:pt x="357589"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Shape 46">
            <a:extLst>
              <a:ext uri="{FF2B5EF4-FFF2-40B4-BE49-F238E27FC236}">
                <a16:creationId xmlns:a16="http://schemas.microsoft.com/office/drawing/2014/main" id="{CA9024E7-5C11-B803-2E57-27BA8A73246B}"/>
              </a:ext>
            </a:extLst>
          </p:cNvPr>
          <p:cNvSpPr/>
          <p:nvPr/>
        </p:nvSpPr>
        <p:spPr>
          <a:xfrm>
            <a:off x="5290199" y="3966823"/>
            <a:ext cx="1714979" cy="595209"/>
          </a:xfrm>
          <a:custGeom>
            <a:avLst/>
            <a:gdLst>
              <a:gd name="connsiteX0" fmla="*/ 0 w 1714979"/>
              <a:gd name="connsiteY0" fmla="*/ 59521 h 595209"/>
              <a:gd name="connsiteX1" fmla="*/ 59521 w 1714979"/>
              <a:gd name="connsiteY1" fmla="*/ 0 h 595209"/>
              <a:gd name="connsiteX2" fmla="*/ 1655458 w 1714979"/>
              <a:gd name="connsiteY2" fmla="*/ 0 h 595209"/>
              <a:gd name="connsiteX3" fmla="*/ 1714979 w 1714979"/>
              <a:gd name="connsiteY3" fmla="*/ 59521 h 595209"/>
              <a:gd name="connsiteX4" fmla="*/ 1714979 w 1714979"/>
              <a:gd name="connsiteY4" fmla="*/ 535688 h 595209"/>
              <a:gd name="connsiteX5" fmla="*/ 1655458 w 1714979"/>
              <a:gd name="connsiteY5" fmla="*/ 595209 h 595209"/>
              <a:gd name="connsiteX6" fmla="*/ 59521 w 1714979"/>
              <a:gd name="connsiteY6" fmla="*/ 595209 h 595209"/>
              <a:gd name="connsiteX7" fmla="*/ 0 w 1714979"/>
              <a:gd name="connsiteY7" fmla="*/ 535688 h 595209"/>
              <a:gd name="connsiteX8" fmla="*/ 0 w 1714979"/>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979" h="595209">
                <a:moveTo>
                  <a:pt x="0" y="59521"/>
                </a:moveTo>
                <a:cubicBezTo>
                  <a:pt x="0" y="26648"/>
                  <a:pt x="26648" y="0"/>
                  <a:pt x="59521" y="0"/>
                </a:cubicBezTo>
                <a:lnTo>
                  <a:pt x="1655458" y="0"/>
                </a:lnTo>
                <a:cubicBezTo>
                  <a:pt x="1688331" y="0"/>
                  <a:pt x="1714979" y="26648"/>
                  <a:pt x="1714979" y="59521"/>
                </a:cubicBezTo>
                <a:lnTo>
                  <a:pt x="1714979" y="535688"/>
                </a:lnTo>
                <a:cubicBezTo>
                  <a:pt x="1714979" y="568561"/>
                  <a:pt x="1688331" y="595209"/>
                  <a:pt x="1655458"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Free for first year</a:t>
            </a:r>
            <a:endParaRPr lang="en-US" sz="1400" kern="1200" dirty="0">
              <a:latin typeface="MuseoModerno" pitchFamily="2" charset="0"/>
            </a:endParaRPr>
          </a:p>
        </p:txBody>
      </p:sp>
      <p:sp>
        <p:nvSpPr>
          <p:cNvPr id="49" name="Free-form: Shape 48">
            <a:extLst>
              <a:ext uri="{FF2B5EF4-FFF2-40B4-BE49-F238E27FC236}">
                <a16:creationId xmlns:a16="http://schemas.microsoft.com/office/drawing/2014/main" id="{3B27263C-9DA1-D69B-8330-5A90805B1F8B}"/>
              </a:ext>
            </a:extLst>
          </p:cNvPr>
          <p:cNvSpPr/>
          <p:nvPr/>
        </p:nvSpPr>
        <p:spPr>
          <a:xfrm>
            <a:off x="6615572" y="2926201"/>
            <a:ext cx="983755" cy="595209"/>
          </a:xfrm>
          <a:custGeom>
            <a:avLst/>
            <a:gdLst>
              <a:gd name="connsiteX0" fmla="*/ 0 w 983755"/>
              <a:gd name="connsiteY0" fmla="*/ 59521 h 595209"/>
              <a:gd name="connsiteX1" fmla="*/ 59521 w 983755"/>
              <a:gd name="connsiteY1" fmla="*/ 0 h 595209"/>
              <a:gd name="connsiteX2" fmla="*/ 924234 w 983755"/>
              <a:gd name="connsiteY2" fmla="*/ 0 h 595209"/>
              <a:gd name="connsiteX3" fmla="*/ 983755 w 983755"/>
              <a:gd name="connsiteY3" fmla="*/ 59521 h 595209"/>
              <a:gd name="connsiteX4" fmla="*/ 983755 w 983755"/>
              <a:gd name="connsiteY4" fmla="*/ 535688 h 595209"/>
              <a:gd name="connsiteX5" fmla="*/ 924234 w 983755"/>
              <a:gd name="connsiteY5" fmla="*/ 595209 h 595209"/>
              <a:gd name="connsiteX6" fmla="*/ 59521 w 983755"/>
              <a:gd name="connsiteY6" fmla="*/ 595209 h 595209"/>
              <a:gd name="connsiteX7" fmla="*/ 0 w 983755"/>
              <a:gd name="connsiteY7" fmla="*/ 535688 h 595209"/>
              <a:gd name="connsiteX8" fmla="*/ 0 w 98375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3755" h="595209">
                <a:moveTo>
                  <a:pt x="0" y="59521"/>
                </a:moveTo>
                <a:cubicBezTo>
                  <a:pt x="0" y="26648"/>
                  <a:pt x="26648" y="0"/>
                  <a:pt x="59521" y="0"/>
                </a:cubicBezTo>
                <a:lnTo>
                  <a:pt x="924234" y="0"/>
                </a:lnTo>
                <a:cubicBezTo>
                  <a:pt x="957107" y="0"/>
                  <a:pt x="983755" y="26648"/>
                  <a:pt x="983755" y="59521"/>
                </a:cubicBezTo>
                <a:lnTo>
                  <a:pt x="983755" y="535688"/>
                </a:lnTo>
                <a:cubicBezTo>
                  <a:pt x="983755" y="568561"/>
                  <a:pt x="957107" y="595209"/>
                  <a:pt x="92423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Report</a:t>
            </a:r>
            <a:endParaRPr lang="en-US" sz="1600" kern="1200" dirty="0">
              <a:latin typeface="MuseoModerno" pitchFamily="2" charset="0"/>
            </a:endParaRPr>
          </a:p>
        </p:txBody>
      </p:sp>
      <p:sp>
        <p:nvSpPr>
          <p:cNvPr id="51" name="Free-form: Shape 50">
            <a:extLst>
              <a:ext uri="{FF2B5EF4-FFF2-40B4-BE49-F238E27FC236}">
                <a16:creationId xmlns:a16="http://schemas.microsoft.com/office/drawing/2014/main" id="{F4799C73-16F9-3926-6205-ED681ED56B15}"/>
              </a:ext>
            </a:extLst>
          </p:cNvPr>
          <p:cNvSpPr/>
          <p:nvPr/>
        </p:nvSpPr>
        <p:spPr>
          <a:xfrm>
            <a:off x="7867172" y="2926201"/>
            <a:ext cx="2142940" cy="595209"/>
          </a:xfrm>
          <a:custGeom>
            <a:avLst/>
            <a:gdLst>
              <a:gd name="connsiteX0" fmla="*/ 0 w 2142940"/>
              <a:gd name="connsiteY0" fmla="*/ 59521 h 595209"/>
              <a:gd name="connsiteX1" fmla="*/ 59521 w 2142940"/>
              <a:gd name="connsiteY1" fmla="*/ 0 h 595209"/>
              <a:gd name="connsiteX2" fmla="*/ 2083419 w 2142940"/>
              <a:gd name="connsiteY2" fmla="*/ 0 h 595209"/>
              <a:gd name="connsiteX3" fmla="*/ 2142940 w 2142940"/>
              <a:gd name="connsiteY3" fmla="*/ 59521 h 595209"/>
              <a:gd name="connsiteX4" fmla="*/ 2142940 w 2142940"/>
              <a:gd name="connsiteY4" fmla="*/ 535688 h 595209"/>
              <a:gd name="connsiteX5" fmla="*/ 2083419 w 2142940"/>
              <a:gd name="connsiteY5" fmla="*/ 595209 h 595209"/>
              <a:gd name="connsiteX6" fmla="*/ 59521 w 2142940"/>
              <a:gd name="connsiteY6" fmla="*/ 595209 h 595209"/>
              <a:gd name="connsiteX7" fmla="*/ 0 w 2142940"/>
              <a:gd name="connsiteY7" fmla="*/ 535688 h 595209"/>
              <a:gd name="connsiteX8" fmla="*/ 0 w 2142940"/>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2940" h="595209">
                <a:moveTo>
                  <a:pt x="0" y="59521"/>
                </a:moveTo>
                <a:cubicBezTo>
                  <a:pt x="0" y="26648"/>
                  <a:pt x="26648" y="0"/>
                  <a:pt x="59521" y="0"/>
                </a:cubicBezTo>
                <a:lnTo>
                  <a:pt x="2083419" y="0"/>
                </a:lnTo>
                <a:cubicBezTo>
                  <a:pt x="2116292" y="0"/>
                  <a:pt x="2142940" y="26648"/>
                  <a:pt x="2142940" y="59521"/>
                </a:cubicBezTo>
                <a:lnTo>
                  <a:pt x="2142940" y="535688"/>
                </a:lnTo>
                <a:cubicBezTo>
                  <a:pt x="2142940" y="568561"/>
                  <a:pt x="2116292" y="595209"/>
                  <a:pt x="2083419"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Suggestion</a:t>
            </a:r>
            <a:endParaRPr lang="en-US" sz="1600" kern="1200" dirty="0">
              <a:latin typeface="MuseoModerno" pitchFamily="2" charset="0"/>
            </a:endParaRPr>
          </a:p>
        </p:txBody>
      </p:sp>
      <p:sp>
        <p:nvSpPr>
          <p:cNvPr id="52" name="Free-form: Shape 51">
            <a:extLst>
              <a:ext uri="{FF2B5EF4-FFF2-40B4-BE49-F238E27FC236}">
                <a16:creationId xmlns:a16="http://schemas.microsoft.com/office/drawing/2014/main" id="{D6A1D000-07E8-60C0-B53C-85F7A4732B5B}"/>
              </a:ext>
            </a:extLst>
          </p:cNvPr>
          <p:cNvSpPr/>
          <p:nvPr/>
        </p:nvSpPr>
        <p:spPr>
          <a:xfrm>
            <a:off x="8601355" y="3521411"/>
            <a:ext cx="337287" cy="445412"/>
          </a:xfrm>
          <a:custGeom>
            <a:avLst/>
            <a:gdLst/>
            <a:ahLst/>
            <a:cxnLst/>
            <a:rect l="0" t="0" r="0" b="0"/>
            <a:pathLst>
              <a:path>
                <a:moveTo>
                  <a:pt x="337287" y="0"/>
                </a:moveTo>
                <a:lnTo>
                  <a:pt x="337287" y="222706"/>
                </a:lnTo>
                <a:lnTo>
                  <a:pt x="0" y="222706"/>
                </a:lnTo>
                <a:lnTo>
                  <a:pt x="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Shape 52">
            <a:extLst>
              <a:ext uri="{FF2B5EF4-FFF2-40B4-BE49-F238E27FC236}">
                <a16:creationId xmlns:a16="http://schemas.microsoft.com/office/drawing/2014/main" id="{137C4D43-30B1-2BE1-0EFF-7EC95013AC6B}"/>
              </a:ext>
            </a:extLst>
          </p:cNvPr>
          <p:cNvSpPr/>
          <p:nvPr/>
        </p:nvSpPr>
        <p:spPr>
          <a:xfrm>
            <a:off x="7411006" y="3966823"/>
            <a:ext cx="2380696" cy="595209"/>
          </a:xfrm>
          <a:custGeom>
            <a:avLst/>
            <a:gdLst>
              <a:gd name="connsiteX0" fmla="*/ 0 w 2380696"/>
              <a:gd name="connsiteY0" fmla="*/ 59521 h 595209"/>
              <a:gd name="connsiteX1" fmla="*/ 59521 w 2380696"/>
              <a:gd name="connsiteY1" fmla="*/ 0 h 595209"/>
              <a:gd name="connsiteX2" fmla="*/ 2321175 w 2380696"/>
              <a:gd name="connsiteY2" fmla="*/ 0 h 595209"/>
              <a:gd name="connsiteX3" fmla="*/ 2380696 w 2380696"/>
              <a:gd name="connsiteY3" fmla="*/ 59521 h 595209"/>
              <a:gd name="connsiteX4" fmla="*/ 2380696 w 2380696"/>
              <a:gd name="connsiteY4" fmla="*/ 535688 h 595209"/>
              <a:gd name="connsiteX5" fmla="*/ 2321175 w 2380696"/>
              <a:gd name="connsiteY5" fmla="*/ 595209 h 595209"/>
              <a:gd name="connsiteX6" fmla="*/ 59521 w 2380696"/>
              <a:gd name="connsiteY6" fmla="*/ 595209 h 595209"/>
              <a:gd name="connsiteX7" fmla="*/ 0 w 2380696"/>
              <a:gd name="connsiteY7" fmla="*/ 535688 h 595209"/>
              <a:gd name="connsiteX8" fmla="*/ 0 w 2380696"/>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0696" h="595209">
                <a:moveTo>
                  <a:pt x="0" y="59521"/>
                </a:moveTo>
                <a:cubicBezTo>
                  <a:pt x="0" y="26648"/>
                  <a:pt x="26648" y="0"/>
                  <a:pt x="59521" y="0"/>
                </a:cubicBezTo>
                <a:lnTo>
                  <a:pt x="2321175" y="0"/>
                </a:lnTo>
                <a:cubicBezTo>
                  <a:pt x="2354048" y="0"/>
                  <a:pt x="2380696" y="26648"/>
                  <a:pt x="2380696" y="59521"/>
                </a:cubicBezTo>
                <a:lnTo>
                  <a:pt x="2380696" y="535688"/>
                </a:lnTo>
                <a:cubicBezTo>
                  <a:pt x="2380696" y="568561"/>
                  <a:pt x="2354048" y="595209"/>
                  <a:pt x="2321175"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Charge in Mar, Apr, May</a:t>
            </a:r>
            <a:endParaRPr lang="en-US" sz="1400" kern="1200" dirty="0">
              <a:latin typeface="MuseoModerno" pitchFamily="2" charset="0"/>
            </a:endParaRPr>
          </a:p>
        </p:txBody>
      </p:sp>
      <p:cxnSp>
        <p:nvCxnSpPr>
          <p:cNvPr id="55" name="Straight Connector 54">
            <a:extLst>
              <a:ext uri="{FF2B5EF4-FFF2-40B4-BE49-F238E27FC236}">
                <a16:creationId xmlns:a16="http://schemas.microsoft.com/office/drawing/2014/main" id="{4A0504BD-8B75-219E-EF8C-8CE93196F782}"/>
              </a:ext>
            </a:extLst>
          </p:cNvPr>
          <p:cNvCxnSpPr/>
          <p:nvPr/>
        </p:nvCxnSpPr>
        <p:spPr>
          <a:xfrm>
            <a:off x="6096000" y="3744540"/>
            <a:ext cx="2505355" cy="0"/>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2" name="TextBox 1">
            <a:extLst>
              <a:ext uri="{FF2B5EF4-FFF2-40B4-BE49-F238E27FC236}">
                <a16:creationId xmlns:a16="http://schemas.microsoft.com/office/drawing/2014/main" id="{55973461-6DDD-1D3A-8D3E-72B785746F98}"/>
              </a:ext>
            </a:extLst>
          </p:cNvPr>
          <p:cNvSpPr txBox="1"/>
          <p:nvPr/>
        </p:nvSpPr>
        <p:spPr>
          <a:xfrm>
            <a:off x="2167151" y="4976097"/>
            <a:ext cx="739140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User:</a:t>
            </a:r>
            <a:r>
              <a:rPr lang="en-US">
                <a:solidFill>
                  <a:srgbClr val="2F5597"/>
                </a:solidFill>
              </a:rPr>
              <a:t> </a:t>
            </a:r>
            <a:r>
              <a:rPr lang="en-US"/>
              <a:t>Monthly pay 10,000 VND</a:t>
            </a:r>
          </a:p>
        </p:txBody>
      </p:sp>
    </p:spTree>
    <p:extLst>
      <p:ext uri="{BB962C8B-B14F-4D97-AF65-F5344CB8AC3E}">
        <p14:creationId xmlns:p14="http://schemas.microsoft.com/office/powerpoint/2010/main" val="389059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3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300"/>
                                        <p:tgtEl>
                                          <p:spTgt spid="34"/>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300"/>
                                        <p:tgtEl>
                                          <p:spTgt spid="41"/>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300"/>
                                        <p:tgtEl>
                                          <p:spTgt spid="45"/>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300"/>
                                        <p:tgtEl>
                                          <p:spTgt spid="49"/>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3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300"/>
                                        <p:tgtEl>
                                          <p:spTgt spid="42"/>
                                        </p:tgtEl>
                                      </p:cBhvr>
                                    </p:animEffect>
                                  </p:childTnLst>
                                </p:cTn>
                              </p:par>
                            </p:childTnLst>
                          </p:cTn>
                        </p:par>
                        <p:par>
                          <p:cTn id="29" fill="hold">
                            <p:stCondLst>
                              <p:cond delay="300"/>
                            </p:stCondLst>
                            <p:childTnLst>
                              <p:par>
                                <p:cTn id="30" presetID="10"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3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300"/>
                                        <p:tgtEl>
                                          <p:spTgt spid="52"/>
                                        </p:tgtEl>
                                      </p:cBhvr>
                                    </p:animEffect>
                                  </p:childTnLst>
                                </p:cTn>
                              </p:par>
                              <p:par>
                                <p:cTn id="38" presetID="22" presetClass="entr" presetSubtype="1"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300"/>
                                        <p:tgtEl>
                                          <p:spTgt spid="46"/>
                                        </p:tgtEl>
                                      </p:cBhvr>
                                    </p:animEffect>
                                  </p:childTnLst>
                                </p:cTn>
                              </p:par>
                              <p:par>
                                <p:cTn id="41" presetID="10" presetClass="entr" presetSubtype="0" fill="hold" nodeType="withEffect">
                                  <p:stCondLst>
                                    <p:cond delay="13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130"/>
                                        <p:tgtEl>
                                          <p:spTgt spid="55"/>
                                        </p:tgtEl>
                                      </p:cBhvr>
                                    </p:animEffect>
                                  </p:childTnLst>
                                </p:cTn>
                              </p:par>
                              <p:par>
                                <p:cTn id="44" presetID="10" presetClass="entr" presetSubtype="0" fill="hold" grpId="0" nodeType="withEffect">
                                  <p:stCondLst>
                                    <p:cond delay="13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300"/>
                                        <p:tgtEl>
                                          <p:spTgt spid="47"/>
                                        </p:tgtEl>
                                      </p:cBhvr>
                                    </p:animEffect>
                                  </p:childTnLst>
                                </p:cTn>
                              </p:par>
                              <p:par>
                                <p:cTn id="47" presetID="10" presetClass="entr" presetSubtype="0" fill="hold" grpId="0" nodeType="withEffect">
                                  <p:stCondLst>
                                    <p:cond delay="13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3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animBg="1"/>
      <p:bldP spid="43" grpId="0" animBg="1"/>
      <p:bldP spid="45" grpId="0" animBg="1"/>
      <p:bldP spid="47" grpId="0" animBg="1"/>
      <p:bldP spid="49" grpId="0" animBg="1"/>
      <p:bldP spid="51" grpId="0" animBg="1"/>
      <p:bldP spid="53"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848EA47-FBA0-3D40-A154-E286486DA006}"/>
              </a:ext>
            </a:extLst>
          </p:cNvPr>
          <p:cNvSpPr txBox="1"/>
          <p:nvPr/>
        </p:nvSpPr>
        <p:spPr>
          <a:xfrm>
            <a:off x="3671298" y="6950922"/>
            <a:ext cx="4849404"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1. What we do?</a:t>
            </a:r>
          </a:p>
        </p:txBody>
      </p:sp>
    </p:spTree>
    <p:extLst>
      <p:ext uri="{BB962C8B-B14F-4D97-AF65-F5344CB8AC3E}">
        <p14:creationId xmlns:p14="http://schemas.microsoft.com/office/powerpoint/2010/main" val="5691757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132665" y="1359812"/>
            <a:ext cx="7926671" cy="91364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The basis of the number of students participating in the 10th-Grade Entrance Exam in HCMC</a:t>
            </a:r>
          </a:p>
        </p:txBody>
      </p:sp>
      <p:pic>
        <p:nvPicPr>
          <p:cNvPr id="6" name="Picture 2">
            <a:extLst>
              <a:ext uri="{FF2B5EF4-FFF2-40B4-BE49-F238E27FC236}">
                <a16:creationId xmlns:a16="http://schemas.microsoft.com/office/drawing/2014/main" id="{222550DC-6790-AF69-FCDD-91A45CF5D7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4500563" y="2721135"/>
            <a:ext cx="3787094" cy="2407920"/>
          </a:xfrm>
          <a:prstGeom prst="rect">
            <a:avLst/>
          </a:prstGeom>
          <a:noFill/>
          <a:ln w="66675" cap="rnd">
            <a:gradFill>
              <a:gsLst>
                <a:gs pos="0">
                  <a:srgbClr val="2F5597"/>
                </a:gs>
                <a:gs pos="100000">
                  <a:srgbClr val="F09456"/>
                </a:gs>
              </a:gsLst>
              <a:lin ang="5400000" scaled="1"/>
            </a:gradFill>
          </a:ln>
        </p:spPr>
      </p:pic>
      <p:graphicFrame>
        <p:nvGraphicFramePr>
          <p:cNvPr id="2" name="Table 1">
            <a:extLst>
              <a:ext uri="{FF2B5EF4-FFF2-40B4-BE49-F238E27FC236}">
                <a16:creationId xmlns:a16="http://schemas.microsoft.com/office/drawing/2014/main" id="{09D8DB67-A14D-220E-12C0-BAB8A2E0D0D1}"/>
              </a:ext>
            </a:extLst>
          </p:cNvPr>
          <p:cNvGraphicFramePr>
            <a:graphicFrameLocks noGrp="1"/>
          </p:cNvGraphicFramePr>
          <p:nvPr>
            <p:extLst>
              <p:ext uri="{D42A27DB-BD31-4B8C-83A1-F6EECF244321}">
                <p14:modId xmlns:p14="http://schemas.microsoft.com/office/powerpoint/2010/main" val="2572983431"/>
              </p:ext>
            </p:extLst>
          </p:nvPr>
        </p:nvGraphicFramePr>
        <p:xfrm>
          <a:off x="4500562" y="2721134"/>
          <a:ext cx="3787095" cy="2407920"/>
        </p:xfrm>
        <a:graphic>
          <a:graphicData uri="http://schemas.openxmlformats.org/drawingml/2006/table">
            <a:tbl>
              <a:tblPr/>
              <a:tblGrid>
                <a:gridCol w="1865286">
                  <a:extLst>
                    <a:ext uri="{9D8B030D-6E8A-4147-A177-3AD203B41FA5}">
                      <a16:colId xmlns:a16="http://schemas.microsoft.com/office/drawing/2014/main" val="2453025974"/>
                    </a:ext>
                  </a:extLst>
                </a:gridCol>
                <a:gridCol w="1921809">
                  <a:extLst>
                    <a:ext uri="{9D8B030D-6E8A-4147-A177-3AD203B41FA5}">
                      <a16:colId xmlns:a16="http://schemas.microsoft.com/office/drawing/2014/main" val="3516950392"/>
                    </a:ext>
                  </a:extLst>
                </a:gridCol>
              </a:tblGrid>
              <a:tr h="190500">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SCHOOL YEAR</a:t>
                      </a:r>
                      <a:endParaRPr lang="en-US" sz="2800">
                        <a:solidFill>
                          <a:srgbClr val="2F5597"/>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ATTENDANTS</a:t>
                      </a:r>
                      <a:endParaRPr lang="en-US" sz="2800">
                        <a:solidFill>
                          <a:srgbClr val="2F5597"/>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914843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2017 - 2018</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73.769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8855726"/>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2018 - 2019</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86.881</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301512"/>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2019 - 2020</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80.327</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321721"/>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2020 - 2021</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81.269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240331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2021 - 2022</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83.324</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521613"/>
                  </a:ext>
                </a:extLst>
              </a:tr>
              <a:tr h="190500">
                <a:tc>
                  <a:txBody>
                    <a:bodyPr/>
                    <a:lstStyle/>
                    <a:p>
                      <a:pPr algn="ctr" rtl="0" fontAlgn="b">
                        <a:spcBef>
                          <a:spcPts val="0"/>
                        </a:spcBef>
                        <a:spcAft>
                          <a:spcPts val="0"/>
                        </a:spcAft>
                      </a:pPr>
                      <a:r>
                        <a:rPr lang="en-US" sz="1800" b="1" i="0" u="none" strike="noStrike">
                          <a:solidFill>
                            <a:srgbClr val="262626"/>
                          </a:solidFill>
                          <a:effectLst/>
                          <a:latin typeface="Google Sans" panose="020B0503030502040204" pitchFamily="34" charset="0"/>
                        </a:rPr>
                        <a:t>AVERAGE</a:t>
                      </a:r>
                      <a:endParaRPr lang="en-US" sz="18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0" i="0" u="none" strike="noStrike">
                          <a:solidFill>
                            <a:srgbClr val="262626"/>
                          </a:solidFill>
                          <a:effectLst/>
                          <a:latin typeface="Google Sans" panose="020B0503030502040204" pitchFamily="34" charset="0"/>
                        </a:rPr>
                        <a:t>81.114</a:t>
                      </a:r>
                      <a:endParaRPr lang="en-US" sz="18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30468821"/>
                  </a:ext>
                </a:extLst>
              </a:tr>
            </a:tbl>
          </a:graphicData>
        </a:graphic>
      </p:graphicFrame>
      <p:sp>
        <p:nvSpPr>
          <p:cNvPr id="8" name="TextBox 7">
            <a:extLst>
              <a:ext uri="{FF2B5EF4-FFF2-40B4-BE49-F238E27FC236}">
                <a16:creationId xmlns:a16="http://schemas.microsoft.com/office/drawing/2014/main" id="{3E5AF308-C7C7-378A-F628-78EB95188740}"/>
              </a:ext>
            </a:extLst>
          </p:cNvPr>
          <p:cNvSpPr txBox="1"/>
          <p:nvPr/>
        </p:nvSpPr>
        <p:spPr>
          <a:xfrm>
            <a:off x="4742021" y="4764485"/>
            <a:ext cx="1379220" cy="369332"/>
          </a:xfrm>
          <a:prstGeom prst="rect">
            <a:avLst/>
          </a:prstGeom>
          <a:noFill/>
        </p:spPr>
        <p:txBody>
          <a:bodyPr wrap="square" rtlCol="0">
            <a:spAutoFit/>
          </a:bodyPr>
          <a:lstStyle/>
          <a:p>
            <a:pPr algn="ctr" rtl="0" fontAlgn="b">
              <a:spcBef>
                <a:spcPts val="0"/>
              </a:spcBef>
              <a:spcAft>
                <a:spcPts val="0"/>
              </a:spcAft>
            </a:pPr>
            <a:r>
              <a:rPr lang="en-US" sz="1800" b="1" i="0" u="none" strike="noStrike">
                <a:solidFill>
                  <a:srgbClr val="EC4235"/>
                </a:solidFill>
                <a:effectLst/>
                <a:latin typeface="Google Sans" panose="020B0503030502040204" pitchFamily="34" charset="0"/>
              </a:rPr>
              <a:t>AVERAGE</a:t>
            </a:r>
            <a:endParaRPr lang="en-US" sz="2800">
              <a:solidFill>
                <a:srgbClr val="EC4235"/>
              </a:solidFill>
              <a:effectLst/>
              <a:latin typeface="Google Sans" panose="020B0503030502040204" pitchFamily="34" charset="0"/>
            </a:endParaRPr>
          </a:p>
        </p:txBody>
      </p:sp>
      <p:sp>
        <p:nvSpPr>
          <p:cNvPr id="10" name="TextBox 9">
            <a:extLst>
              <a:ext uri="{FF2B5EF4-FFF2-40B4-BE49-F238E27FC236}">
                <a16:creationId xmlns:a16="http://schemas.microsoft.com/office/drawing/2014/main" id="{7E4D51D6-0F00-D10D-5E63-4A3DC919AC27}"/>
              </a:ext>
            </a:extLst>
          </p:cNvPr>
          <p:cNvSpPr txBox="1"/>
          <p:nvPr/>
        </p:nvSpPr>
        <p:spPr>
          <a:xfrm>
            <a:off x="6637020" y="4764485"/>
            <a:ext cx="1379220" cy="369332"/>
          </a:xfrm>
          <a:prstGeom prst="rect">
            <a:avLst/>
          </a:prstGeom>
          <a:noFill/>
        </p:spPr>
        <p:txBody>
          <a:bodyPr wrap="square" rtlCol="0">
            <a:spAutoFit/>
          </a:bodyPr>
          <a:lstStyle/>
          <a:p>
            <a:pPr algn="ctr" rtl="0" fontAlgn="b">
              <a:spcBef>
                <a:spcPts val="0"/>
              </a:spcBef>
              <a:spcAft>
                <a:spcPts val="0"/>
              </a:spcAft>
            </a:pPr>
            <a:r>
              <a:rPr lang="en-US" sz="1800" b="0" i="0" u="none" strike="noStrike">
                <a:solidFill>
                  <a:srgbClr val="EC4235"/>
                </a:solidFill>
                <a:effectLst/>
                <a:latin typeface="Google Sans" panose="020B0503030502040204" pitchFamily="34" charset="0"/>
              </a:rPr>
              <a:t>81.114</a:t>
            </a:r>
            <a:endParaRPr lang="en-US" sz="2800">
              <a:solidFill>
                <a:srgbClr val="EC4235"/>
              </a:solidFill>
              <a:effectLst/>
              <a:latin typeface="Google Sans" panose="020B0503030502040204" pitchFamily="34" charset="0"/>
            </a:endParaRPr>
          </a:p>
        </p:txBody>
      </p:sp>
    </p:spTree>
    <p:extLst>
      <p:ext uri="{BB962C8B-B14F-4D97-AF65-F5344CB8AC3E}">
        <p14:creationId xmlns:p14="http://schemas.microsoft.com/office/powerpoint/2010/main" val="15996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3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300"/>
                                        <p:tgtEl>
                                          <p:spTgt spid="10"/>
                                        </p:tgtEl>
                                      </p:cBhvr>
                                    </p:animEffect>
                                  </p:childTnLst>
                                </p:cTn>
                              </p:par>
                            </p:childTnLst>
                          </p:cTn>
                        </p:par>
                        <p:par>
                          <p:cTn id="19" fill="hold">
                            <p:stCondLst>
                              <p:cond delay="300"/>
                            </p:stCondLst>
                            <p:childTnLst>
                              <p:par>
                                <p:cTn id="20" presetID="10" presetClass="exit" presetSubtype="0" fill="hold" grpId="1" nodeType="afterEffect">
                                  <p:stCondLst>
                                    <p:cond delay="0"/>
                                  </p:stCondLst>
                                  <p:childTnLst>
                                    <p:animEffect transition="out" filter="fade">
                                      <p:cBhvr>
                                        <p:cTn id="21" dur="300"/>
                                        <p:tgtEl>
                                          <p:spTgt spid="8"/>
                                        </p:tgtEl>
                                      </p:cBhvr>
                                    </p:animEffect>
                                    <p:set>
                                      <p:cBhvr>
                                        <p:cTn id="22" dur="1" fill="hold">
                                          <p:stCondLst>
                                            <p:cond delay="299"/>
                                          </p:stCondLst>
                                        </p:cTn>
                                        <p:tgtEl>
                                          <p:spTgt spid="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300"/>
                                        <p:tgtEl>
                                          <p:spTgt spid="10"/>
                                        </p:tgtEl>
                                      </p:cBhvr>
                                    </p:animEffect>
                                    <p:set>
                                      <p:cBhvr>
                                        <p:cTn id="25" dur="1" fill="hold">
                                          <p:stCondLst>
                                            <p:cond delay="299"/>
                                          </p:stCondLst>
                                        </p:cTn>
                                        <p:tgtEl>
                                          <p:spTgt spid="10"/>
                                        </p:tgtEl>
                                        <p:attrNameLst>
                                          <p:attrName>style.visibility</p:attrName>
                                        </p:attrNameLst>
                                      </p:cBhvr>
                                      <p:to>
                                        <p:strVal val="hidden"/>
                                      </p:to>
                                    </p:set>
                                  </p:childTnLst>
                                </p:cTn>
                              </p:par>
                            </p:childTnLst>
                          </p:cTn>
                        </p:par>
                        <p:par>
                          <p:cTn id="26" fill="hold">
                            <p:stCondLst>
                              <p:cond delay="600"/>
                            </p:stCondLst>
                            <p:childTnLst>
                              <p:par>
                                <p:cTn id="27" presetID="10" presetClass="entr" presetSubtype="0" fill="hold" grpId="2"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300"/>
                                        <p:tgtEl>
                                          <p:spTgt spid="8"/>
                                        </p:tgtEl>
                                      </p:cBhvr>
                                    </p:animEffect>
                                  </p:childTnLst>
                                </p:cTn>
                              </p:par>
                              <p:par>
                                <p:cTn id="30" presetID="10" presetClass="entr" presetSubtype="0" fill="hold" grpId="2"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780512" y="1821192"/>
            <a:ext cx="10617576" cy="4389120"/>
          </a:xfrm>
          <a:prstGeom prst="rect">
            <a:avLst/>
          </a:prstGeom>
          <a:noFill/>
          <a:ln w="66675" cap="rnd">
            <a:gradFill>
              <a:gsLst>
                <a:gs pos="0">
                  <a:srgbClr val="2F5597"/>
                </a:gs>
                <a:gs pos="100000">
                  <a:srgbClr val="F09456"/>
                </a:gs>
              </a:gsLst>
              <a:lin ang="5400000" scaled="1"/>
            </a:gradFill>
          </a:ln>
        </p:spPr>
      </p:pic>
      <p:graphicFrame>
        <p:nvGraphicFramePr>
          <p:cNvPr id="4" name="Table 3">
            <a:extLst>
              <a:ext uri="{FF2B5EF4-FFF2-40B4-BE49-F238E27FC236}">
                <a16:creationId xmlns:a16="http://schemas.microsoft.com/office/drawing/2014/main" id="{CB5F0B65-919D-047D-8921-A8C74DC7F192}"/>
              </a:ext>
            </a:extLst>
          </p:cNvPr>
          <p:cNvGraphicFramePr>
            <a:graphicFrameLocks noGrp="1"/>
          </p:cNvGraphicFramePr>
          <p:nvPr>
            <p:extLst>
              <p:ext uri="{D42A27DB-BD31-4B8C-83A1-F6EECF244321}">
                <p14:modId xmlns:p14="http://schemas.microsoft.com/office/powerpoint/2010/main" val="3149084450"/>
              </p:ext>
            </p:extLst>
          </p:nvPr>
        </p:nvGraphicFramePr>
        <p:xfrm>
          <a:off x="780512" y="1821192"/>
          <a:ext cx="10630976" cy="4389120"/>
        </p:xfrm>
        <a:graphic>
          <a:graphicData uri="http://schemas.openxmlformats.org/drawingml/2006/table">
            <a:tbl>
              <a:tblPr/>
              <a:tblGrid>
                <a:gridCol w="629728">
                  <a:extLst>
                    <a:ext uri="{9D8B030D-6E8A-4147-A177-3AD203B41FA5}">
                      <a16:colId xmlns:a16="http://schemas.microsoft.com/office/drawing/2014/main" val="2696447150"/>
                    </a:ext>
                  </a:extLst>
                </a:gridCol>
                <a:gridCol w="3029485">
                  <a:extLst>
                    <a:ext uri="{9D8B030D-6E8A-4147-A177-3AD203B41FA5}">
                      <a16:colId xmlns:a16="http://schemas.microsoft.com/office/drawing/2014/main" val="800090995"/>
                    </a:ext>
                  </a:extLst>
                </a:gridCol>
                <a:gridCol w="3081443">
                  <a:extLst>
                    <a:ext uri="{9D8B030D-6E8A-4147-A177-3AD203B41FA5}">
                      <a16:colId xmlns:a16="http://schemas.microsoft.com/office/drawing/2014/main" val="993812234"/>
                    </a:ext>
                  </a:extLst>
                </a:gridCol>
                <a:gridCol w="3890320">
                  <a:extLst>
                    <a:ext uri="{9D8B030D-6E8A-4147-A177-3AD203B41FA5}">
                      <a16:colId xmlns:a16="http://schemas.microsoft.com/office/drawing/2014/main" val="3655191698"/>
                    </a:ext>
                  </a:extLst>
                </a:gridCol>
              </a:tblGrid>
              <a:tr h="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STT</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Description</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Costs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Notes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672986"/>
                  </a:ext>
                </a:extLst>
              </a:tr>
              <a:tr h="389094">
                <a:tc>
                  <a:txBody>
                    <a:bodyPr/>
                    <a:lstStyle/>
                    <a:p>
                      <a:pPr marL="0" indent="0" algn="ctr" rtl="0" fontAlgn="t">
                        <a:spcBef>
                          <a:spcPts val="200"/>
                        </a:spcBef>
                        <a:spcAft>
                          <a:spcPts val="200"/>
                        </a:spcAft>
                      </a:pPr>
                      <a:r>
                        <a:rPr lang="en-US" sz="1400" b="1" i="0" u="none" strike="noStrike">
                          <a:solidFill>
                            <a:srgbClr val="2F5597"/>
                          </a:solidFill>
                          <a:effectLst/>
                          <a:latin typeface="Google Sans" panose="020B0503030502040204" pitchFamily="34" charset="0"/>
                        </a:rPr>
                        <a:t>1</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the server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100.000 VND/ 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rtl="0" fontAlgn="ctr">
                        <a:spcBef>
                          <a:spcPts val="200"/>
                        </a:spcBef>
                        <a:spcAft>
                          <a:spcPts val="200"/>
                        </a:spcAft>
                      </a:pPr>
                      <a:r>
                        <a:rPr lang="en-US" sz="1400" b="0" i="0" u="none" strike="noStrike">
                          <a:solidFill>
                            <a:srgbClr val="262626"/>
                          </a:solidFill>
                          <a:effectLst/>
                          <a:latin typeface="Google Sans" panose="020B0503030502040204" pitchFamily="34" charset="0"/>
                        </a:rPr>
                        <a:t>Pay for the server to the supplier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526816"/>
                  </a:ext>
                </a:extLst>
              </a:tr>
              <a:tr h="24244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2</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domain name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120.000 VND/ year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32377895"/>
                  </a:ext>
                </a:extLst>
              </a:tr>
              <a:tr h="437886">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Risk management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VND/month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6.000.000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To resolve arising problems of the project.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952426"/>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3</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Admissions time of high schools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3.000.000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each student.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246436"/>
                  </a:ext>
                </a:extLst>
              </a:tr>
              <a:tr h="268320">
                <a:tc>
                  <a:txBody>
                    <a:bodyPr/>
                    <a:lstStyle/>
                    <a:p>
                      <a:pPr algn="ctr" fontAlgn="t">
                        <a:spcBef>
                          <a:spcPts val="200"/>
                        </a:spcBef>
                        <a:spcAft>
                          <a:spcPts val="200"/>
                        </a:spcAft>
                      </a:pPr>
                      <a:br>
                        <a:rPr lang="en-US" sz="1400">
                          <a:solidFill>
                            <a:srgbClr val="2F5597"/>
                          </a:solidFill>
                          <a:effectLst/>
                          <a:latin typeface="Google Sans" panose="020B0503030502040204" pitchFamily="34" charset="0"/>
                        </a:rPr>
                      </a:b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Enhanced advertising on media channels in Feb, Mar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a large number of users.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414479"/>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Personal expenses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VNĐ/ month/person</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12.000.000 VND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Cost for 2 people to maintain the operation of the website.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907958"/>
                  </a:ext>
                </a:extLst>
              </a:tr>
              <a:tr h="449480">
                <a:tc>
                  <a:txBody>
                    <a:bodyPr/>
                    <a:lstStyle/>
                    <a:p>
                      <a:pPr algn="just" fontAlgn="t">
                        <a:spcBef>
                          <a:spcPts val="200"/>
                        </a:spcBef>
                        <a:spcAft>
                          <a:spcPts val="200"/>
                        </a:spcAft>
                      </a:pPr>
                      <a:br>
                        <a:rPr lang="en-US" sz="1400">
                          <a:effectLst/>
                          <a:latin typeface="Google Sans" panose="020B0503030502040204" pitchFamily="34" charset="0"/>
                        </a:rPr>
                      </a:br>
                      <a:endParaRPr lang="en-US" sz="1400">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62626"/>
                          </a:solidFill>
                          <a:effectLst/>
                          <a:latin typeface="Google Sans" panose="020B0503030502040204" pitchFamily="34" charset="0"/>
                        </a:rPr>
                        <a:t>Total</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27.320.000 VNĐ/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It is estimated that costs increase by about 10% after each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4503749"/>
                  </a:ext>
                </a:extLst>
              </a:tr>
            </a:tbl>
          </a:graphicData>
        </a:graphic>
      </p:graphicFrame>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Total temporary costs for 1 year</a:t>
            </a:r>
          </a:p>
        </p:txBody>
      </p:sp>
      <p:graphicFrame>
        <p:nvGraphicFramePr>
          <p:cNvPr id="2" name="Table 1">
            <a:extLst>
              <a:ext uri="{FF2B5EF4-FFF2-40B4-BE49-F238E27FC236}">
                <a16:creationId xmlns:a16="http://schemas.microsoft.com/office/drawing/2014/main" id="{2B607149-D452-365B-9616-F75A0333EEBE}"/>
              </a:ext>
            </a:extLst>
          </p:cNvPr>
          <p:cNvGraphicFramePr>
            <a:graphicFrameLocks noGrp="1"/>
          </p:cNvGraphicFramePr>
          <p:nvPr>
            <p:extLst>
              <p:ext uri="{D42A27DB-BD31-4B8C-83A1-F6EECF244321}">
                <p14:modId xmlns:p14="http://schemas.microsoft.com/office/powerpoint/2010/main" val="2264647911"/>
              </p:ext>
            </p:extLst>
          </p:nvPr>
        </p:nvGraphicFramePr>
        <p:xfrm>
          <a:off x="1409890" y="5600474"/>
          <a:ext cx="10001248" cy="609600"/>
        </p:xfrm>
        <a:graphic>
          <a:graphicData uri="http://schemas.openxmlformats.org/drawingml/2006/table">
            <a:tbl>
              <a:tblPr/>
              <a:tblGrid>
                <a:gridCol w="3029485">
                  <a:extLst>
                    <a:ext uri="{9D8B030D-6E8A-4147-A177-3AD203B41FA5}">
                      <a16:colId xmlns:a16="http://schemas.microsoft.com/office/drawing/2014/main" val="258788601"/>
                    </a:ext>
                  </a:extLst>
                </a:gridCol>
                <a:gridCol w="3081443">
                  <a:extLst>
                    <a:ext uri="{9D8B030D-6E8A-4147-A177-3AD203B41FA5}">
                      <a16:colId xmlns:a16="http://schemas.microsoft.com/office/drawing/2014/main" val="2655412637"/>
                    </a:ext>
                  </a:extLst>
                </a:gridCol>
                <a:gridCol w="3890320">
                  <a:extLst>
                    <a:ext uri="{9D8B030D-6E8A-4147-A177-3AD203B41FA5}">
                      <a16:colId xmlns:a16="http://schemas.microsoft.com/office/drawing/2014/main" val="192964237"/>
                    </a:ext>
                  </a:extLst>
                </a:gridCol>
              </a:tblGrid>
              <a:tr h="449480">
                <a:tc>
                  <a:txBody>
                    <a:bodyPr/>
                    <a:lstStyle/>
                    <a:p>
                      <a:pPr algn="ctr" rtl="0" fontAlgn="t">
                        <a:spcBef>
                          <a:spcPts val="200"/>
                        </a:spcBef>
                        <a:spcAft>
                          <a:spcPts val="200"/>
                        </a:spcAft>
                      </a:pPr>
                      <a:r>
                        <a:rPr lang="en-US" sz="1400" b="1" i="0" u="none" strike="noStrike">
                          <a:solidFill>
                            <a:srgbClr val="EC4235"/>
                          </a:solidFill>
                          <a:effectLst/>
                          <a:latin typeface="Google Sans" panose="020B0503030502040204" pitchFamily="34" charset="0"/>
                        </a:rPr>
                        <a:t>Total</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27.320.000 VNĐ/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It is estimated that costs increase by about 10% after each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02049"/>
                  </a:ext>
                </a:extLst>
              </a:tr>
            </a:tbl>
          </a:graphicData>
        </a:graphic>
      </p:graphicFrame>
    </p:spTree>
    <p:extLst>
      <p:ext uri="{BB962C8B-B14F-4D97-AF65-F5344CB8AC3E}">
        <p14:creationId xmlns:p14="http://schemas.microsoft.com/office/powerpoint/2010/main" val="264894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300"/>
                                        <p:tgtEl>
                                          <p:spTgt spid="2"/>
                                        </p:tgtEl>
                                      </p:cBhvr>
                                    </p:animEffec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300"/>
                                        <p:tgtEl>
                                          <p:spTgt spid="2"/>
                                        </p:tgtEl>
                                      </p:cBhvr>
                                    </p:animEffect>
                                    <p:set>
                                      <p:cBhvr>
                                        <p:cTn id="19" dur="1" fill="hold">
                                          <p:stCondLst>
                                            <p:cond delay="299"/>
                                          </p:stCondLst>
                                        </p:cTn>
                                        <p:tgtEl>
                                          <p:spTgt spid="2"/>
                                        </p:tgtEl>
                                        <p:attrNameLst>
                                          <p:attrName>style.visibility</p:attrName>
                                        </p:attrNameLst>
                                      </p:cBhvr>
                                      <p:to>
                                        <p:strVal val="hidden"/>
                                      </p:to>
                                    </p:set>
                                  </p:childTnLst>
                                </p:cTn>
                              </p:par>
                            </p:childTnLst>
                          </p:cTn>
                        </p:par>
                        <p:par>
                          <p:cTn id="20" fill="hold">
                            <p:stCondLst>
                              <p:cond delay="6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850841" y="2102798"/>
            <a:ext cx="10617575" cy="2590800"/>
          </a:xfrm>
          <a:prstGeom prst="rect">
            <a:avLst/>
          </a:prstGeom>
          <a:noFill/>
          <a:ln w="66675" cap="rnd">
            <a:gradFill>
              <a:gsLst>
                <a:gs pos="0">
                  <a:srgbClr val="2F5597"/>
                </a:gs>
                <a:gs pos="100000">
                  <a:srgbClr val="F09456"/>
                </a:gs>
              </a:gsLst>
              <a:lin ang="5400000" scaled="1"/>
            </a:gradFill>
          </a:ln>
        </p:spPr>
      </p:pic>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Calculating profit for the first 5 years</a:t>
            </a:r>
          </a:p>
        </p:txBody>
      </p:sp>
      <p:graphicFrame>
        <p:nvGraphicFramePr>
          <p:cNvPr id="2" name="Table 1">
            <a:extLst>
              <a:ext uri="{FF2B5EF4-FFF2-40B4-BE49-F238E27FC236}">
                <a16:creationId xmlns:a16="http://schemas.microsoft.com/office/drawing/2014/main" id="{9D376450-B7B2-C92D-3F8A-8E985A42ED46}"/>
              </a:ext>
            </a:extLst>
          </p:cNvPr>
          <p:cNvGraphicFramePr>
            <a:graphicFrameLocks noGrp="1"/>
          </p:cNvGraphicFramePr>
          <p:nvPr>
            <p:extLst>
              <p:ext uri="{D42A27DB-BD31-4B8C-83A1-F6EECF244321}">
                <p14:modId xmlns:p14="http://schemas.microsoft.com/office/powerpoint/2010/main" val="3416443289"/>
              </p:ext>
            </p:extLst>
          </p:nvPr>
        </p:nvGraphicFramePr>
        <p:xfrm>
          <a:off x="850841" y="2102798"/>
          <a:ext cx="10617575" cy="2590800"/>
        </p:xfrm>
        <a:graphic>
          <a:graphicData uri="http://schemas.openxmlformats.org/drawingml/2006/table">
            <a:tbl>
              <a:tblPr/>
              <a:tblGrid>
                <a:gridCol w="968654">
                  <a:extLst>
                    <a:ext uri="{9D8B030D-6E8A-4147-A177-3AD203B41FA5}">
                      <a16:colId xmlns:a16="http://schemas.microsoft.com/office/drawing/2014/main" val="2549365736"/>
                    </a:ext>
                  </a:extLst>
                </a:gridCol>
                <a:gridCol w="1106078">
                  <a:extLst>
                    <a:ext uri="{9D8B030D-6E8A-4147-A177-3AD203B41FA5}">
                      <a16:colId xmlns:a16="http://schemas.microsoft.com/office/drawing/2014/main" val="1766797447"/>
                    </a:ext>
                  </a:extLst>
                </a:gridCol>
                <a:gridCol w="881149">
                  <a:extLst>
                    <a:ext uri="{9D8B030D-6E8A-4147-A177-3AD203B41FA5}">
                      <a16:colId xmlns:a16="http://schemas.microsoft.com/office/drawing/2014/main" val="3645849719"/>
                    </a:ext>
                  </a:extLst>
                </a:gridCol>
                <a:gridCol w="1330036">
                  <a:extLst>
                    <a:ext uri="{9D8B030D-6E8A-4147-A177-3AD203B41FA5}">
                      <a16:colId xmlns:a16="http://schemas.microsoft.com/office/drawing/2014/main" val="3690906175"/>
                    </a:ext>
                  </a:extLst>
                </a:gridCol>
                <a:gridCol w="1346662">
                  <a:extLst>
                    <a:ext uri="{9D8B030D-6E8A-4147-A177-3AD203B41FA5}">
                      <a16:colId xmlns:a16="http://schemas.microsoft.com/office/drawing/2014/main" val="3729411861"/>
                    </a:ext>
                  </a:extLst>
                </a:gridCol>
                <a:gridCol w="1596044">
                  <a:extLst>
                    <a:ext uri="{9D8B030D-6E8A-4147-A177-3AD203B41FA5}">
                      <a16:colId xmlns:a16="http://schemas.microsoft.com/office/drawing/2014/main" val="3282548573"/>
                    </a:ext>
                  </a:extLst>
                </a:gridCol>
                <a:gridCol w="1596044">
                  <a:extLst>
                    <a:ext uri="{9D8B030D-6E8A-4147-A177-3AD203B41FA5}">
                      <a16:colId xmlns:a16="http://schemas.microsoft.com/office/drawing/2014/main" val="3872599087"/>
                    </a:ext>
                  </a:extLst>
                </a:gridCol>
                <a:gridCol w="1792908">
                  <a:extLst>
                    <a:ext uri="{9D8B030D-6E8A-4147-A177-3AD203B41FA5}">
                      <a16:colId xmlns:a16="http://schemas.microsoft.com/office/drawing/2014/main" val="4182356982"/>
                    </a:ext>
                  </a:extLst>
                </a:gridCol>
              </a:tblGrid>
              <a:tr h="447675">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Number of students</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Usage rate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Cost/person/month</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Month of use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Revenue/year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Profit/year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039210"/>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1st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14742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2nd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5%</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40.557.000,00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30.052.000,00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10.505.000,00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96664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3rd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64.891.200,00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33.057.200,00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31.834.000,00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039934"/>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4th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12%</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97.336.800,00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36.362.920,00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60.973.880,00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563521"/>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5th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17%</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137.893.800,00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39.999.212,00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97.894.588,00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154890"/>
                  </a:ext>
                </a:extLst>
              </a:tr>
            </a:tbl>
          </a:graphicData>
        </a:graphic>
      </p:graphicFrame>
      <p:sp>
        <p:nvSpPr>
          <p:cNvPr id="7" name="TextBox 6">
            <a:extLst>
              <a:ext uri="{FF2B5EF4-FFF2-40B4-BE49-F238E27FC236}">
                <a16:creationId xmlns:a16="http://schemas.microsoft.com/office/drawing/2014/main" id="{131B6B4A-2425-2346-9490-FDB7A5F1CC67}"/>
              </a:ext>
            </a:extLst>
          </p:cNvPr>
          <p:cNvSpPr txBox="1"/>
          <p:nvPr/>
        </p:nvSpPr>
        <p:spPr>
          <a:xfrm>
            <a:off x="2132664" y="5145426"/>
            <a:ext cx="7926671"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Payback time:</a:t>
            </a:r>
            <a:r>
              <a:rPr lang="en-US"/>
              <a:t> </a:t>
            </a:r>
            <a:r>
              <a:rPr lang="en-US">
                <a:solidFill>
                  <a:srgbClr val="EC4235"/>
                </a:solidFill>
              </a:rPr>
              <a:t>3 years </a:t>
            </a:r>
            <a:r>
              <a:rPr lang="en-US"/>
              <a:t>from the time the application released</a:t>
            </a:r>
          </a:p>
        </p:txBody>
      </p:sp>
      <p:graphicFrame>
        <p:nvGraphicFramePr>
          <p:cNvPr id="15" name="third line to hightlight">
            <a:extLst>
              <a:ext uri="{FF2B5EF4-FFF2-40B4-BE49-F238E27FC236}">
                <a16:creationId xmlns:a16="http://schemas.microsoft.com/office/drawing/2014/main" id="{543F07DC-30B5-90B5-4F51-DF9FACEC7C8D}"/>
              </a:ext>
            </a:extLst>
          </p:cNvPr>
          <p:cNvGraphicFramePr>
            <a:graphicFrameLocks noGrp="1"/>
          </p:cNvGraphicFramePr>
          <p:nvPr>
            <p:extLst>
              <p:ext uri="{D42A27DB-BD31-4B8C-83A1-F6EECF244321}">
                <p14:modId xmlns:p14="http://schemas.microsoft.com/office/powerpoint/2010/main" val="4288265815"/>
              </p:ext>
            </p:extLst>
          </p:nvPr>
        </p:nvGraphicFramePr>
        <p:xfrm>
          <a:off x="850841" y="3503951"/>
          <a:ext cx="10617575" cy="396240"/>
        </p:xfrm>
        <a:graphic>
          <a:graphicData uri="http://schemas.openxmlformats.org/drawingml/2006/table">
            <a:tbl>
              <a:tblPr/>
              <a:tblGrid>
                <a:gridCol w="968654">
                  <a:extLst>
                    <a:ext uri="{9D8B030D-6E8A-4147-A177-3AD203B41FA5}">
                      <a16:colId xmlns:a16="http://schemas.microsoft.com/office/drawing/2014/main" val="2521238658"/>
                    </a:ext>
                  </a:extLst>
                </a:gridCol>
                <a:gridCol w="1106078">
                  <a:extLst>
                    <a:ext uri="{9D8B030D-6E8A-4147-A177-3AD203B41FA5}">
                      <a16:colId xmlns:a16="http://schemas.microsoft.com/office/drawing/2014/main" val="368975105"/>
                    </a:ext>
                  </a:extLst>
                </a:gridCol>
                <a:gridCol w="881149">
                  <a:extLst>
                    <a:ext uri="{9D8B030D-6E8A-4147-A177-3AD203B41FA5}">
                      <a16:colId xmlns:a16="http://schemas.microsoft.com/office/drawing/2014/main" val="2010434633"/>
                    </a:ext>
                  </a:extLst>
                </a:gridCol>
                <a:gridCol w="1330036">
                  <a:extLst>
                    <a:ext uri="{9D8B030D-6E8A-4147-A177-3AD203B41FA5}">
                      <a16:colId xmlns:a16="http://schemas.microsoft.com/office/drawing/2014/main" val="3904824051"/>
                    </a:ext>
                  </a:extLst>
                </a:gridCol>
                <a:gridCol w="1346662">
                  <a:extLst>
                    <a:ext uri="{9D8B030D-6E8A-4147-A177-3AD203B41FA5}">
                      <a16:colId xmlns:a16="http://schemas.microsoft.com/office/drawing/2014/main" val="321972765"/>
                    </a:ext>
                  </a:extLst>
                </a:gridCol>
                <a:gridCol w="1596044">
                  <a:extLst>
                    <a:ext uri="{9D8B030D-6E8A-4147-A177-3AD203B41FA5}">
                      <a16:colId xmlns:a16="http://schemas.microsoft.com/office/drawing/2014/main" val="1579361367"/>
                    </a:ext>
                  </a:extLst>
                </a:gridCol>
                <a:gridCol w="1596044">
                  <a:extLst>
                    <a:ext uri="{9D8B030D-6E8A-4147-A177-3AD203B41FA5}">
                      <a16:colId xmlns:a16="http://schemas.microsoft.com/office/drawing/2014/main" val="1535819345"/>
                    </a:ext>
                  </a:extLst>
                </a:gridCol>
                <a:gridCol w="1792908">
                  <a:extLst>
                    <a:ext uri="{9D8B030D-6E8A-4147-A177-3AD203B41FA5}">
                      <a16:colId xmlns:a16="http://schemas.microsoft.com/office/drawing/2014/main" val="3409573094"/>
                    </a:ext>
                  </a:extLst>
                </a:gridCol>
              </a:tblGrid>
              <a:tr h="0">
                <a:tc>
                  <a:txBody>
                    <a:bodyPr/>
                    <a:lstStyle/>
                    <a:p>
                      <a:pPr algn="l" rtl="0" fontAlgn="b">
                        <a:spcBef>
                          <a:spcPts val="0"/>
                        </a:spcBef>
                        <a:spcAft>
                          <a:spcPts val="0"/>
                        </a:spcAft>
                      </a:pPr>
                      <a:r>
                        <a:rPr lang="en-US" sz="1400" b="1" i="0" u="none" strike="noStrike">
                          <a:solidFill>
                            <a:srgbClr val="EC4235"/>
                          </a:solidFill>
                          <a:effectLst/>
                          <a:latin typeface="Google Sans" panose="020B0503030502040204" pitchFamily="34" charset="0"/>
                        </a:rPr>
                        <a:t>3rd Year</a:t>
                      </a:r>
                      <a:endParaRPr lang="en-US" sz="2000" b="1">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81.114,00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10.000,00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1</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64.891.200,00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33.057.200,00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31.834.000,00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537298"/>
                  </a:ext>
                </a:extLst>
              </a:tr>
            </a:tbl>
          </a:graphicData>
        </a:graphic>
      </p:graphicFrame>
    </p:spTree>
    <p:extLst>
      <p:ext uri="{BB962C8B-B14F-4D97-AF65-F5344CB8AC3E}">
        <p14:creationId xmlns:p14="http://schemas.microsoft.com/office/powerpoint/2010/main" val="912848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3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300"/>
                                        <p:tgtEl>
                                          <p:spTgt spid="15"/>
                                        </p:tgtEl>
                                      </p:cBhvr>
                                    </p:animEffect>
                                  </p:childTnLst>
                                </p:cTn>
                              </p:par>
                            </p:childTnLst>
                          </p:cTn>
                        </p:par>
                        <p:par>
                          <p:cTn id="21" fill="hold">
                            <p:stCondLst>
                              <p:cond delay="300"/>
                            </p:stCondLst>
                            <p:childTnLst>
                              <p:par>
                                <p:cTn id="22" presetID="10" presetClass="exit" presetSubtype="0" fill="hold" nodeType="afterEffect">
                                  <p:stCondLst>
                                    <p:cond delay="0"/>
                                  </p:stCondLst>
                                  <p:childTnLst>
                                    <p:animEffect transition="out" filter="fade">
                                      <p:cBhvr>
                                        <p:cTn id="23" dur="300"/>
                                        <p:tgtEl>
                                          <p:spTgt spid="15"/>
                                        </p:tgtEl>
                                      </p:cBhvr>
                                    </p:animEffect>
                                    <p:set>
                                      <p:cBhvr>
                                        <p:cTn id="24" dur="1" fill="hold">
                                          <p:stCondLst>
                                            <p:cond delay="299"/>
                                          </p:stCondLst>
                                        </p:cTn>
                                        <p:tgtEl>
                                          <p:spTgt spid="15"/>
                                        </p:tgtEl>
                                        <p:attrNameLst>
                                          <p:attrName>style.visibility</p:attrName>
                                        </p:attrNameLst>
                                      </p:cBhvr>
                                      <p:to>
                                        <p:strVal val="hidden"/>
                                      </p:to>
                                    </p:set>
                                  </p:childTnLst>
                                </p:cTn>
                              </p:par>
                            </p:childTnLst>
                          </p:cTn>
                        </p:par>
                        <p:par>
                          <p:cTn id="25" fill="hold">
                            <p:stCondLst>
                              <p:cond delay="6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433989708"/>
      </p:ext>
    </p:extLst>
  </p:cSld>
  <p:clrMapOvr>
    <a:masterClrMapping/>
  </p:clrMapOvr>
  <mc:AlternateContent xmlns:mc="http://schemas.openxmlformats.org/markup-compatibility/2006" xmlns:p14="http://schemas.microsoft.com/office/powerpoint/2010/main">
    <mc:Choice Requires="p14">
      <p:transition spd="med" p14:dur="700" advTm="2900">
        <p:fade/>
      </p:transition>
    </mc:Choice>
    <mc:Fallback xmlns="">
      <p:transition spd="med" advTm="29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751193121"/>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1969620"/>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1969664"/>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2227006"/>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2233933"/>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1969326"/>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1973194"/>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2227582"/>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2107400" y="1714267"/>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Rectangle: Rounded Corners 3">
            <a:extLst>
              <a:ext uri="{FF2B5EF4-FFF2-40B4-BE49-F238E27FC236}">
                <a16:creationId xmlns:a16="http://schemas.microsoft.com/office/drawing/2014/main" id="{544644D4-8316-F8F3-10F4-F74188D831D1}"/>
              </a:ext>
            </a:extLst>
          </p:cNvPr>
          <p:cNvSpPr/>
          <p:nvPr/>
        </p:nvSpPr>
        <p:spPr>
          <a:xfrm>
            <a:off x="3452649" y="4485327"/>
            <a:ext cx="5286704" cy="804672"/>
          </a:xfrm>
          <a:prstGeom prst="roundRect">
            <a:avLst>
              <a:gd name="adj" fmla="val 50000"/>
            </a:avLst>
          </a:prstGeom>
          <a:solidFill>
            <a:srgbClr val="FFFFFF"/>
          </a:solidFill>
          <a:ln w="50800">
            <a:gradFill>
              <a:gsLst>
                <a:gs pos="0">
                  <a:srgbClr val="5CFFBE"/>
                </a:gs>
                <a:gs pos="100000">
                  <a:srgbClr val="CCFF9E"/>
                </a:gs>
              </a:gsLst>
              <a:lin ang="21594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https://</a:t>
            </a:r>
            <a:r>
              <a:rPr kumimoji="0" lang="en-US" sz="2800" b="0" i="0" u="none" strike="noStrike" kern="1200" cap="none" spc="0" normalizeH="0" baseline="0" noProof="0">
                <a:ln>
                  <a:noFill/>
                </a:ln>
                <a:solidFill>
                  <a:srgbClr val="262626"/>
                </a:solidFill>
                <a:effectLst/>
                <a:uLnTx/>
                <a:uFillTx/>
                <a:latin typeface="Google Sans" panose="020B0503030502040204" pitchFamily="34" charset="0"/>
                <a:ea typeface="+mn-ea"/>
                <a:cs typeface="+mn-cs"/>
              </a:rPr>
              <a:t>score-official.rf.gd</a:t>
            </a: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a:t>
            </a:r>
          </a:p>
        </p:txBody>
      </p:sp>
    </p:spTree>
    <p:extLst>
      <p:ext uri="{BB962C8B-B14F-4D97-AF65-F5344CB8AC3E}">
        <p14:creationId xmlns:p14="http://schemas.microsoft.com/office/powerpoint/2010/main" val="3459999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par>
                          <p:cTn id="8" fill="hold">
                            <p:stCondLst>
                              <p:cond delay="500"/>
                            </p:stCondLst>
                            <p:childTnLst>
                              <p:par>
                                <p:cTn id="9" presetID="32" presetClass="emph" presetSubtype="0" fill="hold" grpId="0" nodeType="afterEffect">
                                  <p:stCondLst>
                                    <p:cond delay="500"/>
                                  </p:stCondLst>
                                  <p:childTnLst>
                                    <p:animRot by="120000">
                                      <p:cBhvr>
                                        <p:cTn id="10" dur="150" fill="hold">
                                          <p:stCondLst>
                                            <p:cond delay="0"/>
                                          </p:stCondLst>
                                        </p:cTn>
                                        <p:tgtEl>
                                          <p:spTgt spid="4">
                                            <p:bg/>
                                          </p:spTgt>
                                        </p:tgtEl>
                                        <p:attrNameLst>
                                          <p:attrName>r</p:attrName>
                                        </p:attrNameLst>
                                      </p:cBhvr>
                                    </p:animRot>
                                    <p:animRot by="-240000">
                                      <p:cBhvr>
                                        <p:cTn id="11" dur="300" fill="hold">
                                          <p:stCondLst>
                                            <p:cond delay="300"/>
                                          </p:stCondLst>
                                        </p:cTn>
                                        <p:tgtEl>
                                          <p:spTgt spid="4">
                                            <p:bg/>
                                          </p:spTgt>
                                        </p:tgtEl>
                                        <p:attrNameLst>
                                          <p:attrName>r</p:attrName>
                                        </p:attrNameLst>
                                      </p:cBhvr>
                                    </p:animRot>
                                    <p:animRot by="240000">
                                      <p:cBhvr>
                                        <p:cTn id="12" dur="300" fill="hold">
                                          <p:stCondLst>
                                            <p:cond delay="600"/>
                                          </p:stCondLst>
                                        </p:cTn>
                                        <p:tgtEl>
                                          <p:spTgt spid="4">
                                            <p:bg/>
                                          </p:spTgt>
                                        </p:tgtEl>
                                        <p:attrNameLst>
                                          <p:attrName>r</p:attrName>
                                        </p:attrNameLst>
                                      </p:cBhvr>
                                    </p:animRot>
                                    <p:animRot by="-240000">
                                      <p:cBhvr>
                                        <p:cTn id="13" dur="300" fill="hold">
                                          <p:stCondLst>
                                            <p:cond delay="900"/>
                                          </p:stCondLst>
                                        </p:cTn>
                                        <p:tgtEl>
                                          <p:spTgt spid="4">
                                            <p:bg/>
                                          </p:spTgt>
                                        </p:tgtEl>
                                        <p:attrNameLst>
                                          <p:attrName>r</p:attrName>
                                        </p:attrNameLst>
                                      </p:cBhvr>
                                    </p:animRot>
                                    <p:animRot by="120000">
                                      <p:cBhvr>
                                        <p:cTn id="14" dur="300" fill="hold">
                                          <p:stCondLst>
                                            <p:cond delay="1200"/>
                                          </p:stCondLst>
                                        </p:cTn>
                                        <p:tgtEl>
                                          <p:spTgt spid="4">
                                            <p:bg/>
                                          </p:spTgt>
                                        </p:tgtEl>
                                        <p:attrNameLst>
                                          <p:attrName>r</p:attrName>
                                        </p:attrNameLst>
                                      </p:cBhvr>
                                    </p:animRot>
                                  </p:childTnLst>
                                </p:cTn>
                              </p:par>
                              <p:par>
                                <p:cTn id="15" presetID="32" presetClass="emph" presetSubtype="0" fill="hold" grpId="0" nodeType="withEffect">
                                  <p:stCondLst>
                                    <p:cond delay="500"/>
                                  </p:stCondLst>
                                  <p:childTnLst>
                                    <p:animRot by="120000">
                                      <p:cBhvr>
                                        <p:cTn id="16" dur="150" fill="hold">
                                          <p:stCondLst>
                                            <p:cond delay="0"/>
                                          </p:stCondLst>
                                        </p:cTn>
                                        <p:tgtEl>
                                          <p:spTgt spid="4">
                                            <p:txEl>
                                              <p:pRg st="0" end="0"/>
                                            </p:txEl>
                                          </p:spTgt>
                                        </p:tgtEl>
                                        <p:attrNameLst>
                                          <p:attrName>r</p:attrName>
                                        </p:attrNameLst>
                                      </p:cBhvr>
                                    </p:animRot>
                                    <p:animRot by="-240000">
                                      <p:cBhvr>
                                        <p:cTn id="17" dur="300" fill="hold">
                                          <p:stCondLst>
                                            <p:cond delay="300"/>
                                          </p:stCondLst>
                                        </p:cTn>
                                        <p:tgtEl>
                                          <p:spTgt spid="4">
                                            <p:txEl>
                                              <p:pRg st="0" end="0"/>
                                            </p:txEl>
                                          </p:spTgt>
                                        </p:tgtEl>
                                        <p:attrNameLst>
                                          <p:attrName>r</p:attrName>
                                        </p:attrNameLst>
                                      </p:cBhvr>
                                    </p:animRot>
                                    <p:animRot by="240000">
                                      <p:cBhvr>
                                        <p:cTn id="18" dur="300" fill="hold">
                                          <p:stCondLst>
                                            <p:cond delay="600"/>
                                          </p:stCondLst>
                                        </p:cTn>
                                        <p:tgtEl>
                                          <p:spTgt spid="4">
                                            <p:txEl>
                                              <p:pRg st="0" end="0"/>
                                            </p:txEl>
                                          </p:spTgt>
                                        </p:tgtEl>
                                        <p:attrNameLst>
                                          <p:attrName>r</p:attrName>
                                        </p:attrNameLst>
                                      </p:cBhvr>
                                    </p:animRot>
                                    <p:animRot by="-240000">
                                      <p:cBhvr>
                                        <p:cTn id="19" dur="300" fill="hold">
                                          <p:stCondLst>
                                            <p:cond delay="900"/>
                                          </p:stCondLst>
                                        </p:cTn>
                                        <p:tgtEl>
                                          <p:spTgt spid="4">
                                            <p:txEl>
                                              <p:pRg st="0" end="0"/>
                                            </p:txEl>
                                          </p:spTgt>
                                        </p:tgtEl>
                                        <p:attrNameLst>
                                          <p:attrName>r</p:attrName>
                                        </p:attrNameLst>
                                      </p:cBhvr>
                                    </p:animRot>
                                    <p:animRot by="120000">
                                      <p:cBhvr>
                                        <p:cTn id="20" dur="300" fill="hold">
                                          <p:stCondLst>
                                            <p:cond delay="12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1855096" y="2644170"/>
            <a:ext cx="8481809"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1. What we do?</a:t>
            </a:r>
          </a:p>
        </p:txBody>
      </p:sp>
    </p:spTree>
    <p:extLst>
      <p:ext uri="{BB962C8B-B14F-4D97-AF65-F5344CB8AC3E}">
        <p14:creationId xmlns:p14="http://schemas.microsoft.com/office/powerpoint/2010/main" val="225538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671298" y="1159406"/>
            <a:ext cx="4849404"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1. What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40000" y="3429000"/>
            <a:ext cx="7112002" cy="708399"/>
          </a:xfrm>
          <a:prstGeom prst="rect">
            <a:avLst/>
          </a:prstGeom>
          <a:noFill/>
        </p:spPr>
        <p:txBody>
          <a:bodyPr wrap="square" rtlCol="0">
            <a:spAutoFit/>
          </a:bodyPr>
          <a:lstStyle>
            <a:defPPr>
              <a:defRPr lang="en-US"/>
            </a:defPPr>
            <a:lvl1pPr algn="just">
              <a:lnSpc>
                <a:spcPct val="114000"/>
              </a:lnSpc>
              <a:defRPr kern="1600" spc="70">
                <a:solidFill>
                  <a:srgbClr val="262626"/>
                </a:solidFill>
                <a:latin typeface="Google Sans" panose="020B0503030502040204" pitchFamily="34" charset="0"/>
              </a:defRPr>
            </a:lvl1pPr>
          </a:lstStyle>
          <a:p>
            <a:pPr algn="ctr">
              <a:spcBef>
                <a:spcPts val="600"/>
              </a:spcBef>
              <a:spcAft>
                <a:spcPts val="600"/>
              </a:spcAft>
            </a:pPr>
            <a:r>
              <a:rPr lang="en-US" b="1">
                <a:solidFill>
                  <a:srgbClr val="2F5597"/>
                </a:solidFill>
              </a:rPr>
              <a:t>SCORE</a:t>
            </a:r>
            <a:r>
              <a:rPr lang="en-US"/>
              <a:t> is a website project that aims to make it easier to choose a high school for </a:t>
            </a:r>
            <a:r>
              <a:rPr lang="en-US" b="1">
                <a:solidFill>
                  <a:srgbClr val="2F5597"/>
                </a:solidFill>
              </a:rPr>
              <a:t>parents</a:t>
            </a:r>
            <a:r>
              <a:rPr lang="en-US"/>
              <a:t>, </a:t>
            </a:r>
            <a:r>
              <a:rPr lang="en-US" b="1">
                <a:solidFill>
                  <a:srgbClr val="2F5597"/>
                </a:solidFill>
              </a:rPr>
              <a:t>teachers </a:t>
            </a:r>
            <a:r>
              <a:rPr lang="en-US"/>
              <a:t>and </a:t>
            </a:r>
            <a:r>
              <a:rPr lang="en-US" b="1">
                <a:solidFill>
                  <a:srgbClr val="2F5597"/>
                </a:solidFill>
              </a:rPr>
              <a:t>students</a:t>
            </a:r>
          </a:p>
        </p:txBody>
      </p:sp>
      <p:sp>
        <p:nvSpPr>
          <p:cNvPr id="7" name="TextBox 6">
            <a:extLst>
              <a:ext uri="{FF2B5EF4-FFF2-40B4-BE49-F238E27FC236}">
                <a16:creationId xmlns:a16="http://schemas.microsoft.com/office/drawing/2014/main" id="{B235DD83-050F-2121-0589-61DF21BB3E61}"/>
              </a:ext>
            </a:extLst>
          </p:cNvPr>
          <p:cNvSpPr txBox="1"/>
          <p:nvPr/>
        </p:nvSpPr>
        <p:spPr>
          <a:xfrm>
            <a:off x="3779500" y="7369537"/>
            <a:ext cx="4633000"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2. Why we do?</a:t>
            </a:r>
          </a:p>
        </p:txBody>
      </p:sp>
    </p:spTree>
    <p:extLst>
      <p:ext uri="{BB962C8B-B14F-4D97-AF65-F5344CB8AC3E}">
        <p14:creationId xmlns:p14="http://schemas.microsoft.com/office/powerpoint/2010/main" val="122468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048257" y="2644170"/>
            <a:ext cx="809548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2. Why we do?</a:t>
            </a:r>
          </a:p>
        </p:txBody>
      </p:sp>
    </p:spTree>
    <p:extLst>
      <p:ext uri="{BB962C8B-B14F-4D97-AF65-F5344CB8AC3E}">
        <p14:creationId xmlns:p14="http://schemas.microsoft.com/office/powerpoint/2010/main" val="84628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675">
        <p159:morph option="byObject"/>
      </p:transition>
    </mc:Choice>
    <mc:Fallback xmlns="">
      <p:transition spd="med" advTm="367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410691" y="2623691"/>
            <a:ext cx="737062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 The 10th grade entrance exam is an </a:t>
            </a:r>
            <a:r>
              <a:rPr lang="en-US" b="1">
                <a:solidFill>
                  <a:srgbClr val="2F5597"/>
                </a:solidFill>
              </a:rPr>
              <a:t>important milestone</a:t>
            </a:r>
          </a:p>
        </p:txBody>
      </p:sp>
      <p:pic>
        <p:nvPicPr>
          <p:cNvPr id="4" name="Graphic 3" descr="Flag1 with solid fill">
            <a:extLst>
              <a:ext uri="{FF2B5EF4-FFF2-40B4-BE49-F238E27FC236}">
                <a16:creationId xmlns:a16="http://schemas.microsoft.com/office/drawing/2014/main" id="{1491ACA5-EC55-A9D2-F5DE-27F4868665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6900" y="3987255"/>
            <a:ext cx="914400" cy="914400"/>
          </a:xfrm>
          <a:prstGeom prst="rect">
            <a:avLst/>
          </a:prstGeom>
        </p:spPr>
      </p:pic>
    </p:spTree>
    <p:extLst>
      <p:ext uri="{BB962C8B-B14F-4D97-AF65-F5344CB8AC3E}">
        <p14:creationId xmlns:p14="http://schemas.microsoft.com/office/powerpoint/2010/main" val="3779914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415">
        <p159:morph option="byObject"/>
      </p:transition>
    </mc:Choice>
    <mc:Fallback xmlns="">
      <p:transition spd="med" advTm="341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01153" y="2623691"/>
            <a:ext cx="7189694"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- 10th grade entrance exam scores are publicly posted on information pages, but only stop at </a:t>
            </a:r>
            <a:r>
              <a:rPr lang="en-US" b="1">
                <a:solidFill>
                  <a:srgbClr val="2F5597"/>
                </a:solidFill>
              </a:rPr>
              <a:t>images </a:t>
            </a:r>
            <a:r>
              <a:rPr lang="en-US"/>
              <a:t>or </a:t>
            </a:r>
            <a:r>
              <a:rPr lang="en-US" b="1">
                <a:solidFill>
                  <a:srgbClr val="2F5597"/>
                </a:solidFill>
              </a:rPr>
              <a:t>discrete data</a:t>
            </a:r>
          </a:p>
        </p:txBody>
      </p:sp>
      <p:pic>
        <p:nvPicPr>
          <p:cNvPr id="3" name="Graphic 2" descr="Table with solid fill">
            <a:extLst>
              <a:ext uri="{FF2B5EF4-FFF2-40B4-BE49-F238E27FC236}">
                <a16:creationId xmlns:a16="http://schemas.microsoft.com/office/drawing/2014/main" id="{8BBB3848-9B4A-650E-ADA5-C00250A6F6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822" y="4084709"/>
            <a:ext cx="914400" cy="914400"/>
          </a:xfrm>
          <a:prstGeom prst="rect">
            <a:avLst/>
          </a:prstGeom>
        </p:spPr>
      </p:pic>
      <p:pic>
        <p:nvPicPr>
          <p:cNvPr id="7" name="Graphic 6" descr="Image with solid fill">
            <a:extLst>
              <a:ext uri="{FF2B5EF4-FFF2-40B4-BE49-F238E27FC236}">
                <a16:creationId xmlns:a16="http://schemas.microsoft.com/office/drawing/2014/main" id="{C3D122D4-202F-BA9C-3385-24686C5340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9779" y="4084709"/>
            <a:ext cx="914400" cy="914400"/>
          </a:xfrm>
          <a:prstGeom prst="rect">
            <a:avLst/>
          </a:prstGeom>
        </p:spPr>
      </p:pic>
    </p:spTree>
    <p:extLst>
      <p:ext uri="{BB962C8B-B14F-4D97-AF65-F5344CB8AC3E}">
        <p14:creationId xmlns:p14="http://schemas.microsoft.com/office/powerpoint/2010/main" val="77317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295525" y="2623691"/>
            <a:ext cx="7600951"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The lookup as well as the comparison of points between schools takes a long time, making it </a:t>
            </a:r>
            <a:r>
              <a:rPr lang="en-US" b="1">
                <a:solidFill>
                  <a:srgbClr val="2F5597"/>
                </a:solidFill>
              </a:rPr>
              <a:t>difficult to make the right decisions</a:t>
            </a:r>
          </a:p>
        </p:txBody>
      </p:sp>
      <p:pic>
        <p:nvPicPr>
          <p:cNvPr id="12" name="Graphic 11" descr="Sad face with solid fill with solid fill">
            <a:extLst>
              <a:ext uri="{FF2B5EF4-FFF2-40B4-BE49-F238E27FC236}">
                <a16:creationId xmlns:a16="http://schemas.microsoft.com/office/drawing/2014/main" id="{5B37CF67-94FF-1A99-4B57-88DBFA2395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237795"/>
            <a:ext cx="914400" cy="914400"/>
          </a:xfrm>
          <a:prstGeom prst="rect">
            <a:avLst/>
          </a:prstGeom>
        </p:spPr>
      </p:pic>
      <p:sp>
        <p:nvSpPr>
          <p:cNvPr id="3" name="TextBox 2">
            <a:extLst>
              <a:ext uri="{FF2B5EF4-FFF2-40B4-BE49-F238E27FC236}">
                <a16:creationId xmlns:a16="http://schemas.microsoft.com/office/drawing/2014/main" id="{5B4DC283-A589-F8A7-5B8E-232948A5E119}"/>
              </a:ext>
            </a:extLst>
          </p:cNvPr>
          <p:cNvSpPr txBox="1"/>
          <p:nvPr/>
        </p:nvSpPr>
        <p:spPr>
          <a:xfrm>
            <a:off x="2043134" y="6972300"/>
            <a:ext cx="8105732" cy="1077218"/>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3200" b="1">
                <a:solidFill>
                  <a:srgbClr val="8FAADC"/>
                </a:solidFill>
              </a:rPr>
              <a:t>Therefore,</a:t>
            </a:r>
            <a:r>
              <a:rPr lang="en-US" sz="3200" b="1"/>
              <a:t> SCORE </a:t>
            </a:r>
            <a:r>
              <a:rPr lang="en-US" sz="3200" b="1">
                <a:solidFill>
                  <a:srgbClr val="8FAADC"/>
                </a:solidFill>
              </a:rPr>
              <a:t>was born and developed to support users:</a:t>
            </a:r>
          </a:p>
        </p:txBody>
      </p:sp>
    </p:spTree>
    <p:extLst>
      <p:ext uri="{BB962C8B-B14F-4D97-AF65-F5344CB8AC3E}">
        <p14:creationId xmlns:p14="http://schemas.microsoft.com/office/powerpoint/2010/main" val="411857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0|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2327</Words>
  <Application>Microsoft Office PowerPoint</Application>
  <PresentationFormat>Widescreen</PresentationFormat>
  <Paragraphs>438</Paragraphs>
  <Slides>35</Slides>
  <Notes>27</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Calibri</vt:lpstr>
      <vt:lpstr>Arial</vt:lpstr>
      <vt:lpstr>MuseoModerno</vt:lpstr>
      <vt:lpstr>Symbol</vt:lpstr>
      <vt:lpstr>Google Sans</vt:lpstr>
      <vt:lpstr>VNF-Futura</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Nitro</dc:creator>
  <cp:lastModifiedBy>Kevin Nitro</cp:lastModifiedBy>
  <cp:revision>693</cp:revision>
  <dcterms:created xsi:type="dcterms:W3CDTF">2022-07-11T04:57:32Z</dcterms:created>
  <dcterms:modified xsi:type="dcterms:W3CDTF">2022-08-02T04:55:57Z</dcterms:modified>
</cp:coreProperties>
</file>