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40"/>
  </p:notesMasterIdLst>
  <p:sldIdLst>
    <p:sldId id="284" r:id="rId4"/>
    <p:sldId id="267" r:id="rId5"/>
    <p:sldId id="263" r:id="rId6"/>
    <p:sldId id="266" r:id="rId7"/>
    <p:sldId id="268" r:id="rId8"/>
    <p:sldId id="270" r:id="rId9"/>
    <p:sldId id="271" r:id="rId10"/>
    <p:sldId id="272" r:id="rId11"/>
    <p:sldId id="273" r:id="rId12"/>
    <p:sldId id="274" r:id="rId13"/>
    <p:sldId id="277" r:id="rId14"/>
    <p:sldId id="280" r:id="rId15"/>
    <p:sldId id="294" r:id="rId16"/>
    <p:sldId id="295" r:id="rId17"/>
    <p:sldId id="282" r:id="rId18"/>
    <p:sldId id="256" r:id="rId19"/>
    <p:sldId id="283" r:id="rId20"/>
    <p:sldId id="307" r:id="rId21"/>
    <p:sldId id="313" r:id="rId22"/>
    <p:sldId id="317" r:id="rId23"/>
    <p:sldId id="298" r:id="rId24"/>
    <p:sldId id="300" r:id="rId25"/>
    <p:sldId id="301" r:id="rId26"/>
    <p:sldId id="318" r:id="rId27"/>
    <p:sldId id="319" r:id="rId28"/>
    <p:sldId id="320" r:id="rId29"/>
    <p:sldId id="323" r:id="rId30"/>
    <p:sldId id="324" r:id="rId31"/>
    <p:sldId id="330" r:id="rId32"/>
    <p:sldId id="325" r:id="rId33"/>
    <p:sldId id="326" r:id="rId34"/>
    <p:sldId id="327" r:id="rId35"/>
    <p:sldId id="329" r:id="rId36"/>
    <p:sldId id="306" r:id="rId37"/>
    <p:sldId id="296" r:id="rId38"/>
    <p:sldId id="265"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Google Sans" panose="020B0503030502040204" pitchFamily="34" charset="0"/>
      <p:regular r:id="rId45"/>
      <p:bold r:id="rId46"/>
      <p:italic r:id="rId47"/>
      <p:boldItalic r:id="rId48"/>
    </p:embeddedFont>
    <p:embeddedFont>
      <p:font typeface="MuseoModerno" pitchFamily="2" charset="0"/>
      <p:regular r:id="rId49"/>
      <p:bold r:id="rId50"/>
    </p:embeddedFont>
    <p:embeddedFont>
      <p:font typeface="VNF-Futura" panose="02000503000000020004" pitchFamily="2"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Lst>
        </p14:section>
        <p14:section name="1. What?" id="{1CD9651B-16FD-4C01-A0CF-5AB8C18782EF}">
          <p14:sldIdLst>
            <p14:sldId id="266"/>
            <p14:sldId id="268"/>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307"/>
            <p14:sldId id="313"/>
            <p14:sldId id="317"/>
          </p14:sldIdLst>
        </p14:section>
        <p14:section name="4. Result" id="{6D07DB22-EF0A-4424-890A-489F9FC648FA}">
          <p14:sldIdLst>
            <p14:sldId id="298"/>
            <p14:sldId id="300"/>
            <p14:sldId id="301"/>
          </p14:sldIdLst>
        </p14:section>
        <p14:section name="5. Experiment and Adjust" id="{DB7505FC-2C3C-4645-8F55-7741BE6D4F18}">
          <p14:sldIdLst>
            <p14:sldId id="318"/>
            <p14:sldId id="319"/>
            <p14:sldId id="320"/>
          </p14:sldIdLst>
        </p14:section>
        <p14:section name="6. Expenses &amp; Revenue" id="{62630185-59EF-405C-AC43-1D642EE6C65C}">
          <p14:sldIdLst>
            <p14:sldId id="323"/>
            <p14:sldId id="324"/>
            <p14:sldId id="330"/>
            <p14:sldId id="325"/>
            <p14:sldId id="326"/>
            <p14:sldId id="327"/>
            <p14:sldId id="329"/>
          </p14:sldIdLst>
        </p14:section>
        <p14:section name="Outro" id="{7C82FE13-F578-4C35-99BE-E1EB2F32DB03}">
          <p14:sldIdLst>
            <p14:sldId id="306"/>
            <p14:sldId id="296"/>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EC4235"/>
    <a:srgbClr val="34A855"/>
    <a:srgbClr val="8FAADC"/>
    <a:srgbClr val="262626"/>
    <a:srgbClr val="FABB08"/>
    <a:srgbClr val="4385F6"/>
    <a:srgbClr val="F09456"/>
    <a:srgbClr val="CCFF9E"/>
    <a:srgbClr val="5CF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0" autoAdjust="0"/>
    <p:restoredTop sz="94464" autoAdjust="0"/>
  </p:normalViewPr>
  <p:slideViewPr>
    <p:cSldViewPr snapToGrid="0">
      <p:cViewPr>
        <p:scale>
          <a:sx n="50" d="100"/>
          <a:sy n="50" d="100"/>
        </p:scale>
        <p:origin x="1386" y="60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0" Type="http://schemas.openxmlformats.org/officeDocument/2006/relationships/slide" Target="slides/slide17.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latin typeface="MuseoModerno" pitchFamily="2" charset="0"/>
            </a:rPr>
            <a:t>Score</a:t>
          </a:r>
        </a:p>
      </dgm:t>
    </dgm:pt>
    <dgm:pt modelId="{C0AEDC41-AD1E-44FD-A8F0-508596558138}" type="parTrans" cxnId="{B0CADF94-D824-4F82-B6E4-496F1517BDA5}">
      <dgm:prSet/>
      <dgm:spPr/>
      <dgm:t>
        <a:bodyPr/>
        <a:lstStyle/>
        <a:p>
          <a:endParaRPr lang="en-US">
            <a:latin typeface="MuseoModerno" pitchFamily="2" charset="0"/>
          </a:endParaRPr>
        </a:p>
      </dgm:t>
    </dgm:pt>
    <dgm:pt modelId="{FCEFE995-464A-4C2C-9D99-6241BFA45661}" type="sibTrans" cxnId="{B0CADF94-D824-4F82-B6E4-496F1517BDA5}">
      <dgm:prSet/>
      <dgm:spPr/>
      <dgm:t>
        <a:bodyPr/>
        <a:lstStyle/>
        <a:p>
          <a:endParaRPr lang="en-US">
            <a:latin typeface="MuseoModerno" pitchFamily="2" charset="0"/>
          </a:endParaRPr>
        </a:p>
      </dgm:t>
    </dgm:pt>
    <dgm:pt modelId="{EA15F10E-9EC7-4FD7-848B-5BA737DA7B5B}">
      <dgm:prSet phldrT="[Text]"/>
      <dgm:spPr>
        <a:solidFill>
          <a:schemeClr val="accent1">
            <a:lumMod val="60000"/>
            <a:lumOff val="40000"/>
          </a:schemeClr>
        </a:solidFill>
      </dgm:spPr>
      <dgm:t>
        <a:bodyPr/>
        <a:lstStyle/>
        <a:p>
          <a:r>
            <a:rPr lang="en-US" dirty="0">
              <a:latin typeface="MuseoModerno" pitchFamily="2" charset="0"/>
            </a:rPr>
            <a:t>Import</a:t>
          </a:r>
        </a:p>
      </dgm:t>
    </dgm:pt>
    <dgm:pt modelId="{37BB69FB-AEE2-4322-93A2-EE161290B8D6}" type="parTrans" cxnId="{013D9656-168F-4E57-BE7D-F53BF4F5C79B}">
      <dgm:prSet/>
      <dgm:spPr/>
      <dgm:t>
        <a:bodyPr/>
        <a:lstStyle/>
        <a:p>
          <a:endParaRPr lang="en-US">
            <a:latin typeface="MuseoModerno" pitchFamily="2" charset="0"/>
          </a:endParaRPr>
        </a:p>
      </dgm:t>
    </dgm:pt>
    <dgm:pt modelId="{DDE4C342-8559-4D6D-BCA7-B6BCA7F920AA}" type="sibTrans" cxnId="{013D9656-168F-4E57-BE7D-F53BF4F5C79B}">
      <dgm:prSet/>
      <dgm:spPr/>
      <dgm:t>
        <a:bodyPr/>
        <a:lstStyle/>
        <a:p>
          <a:endParaRPr lang="en-US">
            <a:latin typeface="MuseoModerno" pitchFamily="2" charset="0"/>
          </a:endParaRPr>
        </a:p>
      </dgm:t>
    </dgm:pt>
    <dgm:pt modelId="{77232406-1E93-4D11-85A0-1143907570EE}">
      <dgm:prSet phldrT="[Text]"/>
      <dgm:spPr>
        <a:solidFill>
          <a:schemeClr val="accent1">
            <a:lumMod val="60000"/>
            <a:lumOff val="40000"/>
          </a:schemeClr>
        </a:solidFill>
      </dgm:spPr>
      <dgm:t>
        <a:bodyPr/>
        <a:lstStyle/>
        <a:p>
          <a:r>
            <a:rPr lang="en-US" dirty="0">
              <a:latin typeface="MuseoModerno" pitchFamily="2" charset="0"/>
            </a:rPr>
            <a:t>Update</a:t>
          </a:r>
        </a:p>
      </dgm:t>
    </dgm:pt>
    <dgm:pt modelId="{CBD14514-29E7-48C8-A0B2-D18F796AEDC1}" type="parTrans" cxnId="{3CAD43C6-C8BB-44D3-BD68-F23FE03E3739}">
      <dgm:prSet/>
      <dgm:spPr/>
      <dgm:t>
        <a:bodyPr/>
        <a:lstStyle/>
        <a:p>
          <a:endParaRPr lang="en-US">
            <a:latin typeface="MuseoModerno" pitchFamily="2" charset="0"/>
          </a:endParaRPr>
        </a:p>
      </dgm:t>
    </dgm:pt>
    <dgm:pt modelId="{0A5D6D6D-16D1-45D5-805D-002C56EB0900}" type="sibTrans" cxnId="{3CAD43C6-C8BB-44D3-BD68-F23FE03E3739}">
      <dgm:prSet/>
      <dgm:spPr/>
      <dgm:t>
        <a:bodyPr/>
        <a:lstStyle/>
        <a:p>
          <a:endParaRPr lang="en-US">
            <a:latin typeface="MuseoModerno" pitchFamily="2" charset="0"/>
          </a:endParaRPr>
        </a:p>
      </dgm:t>
    </dgm:pt>
    <dgm:pt modelId="{D062621E-0F99-4948-9636-9DF7320853AF}">
      <dgm:prSet phldrT="[Text]"/>
      <dgm:spPr/>
      <dgm:t>
        <a:bodyPr/>
        <a:lstStyle/>
        <a:p>
          <a:endParaRPr lang="en-US" dirty="0">
            <a:latin typeface="MuseoModerno" pitchFamily="2" charset="0"/>
          </a:endParaRPr>
        </a:p>
      </dgm:t>
    </dgm:pt>
    <dgm:pt modelId="{88BA1323-AA51-45D9-AA3C-52D85977843C}" type="parTrans" cxnId="{D1FB4488-9C7C-49D3-8B94-0D45707FD55B}">
      <dgm:prSet/>
      <dgm:spPr/>
      <dgm:t>
        <a:bodyPr/>
        <a:lstStyle/>
        <a:p>
          <a:endParaRPr lang="en-US">
            <a:latin typeface="MuseoModerno" pitchFamily="2" charset="0"/>
          </a:endParaRPr>
        </a:p>
      </dgm:t>
    </dgm:pt>
    <dgm:pt modelId="{CEB2D634-741C-48DC-BCB3-47B5B4A265D7}" type="sibTrans" cxnId="{D1FB4488-9C7C-49D3-8B94-0D45707FD55B}">
      <dgm:prSet/>
      <dgm:spPr/>
      <dgm:t>
        <a:bodyPr/>
        <a:lstStyle/>
        <a:p>
          <a:endParaRPr lang="en-US">
            <a:latin typeface="MuseoModerno" pitchFamily="2" charset="0"/>
          </a:endParaRPr>
        </a:p>
      </dgm:t>
    </dgm:pt>
    <dgm:pt modelId="{A31880BB-9681-448E-8793-979720098A34}">
      <dgm:prSet phldrT="[Text]"/>
      <dgm:spPr/>
      <dgm:t>
        <a:bodyPr/>
        <a:lstStyle/>
        <a:p>
          <a:r>
            <a:rPr lang="en-US" dirty="0">
              <a:latin typeface="MuseoModerno" pitchFamily="2" charset="0"/>
            </a:rPr>
            <a:t>Functions</a:t>
          </a:r>
        </a:p>
      </dgm:t>
    </dgm:pt>
    <dgm:pt modelId="{C246E362-9F14-4E17-A8CA-076CAC9B6947}" type="parTrans" cxnId="{20950B37-68DD-46D9-9F75-20B24EBC1904}">
      <dgm:prSet/>
      <dgm:spPr/>
      <dgm:t>
        <a:bodyPr/>
        <a:lstStyle/>
        <a:p>
          <a:endParaRPr lang="en-US">
            <a:latin typeface="MuseoModerno" pitchFamily="2" charset="0"/>
          </a:endParaRPr>
        </a:p>
      </dgm:t>
    </dgm:pt>
    <dgm:pt modelId="{94ADDDCE-F615-4E06-BF03-5B251EAD08AA}" type="sibTrans" cxnId="{20950B37-68DD-46D9-9F75-20B24EBC1904}">
      <dgm:prSet/>
      <dgm:spPr/>
      <dgm:t>
        <a:bodyPr/>
        <a:lstStyle/>
        <a:p>
          <a:endParaRPr lang="en-US">
            <a:latin typeface="MuseoModerno" pitchFamily="2" charset="0"/>
          </a:endParaRPr>
        </a:p>
      </dgm:t>
    </dgm:pt>
    <dgm:pt modelId="{540251CD-6328-4C0C-9FAC-BFB424EC0BA9}">
      <dgm:prSet/>
      <dgm:spPr>
        <a:solidFill>
          <a:schemeClr val="accent1">
            <a:lumMod val="60000"/>
            <a:lumOff val="40000"/>
          </a:schemeClr>
        </a:solidFill>
      </dgm:spPr>
      <dgm:t>
        <a:bodyPr/>
        <a:lstStyle/>
        <a:p>
          <a:r>
            <a:rPr lang="en-US" dirty="0">
              <a:latin typeface="MuseoModerno" pitchFamily="2" charset="0"/>
            </a:rPr>
            <a:t>Publish</a:t>
          </a:r>
        </a:p>
      </dgm:t>
    </dgm:pt>
    <dgm:pt modelId="{9F814A54-3A34-4396-9124-D839D8283BFE}" type="parTrans" cxnId="{7F898FA4-0295-4CC0-A392-14DBC61B3900}">
      <dgm:prSet/>
      <dgm:spPr/>
      <dgm:t>
        <a:bodyPr/>
        <a:lstStyle/>
        <a:p>
          <a:endParaRPr lang="en-US">
            <a:latin typeface="MuseoModerno" pitchFamily="2" charset="0"/>
          </a:endParaRPr>
        </a:p>
      </dgm:t>
    </dgm:pt>
    <dgm:pt modelId="{FFC2C614-05EA-4749-A846-EEA04DD8C7DF}" type="sibTrans" cxnId="{7F898FA4-0295-4CC0-A392-14DBC61B3900}">
      <dgm:prSet/>
      <dgm:spPr/>
      <dgm:t>
        <a:bodyPr/>
        <a:lstStyle/>
        <a:p>
          <a:endParaRPr lang="en-US">
            <a:latin typeface="MuseoModerno" pitchFamily="2" charset="0"/>
          </a:endParaRPr>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useoModerno" pitchFamily="2" charset="0"/>
            </a:rPr>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endParaRPr lang="en-US" sz="3000" kern="1200" dirty="0">
            <a:latin typeface="MuseoModerno" pitchFamily="2" charset="0"/>
          </a:endParaRPr>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Publish</a:t>
          </a:r>
        </a:p>
      </dsp:txBody>
      <dsp:txXfrm>
        <a:off x="6957632" y="1297569"/>
        <a:ext cx="1221840" cy="798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em làm gì?</a:t>
            </a:r>
          </a:p>
        </p:txBody>
      </p:sp>
      <p:sp>
        <p:nvSpPr>
          <p:cNvPr id="4" name="Slide Number Placeholder 3"/>
          <p:cNvSpPr>
            <a:spLocks noGrp="1"/>
          </p:cNvSpPr>
          <p:nvPr>
            <p:ph type="sldNum" sz="quarter" idx="5"/>
          </p:nvPr>
        </p:nvSpPr>
        <p:spPr/>
        <p:txBody>
          <a:bodyPr/>
          <a:lstStyle/>
          <a:p>
            <a:fld id="{A0C27D15-D9EB-4174-8B99-D4A932DE1493}" type="slidenum">
              <a:rPr lang="en-US" smtClean="0"/>
              <a:pPr/>
              <a:t>4</a:t>
            </a:fld>
            <a:endParaRPr lang="en-US"/>
          </a:p>
        </p:txBody>
      </p:sp>
    </p:spTree>
    <p:extLst>
      <p:ext uri="{BB962C8B-B14F-4D97-AF65-F5344CB8AC3E}">
        <p14:creationId xmlns:p14="http://schemas.microsoft.com/office/powerpoint/2010/main" val="215252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Score’s hierarchical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t>
            </a:r>
            <a:r>
              <a:rPr lang="en-US" b="1"/>
              <a:t>4 main functions</a:t>
            </a:r>
            <a:r>
              <a:rPr lang="en-US" sz="1200" kern="1200">
                <a:latin typeface="MuseoModerno" pitchFamily="2" charset="0"/>
              </a:rPr>
              <a:t>. </a:t>
            </a:r>
            <a:r>
              <a:rPr lang="en-US"/>
              <a:t>Each function has its </a:t>
            </a:r>
            <a:r>
              <a:rPr lang="en-US" b="1"/>
              <a:t>branches</a:t>
            </a:r>
            <a:r>
              <a:rPr lang="en-US"/>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Search function</a:t>
            </a:r>
            <a:r>
              <a:rPr lang="en-US"/>
              <a:t>: we are able to search by using keywords: School name, School type,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suggestion</a:t>
            </a:r>
            <a:r>
              <a:rPr lang="en-US"/>
              <a:t>, you can get recommendation base on scores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Analysis &amp; Visualization </a:t>
            </a:r>
            <a:r>
              <a:rPr lang="en-US" sz="1200" kern="1200">
                <a:latin typeface="MuseoModerno" pitchFamily="2" charset="0"/>
              </a:rPr>
              <a:t>point out the correlation of figures and their meaning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Report section </a:t>
            </a:r>
            <a:r>
              <a:rPr lang="en-US" sz="1200" kern="1200">
                <a:latin typeface="MuseoModerno" pitchFamily="2" charset="0"/>
              </a:rPr>
              <a:t>provides different kinds of flexible ranking and general statistic. </a:t>
            </a:r>
            <a:r>
              <a:rPr lang="en-US" sz="1200" kern="1200">
                <a:solidFill>
                  <a:srgbClr val="FF0000"/>
                </a:solidFill>
                <a:latin typeface="MuseoModerno" pitchFamily="2" charset="0"/>
              </a:rPr>
              <a:t>Finally, we can export gathered data in multiple formats such as PDF or Excel for our different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rgbClr val="FF0000"/>
                </a:solidFill>
                <a:latin typeface="MuseoModerno" pitchFamily="2" charset="0"/>
              </a:rPr>
              <a:t>Đây là cây phân cấp của Score.
Có 4 chức năng chính. Mỗi chức năng có các nhá</a:t>
            </a:r>
            <a:r>
              <a:rPr lang="en-US" sz="1200" kern="1200">
                <a:solidFill>
                  <a:srgbClr val="FF0000"/>
                </a:solidFill>
                <a:latin typeface="MuseoModerno" pitchFamily="2" charset="0"/>
              </a:rPr>
              <a:t>nh riêng</a:t>
            </a:r>
            <a:r>
              <a:rPr lang="vi-VN" sz="1200" kern="1200">
                <a:solidFill>
                  <a:srgbClr val="FF0000"/>
                </a:solidFill>
                <a:latin typeface="MuseoModerno" pitchFamily="2" charset="0"/>
              </a:rPr>
              <a:t>:
</a:t>
            </a:r>
            <a:r>
              <a:rPr lang="en-US" sz="1200" kern="1200">
                <a:solidFill>
                  <a:srgbClr val="FF0000"/>
                </a:solidFill>
                <a:latin typeface="MuseoModerno" pitchFamily="2" charset="0"/>
              </a:rPr>
              <a:t>-</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Với chức năng Tìm kiếm: </a:t>
            </a:r>
            <a:r>
              <a:rPr lang="vi-VN" sz="1200" kern="1200">
                <a:solidFill>
                  <a:srgbClr val="FF0000"/>
                </a:solidFill>
                <a:latin typeface="MuseoModerno" pitchFamily="2" charset="0"/>
              </a:rPr>
              <a:t>chúng </a:t>
            </a:r>
            <a:r>
              <a:rPr lang="en-US" sz="1200" kern="1200">
                <a:solidFill>
                  <a:srgbClr val="FF0000"/>
                </a:solidFill>
                <a:latin typeface="MuseoModerno" pitchFamily="2" charset="0"/>
              </a:rPr>
              <a:t>ta</a:t>
            </a:r>
            <a:r>
              <a:rPr lang="vi-VN" sz="1200" kern="1200">
                <a:solidFill>
                  <a:srgbClr val="FF0000"/>
                </a:solidFill>
                <a:latin typeface="MuseoModerno" pitchFamily="2" charset="0"/>
              </a:rPr>
              <a:t> có thể tìm kiếm bằng cách sử dụng các từ khóa: </a:t>
            </a:r>
            <a:r>
              <a:rPr lang="vi-VN" sz="1200" i="1" kern="1200">
                <a:solidFill>
                  <a:srgbClr val="FF0000"/>
                </a:solidFill>
                <a:latin typeface="MuseoModerno" pitchFamily="2" charset="0"/>
              </a:rPr>
              <a:t>Tên trường, Loại trường, Năm</a:t>
            </a:r>
            <a:r>
              <a:rPr lang="vi-VN" sz="1200" kern="1200">
                <a:solidFill>
                  <a:srgbClr val="FF0000"/>
                </a:solidFill>
                <a:latin typeface="MuseoModerno" pitchFamily="2" charset="0"/>
              </a:rPr>
              <a:t>
</a:t>
            </a:r>
            <a:r>
              <a:rPr lang="en-US" sz="1200" kern="1200">
                <a:solidFill>
                  <a:srgbClr val="FF0000"/>
                </a:solidFill>
                <a:latin typeface="MuseoModerno" pitchFamily="2" charset="0"/>
              </a:rPr>
              <a:t>- </a:t>
            </a:r>
            <a:r>
              <a:rPr lang="vi-VN" sz="1200" b="1" kern="1200">
                <a:solidFill>
                  <a:srgbClr val="FF0000"/>
                </a:solidFill>
                <a:latin typeface="MuseoModerno" pitchFamily="2" charset="0"/>
              </a:rPr>
              <a:t>Với đề xuất</a:t>
            </a:r>
            <a:r>
              <a:rPr lang="vi-VN" sz="1200" kern="1200">
                <a:solidFill>
                  <a:srgbClr val="FF0000"/>
                </a:solidFill>
                <a:latin typeface="MuseoModerno" pitchFamily="2" charset="0"/>
              </a:rPr>
              <a:t>, bạn có thể nhận được đề xuất</a:t>
            </a:r>
            <a:r>
              <a:rPr lang="en-US" sz="1200" kern="1200">
                <a:solidFill>
                  <a:srgbClr val="FF0000"/>
                </a:solidFill>
                <a:latin typeface="MuseoModerno" pitchFamily="2" charset="0"/>
              </a:rPr>
              <a:t> trường phù hợp</a:t>
            </a:r>
            <a:r>
              <a:rPr lang="vi-VN" sz="1200" kern="1200">
                <a:solidFill>
                  <a:srgbClr val="FF0000"/>
                </a:solidFill>
                <a:latin typeface="MuseoModerno" pitchFamily="2" charset="0"/>
              </a:rPr>
              <a:t> dựa trên điểm số 
</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Phân tích &amp;</a:t>
            </a:r>
            <a:r>
              <a:rPr lang="en-US" sz="1200" b="1" kern="1200">
                <a:solidFill>
                  <a:srgbClr val="FF0000"/>
                </a:solidFill>
                <a:latin typeface="MuseoModerno" pitchFamily="2" charset="0"/>
              </a:rPr>
              <a:t> trực </a:t>
            </a:r>
            <a:r>
              <a:rPr lang="vi-VN" sz="1200" b="1" kern="1200">
                <a:solidFill>
                  <a:srgbClr val="FF0000"/>
                </a:solidFill>
                <a:latin typeface="MuseoModerno" pitchFamily="2" charset="0"/>
              </a:rPr>
              <a:t>quan hóa </a:t>
            </a:r>
            <a:r>
              <a:rPr lang="vi-VN" sz="1200" kern="1200">
                <a:solidFill>
                  <a:srgbClr val="FF0000"/>
                </a:solidFill>
                <a:latin typeface="MuseoModerno" pitchFamily="2" charset="0"/>
              </a:rPr>
              <a:t>chỉ ra mối tương quan của các số liệu và ý nghĩa của chúng
</a:t>
            </a:r>
            <a:r>
              <a:rPr lang="en-US" sz="1200" kern="1200">
                <a:solidFill>
                  <a:srgbClr val="FF0000"/>
                </a:solidFill>
                <a:latin typeface="MuseoModerno" pitchFamily="2" charset="0"/>
              </a:rPr>
              <a:t>- </a:t>
            </a:r>
            <a:r>
              <a:rPr lang="vi-VN" sz="1200" b="1" kern="1200">
                <a:solidFill>
                  <a:srgbClr val="FF0000"/>
                </a:solidFill>
                <a:latin typeface="MuseoModerno" pitchFamily="2" charset="0"/>
              </a:rPr>
              <a:t>Phần báo cáo cung cấp các loại </a:t>
            </a:r>
            <a:r>
              <a:rPr lang="vi-VN" sz="1200" kern="1200">
                <a:solidFill>
                  <a:srgbClr val="FF0000"/>
                </a:solidFill>
                <a:latin typeface="MuseoModerno" pitchFamily="2" charset="0"/>
              </a:rPr>
              <a:t>xếp hạng linh hoạt khác nhau và thống kê chung. Cuối cùng, chúng t</a:t>
            </a:r>
            <a:r>
              <a:rPr lang="en-US" sz="1200" kern="1200">
                <a:solidFill>
                  <a:srgbClr val="FF0000"/>
                </a:solidFill>
                <a:latin typeface="MuseoModerno" pitchFamily="2" charset="0"/>
              </a:rPr>
              <a:t>a</a:t>
            </a:r>
            <a:r>
              <a:rPr lang="vi-VN" sz="1200" kern="1200">
                <a:solidFill>
                  <a:srgbClr val="FF0000"/>
                </a:solidFill>
                <a:latin typeface="MuseoModerno" pitchFamily="2" charset="0"/>
              </a:rPr>
              <a:t> có thể xuất dữ liệu thu thập được ở nhiều định dạng như PDF hoặc Excel cho các mục đích khác nhau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13</a:t>
            </a:fld>
            <a:endParaRPr lang="en-US"/>
          </a:p>
        </p:txBody>
      </p:sp>
    </p:spTree>
    <p:extLst>
      <p:ext uri="{BB962C8B-B14F-4D97-AF65-F5344CB8AC3E}">
        <p14:creationId xmlns:p14="http://schemas.microsoft.com/office/powerpoint/2010/main" val="28780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Administrator page for manager to update data directly on database every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a:t>
            </a:r>
            <a:r>
              <a:rPr lang="vi-VN"/>
              <a:t>rang quản trị viên để </a:t>
            </a:r>
            <a:r>
              <a:rPr lang="en-US"/>
              <a:t>người quản lý trực tiếp cập nhật</a:t>
            </a:r>
            <a:r>
              <a:rPr lang="vi-VN"/>
              <a:t> dữ liệu</a:t>
            </a:r>
            <a:r>
              <a:rPr lang="en-US"/>
              <a:t> trên </a:t>
            </a:r>
            <a:r>
              <a:rPr lang="vi-VN"/>
              <a:t>trên cơ sở dữ liệu</a:t>
            </a:r>
            <a:r>
              <a:rPr lang="en-US"/>
              <a:t> </a:t>
            </a:r>
            <a:r>
              <a:rPr lang="vi-VN"/>
              <a:t>hàng năm.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14</a:t>
            </a:fld>
            <a:endParaRPr lang="en-US"/>
          </a:p>
        </p:txBody>
      </p:sp>
    </p:spTree>
    <p:extLst>
      <p:ext uri="{BB962C8B-B14F-4D97-AF65-F5344CB8AC3E}">
        <p14:creationId xmlns:p14="http://schemas.microsoft.com/office/powerpoint/2010/main" val="165825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programming languages which we use to build Score website:</a:t>
            </a:r>
          </a:p>
          <a:p>
            <a:pPr marL="171450" indent="-171450">
              <a:buFont typeface="Arial" panose="020B0604020202020204" pitchFamily="34" charset="0"/>
              <a:buChar char="•"/>
            </a:pPr>
            <a:r>
              <a:rPr lang="en-US"/>
              <a:t>HTML, CSS for website appearance</a:t>
            </a:r>
          </a:p>
          <a:p>
            <a:pPr marL="171450" indent="-171450">
              <a:buFont typeface="Arial" panose="020B0604020202020204" pitchFamily="34" charset="0"/>
              <a:buChar char="•"/>
            </a:pPr>
            <a:r>
              <a:rPr lang="en-US"/>
              <a:t>Javascript, PHP for handling data from user input</a:t>
            </a:r>
          </a:p>
          <a:p>
            <a:pPr marL="171450" indent="-171450">
              <a:buFont typeface="Arial" panose="020B0604020202020204" pitchFamily="34" charset="0"/>
              <a:buChar char="•"/>
            </a:pPr>
            <a:r>
              <a:rPr lang="en-US"/>
              <a:t>MySQL for database actions</a:t>
            </a:r>
          </a:p>
          <a:p>
            <a:pPr marL="171450" indent="-171450">
              <a:buFont typeface="Arial" panose="020B0604020202020204" pitchFamily="34" charset="0"/>
              <a:buChar char="•"/>
            </a:pPr>
            <a:r>
              <a:rPr lang="en-US"/>
              <a:t>Python for reconstructing data from images to .csv file</a:t>
            </a:r>
          </a:p>
          <a:p>
            <a:pPr marL="0" indent="0">
              <a:buFont typeface="Arial" panose="020B0604020202020204" pitchFamily="34" charset="0"/>
              <a:buNone/>
            </a:pPr>
            <a:endParaRPr lang="en-US"/>
          </a:p>
          <a:p>
            <a:pPr marL="0" indent="0">
              <a:buFont typeface="Arial" panose="020B0604020202020204" pitchFamily="34" charset="0"/>
              <a:buNone/>
            </a:pPr>
            <a:r>
              <a:rPr lang="vi-VN"/>
              <a:t>Dưới đây là các ngôn ngữ lập trình mà chúng tôi sử dụng để xây dựng trang web Score:</a:t>
            </a:r>
            <a:endParaRPr lang="en-US"/>
          </a:p>
          <a:p>
            <a:pPr marL="171450" indent="-171450">
              <a:buFont typeface="Arial" panose="020B0604020202020204" pitchFamily="34" charset="0"/>
              <a:buChar char="•"/>
            </a:pPr>
            <a:r>
              <a:rPr lang="vi-VN"/>
              <a:t>HTML, CSS để </a:t>
            </a:r>
            <a:r>
              <a:rPr lang="en-US"/>
              <a:t>thiết kế giao diện</a:t>
            </a:r>
            <a:r>
              <a:rPr lang="vi-VN"/>
              <a:t> trang web
Javascript, PHP để xử lý dữ liệu từ đầu vào của người dùng
MySQL cho các </a:t>
            </a:r>
            <a:r>
              <a:rPr lang="en-US"/>
              <a:t>thao tác trên</a:t>
            </a:r>
            <a:r>
              <a:rPr lang="vi-VN"/>
              <a:t> cơ sở dữ liệu
Python để tái tạo lại dữ liệu từ </a:t>
            </a:r>
            <a:r>
              <a:rPr lang="en-US"/>
              <a:t>dạng </a:t>
            </a:r>
            <a:r>
              <a:rPr lang="vi-VN"/>
              <a:t>hình ảnh sang </a:t>
            </a:r>
            <a:r>
              <a:rPr lang="en-US"/>
              <a:t>dữ liệu thô (</a:t>
            </a:r>
            <a:r>
              <a:rPr lang="vi-VN"/>
              <a:t>tệp .csv</a:t>
            </a:r>
            <a:r>
              <a:rPr lang="en-US"/>
              <a:t>)</a:t>
            </a:r>
          </a:p>
        </p:txBody>
      </p:sp>
      <p:sp>
        <p:nvSpPr>
          <p:cNvPr id="4" name="Slide Number Placeholder 3"/>
          <p:cNvSpPr>
            <a:spLocks noGrp="1"/>
          </p:cNvSpPr>
          <p:nvPr>
            <p:ph type="sldNum" sz="quarter" idx="5"/>
          </p:nvPr>
        </p:nvSpPr>
        <p:spPr/>
        <p:txBody>
          <a:bodyPr/>
          <a:lstStyle/>
          <a:p>
            <a:fld id="{A0C27D15-D9EB-4174-8B99-D4A932DE1493}" type="slidenum">
              <a:rPr lang="en-US" smtClean="0"/>
              <a:pPr/>
              <a:t>15</a:t>
            </a:fld>
            <a:endParaRPr lang="en-US"/>
          </a:p>
        </p:txBody>
      </p:sp>
    </p:spTree>
    <p:extLst>
      <p:ext uri="{BB962C8B-B14F-4D97-AF65-F5344CB8AC3E}">
        <p14:creationId xmlns:p14="http://schemas.microsoft.com/office/powerpoint/2010/main" val="2484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the Diagram of how Score works:</a:t>
            </a:r>
          </a:p>
          <a:p>
            <a:pPr marL="171450" indent="-171450">
              <a:buFont typeface="Arial" panose="020B0604020202020204" pitchFamily="34" charset="0"/>
              <a:buChar char="•"/>
            </a:pPr>
            <a:r>
              <a:rPr lang="en-US"/>
              <a:t>First, the system receives keywords from user</a:t>
            </a:r>
          </a:p>
          <a:p>
            <a:pPr marL="171450" indent="-171450">
              <a:buFont typeface="Arial" panose="020B0604020202020204" pitchFamily="34" charset="0"/>
              <a:buChar char="•"/>
            </a:pPr>
            <a:r>
              <a:rPr lang="en-US"/>
              <a:t>Then they will be arranged in the logical way and sent to database server as packaged data</a:t>
            </a:r>
          </a:p>
          <a:p>
            <a:pPr marL="171450" indent="-171450">
              <a:buFont typeface="Arial" panose="020B0604020202020204" pitchFamily="34" charset="0"/>
              <a:buChar char="•"/>
            </a:pPr>
            <a:r>
              <a:rPr lang="en-US"/>
              <a:t>After running Queries on database, the system gets data and rearrange it into tables and graphs</a:t>
            </a:r>
          </a:p>
          <a:p>
            <a:pPr marL="171450" indent="-171450">
              <a:buFont typeface="Arial" panose="020B0604020202020204" pitchFamily="34" charset="0"/>
              <a:buChar char="•"/>
            </a:pPr>
            <a:r>
              <a:rPr lang="en-US"/>
              <a:t>Following that the frontend will stylize the layout and user interface</a:t>
            </a:r>
          </a:p>
          <a:p>
            <a:pPr marL="171450" indent="-171450">
              <a:buFont typeface="Arial" panose="020B0604020202020204" pitchFamily="34" charset="0"/>
              <a:buChar char="•"/>
            </a:pPr>
            <a:r>
              <a:rPr lang="en-US"/>
              <a:t>And that is what User can experience on our website</a:t>
            </a:r>
          </a:p>
          <a:p>
            <a:pPr marL="171450" indent="-171450">
              <a:buFont typeface="Arial" panose="020B0604020202020204" pitchFamily="34" charset="0"/>
              <a:buChar char="•"/>
            </a:pPr>
            <a:endParaRPr lang="en-US"/>
          </a:p>
          <a:p>
            <a:pPr marL="0" indent="0">
              <a:buFont typeface="Arial" panose="020B0604020202020204" pitchFamily="34" charset="0"/>
              <a:buNone/>
            </a:pPr>
            <a:r>
              <a:rPr lang="vi-VN"/>
              <a:t>Đây là Sơ đồ về cách hoạt động của </a:t>
            </a:r>
            <a:r>
              <a:rPr lang="en-US" b="1"/>
              <a:t>Score</a:t>
            </a:r>
            <a:r>
              <a:rPr lang="vi-VN" b="1"/>
              <a:t>:</a:t>
            </a:r>
            <a:endParaRPr lang="en-US" b="1"/>
          </a:p>
          <a:p>
            <a:pPr marL="171450" indent="-171450">
              <a:buFont typeface="Arial" panose="020B0604020202020204" pitchFamily="34" charset="0"/>
              <a:buChar char="•"/>
            </a:pPr>
            <a:r>
              <a:rPr lang="vi-VN"/>
              <a:t>Đầu tiên, hệ thống nhận từ khóa từ người dùng
Sau đó, chúng sẽ được sắp xếp một cách hợp lý và gửi đến máy chủ cơ sở dữ liệu dưới dạng dữ liệu đóng gói
Sau khi chạy </a:t>
            </a:r>
            <a:r>
              <a:rPr lang="vi-VN" b="1"/>
              <a:t>Truy vấn trên cơ sở dữ liệu</a:t>
            </a:r>
            <a:r>
              <a:rPr lang="vi-VN"/>
              <a:t>, hệ thống sẽ lấy dữ liệu và sắp xếp lại nó thành các bảng và đồ thị
</a:t>
            </a:r>
            <a:r>
              <a:rPr lang="en-US"/>
              <a:t>Tiếp theo là </a:t>
            </a:r>
            <a:r>
              <a:rPr lang="en-US" b="1"/>
              <a:t>bộ phận frontend </a:t>
            </a:r>
            <a:r>
              <a:rPr lang="en-US"/>
              <a:t>trình bày bố cục và giao diện người dùng</a:t>
            </a:r>
          </a:p>
          <a:p>
            <a:pPr marL="171450" indent="-171450">
              <a:buFont typeface="Arial" panose="020B0604020202020204" pitchFamily="34" charset="0"/>
              <a:buChar char="•"/>
            </a:pPr>
            <a:r>
              <a:rPr lang="en-US"/>
              <a:t>Và đó là những gì người dùng có thể trải nghiệm trên website của chúng tôi</a:t>
            </a:r>
          </a:p>
        </p:txBody>
      </p:sp>
      <p:sp>
        <p:nvSpPr>
          <p:cNvPr id="4" name="Slide Number Placeholder 3"/>
          <p:cNvSpPr>
            <a:spLocks noGrp="1"/>
          </p:cNvSpPr>
          <p:nvPr>
            <p:ph type="sldNum" sz="quarter" idx="5"/>
          </p:nvPr>
        </p:nvSpPr>
        <p:spPr/>
        <p:txBody>
          <a:bodyPr/>
          <a:lstStyle/>
          <a:p>
            <a:fld id="{A0C27D15-D9EB-4174-8B99-D4A932DE1493}" type="slidenum">
              <a:rPr lang="en-US" smtClean="0"/>
              <a:pPr/>
              <a:t>16</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17</a:t>
            </a:fld>
            <a:endParaRPr lang="en-US"/>
          </a:p>
        </p:txBody>
      </p:sp>
    </p:spTree>
    <p:extLst>
      <p:ext uri="{BB962C8B-B14F-4D97-AF65-F5344CB8AC3E}">
        <p14:creationId xmlns:p14="http://schemas.microsoft.com/office/powerpoint/2010/main" val="4687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a:t>
            </a:r>
            <a:r>
              <a:rPr lang="en-US" sz="1800" b="1" i="0" u="none" strike="noStrike">
                <a:solidFill>
                  <a:srgbClr val="000000"/>
                </a:solidFill>
                <a:effectLst/>
                <a:latin typeface="Times New Roman" panose="02020603050405020304" pitchFamily="18" charset="0"/>
              </a:rPr>
              <a:t>use the relational database model.</a:t>
            </a:r>
            <a:br>
              <a:rPr lang="en-US"/>
            </a:br>
            <a:endParaRPr lang="en-US"/>
          </a:p>
          <a:p>
            <a:pPr rtl="0">
              <a:spcBef>
                <a:spcPts val="1200"/>
              </a:spcBef>
              <a:spcAft>
                <a:spcPts val="1200"/>
              </a:spcAft>
            </a:pPr>
            <a:r>
              <a:rPr lang="en-US" sz="1200" b="0" i="0" u="none" strike="noStrike">
                <a:solidFill>
                  <a:srgbClr val="000000"/>
                </a:solidFill>
                <a:effectLst/>
                <a:latin typeface="Times New Roman" panose="02020603050405020304" pitchFamily="18" charset="0"/>
              </a:rPr>
              <a:t>Chúng tôi sử dụng cơ sở dữ liệu quan hệ</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160781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a:t>Data is planned into tables with careful calculation to </a:t>
            </a:r>
            <a:r>
              <a:rPr lang="en-US" sz="1800" b="1">
                <a:solidFill>
                  <a:srgbClr val="2F5597"/>
                </a:solidFill>
              </a:rPr>
              <a:t>avoid excess data</a:t>
            </a:r>
          </a:p>
          <a:p>
            <a:pPr marL="0" marR="0" lvl="0" indent="0" algn="l" defTabSz="914400" rtl="0" eaLnBrk="1" fontAlgn="auto" latinLnBrk="0" hangingPunct="1">
              <a:lnSpc>
                <a:spcPct val="100000"/>
              </a:lnSpc>
              <a:spcBef>
                <a:spcPts val="1200"/>
              </a:spcBef>
              <a:spcAft>
                <a:spcPts val="1200"/>
              </a:spcAft>
              <a:buClrTx/>
              <a:buSzTx/>
              <a:buFontTx/>
              <a:buNone/>
              <a:tabLst/>
              <a:defRPr/>
            </a:pPr>
            <a:endParaRPr lang="en-US" sz="1200">
              <a:solidFill>
                <a:srgbClr val="000000"/>
              </a:solidFill>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vi-VN" sz="1200">
                <a:solidFill>
                  <a:srgbClr val="000000"/>
                </a:solidFill>
                <a:effectLst/>
              </a:rPr>
              <a:t>Dữ liệu được </a:t>
            </a:r>
            <a:r>
              <a:rPr lang="en-US" sz="1200">
                <a:solidFill>
                  <a:srgbClr val="000000"/>
                </a:solidFill>
                <a:effectLst/>
              </a:rPr>
              <a:t>phân</a:t>
            </a:r>
            <a:r>
              <a:rPr lang="vi-VN" sz="1200">
                <a:solidFill>
                  <a:srgbClr val="000000"/>
                </a:solidFill>
                <a:effectLst/>
              </a:rPr>
              <a:t> hoạch </a:t>
            </a:r>
            <a:r>
              <a:rPr lang="en-US" sz="1200">
                <a:solidFill>
                  <a:srgbClr val="000000"/>
                </a:solidFill>
                <a:effectLst/>
              </a:rPr>
              <a:t>vào</a:t>
            </a:r>
            <a:r>
              <a:rPr lang="vi-VN" sz="1200">
                <a:solidFill>
                  <a:srgbClr val="000000"/>
                </a:solidFill>
                <a:effectLst/>
              </a:rPr>
              <a:t> các bảng với sự tính toán cẩn thận để tránh dư thừa dữ liệu</a:t>
            </a:r>
          </a:p>
          <a:p>
            <a:pPr rtl="0">
              <a:spcBef>
                <a:spcPts val="1200"/>
              </a:spcBef>
              <a:spcAft>
                <a:spcPts val="1200"/>
              </a:spcAft>
            </a:pP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22446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a:t>The database is also calculated so that it </a:t>
            </a:r>
            <a:r>
              <a:rPr lang="en-US" sz="1800" b="1">
                <a:solidFill>
                  <a:srgbClr val="2F5597"/>
                </a:solidFill>
              </a:rPr>
              <a:t>can be adapted </a:t>
            </a:r>
            <a:r>
              <a:rPr lang="en-US" sz="1800"/>
              <a:t>in changes</a:t>
            </a:r>
          </a:p>
          <a:p>
            <a:pPr algn="l"/>
            <a:endParaRPr lang="en-US" sz="1800"/>
          </a:p>
          <a:p>
            <a:pPr algn="l"/>
            <a:r>
              <a:rPr lang="vi-VN" sz="1800"/>
              <a:t>Cơ sở dữ liệu cũng được tính toán để có thể </a:t>
            </a:r>
            <a:r>
              <a:rPr lang="en-US" sz="1800"/>
              <a:t>thích nghi đ</a:t>
            </a:r>
            <a:r>
              <a:rPr lang="vi-VN" sz="1800"/>
              <a:t>ược </a:t>
            </a:r>
            <a:r>
              <a:rPr lang="en-US" sz="1800"/>
              <a:t>với những sự </a:t>
            </a:r>
            <a:r>
              <a:rPr lang="vi-VN" sz="1800"/>
              <a:t>thay đổi</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79966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157904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175276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Score is a website project that aims to make it easier to choose a high school for </a:t>
            </a:r>
            <a:r>
              <a:rPr lang="en-US" sz="1800" b="1">
                <a:solidFill>
                  <a:srgbClr val="2F5597"/>
                </a:solidFill>
              </a:rPr>
              <a:t>parents</a:t>
            </a:r>
            <a:r>
              <a:rPr lang="en-US" sz="1800"/>
              <a:t>, </a:t>
            </a:r>
            <a:r>
              <a:rPr lang="en-US" sz="1800" b="1">
                <a:solidFill>
                  <a:srgbClr val="2F5597"/>
                </a:solidFill>
              </a:rPr>
              <a:t>teachers </a:t>
            </a:r>
            <a:r>
              <a:rPr lang="en-US" sz="1800"/>
              <a:t>and </a:t>
            </a:r>
            <a:r>
              <a:rPr lang="en-US" sz="1800" b="1">
                <a:solidFill>
                  <a:srgbClr val="2F5597"/>
                </a:solidFill>
              </a:rPr>
              <a:t>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Score là một dự án website nhằm giúp chọn trường THPT dễ dàng hơn cho phụ huynh, giáo viên và học sinh</a:t>
            </a:r>
          </a:p>
        </p:txBody>
      </p:sp>
      <p:sp>
        <p:nvSpPr>
          <p:cNvPr id="4" name="Slide Number Placeholder 3"/>
          <p:cNvSpPr>
            <a:spLocks noGrp="1"/>
          </p:cNvSpPr>
          <p:nvPr>
            <p:ph type="sldNum" sz="quarter" idx="5"/>
          </p:nvPr>
        </p:nvSpPr>
        <p:spPr/>
        <p:txBody>
          <a:bodyPr/>
          <a:lstStyle/>
          <a:p>
            <a:fld id="{A0C27D15-D9EB-4174-8B99-D4A932DE1493}" type="slidenum">
              <a:rPr lang="en-US" smtClean="0"/>
              <a:t>5</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76496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41661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408792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28</a:t>
            </a:fld>
            <a:endParaRPr lang="en-US"/>
          </a:p>
        </p:txBody>
      </p:sp>
    </p:spTree>
    <p:extLst>
      <p:ext uri="{BB962C8B-B14F-4D97-AF65-F5344CB8AC3E}">
        <p14:creationId xmlns:p14="http://schemas.microsoft.com/office/powerpoint/2010/main" val="1114067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29</a:t>
            </a:fld>
            <a:endParaRPr lang="en-US"/>
          </a:p>
        </p:txBody>
      </p:sp>
    </p:spTree>
    <p:extLst>
      <p:ext uri="{BB962C8B-B14F-4D97-AF65-F5344CB8AC3E}">
        <p14:creationId xmlns:p14="http://schemas.microsoft.com/office/powerpoint/2010/main" val="425486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30</a:t>
            </a:fld>
            <a:endParaRPr lang="en-US"/>
          </a:p>
        </p:txBody>
      </p:sp>
    </p:spTree>
    <p:extLst>
      <p:ext uri="{BB962C8B-B14F-4D97-AF65-F5344CB8AC3E}">
        <p14:creationId xmlns:p14="http://schemas.microsoft.com/office/powerpoint/2010/main" val="19745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31</a:t>
            </a:fld>
            <a:endParaRPr lang="en-US"/>
          </a:p>
        </p:txBody>
      </p:sp>
    </p:spTree>
    <p:extLst>
      <p:ext uri="{BB962C8B-B14F-4D97-AF65-F5344CB8AC3E}">
        <p14:creationId xmlns:p14="http://schemas.microsoft.com/office/powerpoint/2010/main" val="3661335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32</a:t>
            </a:fld>
            <a:endParaRPr lang="en-US"/>
          </a:p>
        </p:txBody>
      </p:sp>
    </p:spTree>
    <p:extLst>
      <p:ext uri="{BB962C8B-B14F-4D97-AF65-F5344CB8AC3E}">
        <p14:creationId xmlns:p14="http://schemas.microsoft.com/office/powerpoint/2010/main" val="1907122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33</a:t>
            </a:fld>
            <a:endParaRPr lang="en-US"/>
          </a:p>
        </p:txBody>
      </p:sp>
    </p:spTree>
    <p:extLst>
      <p:ext uri="{BB962C8B-B14F-4D97-AF65-F5344CB8AC3E}">
        <p14:creationId xmlns:p14="http://schemas.microsoft.com/office/powerpoint/2010/main" val="15033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Why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Vì sao chúng em thực hiện dự án này?</a:t>
            </a:r>
          </a:p>
        </p:txBody>
      </p:sp>
      <p:sp>
        <p:nvSpPr>
          <p:cNvPr id="4" name="Slide Number Placeholder 3"/>
          <p:cNvSpPr>
            <a:spLocks noGrp="1"/>
          </p:cNvSpPr>
          <p:nvPr>
            <p:ph type="sldNum" sz="quarter" idx="5"/>
          </p:nvPr>
        </p:nvSpPr>
        <p:spPr/>
        <p:txBody>
          <a:bodyPr/>
          <a:lstStyle/>
          <a:p>
            <a:fld id="{A0C27D15-D9EB-4174-8B99-D4A932DE1493}" type="slidenum">
              <a:rPr lang="en-US" smtClean="0"/>
              <a:pPr/>
              <a:t>6</a:t>
            </a:fld>
            <a:endParaRPr lang="en-US"/>
          </a:p>
        </p:txBody>
      </p:sp>
    </p:spTree>
    <p:extLst>
      <p:ext uri="{BB962C8B-B14F-4D97-AF65-F5344CB8AC3E}">
        <p14:creationId xmlns:p14="http://schemas.microsoft.com/office/powerpoint/2010/main" val="14580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Kì thi tuyển sinh lớp 10 là một cột mốc quan trọng</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Hiện nay, điểm chuẩn tuyển sinh 10 được đăng công khai trên các trang thông tin, nhưng chỉ dừng lại ở các hình ảnh và dữ liệu rời rạc</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8</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to make the right decisions</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Do đó, việc tra cứu cũng như so sánh điểm số giữa các trường tốn rất nhiều thời gian, gây khó khăn trong việc đưa ra quyết định đúng đắn</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a:solidFill>
                  <a:srgbClr val="8FAADC"/>
                </a:solidFill>
              </a:rPr>
              <a:t>Therefore,</a:t>
            </a:r>
            <a:r>
              <a:rPr lang="en-US" sz="1800" b="0"/>
              <a:t> SCORE </a:t>
            </a:r>
            <a:r>
              <a:rPr lang="en-US" sz="1800" b="0">
                <a:solidFill>
                  <a:srgbClr val="8FAADC"/>
                </a:solidFill>
              </a:rPr>
              <a:t>was born and developed to support users: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Vì thế, SCORE ra đời và phát triển nhằm hỗ trợ người dùng</a:t>
            </a:r>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2021 and perform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in the most visual way</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(sorting, statistics, filtering, ranking,…) </a:t>
            </a:r>
            <a:r>
              <a:rPr lang="en-US" sz="1800">
                <a:effectLst/>
                <a:latin typeface="Times New Roman" panose="02020603050405020304" pitchFamily="18" charset="0"/>
                <a:ea typeface="Calibri" panose="020F0502020204030204" pitchFamily="34" charset="0"/>
                <a:cs typeface="Times New Roman" panose="02020603050405020304" pitchFamily="18" charset="0"/>
              </a:rPr>
              <a:t>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a:t>Export data in </a:t>
            </a:r>
            <a:r>
              <a:rPr lang="en-US" sz="2800" b="1">
                <a:solidFill>
                  <a:srgbClr val="EC4235"/>
                </a:solidFill>
              </a:rPr>
              <a:t>PDF</a:t>
            </a:r>
            <a:r>
              <a:rPr lang="en-US" sz="2800"/>
              <a:t> or </a:t>
            </a:r>
            <a:r>
              <a:rPr lang="en-US" sz="2800" b="1">
                <a:solidFill>
                  <a:srgbClr val="34A855"/>
                </a:solidFill>
              </a:rPr>
              <a:t>Excel</a:t>
            </a:r>
            <a:r>
              <a:rPr lang="en-US" sz="2800"/>
              <a:t> form</a:t>
            </a:r>
            <a:endParaRPr lang="en-US" sz="2800" b="1">
              <a:solidFill>
                <a:srgbClr val="2F5597"/>
              </a:solidFill>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b="1"/>
              <a:t>Administrator</a:t>
            </a:r>
            <a:r>
              <a:rPr lang="en-US" sz="2800"/>
              <a:t> updates data anually</a:t>
            </a:r>
            <a:endParaRPr lang="en-US" sz="2800" b="1">
              <a:solidFill>
                <a:srgbClr val="2F5597"/>
              </a:solidFill>
            </a:endParaRPr>
          </a:p>
          <a:p>
            <a:pPr marL="285750" lvl="0" indent="-285750">
              <a:lnSpc>
                <a:spcPct val="107000"/>
              </a:lnSpc>
              <a:spcAft>
                <a:spcPts val="800"/>
              </a:spcAft>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 thập dữ liệu điểm chuẩn tuyển sinh từ năm 2015 đến 2021 và biểu diễn một cách trực quan nhất</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hợp các chức năng phân tích dữ liệu (sắp xếp, thống kế, lọc, xếp hạng…) để người dung có thể nhanh chóng nắm bắt ý nghĩa và sự tương quan của dữ liệu</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Đưa ra gợi ý chọn trường dựa trên dự đoán điểm số</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Trích xuất dữ liệu dưới dạng tập tin PDF hoặc Excel</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Quản trị viên cập nhật dữ liệu hằng năm</a:t>
            </a:r>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tôi thực hiện bằng cách nào?</a:t>
            </a:r>
          </a:p>
        </p:txBody>
      </p:sp>
      <p:sp>
        <p:nvSpPr>
          <p:cNvPr id="4" name="Slide Number Placeholder 3"/>
          <p:cNvSpPr>
            <a:spLocks noGrp="1"/>
          </p:cNvSpPr>
          <p:nvPr>
            <p:ph type="sldNum" sz="quarter" idx="5"/>
          </p:nvPr>
        </p:nvSpPr>
        <p:spPr/>
        <p:txBody>
          <a:bodyPr/>
          <a:lstStyle/>
          <a:p>
            <a:fld id="{A0C27D15-D9EB-4174-8B99-D4A932DE1493}" type="slidenum">
              <a:rPr lang="en-US" smtClean="0"/>
              <a:pPr/>
              <a:t>12</a:t>
            </a:fld>
            <a:endParaRPr lang="en-US"/>
          </a:p>
        </p:txBody>
      </p:sp>
    </p:spTree>
    <p:extLst>
      <p:ext uri="{BB962C8B-B14F-4D97-AF65-F5344CB8AC3E}">
        <p14:creationId xmlns:p14="http://schemas.microsoft.com/office/powerpoint/2010/main" val="193900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8/1/2022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8/1/2022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10.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70.png"/><Relationship Id="rId5"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0.png"/><Relationship Id="rId5" Type="http://schemas.openxmlformats.org/officeDocument/2006/relationships/slide" Target="slide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5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690032" y="2706129"/>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t>
            </a:r>
            <a:r>
              <a:rPr lang="en-US" b="1">
                <a:solidFill>
                  <a:srgbClr val="2F5597"/>
                </a:solidFill>
              </a:rPr>
              <a:t>SCORE</a:t>
            </a:r>
            <a:r>
              <a:rPr lang="en-US"/>
              <a:t> data from </a:t>
            </a:r>
            <a:r>
              <a:rPr lang="en-US" b="1">
                <a:solidFill>
                  <a:srgbClr val="2F5597"/>
                </a:solidFill>
              </a:rPr>
              <a:t>2015</a:t>
            </a:r>
            <a:r>
              <a:rPr lang="en-US"/>
              <a:t> to </a:t>
            </a:r>
            <a:r>
              <a:rPr lang="en-US" b="1">
                <a:solidFill>
                  <a:srgbClr val="2F5597"/>
                </a:solidFill>
              </a:rPr>
              <a:t>2021</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690032" y="3486989"/>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ranking)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690032" y="3952058"/>
            <a:ext cx="6716429"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 </a:t>
            </a:r>
            <a:r>
              <a:rPr lang="en-US" b="1">
                <a:solidFill>
                  <a:srgbClr val="2F5597"/>
                </a:solidFill>
              </a:rPr>
              <a:t>based on score estimates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2790942"/>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3"/>
            <p:extLst>
              <p:ext uri="{DAA4B4D4-6D71-4841-9C94-3DE7FCFB9230}">
                <p14:media xmlns:p14="http://schemas.microsoft.com/office/powerpoint/2010/main" r:embed="rId2">
                  <p14:bmkLst>
                    <p14:bmk name="Bookmark 1" time="1773.6666"/>
                  </p14:bmkLst>
                </p14:media>
              </p:ext>
            </p:extLst>
          </p:nvPr>
        </p:nvPicPr>
        <p:blipFill rotWithShape="1">
          <a:blip r:embed="rId6"/>
          <a:srcRect b="8333"/>
          <a:stretch/>
        </p:blipFill>
        <p:spPr>
          <a:xfrm>
            <a:off x="7856736" y="2897506"/>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7">
            <a:extLst>
              <a:ext uri="{28A0092B-C50C-407E-A947-70E740481C1C}">
                <a14:useLocalDpi xmlns:a14="http://schemas.microsoft.com/office/drawing/2010/main" val="0"/>
              </a:ext>
            </a:extLst>
          </a:blip>
          <a:srcRect b="9015"/>
          <a:stretch/>
        </p:blipFill>
        <p:spPr>
          <a:xfrm>
            <a:off x="7856736" y="2898032"/>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
        <p:nvSpPr>
          <p:cNvPr id="10" name="TextBox 9">
            <a:extLst>
              <a:ext uri="{FF2B5EF4-FFF2-40B4-BE49-F238E27FC236}">
                <a16:creationId xmlns:a16="http://schemas.microsoft.com/office/drawing/2014/main" id="{416957C2-17C4-C4CF-15AD-39F7CA579804}"/>
              </a:ext>
            </a:extLst>
          </p:cNvPr>
          <p:cNvSpPr txBox="1"/>
          <p:nvPr/>
        </p:nvSpPr>
        <p:spPr>
          <a:xfrm>
            <a:off x="690032" y="5197986"/>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Administrator updates data anually</a:t>
            </a:r>
            <a:endParaRPr lang="en-US" b="1">
              <a:solidFill>
                <a:srgbClr val="2F5597"/>
              </a:solidFill>
            </a:endParaRPr>
          </a:p>
        </p:txBody>
      </p:sp>
      <p:sp>
        <p:nvSpPr>
          <p:cNvPr id="12" name="TextBox 11">
            <a:extLst>
              <a:ext uri="{FF2B5EF4-FFF2-40B4-BE49-F238E27FC236}">
                <a16:creationId xmlns:a16="http://schemas.microsoft.com/office/drawing/2014/main" id="{747849E2-6977-E844-8963-B614236A2047}"/>
              </a:ext>
            </a:extLst>
          </p:cNvPr>
          <p:cNvSpPr txBox="1"/>
          <p:nvPr/>
        </p:nvSpPr>
        <p:spPr>
          <a:xfrm>
            <a:off x="690032" y="4732918"/>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Export data in </a:t>
            </a:r>
            <a:r>
              <a:rPr lang="en-US">
                <a:solidFill>
                  <a:srgbClr val="EC4235"/>
                </a:solidFill>
              </a:rPr>
              <a:t>PDF</a:t>
            </a:r>
            <a:r>
              <a:rPr lang="en-US"/>
              <a:t> or </a:t>
            </a:r>
            <a:r>
              <a:rPr lang="en-US">
                <a:solidFill>
                  <a:srgbClr val="34A855"/>
                </a:solidFill>
              </a:rPr>
              <a:t>Excel</a:t>
            </a:r>
            <a:r>
              <a:rPr lang="en-US"/>
              <a:t> form</a:t>
            </a:r>
            <a:endParaRPr lang="en-US" b="1">
              <a:solidFill>
                <a:srgbClr val="2F5597"/>
              </a:solidFill>
            </a:endParaRPr>
          </a:p>
        </p:txBody>
      </p:sp>
    </p:spTree>
    <p:custDataLst>
      <p:tags r:id="rId1"/>
    </p:custDataLst>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1" presetClass="mediacall" presetSubtype="0" fill="hold" nodeType="withEffect">
                                  <p:stCondLst>
                                    <p:cond delay="0"/>
                                  </p:stCondLst>
                                  <p:childTnLst>
                                    <p:cmd type="call" cmd="playFrom(0.0)">
                                      <p:cBhvr>
                                        <p:cTn id="24" dur="1878" fill="hold"/>
                                        <p:tgtEl>
                                          <p:spTgt spid="32"/>
                                        </p:tgtEl>
                                      </p:cBhvr>
                                    </p:cmd>
                                  </p:childTnLst>
                                </p:cTn>
                              </p:par>
                            </p:childTnLst>
                          </p:cTn>
                        </p:par>
                        <p:par>
                          <p:cTn id="25" fill="hold">
                            <p:stCondLst>
                              <p:cond delay="1878"/>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accel="50000" decel="5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accel="50000" decel="5000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accel="50000" decel="5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display="0">
                  <p:stCondLst>
                    <p:cond delay="indefinite"/>
                  </p:stCondLst>
                </p:cTn>
                <p:tgtEl>
                  <p:spTgt spid="32"/>
                </p:tgtEl>
              </p:cMediaNode>
            </p:video>
          </p:childTnLst>
        </p:cTn>
      </p:par>
    </p:tnLst>
    <p:bldLst>
      <p:bldP spid="3" grpId="0"/>
      <p:bldP spid="4" grpId="0"/>
      <p:bldP spid="7" grpId="0"/>
      <p:bldP spid="10" grpId="0"/>
      <p:bldP spid="12" grpId="0"/>
    </p:bldLst>
  </p:timing>
  <p:extLst>
    <p:ext uri="{E180D4A7-C9FB-4DFB-919C-405C955672EB}">
      <p14:showEvtLst xmlns:p14="http://schemas.microsoft.com/office/powerpoint/2010/main">
        <p14:playEvt time="6799" objId="32"/>
        <p14:stopEvt time="8678" objId="3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75924" y="1302837"/>
            <a:ext cx="40401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How is</a:t>
            </a:r>
            <a:r>
              <a:rPr lang="en-US"/>
              <a:t> SCORE </a:t>
            </a:r>
            <a:r>
              <a:rPr lang="en-US">
                <a:solidFill>
                  <a:srgbClr val="8FAADC"/>
                </a:solidFill>
              </a:rPr>
              <a:t>constructed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pSp>
        <p:nvGrpSpPr>
          <p:cNvPr id="82" name="3 sọc">
            <a:extLst>
              <a:ext uri="{FF2B5EF4-FFF2-40B4-BE49-F238E27FC236}">
                <a16:creationId xmlns:a16="http://schemas.microsoft.com/office/drawing/2014/main" id="{A1C47DA8-066A-DBFE-A4A7-8296E03B70C1}"/>
              </a:ext>
            </a:extLst>
          </p:cNvPr>
          <p:cNvGrpSpPr/>
          <p:nvPr/>
        </p:nvGrpSpPr>
        <p:grpSpPr>
          <a:xfrm>
            <a:off x="160866" y="2520915"/>
            <a:ext cx="11870267" cy="2190075"/>
            <a:chOff x="160866" y="2520915"/>
            <a:chExt cx="11870267" cy="2190075"/>
          </a:xfrm>
        </p:grpSpPr>
        <p:sp>
          <p:nvSpPr>
            <p:cNvPr id="52" name="Free-form: Shape 51">
              <a:extLst>
                <a:ext uri="{FF2B5EF4-FFF2-40B4-BE49-F238E27FC236}">
                  <a16:creationId xmlns:a16="http://schemas.microsoft.com/office/drawing/2014/main" id="{233A0E71-90C1-B320-57FE-DA0261495758}"/>
                </a:ext>
              </a:extLst>
            </p:cNvPr>
            <p:cNvSpPr/>
            <p:nvPr/>
          </p:nvSpPr>
          <p:spPr>
            <a:xfrm>
              <a:off x="160866" y="4144718"/>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Details</a:t>
              </a:r>
            </a:p>
          </p:txBody>
        </p:sp>
        <p:sp>
          <p:nvSpPr>
            <p:cNvPr id="53" name="Free-form: Shape 52">
              <a:extLst>
                <a:ext uri="{FF2B5EF4-FFF2-40B4-BE49-F238E27FC236}">
                  <a16:creationId xmlns:a16="http://schemas.microsoft.com/office/drawing/2014/main" id="{3D072132-7344-9B56-71CC-3E8BDB31DE0E}"/>
                </a:ext>
              </a:extLst>
            </p:cNvPr>
            <p:cNvSpPr/>
            <p:nvPr/>
          </p:nvSpPr>
          <p:spPr>
            <a:xfrm>
              <a:off x="160866" y="3319662"/>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Functions</a:t>
              </a:r>
            </a:p>
          </p:txBody>
        </p:sp>
        <p:sp>
          <p:nvSpPr>
            <p:cNvPr id="54" name="Free-form: Shape 53">
              <a:extLst>
                <a:ext uri="{FF2B5EF4-FFF2-40B4-BE49-F238E27FC236}">
                  <a16:creationId xmlns:a16="http://schemas.microsoft.com/office/drawing/2014/main" id="{C7C4BB95-5267-10D9-A62A-5D18C52749BB}"/>
                </a:ext>
              </a:extLst>
            </p:cNvPr>
            <p:cNvSpPr/>
            <p:nvPr/>
          </p:nvSpPr>
          <p:spPr>
            <a:xfrm>
              <a:off x="160866" y="2520915"/>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
        <p:nvSpPr>
          <p:cNvPr id="55" name="Score">
            <a:extLst>
              <a:ext uri="{FF2B5EF4-FFF2-40B4-BE49-F238E27FC236}">
                <a16:creationId xmlns:a16="http://schemas.microsoft.com/office/drawing/2014/main" id="{3626FFDF-99C5-C57C-8EF2-BB687C507055}"/>
              </a:ext>
            </a:extLst>
          </p:cNvPr>
          <p:cNvSpPr/>
          <p:nvPr/>
        </p:nvSpPr>
        <p:spPr>
          <a:xfrm>
            <a:off x="7366192" y="2568087"/>
            <a:ext cx="1243384" cy="471893"/>
          </a:xfrm>
          <a:custGeom>
            <a:avLst/>
            <a:gdLst>
              <a:gd name="connsiteX0" fmla="*/ 0 w 1243384"/>
              <a:gd name="connsiteY0" fmla="*/ 47189 h 471893"/>
              <a:gd name="connsiteX1" fmla="*/ 47189 w 1243384"/>
              <a:gd name="connsiteY1" fmla="*/ 0 h 471893"/>
              <a:gd name="connsiteX2" fmla="*/ 1196195 w 1243384"/>
              <a:gd name="connsiteY2" fmla="*/ 0 h 471893"/>
              <a:gd name="connsiteX3" fmla="*/ 1243384 w 1243384"/>
              <a:gd name="connsiteY3" fmla="*/ 47189 h 471893"/>
              <a:gd name="connsiteX4" fmla="*/ 1243384 w 1243384"/>
              <a:gd name="connsiteY4" fmla="*/ 424704 h 471893"/>
              <a:gd name="connsiteX5" fmla="*/ 1196195 w 1243384"/>
              <a:gd name="connsiteY5" fmla="*/ 471893 h 471893"/>
              <a:gd name="connsiteX6" fmla="*/ 47189 w 1243384"/>
              <a:gd name="connsiteY6" fmla="*/ 471893 h 471893"/>
              <a:gd name="connsiteX7" fmla="*/ 0 w 1243384"/>
              <a:gd name="connsiteY7" fmla="*/ 424704 h 471893"/>
              <a:gd name="connsiteX8" fmla="*/ 0 w 124338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384" h="471893">
                <a:moveTo>
                  <a:pt x="0" y="47189"/>
                </a:moveTo>
                <a:cubicBezTo>
                  <a:pt x="0" y="21127"/>
                  <a:pt x="21127" y="0"/>
                  <a:pt x="47189" y="0"/>
                </a:cubicBezTo>
                <a:lnTo>
                  <a:pt x="1196195" y="0"/>
                </a:lnTo>
                <a:cubicBezTo>
                  <a:pt x="1222257" y="0"/>
                  <a:pt x="1243384" y="21127"/>
                  <a:pt x="1243384" y="47189"/>
                </a:cubicBezTo>
                <a:lnTo>
                  <a:pt x="1243384" y="424704"/>
                </a:lnTo>
                <a:cubicBezTo>
                  <a:pt x="1243384" y="450766"/>
                  <a:pt x="1222257" y="471893"/>
                  <a:pt x="1196195" y="471893"/>
                </a:cubicBezTo>
                <a:lnTo>
                  <a:pt x="47189" y="471893"/>
                </a:lnTo>
                <a:cubicBezTo>
                  <a:pt x="21127" y="471893"/>
                  <a:pt x="0" y="450766"/>
                  <a:pt x="0" y="424704"/>
                </a:cubicBezTo>
                <a:lnTo>
                  <a:pt x="0" y="4718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01" tIns="120501" rIns="120501" bIns="120501"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useoModerno" pitchFamily="2" charset="0"/>
              </a:rPr>
              <a:t>Score</a:t>
            </a:r>
          </a:p>
        </p:txBody>
      </p:sp>
      <p:sp>
        <p:nvSpPr>
          <p:cNvPr id="56" name="line 1">
            <a:extLst>
              <a:ext uri="{FF2B5EF4-FFF2-40B4-BE49-F238E27FC236}">
                <a16:creationId xmlns:a16="http://schemas.microsoft.com/office/drawing/2014/main" id="{9DE7118C-EBF6-A976-D776-260D66EDFCEB}"/>
              </a:ext>
            </a:extLst>
          </p:cNvPr>
          <p:cNvSpPr/>
          <p:nvPr/>
        </p:nvSpPr>
        <p:spPr>
          <a:xfrm>
            <a:off x="4997260" y="3039980"/>
            <a:ext cx="2990624" cy="326871"/>
          </a:xfrm>
          <a:custGeom>
            <a:avLst/>
            <a:gdLst/>
            <a:ahLst/>
            <a:cxnLst/>
            <a:rect l="0" t="0" r="0" b="0"/>
            <a:pathLst>
              <a:path>
                <a:moveTo>
                  <a:pt x="2990624" y="0"/>
                </a:moveTo>
                <a:lnTo>
                  <a:pt x="2990624"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earch">
            <a:extLst>
              <a:ext uri="{FF2B5EF4-FFF2-40B4-BE49-F238E27FC236}">
                <a16:creationId xmlns:a16="http://schemas.microsoft.com/office/drawing/2014/main" id="{EC8B0160-3199-F934-7AD5-0540D58AAE0C}"/>
              </a:ext>
            </a:extLst>
          </p:cNvPr>
          <p:cNvSpPr/>
          <p:nvPr/>
        </p:nvSpPr>
        <p:spPr>
          <a:xfrm>
            <a:off x="4484455"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58" name="line 1 1">
            <a:extLst>
              <a:ext uri="{FF2B5EF4-FFF2-40B4-BE49-F238E27FC236}">
                <a16:creationId xmlns:a16="http://schemas.microsoft.com/office/drawing/2014/main" id="{9E70D9CB-9AC6-1157-2C93-7F702A5A3176}"/>
              </a:ext>
            </a:extLst>
          </p:cNvPr>
          <p:cNvSpPr/>
          <p:nvPr/>
        </p:nvSpPr>
        <p:spPr>
          <a:xfrm>
            <a:off x="4077068"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School name">
            <a:extLst>
              <a:ext uri="{FF2B5EF4-FFF2-40B4-BE49-F238E27FC236}">
                <a16:creationId xmlns:a16="http://schemas.microsoft.com/office/drawing/2014/main" id="{1A57B03E-4084-B72A-9198-73256068F281}"/>
              </a:ext>
            </a:extLst>
          </p:cNvPr>
          <p:cNvSpPr/>
          <p:nvPr/>
        </p:nvSpPr>
        <p:spPr>
          <a:xfrm>
            <a:off x="372314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School name</a:t>
            </a:r>
          </a:p>
        </p:txBody>
      </p:sp>
      <p:sp>
        <p:nvSpPr>
          <p:cNvPr id="60" name="line 1 2">
            <a:extLst>
              <a:ext uri="{FF2B5EF4-FFF2-40B4-BE49-F238E27FC236}">
                <a16:creationId xmlns:a16="http://schemas.microsoft.com/office/drawing/2014/main" id="{A9C7D4A2-89E0-B287-5E1F-FBE10243CC14}"/>
              </a:ext>
            </a:extLst>
          </p:cNvPr>
          <p:cNvSpPr/>
          <p:nvPr/>
        </p:nvSpPr>
        <p:spPr>
          <a:xfrm>
            <a:off x="4951540" y="3838745"/>
            <a:ext cx="91440" cy="346888"/>
          </a:xfrm>
          <a:custGeom>
            <a:avLst/>
            <a:gdLst/>
            <a:ahLst/>
            <a:cxnLst/>
            <a:rect l="0" t="0" r="0" b="0"/>
            <a:pathLst>
              <a:path>
                <a:moveTo>
                  <a:pt x="45720" y="0"/>
                </a:moveTo>
                <a:lnTo>
                  <a:pt x="45720" y="173444"/>
                </a:lnTo>
                <a:lnTo>
                  <a:pt x="45741" y="173444"/>
                </a:lnTo>
                <a:lnTo>
                  <a:pt x="45741" y="34688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School type">
            <a:extLst>
              <a:ext uri="{FF2B5EF4-FFF2-40B4-BE49-F238E27FC236}">
                <a16:creationId xmlns:a16="http://schemas.microsoft.com/office/drawing/2014/main" id="{DC2FDB94-D2F1-4D88-0FB4-D87E5AE96D75}"/>
              </a:ext>
            </a:extLst>
          </p:cNvPr>
          <p:cNvSpPr/>
          <p:nvPr/>
        </p:nvSpPr>
        <p:spPr>
          <a:xfrm>
            <a:off x="4643362" y="4185633"/>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School type</a:t>
            </a:r>
          </a:p>
        </p:txBody>
      </p:sp>
      <p:sp>
        <p:nvSpPr>
          <p:cNvPr id="62" name="line 1 3">
            <a:extLst>
              <a:ext uri="{FF2B5EF4-FFF2-40B4-BE49-F238E27FC236}">
                <a16:creationId xmlns:a16="http://schemas.microsoft.com/office/drawing/2014/main" id="{D11407C9-CD27-2C03-FA0D-C2B712FDA2E3}"/>
              </a:ext>
            </a:extLst>
          </p:cNvPr>
          <p:cNvSpPr/>
          <p:nvPr/>
        </p:nvSpPr>
        <p:spPr>
          <a:xfrm>
            <a:off x="4997260" y="3838745"/>
            <a:ext cx="965444" cy="349347"/>
          </a:xfrm>
          <a:custGeom>
            <a:avLst/>
            <a:gdLst/>
            <a:ahLst/>
            <a:cxnLst/>
            <a:rect l="0" t="0" r="0" b="0"/>
            <a:pathLst>
              <a:path>
                <a:moveTo>
                  <a:pt x="0" y="0"/>
                </a:moveTo>
                <a:lnTo>
                  <a:pt x="0" y="174673"/>
                </a:lnTo>
                <a:lnTo>
                  <a:pt x="965444" y="174673"/>
                </a:lnTo>
                <a:lnTo>
                  <a:pt x="965444" y="34934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Year">
            <a:extLst>
              <a:ext uri="{FF2B5EF4-FFF2-40B4-BE49-F238E27FC236}">
                <a16:creationId xmlns:a16="http://schemas.microsoft.com/office/drawing/2014/main" id="{D7F3A509-30B7-FCA8-8130-FDCF02F11239}"/>
              </a:ext>
            </a:extLst>
          </p:cNvPr>
          <p:cNvSpPr/>
          <p:nvPr/>
        </p:nvSpPr>
        <p:spPr>
          <a:xfrm>
            <a:off x="5608785" y="4188092"/>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Year</a:t>
            </a:r>
          </a:p>
        </p:txBody>
      </p:sp>
      <p:sp>
        <p:nvSpPr>
          <p:cNvPr id="64" name="line 2">
            <a:extLst>
              <a:ext uri="{FF2B5EF4-FFF2-40B4-BE49-F238E27FC236}">
                <a16:creationId xmlns:a16="http://schemas.microsoft.com/office/drawing/2014/main" id="{3A554577-75AA-9A6B-E304-36944D038A16}"/>
              </a:ext>
            </a:extLst>
          </p:cNvPr>
          <p:cNvSpPr/>
          <p:nvPr/>
        </p:nvSpPr>
        <p:spPr>
          <a:xfrm>
            <a:off x="6837644" y="3039980"/>
            <a:ext cx="1150240" cy="326871"/>
          </a:xfrm>
          <a:custGeom>
            <a:avLst/>
            <a:gdLst/>
            <a:ahLst/>
            <a:cxnLst/>
            <a:rect l="0" t="0" r="0" b="0"/>
            <a:pathLst>
              <a:path>
                <a:moveTo>
                  <a:pt x="1150240" y="0"/>
                </a:moveTo>
                <a:lnTo>
                  <a:pt x="1150240"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Suggestion">
            <a:extLst>
              <a:ext uri="{FF2B5EF4-FFF2-40B4-BE49-F238E27FC236}">
                <a16:creationId xmlns:a16="http://schemas.microsoft.com/office/drawing/2014/main" id="{AF63AB2D-8774-89E5-B095-61EC713718E3}"/>
              </a:ext>
            </a:extLst>
          </p:cNvPr>
          <p:cNvSpPr/>
          <p:nvPr/>
        </p:nvSpPr>
        <p:spPr>
          <a:xfrm>
            <a:off x="6324839"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cxnSp>
        <p:nvCxnSpPr>
          <p:cNvPr id="4" name="line 2 1">
            <a:extLst>
              <a:ext uri="{FF2B5EF4-FFF2-40B4-BE49-F238E27FC236}">
                <a16:creationId xmlns:a16="http://schemas.microsoft.com/office/drawing/2014/main" id="{7CB56424-5C4D-CE1A-72E0-B09C70A870D5}"/>
              </a:ext>
            </a:extLst>
          </p:cNvPr>
          <p:cNvCxnSpPr/>
          <p:nvPr/>
        </p:nvCxnSpPr>
        <p:spPr>
          <a:xfrm>
            <a:off x="6837513" y="3838744"/>
            <a:ext cx="0" cy="353132"/>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67" name="Score base">
            <a:extLst>
              <a:ext uri="{FF2B5EF4-FFF2-40B4-BE49-F238E27FC236}">
                <a16:creationId xmlns:a16="http://schemas.microsoft.com/office/drawing/2014/main" id="{0681C37D-E3E0-5690-DA72-578932BB6458}"/>
              </a:ext>
            </a:extLst>
          </p:cNvPr>
          <p:cNvSpPr/>
          <p:nvPr/>
        </p:nvSpPr>
        <p:spPr>
          <a:xfrm>
            <a:off x="6490137"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Score base</a:t>
            </a:r>
          </a:p>
        </p:txBody>
      </p:sp>
      <p:sp>
        <p:nvSpPr>
          <p:cNvPr id="68" name="line 3">
            <a:extLst>
              <a:ext uri="{FF2B5EF4-FFF2-40B4-BE49-F238E27FC236}">
                <a16:creationId xmlns:a16="http://schemas.microsoft.com/office/drawing/2014/main" id="{ED5B3726-B58F-BEE7-A943-6B0EB1811F9E}"/>
              </a:ext>
            </a:extLst>
          </p:cNvPr>
          <p:cNvSpPr/>
          <p:nvPr/>
        </p:nvSpPr>
        <p:spPr>
          <a:xfrm>
            <a:off x="7987884" y="3039980"/>
            <a:ext cx="690144" cy="326871"/>
          </a:xfrm>
          <a:custGeom>
            <a:avLst/>
            <a:gdLst/>
            <a:ahLst/>
            <a:cxnLst/>
            <a:rect l="0" t="0" r="0" b="0"/>
            <a:pathLst>
              <a:path>
                <a:moveTo>
                  <a:pt x="0" y="0"/>
                </a:moveTo>
                <a:lnTo>
                  <a:pt x="0" y="163435"/>
                </a:lnTo>
                <a:lnTo>
                  <a:pt x="690144" y="163435"/>
                </a:lnTo>
                <a:lnTo>
                  <a:pt x="69014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Analysis and Visual">
            <a:extLst>
              <a:ext uri="{FF2B5EF4-FFF2-40B4-BE49-F238E27FC236}">
                <a16:creationId xmlns:a16="http://schemas.microsoft.com/office/drawing/2014/main" id="{B2C6943A-433C-B6F3-C9C9-8259E67B55A7}"/>
              </a:ext>
            </a:extLst>
          </p:cNvPr>
          <p:cNvSpPr/>
          <p:nvPr/>
        </p:nvSpPr>
        <p:spPr>
          <a:xfrm>
            <a:off x="8062151" y="3366851"/>
            <a:ext cx="1231754" cy="471893"/>
          </a:xfrm>
          <a:custGeom>
            <a:avLst/>
            <a:gdLst>
              <a:gd name="connsiteX0" fmla="*/ 0 w 1231754"/>
              <a:gd name="connsiteY0" fmla="*/ 47189 h 471893"/>
              <a:gd name="connsiteX1" fmla="*/ 47189 w 1231754"/>
              <a:gd name="connsiteY1" fmla="*/ 0 h 471893"/>
              <a:gd name="connsiteX2" fmla="*/ 1184565 w 1231754"/>
              <a:gd name="connsiteY2" fmla="*/ 0 h 471893"/>
              <a:gd name="connsiteX3" fmla="*/ 1231754 w 1231754"/>
              <a:gd name="connsiteY3" fmla="*/ 47189 h 471893"/>
              <a:gd name="connsiteX4" fmla="*/ 1231754 w 1231754"/>
              <a:gd name="connsiteY4" fmla="*/ 424704 h 471893"/>
              <a:gd name="connsiteX5" fmla="*/ 1184565 w 1231754"/>
              <a:gd name="connsiteY5" fmla="*/ 471893 h 471893"/>
              <a:gd name="connsiteX6" fmla="*/ 47189 w 1231754"/>
              <a:gd name="connsiteY6" fmla="*/ 471893 h 471893"/>
              <a:gd name="connsiteX7" fmla="*/ 0 w 1231754"/>
              <a:gd name="connsiteY7" fmla="*/ 424704 h 471893"/>
              <a:gd name="connsiteX8" fmla="*/ 0 w 123175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754" h="471893">
                <a:moveTo>
                  <a:pt x="0" y="47189"/>
                </a:moveTo>
                <a:cubicBezTo>
                  <a:pt x="0" y="21127"/>
                  <a:pt x="21127" y="0"/>
                  <a:pt x="47189" y="0"/>
                </a:cubicBezTo>
                <a:lnTo>
                  <a:pt x="1184565" y="0"/>
                </a:lnTo>
                <a:cubicBezTo>
                  <a:pt x="1210627" y="0"/>
                  <a:pt x="1231754" y="21127"/>
                  <a:pt x="1231754" y="47189"/>
                </a:cubicBezTo>
                <a:lnTo>
                  <a:pt x="1231754" y="424704"/>
                </a:lnTo>
                <a:cubicBezTo>
                  <a:pt x="1231754" y="450766"/>
                  <a:pt x="1210627" y="471893"/>
                  <a:pt x="1184565"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70" name="line 3 1">
            <a:extLst>
              <a:ext uri="{FF2B5EF4-FFF2-40B4-BE49-F238E27FC236}">
                <a16:creationId xmlns:a16="http://schemas.microsoft.com/office/drawing/2014/main" id="{0522A384-622E-5211-6BAA-5D99D02CBE93}"/>
              </a:ext>
            </a:extLst>
          </p:cNvPr>
          <p:cNvSpPr/>
          <p:nvPr/>
        </p:nvSpPr>
        <p:spPr>
          <a:xfrm>
            <a:off x="7757836"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combo charts">
            <a:extLst>
              <a:ext uri="{FF2B5EF4-FFF2-40B4-BE49-F238E27FC236}">
                <a16:creationId xmlns:a16="http://schemas.microsoft.com/office/drawing/2014/main" id="{A26C2592-E70F-F82F-150F-8B64AD7CFC09}"/>
              </a:ext>
            </a:extLst>
          </p:cNvPr>
          <p:cNvSpPr/>
          <p:nvPr/>
        </p:nvSpPr>
        <p:spPr>
          <a:xfrm>
            <a:off x="7403916"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Combo charts</a:t>
            </a:r>
          </a:p>
        </p:txBody>
      </p:sp>
      <p:sp>
        <p:nvSpPr>
          <p:cNvPr id="72" name="line 3 2">
            <a:extLst>
              <a:ext uri="{FF2B5EF4-FFF2-40B4-BE49-F238E27FC236}">
                <a16:creationId xmlns:a16="http://schemas.microsoft.com/office/drawing/2014/main" id="{A0558625-D7A8-690E-C2F9-C555756C3F2A}"/>
              </a:ext>
            </a:extLst>
          </p:cNvPr>
          <p:cNvSpPr/>
          <p:nvPr/>
        </p:nvSpPr>
        <p:spPr>
          <a:xfrm>
            <a:off x="8632308" y="3838745"/>
            <a:ext cx="91440" cy="353131"/>
          </a:xfrm>
          <a:custGeom>
            <a:avLst/>
            <a:gdLst/>
            <a:ahLst/>
            <a:cxnLst/>
            <a:rect l="0" t="0" r="0" b="0"/>
            <a:pathLst>
              <a:path>
                <a:moveTo>
                  <a:pt x="45720" y="0"/>
                </a:moveTo>
                <a:lnTo>
                  <a:pt x="4572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correlational">
            <a:extLst>
              <a:ext uri="{FF2B5EF4-FFF2-40B4-BE49-F238E27FC236}">
                <a16:creationId xmlns:a16="http://schemas.microsoft.com/office/drawing/2014/main" id="{0114CAA6-DF12-52EE-57DA-7A53A2EE0BA6}"/>
              </a:ext>
            </a:extLst>
          </p:cNvPr>
          <p:cNvSpPr/>
          <p:nvPr/>
        </p:nvSpPr>
        <p:spPr>
          <a:xfrm>
            <a:off x="832410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Correlational comparison</a:t>
            </a:r>
          </a:p>
        </p:txBody>
      </p:sp>
      <p:sp>
        <p:nvSpPr>
          <p:cNvPr id="74" name="line 3 3">
            <a:extLst>
              <a:ext uri="{FF2B5EF4-FFF2-40B4-BE49-F238E27FC236}">
                <a16:creationId xmlns:a16="http://schemas.microsoft.com/office/drawing/2014/main" id="{59169652-921D-7964-7AA5-73A16CEED932}"/>
              </a:ext>
            </a:extLst>
          </p:cNvPr>
          <p:cNvSpPr/>
          <p:nvPr/>
        </p:nvSpPr>
        <p:spPr>
          <a:xfrm>
            <a:off x="8678028" y="3838745"/>
            <a:ext cx="949942" cy="344944"/>
          </a:xfrm>
          <a:custGeom>
            <a:avLst/>
            <a:gdLst/>
            <a:ahLst/>
            <a:cxnLst/>
            <a:rect l="0" t="0" r="0" b="0"/>
            <a:pathLst>
              <a:path>
                <a:moveTo>
                  <a:pt x="0" y="0"/>
                </a:moveTo>
                <a:lnTo>
                  <a:pt x="0" y="172472"/>
                </a:lnTo>
                <a:lnTo>
                  <a:pt x="949942" y="172472"/>
                </a:lnTo>
                <a:lnTo>
                  <a:pt x="949942" y="34494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iltering">
            <a:extLst>
              <a:ext uri="{FF2B5EF4-FFF2-40B4-BE49-F238E27FC236}">
                <a16:creationId xmlns:a16="http://schemas.microsoft.com/office/drawing/2014/main" id="{0EBD479B-58E7-2D09-CCEB-544CF900A3EC}"/>
              </a:ext>
            </a:extLst>
          </p:cNvPr>
          <p:cNvSpPr/>
          <p:nvPr/>
        </p:nvSpPr>
        <p:spPr>
          <a:xfrm>
            <a:off x="9274051" y="4183689"/>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Filtering </a:t>
            </a:r>
          </a:p>
        </p:txBody>
      </p:sp>
      <p:sp>
        <p:nvSpPr>
          <p:cNvPr id="76" name="lin 4">
            <a:extLst>
              <a:ext uri="{FF2B5EF4-FFF2-40B4-BE49-F238E27FC236}">
                <a16:creationId xmlns:a16="http://schemas.microsoft.com/office/drawing/2014/main" id="{B6D4CAE6-4BCF-37E3-34E1-0B570B26C9F4}"/>
              </a:ext>
            </a:extLst>
          </p:cNvPr>
          <p:cNvSpPr/>
          <p:nvPr/>
        </p:nvSpPr>
        <p:spPr>
          <a:xfrm>
            <a:off x="7987884" y="3039980"/>
            <a:ext cx="2990624" cy="326871"/>
          </a:xfrm>
          <a:custGeom>
            <a:avLst/>
            <a:gdLst/>
            <a:ahLst/>
            <a:cxnLst/>
            <a:rect l="0" t="0" r="0" b="0"/>
            <a:pathLst>
              <a:path>
                <a:moveTo>
                  <a:pt x="0" y="0"/>
                </a:moveTo>
                <a:lnTo>
                  <a:pt x="0" y="163435"/>
                </a:lnTo>
                <a:lnTo>
                  <a:pt x="2990624" y="163435"/>
                </a:lnTo>
                <a:lnTo>
                  <a:pt x="299062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report">
            <a:extLst>
              <a:ext uri="{FF2B5EF4-FFF2-40B4-BE49-F238E27FC236}">
                <a16:creationId xmlns:a16="http://schemas.microsoft.com/office/drawing/2014/main" id="{C956FB9C-BA28-076C-B690-63592C015F7C}"/>
              </a:ext>
            </a:extLst>
          </p:cNvPr>
          <p:cNvSpPr/>
          <p:nvPr/>
        </p:nvSpPr>
        <p:spPr>
          <a:xfrm>
            <a:off x="10465703"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78" name="line 4 1">
            <a:extLst>
              <a:ext uri="{FF2B5EF4-FFF2-40B4-BE49-F238E27FC236}">
                <a16:creationId xmlns:a16="http://schemas.microsoft.com/office/drawing/2014/main" id="{F346A647-93B1-9383-640E-FA28787CCCD6}"/>
              </a:ext>
            </a:extLst>
          </p:cNvPr>
          <p:cNvSpPr/>
          <p:nvPr/>
        </p:nvSpPr>
        <p:spPr>
          <a:xfrm>
            <a:off x="10518412" y="3838745"/>
            <a:ext cx="460096" cy="353131"/>
          </a:xfrm>
          <a:custGeom>
            <a:avLst/>
            <a:gdLst/>
            <a:ahLst/>
            <a:cxnLst/>
            <a:rect l="0" t="0" r="0" b="0"/>
            <a:pathLst>
              <a:path>
                <a:moveTo>
                  <a:pt x="460096" y="0"/>
                </a:moveTo>
                <a:lnTo>
                  <a:pt x="460096"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Flexible ranking">
            <a:extLst>
              <a:ext uri="{FF2B5EF4-FFF2-40B4-BE49-F238E27FC236}">
                <a16:creationId xmlns:a16="http://schemas.microsoft.com/office/drawing/2014/main" id="{863AB9E4-D520-2D69-CB63-2D86D38FD7B1}"/>
              </a:ext>
            </a:extLst>
          </p:cNvPr>
          <p:cNvSpPr/>
          <p:nvPr/>
        </p:nvSpPr>
        <p:spPr>
          <a:xfrm>
            <a:off x="10164492"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Flexible ranking</a:t>
            </a:r>
          </a:p>
        </p:txBody>
      </p:sp>
      <p:sp>
        <p:nvSpPr>
          <p:cNvPr id="80" name="line 2">
            <a:extLst>
              <a:ext uri="{FF2B5EF4-FFF2-40B4-BE49-F238E27FC236}">
                <a16:creationId xmlns:a16="http://schemas.microsoft.com/office/drawing/2014/main" id="{775C3365-4D92-B32A-965C-AA1EB68842E6}"/>
              </a:ext>
            </a:extLst>
          </p:cNvPr>
          <p:cNvSpPr/>
          <p:nvPr/>
        </p:nvSpPr>
        <p:spPr>
          <a:xfrm>
            <a:off x="10978508" y="3838745"/>
            <a:ext cx="460096" cy="353131"/>
          </a:xfrm>
          <a:custGeom>
            <a:avLst/>
            <a:gdLst/>
            <a:ahLst/>
            <a:cxnLst/>
            <a:rect l="0" t="0" r="0" b="0"/>
            <a:pathLst>
              <a:path>
                <a:moveTo>
                  <a:pt x="0" y="0"/>
                </a:moveTo>
                <a:lnTo>
                  <a:pt x="0" y="176565"/>
                </a:lnTo>
                <a:lnTo>
                  <a:pt x="460096" y="176565"/>
                </a:lnTo>
                <a:lnTo>
                  <a:pt x="460096"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general statistics">
            <a:extLst>
              <a:ext uri="{FF2B5EF4-FFF2-40B4-BE49-F238E27FC236}">
                <a16:creationId xmlns:a16="http://schemas.microsoft.com/office/drawing/2014/main" id="{F0CE641D-7885-6624-BC37-1C838B2047AD}"/>
              </a:ext>
            </a:extLst>
          </p:cNvPr>
          <p:cNvSpPr/>
          <p:nvPr/>
        </p:nvSpPr>
        <p:spPr>
          <a:xfrm>
            <a:off x="11084684"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General</a:t>
            </a:r>
            <a:r>
              <a:rPr lang="en-US" sz="800" kern="1200" baseline="0" dirty="0">
                <a:latin typeface="MuseoModerno" pitchFamily="2" charset="0"/>
              </a:rPr>
              <a:t> statistics</a:t>
            </a:r>
            <a:endParaRPr lang="en-US" sz="800" kern="1200" dirty="0">
              <a:latin typeface="MuseoModerno" pitchFamily="2" charset="0"/>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4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400"/>
                                        <p:tgtEl>
                                          <p:spTgt spid="64"/>
                                        </p:tgtEl>
                                      </p:cBhvr>
                                    </p:animEffect>
                                  </p:childTnLst>
                                </p:cTn>
                              </p:par>
                              <p:par>
                                <p:cTn id="23" presetID="22" presetClass="entr" presetSubtype="1"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400"/>
                                        <p:tgtEl>
                                          <p:spTgt spid="68"/>
                                        </p:tgtEl>
                                      </p:cBhvr>
                                    </p:animEffect>
                                  </p:childTnLst>
                                </p:cTn>
                              </p:par>
                              <p:par>
                                <p:cTn id="26" presetID="22" presetClass="entr" presetSubtype="1"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400"/>
                                        <p:tgtEl>
                                          <p:spTgt spid="76"/>
                                        </p:tgtEl>
                                      </p:cBhvr>
                                    </p:animEffect>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3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3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300"/>
                                        <p:tgtEl>
                                          <p:spTgt spid="6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3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up)">
                                      <p:cBhvr>
                                        <p:cTn id="46" dur="400"/>
                                        <p:tgtEl>
                                          <p:spTgt spid="62"/>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400"/>
                                        <p:tgtEl>
                                          <p:spTgt spid="58"/>
                                        </p:tgtEl>
                                      </p:cBhvr>
                                    </p:animEffect>
                                  </p:childTnLst>
                                </p:cTn>
                              </p:par>
                              <p:par>
                                <p:cTn id="50" presetID="22" presetClass="entr" presetSubtype="1"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400"/>
                                        <p:tgtEl>
                                          <p:spTgt spid="60"/>
                                        </p:tgtEl>
                                      </p:cBhvr>
                                    </p:animEffect>
                                  </p:childTnLst>
                                </p:cTn>
                              </p:par>
                            </p:childTnLst>
                          </p:cTn>
                        </p:par>
                        <p:par>
                          <p:cTn id="53" fill="hold">
                            <p:stCondLst>
                              <p:cond delay="4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3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3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3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400"/>
                                        <p:tgtEl>
                                          <p:spTgt spid="4"/>
                                        </p:tgtEl>
                                      </p:cBhvr>
                                    </p:animEffect>
                                  </p:childTnLst>
                                </p:cTn>
                              </p:par>
                            </p:childTnLst>
                          </p:cTn>
                        </p:par>
                        <p:par>
                          <p:cTn id="68" fill="hold">
                            <p:stCondLst>
                              <p:cond delay="400"/>
                            </p:stCondLst>
                            <p:childTnLst>
                              <p:par>
                                <p:cTn id="69" presetID="10"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3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400"/>
                                        <p:tgtEl>
                                          <p:spTgt spid="72"/>
                                        </p:tgtEl>
                                      </p:cBhvr>
                                    </p:animEffect>
                                  </p:childTnLst>
                                </p:cTn>
                              </p:par>
                              <p:par>
                                <p:cTn id="77" presetID="22" presetClass="entr" presetSubtype="1"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400"/>
                                        <p:tgtEl>
                                          <p:spTgt spid="70"/>
                                        </p:tgtEl>
                                      </p:cBhvr>
                                    </p:animEffect>
                                  </p:childTnLst>
                                </p:cTn>
                              </p:par>
                              <p:par>
                                <p:cTn id="80" presetID="22" presetClass="entr" presetSubtype="1"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400"/>
                                        <p:tgtEl>
                                          <p:spTgt spid="74"/>
                                        </p:tgtEl>
                                      </p:cBhvr>
                                    </p:animEffect>
                                  </p:childTnLst>
                                </p:cTn>
                              </p:par>
                            </p:childTnLst>
                          </p:cTn>
                        </p:par>
                        <p:par>
                          <p:cTn id="83" fill="hold">
                            <p:stCondLst>
                              <p:cond delay="400"/>
                            </p:stCondLst>
                            <p:childTnLst>
                              <p:par>
                                <p:cTn id="84" presetID="10" presetClass="entr" presetSubtype="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3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3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3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4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400"/>
                                        <p:tgtEl>
                                          <p:spTgt spid="80"/>
                                        </p:tgtEl>
                                      </p:cBhvr>
                                    </p:animEffect>
                                  </p:childTnLst>
                                </p:cTn>
                              </p:par>
                            </p:childTnLst>
                          </p:cTn>
                        </p:par>
                        <p:par>
                          <p:cTn id="101" fill="hold">
                            <p:stCondLst>
                              <p:cond delay="400"/>
                            </p:stCondLst>
                            <p:childTnLst>
                              <p:par>
                                <p:cTn id="102" presetID="10" presetClass="entr" presetSubtype="0"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3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3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57" grpId="0" animBg="1"/>
      <p:bldP spid="59"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252818"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t>SCORE </a:t>
            </a:r>
            <a:r>
              <a:rPr lang="en-US">
                <a:solidFill>
                  <a:srgbClr val="8FAADC"/>
                </a:solidFill>
              </a:rPr>
              <a:t>administrator</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4056204477"/>
              </p:ext>
            </p:extLst>
          </p:nvPr>
        </p:nvGraphicFramePr>
        <p:xfrm>
          <a:off x="1474430" y="2396924"/>
          <a:ext cx="9243141" cy="2164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9BF53DC-C6C3-E504-8F63-7513CAA43B5B}"/>
              </a:ext>
            </a:extLst>
          </p:cNvPr>
          <p:cNvSpPr txBox="1"/>
          <p:nvPr/>
        </p:nvSpPr>
        <p:spPr>
          <a:xfrm>
            <a:off x="2842123" y="5030073"/>
            <a:ext cx="6716428"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i="1">
                <a:solidFill>
                  <a:schemeClr val="tx1">
                    <a:lumMod val="75000"/>
                    <a:lumOff val="25000"/>
                  </a:schemeClr>
                </a:solidFill>
              </a:rPr>
              <a:t>Update annually</a:t>
            </a:r>
          </a:p>
        </p:txBody>
      </p:sp>
      <p:sp>
        <p:nvSpPr>
          <p:cNvPr id="7" name="TextBox 6">
            <a:extLst>
              <a:ext uri="{FF2B5EF4-FFF2-40B4-BE49-F238E27FC236}">
                <a16:creationId xmlns:a16="http://schemas.microsoft.com/office/drawing/2014/main" id="{209679A9-53B3-CD47-ED66-96B6B34FF557}"/>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51" grpId="0">
        <p:bldAsOne/>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384732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What languages </a:t>
            </a:r>
            <a:r>
              <a:rPr lang="en-US"/>
              <a:t>SCORE </a:t>
            </a:r>
            <a:r>
              <a:rPr lang="en-US">
                <a:solidFill>
                  <a:srgbClr val="8FAADC"/>
                </a:solidFill>
              </a:rPr>
              <a:t>used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15" b="97925" l="4053" r="91785">
                        <a14:foregroundMark x1="10186" y1="16183" x2="16429" y2="9129"/>
                        <a14:foregroundMark x1="16429" y1="9129" x2="12596" y2="28631"/>
                        <a14:foregroundMark x1="12596" y1="28631" x2="24535" y2="57676"/>
                        <a14:foregroundMark x1="24535" y1="57676" x2="9310" y2="54357"/>
                        <a14:foregroundMark x1="9310" y1="54357" x2="20920" y2="81743"/>
                        <a14:foregroundMark x1="20920" y1="81743" x2="21468" y2="80913"/>
                        <a14:foregroundMark x1="9529" y1="46888" x2="10296" y2="24066"/>
                        <a14:foregroundMark x1="10296" y1="24066" x2="4600" y2="12033"/>
                        <a14:foregroundMark x1="4600" y1="12033" x2="16539" y2="16183"/>
                        <a14:foregroundMark x1="16539" y1="16183" x2="27054" y2="10788"/>
                        <a14:foregroundMark x1="27054" y1="10788" x2="21687" y2="17842"/>
                        <a14:foregroundMark x1="8215" y1="24896" x2="7338" y2="8299"/>
                        <a14:foregroundMark x1="7338" y1="8299" x2="14239" y2="12863"/>
                        <a14:foregroundMark x1="14239" y1="12863" x2="10843" y2="10373"/>
                        <a14:foregroundMark x1="9639" y1="49793" x2="8762" y2="22407"/>
                        <a14:foregroundMark x1="8762" y1="22407" x2="6353" y2="8299"/>
                        <a14:foregroundMark x1="6353" y1="8299" x2="6353" y2="10788"/>
                        <a14:foregroundMark x1="8324" y1="8299" x2="8324" y2="8299"/>
                        <a14:foregroundMark x1="4710" y1="8714" x2="18072" y2="4564"/>
                        <a14:foregroundMark x1="18072" y1="4564" x2="18182" y2="4979"/>
                        <a14:foregroundMark x1="9639" y1="8299" x2="5586" y2="7469"/>
                        <a14:foregroundMark x1="7558" y1="45643" x2="8215" y2="65145"/>
                        <a14:foregroundMark x1="8215" y1="65145" x2="9529" y2="47303"/>
                        <a14:foregroundMark x1="9529" y1="47303" x2="6243" y2="84647"/>
                        <a14:foregroundMark x1="6243" y1="84647" x2="21030" y2="73859"/>
                        <a14:foregroundMark x1="21030" y1="73859" x2="18620" y2="87552"/>
                        <a14:foregroundMark x1="18620" y1="87552" x2="22344" y2="78838"/>
                        <a14:foregroundMark x1="22344" y1="78838" x2="25958" y2="51867"/>
                        <a14:foregroundMark x1="25958" y1="51867" x2="21358" y2="23237"/>
                        <a14:foregroundMark x1="21358" y1="23237" x2="20920" y2="50622"/>
                        <a14:foregroundMark x1="20920" y1="50622" x2="20153" y2="59751"/>
                        <a14:foregroundMark x1="7119" y1="7469" x2="10515" y2="10373"/>
                        <a14:foregroundMark x1="7777" y1="7054" x2="9419" y2="7884"/>
                        <a14:foregroundMark x1="5696" y1="9129" x2="6024" y2="7884"/>
                        <a14:foregroundMark x1="8324" y1="9544" x2="7119" y2="7469"/>
                        <a14:foregroundMark x1="5805" y1="7469" x2="767" y2="2905"/>
                        <a14:foregroundMark x1="767" y1="2905" x2="6134" y2="4979"/>
                        <a14:foregroundMark x1="6134" y1="4979" x2="9639" y2="415"/>
                        <a14:foregroundMark x1="7448" y1="11618" x2="4053" y2="56432"/>
                        <a14:foregroundMark x1="4053" y1="56432" x2="9639" y2="43154"/>
                        <a14:foregroundMark x1="9639" y1="43154" x2="9858" y2="69295"/>
                        <a14:foregroundMark x1="9858" y1="69295" x2="6791" y2="80913"/>
                        <a14:foregroundMark x1="6791" y1="80913" x2="20920" y2="87552"/>
                        <a14:foregroundMark x1="20920" y1="87552" x2="25301" y2="67635"/>
                        <a14:foregroundMark x1="25301" y1="67635" x2="25082" y2="23651"/>
                        <a14:foregroundMark x1="25082" y1="23651" x2="26835" y2="16598"/>
                        <a14:foregroundMark x1="8653" y1="85062" x2="22234" y2="89627"/>
                        <a14:foregroundMark x1="22234" y1="89627" x2="16429" y2="85062"/>
                        <a14:foregroundMark x1="16429" y1="85062" x2="23220" y2="81328"/>
                        <a14:foregroundMark x1="23220" y1="81328" x2="25411" y2="81743"/>
                        <a14:foregroundMark x1="10186" y1="87137" x2="11062" y2="83402"/>
                        <a14:foregroundMark x1="11939" y1="84647" x2="22125" y2="88797"/>
                        <a14:foregroundMark x1="22125" y1="88797" x2="26506" y2="81743"/>
                        <a14:foregroundMark x1="26506" y1="81743" x2="24973" y2="75519"/>
                        <a14:foregroundMark x1="24754" y1="85062" x2="25082" y2="87967"/>
                        <a14:foregroundMark x1="22344" y1="89212" x2="9858" y2="86307"/>
                        <a14:foregroundMark x1="9529" y1="89212" x2="20263" y2="94191"/>
                        <a14:foregroundMark x1="10296" y1="89212" x2="17087" y2="84232"/>
                        <a14:foregroundMark x1="8653" y1="90041" x2="14129" y2="98340"/>
                        <a14:foregroundMark x1="14129" y1="98340" x2="14129" y2="98340"/>
                        <a14:foregroundMark x1="12815" y1="94606" x2="15334" y2="95021"/>
                        <a14:foregroundMark x1="26506" y1="87967" x2="25520" y2="87137"/>
                        <a14:foregroundMark x1="23439" y1="87967" x2="25082" y2="78423"/>
                        <a14:foregroundMark x1="26068" y1="75519" x2="25958" y2="92531"/>
                        <a14:foregroundMark x1="24644" y1="75934" x2="26835" y2="58506"/>
                        <a14:foregroundMark x1="26835" y1="58506" x2="26068" y2="46058"/>
                        <a14:foregroundMark x1="18839" y1="2490" x2="36473" y2="13693"/>
                        <a14:foregroundMark x1="56407" y1="19917" x2="56757" y2="35506"/>
                        <a14:foregroundMark x1="54012" y1="57563" x2="49288" y2="55602"/>
                        <a14:foregroundMark x1="49288" y1="55602" x2="47097" y2="40249"/>
                        <a14:foregroundMark x1="47097" y1="40249" x2="47645" y2="54357"/>
                        <a14:foregroundMark x1="48959" y1="27801" x2="49179" y2="61411"/>
                        <a14:foregroundMark x1="49179" y1="61411" x2="47645" y2="65560"/>
                        <a14:foregroundMark x1="43483" y1="29046" x2="44469" y2="70539"/>
                        <a14:foregroundMark x1="44359" y1="40664" x2="45564" y2="75519"/>
                        <a14:foregroundMark x1="47317" y1="30290" x2="50712" y2="53942"/>
                        <a14:foregroundMark x1="50712" y1="36929" x2="50931" y2="75934"/>
                        <a14:foregroundMark x1="85652" y1="39419" x2="91895" y2="36929"/>
                        <a14:foregroundMark x1="91895" y1="36929" x2="90909" y2="94606"/>
                        <a14:foregroundMark x1="90909" y1="94606" x2="91785" y2="69295"/>
                        <a14:backgroundMark x1="56407" y1="49378" x2="56298" y2="63071"/>
                        <a14:backgroundMark x1="56407" y1="35685" x2="57284" y2="60166"/>
                        <a14:backgroundMark x1="53341" y1="52697" x2="53560" y2="54357"/>
                        <a14:backgroundMark x1="53231" y1="49793" x2="53231" y2="51867"/>
                      </a14:backgroundRemoval>
                    </a14:imgEffect>
                  </a14:imgLayer>
                </a14:imgProps>
              </a:ext>
              <a:ext uri="{28A0092B-C50C-407E-A947-70E740481C1C}">
                <a14:useLocalDpi xmlns:a14="http://schemas.microsoft.com/office/drawing/2010/main" val="0"/>
              </a:ext>
            </a:extLst>
          </a:blip>
          <a:srcRect/>
          <a:stretch/>
        </p:blipFill>
        <p:spPr bwMode="auto">
          <a:xfrm>
            <a:off x="498076" y="219337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hidden="1">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sp useBgFill="1">
        <p:nvSpPr>
          <p:cNvPr id="4" name="cover 2 arrows" hidden="1">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20052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p:cNvCxnSpPr>
          <p:nvPr/>
        </p:nvCxnSpPr>
        <p:spPr>
          <a:xfrm>
            <a:off x="3652850" y="373527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72197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p:cNvCxnSpPr>
          <p:nvPr/>
        </p:nvCxnSpPr>
        <p:spPr>
          <a:xfrm>
            <a:off x="6335486" y="372247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469417016"/>
              </p:ext>
            </p:extLst>
          </p:nvPr>
        </p:nvGraphicFramePr>
        <p:xfrm>
          <a:off x="659964" y="18594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28512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36859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27137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36065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886719671"/>
              </p:ext>
            </p:extLst>
          </p:nvPr>
        </p:nvGraphicFramePr>
        <p:xfrm>
          <a:off x="6581438" y="18425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1398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1398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576787435"/>
              </p:ext>
            </p:extLst>
          </p:nvPr>
        </p:nvGraphicFramePr>
        <p:xfrm>
          <a:off x="9745608" y="18216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37087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5766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46574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46370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3490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46370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0403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37960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4348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4348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0037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49708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49708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4356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4392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0416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49752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1489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596497" y="1302837"/>
            <a:ext cx="2999006" cy="461665"/>
          </a:xfrm>
          <a:prstGeom prst="rect">
            <a:avLst/>
          </a:prstGeom>
          <a:noFill/>
        </p:spPr>
        <p:txBody>
          <a:bodyPr wrap="square" rtlCol="0">
            <a:spAutoFit/>
          </a:bodyPr>
          <a:lstStyle/>
          <a:p>
            <a:pPr algn="ctr"/>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300"/>
                                        <p:tgtEl>
                                          <p:spTgt spid="41"/>
                                        </p:tgtEl>
                                      </p:cBhvr>
                                    </p:animEffect>
                                  </p:childTnLst>
                                </p:cTn>
                              </p:par>
                              <p:par>
                                <p:cTn id="60" presetID="22" presetClass="entr" presetSubtype="8" fill="hold" nodeType="withEffect">
                                  <p:stCondLst>
                                    <p:cond delay="20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300"/>
                                        <p:tgtEl>
                                          <p:spTgt spid="3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par>
                                <p:cTn id="67" presetID="47" presetClass="entr" presetSubtype="0" fill="hold" grpId="0" nodeType="withEffect">
                                  <p:stCondLst>
                                    <p:cond delay="1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300"/>
                                        <p:tgtEl>
                                          <p:spTgt spid="58"/>
                                        </p:tgtEl>
                                      </p:cBhvr>
                                    </p:animEffect>
                                    <p:anim calcmode="lin" valueType="num">
                                      <p:cBhvr>
                                        <p:cTn id="70" dur="300" fill="hold"/>
                                        <p:tgtEl>
                                          <p:spTgt spid="58"/>
                                        </p:tgtEl>
                                        <p:attrNameLst>
                                          <p:attrName>ppt_x</p:attrName>
                                        </p:attrNameLst>
                                      </p:cBhvr>
                                      <p:tavLst>
                                        <p:tav tm="0">
                                          <p:val>
                                            <p:strVal val="#ppt_x"/>
                                          </p:val>
                                        </p:tav>
                                        <p:tav tm="100000">
                                          <p:val>
                                            <p:strVal val="#ppt_x"/>
                                          </p:val>
                                        </p:tav>
                                      </p:tavLst>
                                    </p:anim>
                                    <p:anim calcmode="lin" valueType="num">
                                      <p:cBhvr>
                                        <p:cTn id="71"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50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500"/>
                                  </p:stCondLst>
                                  <p:childTnLst>
                                    <p:set>
                                      <p:cBhvr>
                                        <p:cTn id="90" dur="1" fill="hold">
                                          <p:stCondLst>
                                            <p:cond delay="0"/>
                                          </p:stCondLst>
                                        </p:cTn>
                                        <p:tgtEl>
                                          <p:spTgt spid="61"/>
                                        </p:tgtEl>
                                        <p:attrNameLst>
                                          <p:attrName>style.visibility</p:attrName>
                                        </p:attrNameLst>
                                      </p:cBhvr>
                                      <p:to>
                                        <p:strVal val="visible"/>
                                      </p:to>
                                    </p:set>
                                    <p:animEffect transition="in" filter="wipe(right)">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right)">
                                      <p:cBhvr>
                                        <p:cTn id="96" dur="500"/>
                                        <p:tgtEl>
                                          <p:spTgt spid="66"/>
                                        </p:tgtEl>
                                      </p:cBhvr>
                                    </p:animEffect>
                                  </p:childTnLst>
                                </p:cTn>
                              </p:par>
                              <p:par>
                                <p:cTn id="97" presetID="22" presetClass="entr" presetSubtype="4" fill="hold" grpId="0" nodeType="withEffect">
                                  <p:stCondLst>
                                    <p:cond delay="30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3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50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3"/>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2005791396"/>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36406766"/>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383410240"/>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429428587"/>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305297810"/>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use the </a:t>
            </a:r>
            <a:r>
              <a:rPr lang="en-US" b="1">
                <a:solidFill>
                  <a:srgbClr val="2F5597"/>
                </a:solidFill>
              </a:rPr>
              <a:t>relational database model</a:t>
            </a:r>
          </a:p>
        </p:txBody>
      </p:sp>
    </p:spTree>
    <p:extLst>
      <p:ext uri="{BB962C8B-B14F-4D97-AF65-F5344CB8AC3E}">
        <p14:creationId xmlns:p14="http://schemas.microsoft.com/office/powerpoint/2010/main" val="535015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Data is planned into tables with careful calculation to </a:t>
            </a:r>
            <a:r>
              <a:rPr lang="en-US" b="1">
                <a:solidFill>
                  <a:srgbClr val="2F5597"/>
                </a:solidFill>
              </a:rPr>
              <a:t>avoid excess data</a:t>
            </a:r>
          </a:p>
        </p:txBody>
      </p:sp>
    </p:spTree>
    <p:extLst>
      <p:ext uri="{BB962C8B-B14F-4D97-AF65-F5344CB8AC3E}">
        <p14:creationId xmlns:p14="http://schemas.microsoft.com/office/powerpoint/2010/main" val="2689159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custDataLst>
      <p:tags r:id="rId1"/>
    </p:custDataLst>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2900"/>
    </mc:Choice>
    <mc:Fallback xmlns="">
      <p:transition advTm="2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The database is also calculated so that it </a:t>
            </a:r>
            <a:r>
              <a:rPr lang="en-US" b="1">
                <a:solidFill>
                  <a:srgbClr val="2F5597"/>
                </a:solidFill>
              </a:rPr>
              <a:t>can be adapted </a:t>
            </a:r>
            <a:r>
              <a:rPr lang="en-US"/>
              <a:t>in changes</a:t>
            </a:r>
          </a:p>
        </p:txBody>
      </p:sp>
      <p:sp>
        <p:nvSpPr>
          <p:cNvPr id="4" name="TextBox 3">
            <a:extLst>
              <a:ext uri="{FF2B5EF4-FFF2-40B4-BE49-F238E27FC236}">
                <a16:creationId xmlns:a16="http://schemas.microsoft.com/office/drawing/2014/main" id="{F274BC02-E9B5-38FA-B196-9CF79C195048}"/>
              </a:ext>
            </a:extLst>
          </p:cNvPr>
          <p:cNvSpPr txBox="1"/>
          <p:nvPr/>
        </p:nvSpPr>
        <p:spPr>
          <a:xfrm>
            <a:off x="4803018" y="6858000"/>
            <a:ext cx="2585964"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4018216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677BF227-7AA3-B6D3-6513-40F6A4F09F02}"/>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126277" y="2644170"/>
            <a:ext cx="593944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2192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2999411"/>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2999411"/>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4505337"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342613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4403616"/>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17562017"/>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2485089"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
        <p:nvSpPr>
          <p:cNvPr id="4" name="TextBox 3">
            <a:extLst>
              <a:ext uri="{FF2B5EF4-FFF2-40B4-BE49-F238E27FC236}">
                <a16:creationId xmlns:a16="http://schemas.microsoft.com/office/drawing/2014/main" id="{B3FE96B9-C2FF-6A29-991C-AE5E3613D7E3}"/>
              </a:ext>
            </a:extLst>
          </p:cNvPr>
          <p:cNvSpPr txBox="1"/>
          <p:nvPr/>
        </p:nvSpPr>
        <p:spPr>
          <a:xfrm>
            <a:off x="4513676" y="6858000"/>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141386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026089" y="2644170"/>
            <a:ext cx="6139822"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225535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descr="Biểu đồ câu trả lời của biểu mẫu. Tên câu hỏi: 7.  Theo bạn, điểm mới của website so với những website khác trong việc tra cứu điểm chuẩn Tuyển sinh 10 là gì?. Số lượng câu trả lời: 80 câu trả lời.">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776" y="2879643"/>
            <a:ext cx="5414448"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03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93056" y="2879643"/>
            <a:ext cx="5405887"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DA3343-E8B6-0F10-DEA3-398538230330}"/>
              </a:ext>
            </a:extLst>
          </p:cNvPr>
          <p:cNvSpPr txBox="1"/>
          <p:nvPr/>
        </p:nvSpPr>
        <p:spPr>
          <a:xfrm>
            <a:off x="3524623" y="6858000"/>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1027905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1049586" y="2644170"/>
            <a:ext cx="10088018"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293397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Operating Stages</a:t>
            </a:r>
          </a:p>
        </p:txBody>
      </p:sp>
      <p:sp>
        <p:nvSpPr>
          <p:cNvPr id="19" name="Arrow: Circular 18">
            <a:extLst>
              <a:ext uri="{FF2B5EF4-FFF2-40B4-BE49-F238E27FC236}">
                <a16:creationId xmlns:a16="http://schemas.microsoft.com/office/drawing/2014/main" id="{7754068D-51A6-906F-D86F-CFE08A977842}"/>
              </a:ext>
            </a:extLst>
          </p:cNvPr>
          <p:cNvSpPr/>
          <p:nvPr/>
        </p:nvSpPr>
        <p:spPr>
          <a:xfrm>
            <a:off x="2292907" y="1698154"/>
            <a:ext cx="2859087" cy="2859169"/>
          </a:xfrm>
          <a:prstGeom prst="circularArrow">
            <a:avLst>
              <a:gd name="adj1" fmla="val 10980"/>
              <a:gd name="adj2" fmla="val 1142322"/>
              <a:gd name="adj3" fmla="val 4500000"/>
              <a:gd name="adj4" fmla="val 10800000"/>
              <a:gd name="adj5" fmla="val 12500"/>
            </a:avLst>
          </a:prstGeom>
          <a:gradFill flip="none" rotWithShape="1">
            <a:gsLst>
              <a:gs pos="0">
                <a:srgbClr val="2F5597"/>
              </a:gs>
              <a:gs pos="100000">
                <a:srgbClr val="EC4235"/>
              </a:gs>
            </a:gsLst>
            <a:path path="circle">
              <a:fillToRect l="100000" t="100000"/>
            </a:path>
            <a:tileRect r="-100000" b="-100000"/>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FBC96A2D-5D8A-A390-2780-04532B3A4E82}"/>
              </a:ext>
            </a:extLst>
          </p:cNvPr>
          <p:cNvSpPr/>
          <p:nvPr/>
        </p:nvSpPr>
        <p:spPr>
          <a:xfrm>
            <a:off x="4922746" y="2206754"/>
            <a:ext cx="3997452" cy="492636"/>
          </a:xfrm>
          <a:custGeom>
            <a:avLst/>
            <a:gdLst>
              <a:gd name="connsiteX0" fmla="*/ 0 w 4300184"/>
              <a:gd name="connsiteY0" fmla="*/ 0 h 1136803"/>
              <a:gd name="connsiteX1" fmla="*/ 4300184 w 4300184"/>
              <a:gd name="connsiteY1" fmla="*/ 0 h 1136803"/>
              <a:gd name="connsiteX2" fmla="*/ 4300184 w 4300184"/>
              <a:gd name="connsiteY2" fmla="*/ 1136803 h 1136803"/>
              <a:gd name="connsiteX3" fmla="*/ 0 w 4300184"/>
              <a:gd name="connsiteY3" fmla="*/ 1136803 h 1136803"/>
              <a:gd name="connsiteX4" fmla="*/ 0 w 4300184"/>
              <a:gd name="connsiteY4" fmla="*/ 0 h 113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184" h="1136803">
                <a:moveTo>
                  <a:pt x="0" y="0"/>
                </a:moveTo>
                <a:lnTo>
                  <a:pt x="4300184" y="0"/>
                </a:lnTo>
                <a:lnTo>
                  <a:pt x="4300184" y="1136803"/>
                </a:lnTo>
                <a:lnTo>
                  <a:pt x="0" y="11368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ts val="600"/>
              </a:spcAft>
              <a:buChar char="•"/>
            </a:pPr>
            <a:r>
              <a:rPr lang="en-US" sz="1800" kern="1200">
                <a:latin typeface="Google Sans" panose="020B0503030502040204" pitchFamily="34" charset="0"/>
              </a:rPr>
              <a:t>Free experience for everyone</a:t>
            </a:r>
          </a:p>
        </p:txBody>
      </p:sp>
      <p:sp>
        <p:nvSpPr>
          <p:cNvPr id="22" name="Free-form: Shape 21">
            <a:extLst>
              <a:ext uri="{FF2B5EF4-FFF2-40B4-BE49-F238E27FC236}">
                <a16:creationId xmlns:a16="http://schemas.microsoft.com/office/drawing/2014/main" id="{4A478412-D6C2-A430-914C-BAD449C33401}"/>
              </a:ext>
            </a:extLst>
          </p:cNvPr>
          <p:cNvSpPr/>
          <p:nvPr/>
        </p:nvSpPr>
        <p:spPr>
          <a:xfrm>
            <a:off x="2923937" y="2733289"/>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EC4235"/>
                </a:solidFill>
              </a:rPr>
              <a:t>Stage 1</a:t>
            </a:r>
          </a:p>
        </p:txBody>
      </p:sp>
      <p:sp>
        <p:nvSpPr>
          <p:cNvPr id="23" name="Block Arc 22">
            <a:extLst>
              <a:ext uri="{FF2B5EF4-FFF2-40B4-BE49-F238E27FC236}">
                <a16:creationId xmlns:a16="http://schemas.microsoft.com/office/drawing/2014/main" id="{CB45874B-8087-2B2F-F8A6-4507A44A5D81}"/>
              </a:ext>
            </a:extLst>
          </p:cNvPr>
          <p:cNvSpPr/>
          <p:nvPr/>
        </p:nvSpPr>
        <p:spPr>
          <a:xfrm>
            <a:off x="1702670" y="3530767"/>
            <a:ext cx="2456173" cy="2457212"/>
          </a:xfrm>
          <a:prstGeom prst="blockArc">
            <a:avLst>
              <a:gd name="adj1" fmla="val 0"/>
              <a:gd name="adj2" fmla="val 18900000"/>
              <a:gd name="adj3" fmla="val 12740"/>
            </a:avLst>
          </a:prstGeom>
          <a:gradFill>
            <a:gsLst>
              <a:gs pos="100000">
                <a:srgbClr val="EC4235"/>
              </a:gs>
              <a:gs pos="0">
                <a:srgbClr val="2F5597"/>
              </a:gs>
            </a:gsLst>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CE8886F3-EAB2-B7C2-7827-EC9CB1DEAFA5}"/>
              </a:ext>
            </a:extLst>
          </p:cNvPr>
          <p:cNvSpPr/>
          <p:nvPr/>
        </p:nvSpPr>
        <p:spPr>
          <a:xfrm>
            <a:off x="2126365" y="4379295"/>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2F5597"/>
                </a:solidFill>
              </a:rPr>
              <a:t>Stage 2</a:t>
            </a:r>
          </a:p>
        </p:txBody>
      </p:sp>
      <p:sp>
        <p:nvSpPr>
          <p:cNvPr id="30" name="TextBox 29">
            <a:extLst>
              <a:ext uri="{FF2B5EF4-FFF2-40B4-BE49-F238E27FC236}">
                <a16:creationId xmlns:a16="http://schemas.microsoft.com/office/drawing/2014/main" id="{9A193DF8-B8B5-2891-7920-70088D194EAA}"/>
              </a:ext>
            </a:extLst>
          </p:cNvPr>
          <p:cNvSpPr txBox="1"/>
          <p:nvPr/>
        </p:nvSpPr>
        <p:spPr>
          <a:xfrm>
            <a:off x="4993954" y="2779977"/>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latin typeface="Google Sans" panose="020B0503030502040204" pitchFamily="34" charset="0"/>
              </a:rPr>
              <a:t>Focus on advertising website in a small range</a:t>
            </a:r>
          </a:p>
        </p:txBody>
      </p:sp>
      <p:sp>
        <p:nvSpPr>
          <p:cNvPr id="32" name="TextBox 31">
            <a:extLst>
              <a:ext uri="{FF2B5EF4-FFF2-40B4-BE49-F238E27FC236}">
                <a16:creationId xmlns:a16="http://schemas.microsoft.com/office/drawing/2014/main" id="{8BEB2AB4-A75A-6408-D4A3-718DDF981426}"/>
              </a:ext>
            </a:extLst>
          </p:cNvPr>
          <p:cNvSpPr txBox="1"/>
          <p:nvPr/>
        </p:nvSpPr>
        <p:spPr>
          <a:xfrm>
            <a:off x="4289237" y="4635864"/>
            <a:ext cx="5978460" cy="923330"/>
          </a:xfrm>
          <a:prstGeom prst="rect">
            <a:avLst/>
          </a:prstGeom>
          <a:noFill/>
        </p:spPr>
        <p:txBody>
          <a:bodyPr wrap="square">
            <a:spAutoFit/>
          </a:bodyPr>
          <a:lstStyle/>
          <a:p>
            <a:pPr marL="171450" lvl="1" indent="-171450" defTabSz="800100">
              <a:spcBef>
                <a:spcPct val="0"/>
              </a:spcBef>
              <a:spcAft>
                <a:spcPts val="600"/>
              </a:spcAft>
              <a:buChar char="•"/>
            </a:pPr>
            <a:r>
              <a:rPr lang="en-US">
                <a:latin typeface="Google Sans" panose="020B0503030502040204" pitchFamily="34" charset="0"/>
              </a:rPr>
              <a:t>Build a fee-based form to improve the technical elements of the website, meeting a large number of users</a:t>
            </a:r>
          </a:p>
        </p:txBody>
      </p:sp>
      <p:sp>
        <p:nvSpPr>
          <p:cNvPr id="37" name="TextBox 36">
            <a:extLst>
              <a:ext uri="{FF2B5EF4-FFF2-40B4-BE49-F238E27FC236}">
                <a16:creationId xmlns:a16="http://schemas.microsoft.com/office/drawing/2014/main" id="{9C220C5C-12E8-2F68-A680-7C7CCF2DB655}"/>
              </a:ext>
            </a:extLst>
          </p:cNvPr>
          <p:cNvSpPr txBox="1"/>
          <p:nvPr/>
        </p:nvSpPr>
        <p:spPr>
          <a:xfrm>
            <a:off x="4005621" y="5638441"/>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latin typeface="Google Sans" panose="020B0503030502040204" pitchFamily="34" charset="0"/>
              </a:rPr>
              <a:t>Expand advertising coverage</a:t>
            </a:r>
          </a:p>
        </p:txBody>
      </p:sp>
    </p:spTree>
    <p:extLst>
      <p:ext uri="{BB962C8B-B14F-4D97-AF65-F5344CB8AC3E}">
        <p14:creationId xmlns:p14="http://schemas.microsoft.com/office/powerpoint/2010/main" val="200572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How it works and charges:</a:t>
            </a:r>
          </a:p>
        </p:txBody>
      </p:sp>
      <p:sp>
        <p:nvSpPr>
          <p:cNvPr id="34" name="Free-form: Shape 33">
            <a:extLst>
              <a:ext uri="{FF2B5EF4-FFF2-40B4-BE49-F238E27FC236}">
                <a16:creationId xmlns:a16="http://schemas.microsoft.com/office/drawing/2014/main" id="{006E9233-DF04-C940-20A3-89A6E3A131FE}"/>
              </a:ext>
            </a:extLst>
          </p:cNvPr>
          <p:cNvSpPr/>
          <p:nvPr/>
        </p:nvSpPr>
        <p:spPr>
          <a:xfrm>
            <a:off x="1637504" y="3907342"/>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2">
                    <a:lumMod val="75000"/>
                  </a:schemeClr>
                </a:solidFill>
                <a:latin typeface="MuseoModerno" pitchFamily="2" charset="0"/>
              </a:rPr>
              <a:t>Details</a:t>
            </a:r>
          </a:p>
        </p:txBody>
      </p:sp>
      <p:sp>
        <p:nvSpPr>
          <p:cNvPr id="35" name="Free-form: Shape 34">
            <a:extLst>
              <a:ext uri="{FF2B5EF4-FFF2-40B4-BE49-F238E27FC236}">
                <a16:creationId xmlns:a16="http://schemas.microsoft.com/office/drawing/2014/main" id="{0947B4F3-1C65-CB05-4C60-CB68A58C3A92}"/>
              </a:ext>
            </a:extLst>
          </p:cNvPr>
          <p:cNvSpPr/>
          <p:nvPr/>
        </p:nvSpPr>
        <p:spPr>
          <a:xfrm>
            <a:off x="1637504" y="2866681"/>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lumMod val="75000"/>
                  </a:schemeClr>
                </a:solidFill>
                <a:latin typeface="MuseoModerno" pitchFamily="2" charset="0"/>
              </a:rPr>
              <a:t>Functions</a:t>
            </a:r>
            <a:endParaRPr lang="en-US" sz="2100" kern="1200" dirty="0">
              <a:solidFill>
                <a:schemeClr val="tx2">
                  <a:lumMod val="75000"/>
                </a:schemeClr>
              </a:solidFill>
              <a:latin typeface="MuseoModerno" pitchFamily="2" charset="0"/>
            </a:endParaRPr>
          </a:p>
        </p:txBody>
      </p:sp>
      <p:sp>
        <p:nvSpPr>
          <p:cNvPr id="41" name="Free-form: Shape 40">
            <a:extLst>
              <a:ext uri="{FF2B5EF4-FFF2-40B4-BE49-F238E27FC236}">
                <a16:creationId xmlns:a16="http://schemas.microsoft.com/office/drawing/2014/main" id="{3C8D025E-E291-65DA-F42C-5588F7CF635B}"/>
              </a:ext>
            </a:extLst>
          </p:cNvPr>
          <p:cNvSpPr/>
          <p:nvPr/>
        </p:nvSpPr>
        <p:spPr>
          <a:xfrm>
            <a:off x="3952626" y="2926201"/>
            <a:ext cx="918285" cy="595209"/>
          </a:xfrm>
          <a:custGeom>
            <a:avLst/>
            <a:gdLst>
              <a:gd name="connsiteX0" fmla="*/ 0 w 918285"/>
              <a:gd name="connsiteY0" fmla="*/ 59521 h 595209"/>
              <a:gd name="connsiteX1" fmla="*/ 59521 w 918285"/>
              <a:gd name="connsiteY1" fmla="*/ 0 h 595209"/>
              <a:gd name="connsiteX2" fmla="*/ 858764 w 918285"/>
              <a:gd name="connsiteY2" fmla="*/ 0 h 595209"/>
              <a:gd name="connsiteX3" fmla="*/ 918285 w 918285"/>
              <a:gd name="connsiteY3" fmla="*/ 59521 h 595209"/>
              <a:gd name="connsiteX4" fmla="*/ 918285 w 918285"/>
              <a:gd name="connsiteY4" fmla="*/ 535688 h 595209"/>
              <a:gd name="connsiteX5" fmla="*/ 858764 w 918285"/>
              <a:gd name="connsiteY5" fmla="*/ 595209 h 595209"/>
              <a:gd name="connsiteX6" fmla="*/ 59521 w 918285"/>
              <a:gd name="connsiteY6" fmla="*/ 595209 h 595209"/>
              <a:gd name="connsiteX7" fmla="*/ 0 w 918285"/>
              <a:gd name="connsiteY7" fmla="*/ 535688 h 595209"/>
              <a:gd name="connsiteX8" fmla="*/ 0 w 91828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85" h="595209">
                <a:moveTo>
                  <a:pt x="0" y="59521"/>
                </a:moveTo>
                <a:cubicBezTo>
                  <a:pt x="0" y="26648"/>
                  <a:pt x="26648" y="0"/>
                  <a:pt x="59521" y="0"/>
                </a:cubicBezTo>
                <a:lnTo>
                  <a:pt x="858764" y="0"/>
                </a:lnTo>
                <a:cubicBezTo>
                  <a:pt x="891637" y="0"/>
                  <a:pt x="918285" y="26648"/>
                  <a:pt x="918285" y="59521"/>
                </a:cubicBezTo>
                <a:lnTo>
                  <a:pt x="918285" y="535688"/>
                </a:lnTo>
                <a:cubicBezTo>
                  <a:pt x="918285" y="568561"/>
                  <a:pt x="891637" y="595209"/>
                  <a:pt x="85876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useoModerno" pitchFamily="2" charset="0"/>
              </a:rPr>
              <a:t>Search</a:t>
            </a:r>
          </a:p>
        </p:txBody>
      </p:sp>
      <p:sp>
        <p:nvSpPr>
          <p:cNvPr id="42" name="Free-form: Shape 41">
            <a:extLst>
              <a:ext uri="{FF2B5EF4-FFF2-40B4-BE49-F238E27FC236}">
                <a16:creationId xmlns:a16="http://schemas.microsoft.com/office/drawing/2014/main" id="{7C583096-DBB6-682D-CF40-D3DF36CB42A1}"/>
              </a:ext>
            </a:extLst>
          </p:cNvPr>
          <p:cNvSpPr/>
          <p:nvPr/>
        </p:nvSpPr>
        <p:spPr>
          <a:xfrm>
            <a:off x="4366048" y="3521411"/>
            <a:ext cx="91440" cy="445412"/>
          </a:xfrm>
          <a:custGeom>
            <a:avLst/>
            <a:gdLst/>
            <a:ahLst/>
            <a:cxnLst/>
            <a:rect l="0" t="0" r="0" b="0"/>
            <a:pathLst>
              <a:path>
                <a:moveTo>
                  <a:pt x="45720" y="0"/>
                </a:moveTo>
                <a:lnTo>
                  <a:pt x="4572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540D4A49-F2C6-B381-CD8B-3195773DAE22}"/>
              </a:ext>
            </a:extLst>
          </p:cNvPr>
          <p:cNvSpPr/>
          <p:nvPr/>
        </p:nvSpPr>
        <p:spPr>
          <a:xfrm>
            <a:off x="3965361" y="3966823"/>
            <a:ext cx="892813" cy="595209"/>
          </a:xfrm>
          <a:custGeom>
            <a:avLst/>
            <a:gdLst>
              <a:gd name="connsiteX0" fmla="*/ 0 w 892813"/>
              <a:gd name="connsiteY0" fmla="*/ 59521 h 595209"/>
              <a:gd name="connsiteX1" fmla="*/ 59521 w 892813"/>
              <a:gd name="connsiteY1" fmla="*/ 0 h 595209"/>
              <a:gd name="connsiteX2" fmla="*/ 833292 w 892813"/>
              <a:gd name="connsiteY2" fmla="*/ 0 h 595209"/>
              <a:gd name="connsiteX3" fmla="*/ 892813 w 892813"/>
              <a:gd name="connsiteY3" fmla="*/ 59521 h 595209"/>
              <a:gd name="connsiteX4" fmla="*/ 892813 w 892813"/>
              <a:gd name="connsiteY4" fmla="*/ 535688 h 595209"/>
              <a:gd name="connsiteX5" fmla="*/ 833292 w 892813"/>
              <a:gd name="connsiteY5" fmla="*/ 595209 h 595209"/>
              <a:gd name="connsiteX6" fmla="*/ 59521 w 892813"/>
              <a:gd name="connsiteY6" fmla="*/ 595209 h 595209"/>
              <a:gd name="connsiteX7" fmla="*/ 0 w 892813"/>
              <a:gd name="connsiteY7" fmla="*/ 535688 h 595209"/>
              <a:gd name="connsiteX8" fmla="*/ 0 w 892813"/>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13" h="595209">
                <a:moveTo>
                  <a:pt x="0" y="59521"/>
                </a:moveTo>
                <a:cubicBezTo>
                  <a:pt x="0" y="26648"/>
                  <a:pt x="26648" y="0"/>
                  <a:pt x="59521" y="0"/>
                </a:cubicBezTo>
                <a:lnTo>
                  <a:pt x="833292" y="0"/>
                </a:lnTo>
                <a:cubicBezTo>
                  <a:pt x="866165" y="0"/>
                  <a:pt x="892813" y="26648"/>
                  <a:pt x="892813" y="59521"/>
                </a:cubicBezTo>
                <a:lnTo>
                  <a:pt x="892813" y="535688"/>
                </a:lnTo>
                <a:cubicBezTo>
                  <a:pt x="892813" y="568561"/>
                  <a:pt x="866165" y="595209"/>
                  <a:pt x="833292"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b="0" kern="1200">
                <a:latin typeface="MuseoModerno" pitchFamily="2" charset="0"/>
              </a:rPr>
              <a:t>Free</a:t>
            </a:r>
            <a:endParaRPr lang="en-US" sz="1400" b="0" kern="1200" dirty="0">
              <a:latin typeface="MuseoModerno" pitchFamily="2" charset="0"/>
            </a:endParaRPr>
          </a:p>
        </p:txBody>
      </p:sp>
      <p:sp>
        <p:nvSpPr>
          <p:cNvPr id="45" name="Free-form: Shape 44">
            <a:extLst>
              <a:ext uri="{FF2B5EF4-FFF2-40B4-BE49-F238E27FC236}">
                <a16:creationId xmlns:a16="http://schemas.microsoft.com/office/drawing/2014/main" id="{C9535F5F-818C-11C1-68C0-86A18DAAC0C1}"/>
              </a:ext>
            </a:extLst>
          </p:cNvPr>
          <p:cNvSpPr/>
          <p:nvPr/>
        </p:nvSpPr>
        <p:spPr>
          <a:xfrm>
            <a:off x="5232469" y="2926201"/>
            <a:ext cx="1115258" cy="595209"/>
          </a:xfrm>
          <a:custGeom>
            <a:avLst/>
            <a:gdLst>
              <a:gd name="connsiteX0" fmla="*/ 0 w 1115258"/>
              <a:gd name="connsiteY0" fmla="*/ 59521 h 595209"/>
              <a:gd name="connsiteX1" fmla="*/ 59521 w 1115258"/>
              <a:gd name="connsiteY1" fmla="*/ 0 h 595209"/>
              <a:gd name="connsiteX2" fmla="*/ 1055737 w 1115258"/>
              <a:gd name="connsiteY2" fmla="*/ 0 h 595209"/>
              <a:gd name="connsiteX3" fmla="*/ 1115258 w 1115258"/>
              <a:gd name="connsiteY3" fmla="*/ 59521 h 595209"/>
              <a:gd name="connsiteX4" fmla="*/ 1115258 w 1115258"/>
              <a:gd name="connsiteY4" fmla="*/ 535688 h 595209"/>
              <a:gd name="connsiteX5" fmla="*/ 1055737 w 1115258"/>
              <a:gd name="connsiteY5" fmla="*/ 595209 h 595209"/>
              <a:gd name="connsiteX6" fmla="*/ 59521 w 1115258"/>
              <a:gd name="connsiteY6" fmla="*/ 595209 h 595209"/>
              <a:gd name="connsiteX7" fmla="*/ 0 w 1115258"/>
              <a:gd name="connsiteY7" fmla="*/ 535688 h 595209"/>
              <a:gd name="connsiteX8" fmla="*/ 0 w 1115258"/>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258" h="595209">
                <a:moveTo>
                  <a:pt x="0" y="59521"/>
                </a:moveTo>
                <a:cubicBezTo>
                  <a:pt x="0" y="26648"/>
                  <a:pt x="26648" y="0"/>
                  <a:pt x="59521" y="0"/>
                </a:cubicBezTo>
                <a:lnTo>
                  <a:pt x="1055737" y="0"/>
                </a:lnTo>
                <a:cubicBezTo>
                  <a:pt x="1088610" y="0"/>
                  <a:pt x="1115258" y="26648"/>
                  <a:pt x="1115258" y="59521"/>
                </a:cubicBezTo>
                <a:lnTo>
                  <a:pt x="1115258" y="535688"/>
                </a:lnTo>
                <a:cubicBezTo>
                  <a:pt x="1115258" y="568561"/>
                  <a:pt x="1088610" y="595209"/>
                  <a:pt x="1055737"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Analysis</a:t>
            </a:r>
            <a:endParaRPr lang="en-US" sz="1600" kern="1200" dirty="0">
              <a:latin typeface="MuseoModerno" pitchFamily="2" charset="0"/>
            </a:endParaRPr>
          </a:p>
        </p:txBody>
      </p:sp>
      <p:sp>
        <p:nvSpPr>
          <p:cNvPr id="46" name="Free-form: Shape 45">
            <a:extLst>
              <a:ext uri="{FF2B5EF4-FFF2-40B4-BE49-F238E27FC236}">
                <a16:creationId xmlns:a16="http://schemas.microsoft.com/office/drawing/2014/main" id="{CB16C87D-1671-F62B-46B0-67E3523C77B5}"/>
              </a:ext>
            </a:extLst>
          </p:cNvPr>
          <p:cNvSpPr/>
          <p:nvPr/>
        </p:nvSpPr>
        <p:spPr>
          <a:xfrm>
            <a:off x="5790099" y="3521411"/>
            <a:ext cx="357589" cy="445412"/>
          </a:xfrm>
          <a:custGeom>
            <a:avLst/>
            <a:gdLst/>
            <a:ahLst/>
            <a:cxnLst/>
            <a:rect l="0" t="0" r="0" b="0"/>
            <a:pathLst>
              <a:path>
                <a:moveTo>
                  <a:pt x="0" y="0"/>
                </a:moveTo>
                <a:lnTo>
                  <a:pt x="0" y="222706"/>
                </a:lnTo>
                <a:lnTo>
                  <a:pt x="357589" y="222706"/>
                </a:lnTo>
                <a:lnTo>
                  <a:pt x="357589"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Shape 46">
            <a:extLst>
              <a:ext uri="{FF2B5EF4-FFF2-40B4-BE49-F238E27FC236}">
                <a16:creationId xmlns:a16="http://schemas.microsoft.com/office/drawing/2014/main" id="{CA9024E7-5C11-B803-2E57-27BA8A73246B}"/>
              </a:ext>
            </a:extLst>
          </p:cNvPr>
          <p:cNvSpPr/>
          <p:nvPr/>
        </p:nvSpPr>
        <p:spPr>
          <a:xfrm>
            <a:off x="5290199" y="3966823"/>
            <a:ext cx="1714979" cy="595209"/>
          </a:xfrm>
          <a:custGeom>
            <a:avLst/>
            <a:gdLst>
              <a:gd name="connsiteX0" fmla="*/ 0 w 1714979"/>
              <a:gd name="connsiteY0" fmla="*/ 59521 h 595209"/>
              <a:gd name="connsiteX1" fmla="*/ 59521 w 1714979"/>
              <a:gd name="connsiteY1" fmla="*/ 0 h 595209"/>
              <a:gd name="connsiteX2" fmla="*/ 1655458 w 1714979"/>
              <a:gd name="connsiteY2" fmla="*/ 0 h 595209"/>
              <a:gd name="connsiteX3" fmla="*/ 1714979 w 1714979"/>
              <a:gd name="connsiteY3" fmla="*/ 59521 h 595209"/>
              <a:gd name="connsiteX4" fmla="*/ 1714979 w 1714979"/>
              <a:gd name="connsiteY4" fmla="*/ 535688 h 595209"/>
              <a:gd name="connsiteX5" fmla="*/ 1655458 w 1714979"/>
              <a:gd name="connsiteY5" fmla="*/ 595209 h 595209"/>
              <a:gd name="connsiteX6" fmla="*/ 59521 w 1714979"/>
              <a:gd name="connsiteY6" fmla="*/ 595209 h 595209"/>
              <a:gd name="connsiteX7" fmla="*/ 0 w 1714979"/>
              <a:gd name="connsiteY7" fmla="*/ 535688 h 595209"/>
              <a:gd name="connsiteX8" fmla="*/ 0 w 1714979"/>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979" h="595209">
                <a:moveTo>
                  <a:pt x="0" y="59521"/>
                </a:moveTo>
                <a:cubicBezTo>
                  <a:pt x="0" y="26648"/>
                  <a:pt x="26648" y="0"/>
                  <a:pt x="59521" y="0"/>
                </a:cubicBezTo>
                <a:lnTo>
                  <a:pt x="1655458" y="0"/>
                </a:lnTo>
                <a:cubicBezTo>
                  <a:pt x="1688331" y="0"/>
                  <a:pt x="1714979" y="26648"/>
                  <a:pt x="1714979" y="59521"/>
                </a:cubicBezTo>
                <a:lnTo>
                  <a:pt x="1714979" y="535688"/>
                </a:lnTo>
                <a:cubicBezTo>
                  <a:pt x="1714979" y="568561"/>
                  <a:pt x="1688331" y="595209"/>
                  <a:pt x="1655458"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Free for first year</a:t>
            </a:r>
            <a:endParaRPr lang="en-US" sz="1400" kern="1200" dirty="0">
              <a:latin typeface="MuseoModerno" pitchFamily="2" charset="0"/>
            </a:endParaRPr>
          </a:p>
        </p:txBody>
      </p:sp>
      <p:sp>
        <p:nvSpPr>
          <p:cNvPr id="49" name="Free-form: Shape 48">
            <a:extLst>
              <a:ext uri="{FF2B5EF4-FFF2-40B4-BE49-F238E27FC236}">
                <a16:creationId xmlns:a16="http://schemas.microsoft.com/office/drawing/2014/main" id="{3B27263C-9DA1-D69B-8330-5A90805B1F8B}"/>
              </a:ext>
            </a:extLst>
          </p:cNvPr>
          <p:cNvSpPr/>
          <p:nvPr/>
        </p:nvSpPr>
        <p:spPr>
          <a:xfrm>
            <a:off x="6615572" y="2926201"/>
            <a:ext cx="983755" cy="595209"/>
          </a:xfrm>
          <a:custGeom>
            <a:avLst/>
            <a:gdLst>
              <a:gd name="connsiteX0" fmla="*/ 0 w 983755"/>
              <a:gd name="connsiteY0" fmla="*/ 59521 h 595209"/>
              <a:gd name="connsiteX1" fmla="*/ 59521 w 983755"/>
              <a:gd name="connsiteY1" fmla="*/ 0 h 595209"/>
              <a:gd name="connsiteX2" fmla="*/ 924234 w 983755"/>
              <a:gd name="connsiteY2" fmla="*/ 0 h 595209"/>
              <a:gd name="connsiteX3" fmla="*/ 983755 w 983755"/>
              <a:gd name="connsiteY3" fmla="*/ 59521 h 595209"/>
              <a:gd name="connsiteX4" fmla="*/ 983755 w 983755"/>
              <a:gd name="connsiteY4" fmla="*/ 535688 h 595209"/>
              <a:gd name="connsiteX5" fmla="*/ 924234 w 983755"/>
              <a:gd name="connsiteY5" fmla="*/ 595209 h 595209"/>
              <a:gd name="connsiteX6" fmla="*/ 59521 w 983755"/>
              <a:gd name="connsiteY6" fmla="*/ 595209 h 595209"/>
              <a:gd name="connsiteX7" fmla="*/ 0 w 983755"/>
              <a:gd name="connsiteY7" fmla="*/ 535688 h 595209"/>
              <a:gd name="connsiteX8" fmla="*/ 0 w 98375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755" h="595209">
                <a:moveTo>
                  <a:pt x="0" y="59521"/>
                </a:moveTo>
                <a:cubicBezTo>
                  <a:pt x="0" y="26648"/>
                  <a:pt x="26648" y="0"/>
                  <a:pt x="59521" y="0"/>
                </a:cubicBezTo>
                <a:lnTo>
                  <a:pt x="924234" y="0"/>
                </a:lnTo>
                <a:cubicBezTo>
                  <a:pt x="957107" y="0"/>
                  <a:pt x="983755" y="26648"/>
                  <a:pt x="983755" y="59521"/>
                </a:cubicBezTo>
                <a:lnTo>
                  <a:pt x="983755" y="535688"/>
                </a:lnTo>
                <a:cubicBezTo>
                  <a:pt x="983755" y="568561"/>
                  <a:pt x="957107" y="595209"/>
                  <a:pt x="92423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Report</a:t>
            </a:r>
            <a:endParaRPr lang="en-US" sz="1600" kern="1200" dirty="0">
              <a:latin typeface="MuseoModerno" pitchFamily="2" charset="0"/>
            </a:endParaRPr>
          </a:p>
        </p:txBody>
      </p:sp>
      <p:sp>
        <p:nvSpPr>
          <p:cNvPr id="51" name="Free-form: Shape 50">
            <a:extLst>
              <a:ext uri="{FF2B5EF4-FFF2-40B4-BE49-F238E27FC236}">
                <a16:creationId xmlns:a16="http://schemas.microsoft.com/office/drawing/2014/main" id="{F4799C73-16F9-3926-6205-ED681ED56B15}"/>
              </a:ext>
            </a:extLst>
          </p:cNvPr>
          <p:cNvSpPr/>
          <p:nvPr/>
        </p:nvSpPr>
        <p:spPr>
          <a:xfrm>
            <a:off x="7867172" y="2926201"/>
            <a:ext cx="2142940" cy="595209"/>
          </a:xfrm>
          <a:custGeom>
            <a:avLst/>
            <a:gdLst>
              <a:gd name="connsiteX0" fmla="*/ 0 w 2142940"/>
              <a:gd name="connsiteY0" fmla="*/ 59521 h 595209"/>
              <a:gd name="connsiteX1" fmla="*/ 59521 w 2142940"/>
              <a:gd name="connsiteY1" fmla="*/ 0 h 595209"/>
              <a:gd name="connsiteX2" fmla="*/ 2083419 w 2142940"/>
              <a:gd name="connsiteY2" fmla="*/ 0 h 595209"/>
              <a:gd name="connsiteX3" fmla="*/ 2142940 w 2142940"/>
              <a:gd name="connsiteY3" fmla="*/ 59521 h 595209"/>
              <a:gd name="connsiteX4" fmla="*/ 2142940 w 2142940"/>
              <a:gd name="connsiteY4" fmla="*/ 535688 h 595209"/>
              <a:gd name="connsiteX5" fmla="*/ 2083419 w 2142940"/>
              <a:gd name="connsiteY5" fmla="*/ 595209 h 595209"/>
              <a:gd name="connsiteX6" fmla="*/ 59521 w 2142940"/>
              <a:gd name="connsiteY6" fmla="*/ 595209 h 595209"/>
              <a:gd name="connsiteX7" fmla="*/ 0 w 2142940"/>
              <a:gd name="connsiteY7" fmla="*/ 535688 h 595209"/>
              <a:gd name="connsiteX8" fmla="*/ 0 w 2142940"/>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940" h="595209">
                <a:moveTo>
                  <a:pt x="0" y="59521"/>
                </a:moveTo>
                <a:cubicBezTo>
                  <a:pt x="0" y="26648"/>
                  <a:pt x="26648" y="0"/>
                  <a:pt x="59521" y="0"/>
                </a:cubicBezTo>
                <a:lnTo>
                  <a:pt x="2083419" y="0"/>
                </a:lnTo>
                <a:cubicBezTo>
                  <a:pt x="2116292" y="0"/>
                  <a:pt x="2142940" y="26648"/>
                  <a:pt x="2142940" y="59521"/>
                </a:cubicBezTo>
                <a:lnTo>
                  <a:pt x="2142940" y="535688"/>
                </a:lnTo>
                <a:cubicBezTo>
                  <a:pt x="2142940" y="568561"/>
                  <a:pt x="2116292" y="595209"/>
                  <a:pt x="2083419"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Suggestion</a:t>
            </a:r>
            <a:endParaRPr lang="en-US" sz="1600" kern="1200" dirty="0">
              <a:latin typeface="MuseoModerno" pitchFamily="2" charset="0"/>
            </a:endParaRPr>
          </a:p>
        </p:txBody>
      </p:sp>
      <p:sp>
        <p:nvSpPr>
          <p:cNvPr id="52" name="Free-form: Shape 51">
            <a:extLst>
              <a:ext uri="{FF2B5EF4-FFF2-40B4-BE49-F238E27FC236}">
                <a16:creationId xmlns:a16="http://schemas.microsoft.com/office/drawing/2014/main" id="{D6A1D000-07E8-60C0-B53C-85F7A4732B5B}"/>
              </a:ext>
            </a:extLst>
          </p:cNvPr>
          <p:cNvSpPr/>
          <p:nvPr/>
        </p:nvSpPr>
        <p:spPr>
          <a:xfrm>
            <a:off x="8601355" y="3521411"/>
            <a:ext cx="337287" cy="445412"/>
          </a:xfrm>
          <a:custGeom>
            <a:avLst/>
            <a:gdLst/>
            <a:ahLst/>
            <a:cxnLst/>
            <a:rect l="0" t="0" r="0" b="0"/>
            <a:pathLst>
              <a:path>
                <a:moveTo>
                  <a:pt x="337287" y="0"/>
                </a:moveTo>
                <a:lnTo>
                  <a:pt x="337287" y="222706"/>
                </a:lnTo>
                <a:lnTo>
                  <a:pt x="0" y="222706"/>
                </a:lnTo>
                <a:lnTo>
                  <a:pt x="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Shape 52">
            <a:extLst>
              <a:ext uri="{FF2B5EF4-FFF2-40B4-BE49-F238E27FC236}">
                <a16:creationId xmlns:a16="http://schemas.microsoft.com/office/drawing/2014/main" id="{137C4D43-30B1-2BE1-0EFF-7EC95013AC6B}"/>
              </a:ext>
            </a:extLst>
          </p:cNvPr>
          <p:cNvSpPr/>
          <p:nvPr/>
        </p:nvSpPr>
        <p:spPr>
          <a:xfrm>
            <a:off x="7411006" y="3966823"/>
            <a:ext cx="2380696" cy="595209"/>
          </a:xfrm>
          <a:custGeom>
            <a:avLst/>
            <a:gdLst>
              <a:gd name="connsiteX0" fmla="*/ 0 w 2380696"/>
              <a:gd name="connsiteY0" fmla="*/ 59521 h 595209"/>
              <a:gd name="connsiteX1" fmla="*/ 59521 w 2380696"/>
              <a:gd name="connsiteY1" fmla="*/ 0 h 595209"/>
              <a:gd name="connsiteX2" fmla="*/ 2321175 w 2380696"/>
              <a:gd name="connsiteY2" fmla="*/ 0 h 595209"/>
              <a:gd name="connsiteX3" fmla="*/ 2380696 w 2380696"/>
              <a:gd name="connsiteY3" fmla="*/ 59521 h 595209"/>
              <a:gd name="connsiteX4" fmla="*/ 2380696 w 2380696"/>
              <a:gd name="connsiteY4" fmla="*/ 535688 h 595209"/>
              <a:gd name="connsiteX5" fmla="*/ 2321175 w 2380696"/>
              <a:gd name="connsiteY5" fmla="*/ 595209 h 595209"/>
              <a:gd name="connsiteX6" fmla="*/ 59521 w 2380696"/>
              <a:gd name="connsiteY6" fmla="*/ 595209 h 595209"/>
              <a:gd name="connsiteX7" fmla="*/ 0 w 2380696"/>
              <a:gd name="connsiteY7" fmla="*/ 535688 h 595209"/>
              <a:gd name="connsiteX8" fmla="*/ 0 w 2380696"/>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0696" h="595209">
                <a:moveTo>
                  <a:pt x="0" y="59521"/>
                </a:moveTo>
                <a:cubicBezTo>
                  <a:pt x="0" y="26648"/>
                  <a:pt x="26648" y="0"/>
                  <a:pt x="59521" y="0"/>
                </a:cubicBezTo>
                <a:lnTo>
                  <a:pt x="2321175" y="0"/>
                </a:lnTo>
                <a:cubicBezTo>
                  <a:pt x="2354048" y="0"/>
                  <a:pt x="2380696" y="26648"/>
                  <a:pt x="2380696" y="59521"/>
                </a:cubicBezTo>
                <a:lnTo>
                  <a:pt x="2380696" y="535688"/>
                </a:lnTo>
                <a:cubicBezTo>
                  <a:pt x="2380696" y="568561"/>
                  <a:pt x="2354048" y="595209"/>
                  <a:pt x="2321175"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Charge in Mar, Apr, May</a:t>
            </a:r>
            <a:endParaRPr lang="en-US" sz="1400" kern="1200" dirty="0">
              <a:latin typeface="MuseoModerno" pitchFamily="2" charset="0"/>
            </a:endParaRPr>
          </a:p>
        </p:txBody>
      </p:sp>
      <p:cxnSp>
        <p:nvCxnSpPr>
          <p:cNvPr id="55" name="Straight Connector 54">
            <a:extLst>
              <a:ext uri="{FF2B5EF4-FFF2-40B4-BE49-F238E27FC236}">
                <a16:creationId xmlns:a16="http://schemas.microsoft.com/office/drawing/2014/main" id="{4A0504BD-8B75-219E-EF8C-8CE93196F782}"/>
              </a:ext>
            </a:extLst>
          </p:cNvPr>
          <p:cNvCxnSpPr/>
          <p:nvPr/>
        </p:nvCxnSpPr>
        <p:spPr>
          <a:xfrm>
            <a:off x="6096000" y="3744540"/>
            <a:ext cx="2505355" cy="0"/>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Tree>
    <p:extLst>
      <p:ext uri="{BB962C8B-B14F-4D97-AF65-F5344CB8AC3E}">
        <p14:creationId xmlns:p14="http://schemas.microsoft.com/office/powerpoint/2010/main" val="38905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3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300"/>
                                        <p:tgtEl>
                                          <p:spTgt spid="3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300"/>
                                        <p:tgtEl>
                                          <p:spTgt spid="41"/>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300"/>
                                        <p:tgtEl>
                                          <p:spTgt spid="45"/>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300"/>
                                        <p:tgtEl>
                                          <p:spTgt spid="49"/>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3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300"/>
                                        <p:tgtEl>
                                          <p:spTgt spid="42"/>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3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3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300"/>
                                        <p:tgtEl>
                                          <p:spTgt spid="46"/>
                                        </p:tgtEl>
                                      </p:cBhvr>
                                    </p:animEffect>
                                  </p:childTnLst>
                                </p:cTn>
                              </p:par>
                              <p:par>
                                <p:cTn id="41" presetID="10" presetClass="entr" presetSubtype="0" fill="hold" nodeType="withEffect">
                                  <p:stCondLst>
                                    <p:cond delay="13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30"/>
                                        <p:tgtEl>
                                          <p:spTgt spid="55"/>
                                        </p:tgtEl>
                                      </p:cBhvr>
                                    </p:animEffect>
                                  </p:childTnLst>
                                </p:cTn>
                              </p:par>
                              <p:par>
                                <p:cTn id="44" presetID="10" presetClass="entr" presetSubtype="0" fill="hold" grpId="0" nodeType="withEffect">
                                  <p:stCondLst>
                                    <p:cond delay="13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300"/>
                                        <p:tgtEl>
                                          <p:spTgt spid="47"/>
                                        </p:tgtEl>
                                      </p:cBhvr>
                                    </p:animEffect>
                                  </p:childTnLst>
                                </p:cTn>
                              </p:par>
                              <p:par>
                                <p:cTn id="47" presetID="10" presetClass="entr" presetSubtype="0" fill="hold" grpId="0" nodeType="withEffect">
                                  <p:stCondLst>
                                    <p:cond delay="13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3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43" grpId="0" animBg="1"/>
      <p:bldP spid="45" grpId="0" animBg="1"/>
      <p:bldP spid="47" grpId="0" animBg="1"/>
      <p:bldP spid="49" grpId="0" animBg="1"/>
      <p:bldP spid="51"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848EA47-FBA0-3D40-A154-E286486DA006}"/>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132665" y="1359812"/>
            <a:ext cx="7926671" cy="91364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The basis of the number of students participating in the 10th-Grade Entrance Exam in HCMC</a:t>
            </a: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4500563" y="2721135"/>
            <a:ext cx="3787094" cy="2407920"/>
          </a:xfrm>
          <a:prstGeom prst="rect">
            <a:avLst/>
          </a:prstGeom>
          <a:noFill/>
          <a:ln w="66675" cap="rnd">
            <a:gradFill>
              <a:gsLst>
                <a:gs pos="0">
                  <a:srgbClr val="2F5597"/>
                </a:gs>
                <a:gs pos="100000">
                  <a:srgbClr val="F09456"/>
                </a:gs>
              </a:gsLst>
              <a:lin ang="5400000" scaled="1"/>
            </a:gradFill>
          </a:ln>
        </p:spPr>
      </p:pic>
      <p:graphicFrame>
        <p:nvGraphicFramePr>
          <p:cNvPr id="2" name="Table 1">
            <a:extLst>
              <a:ext uri="{FF2B5EF4-FFF2-40B4-BE49-F238E27FC236}">
                <a16:creationId xmlns:a16="http://schemas.microsoft.com/office/drawing/2014/main" id="{09D8DB67-A14D-220E-12C0-BAB8A2E0D0D1}"/>
              </a:ext>
            </a:extLst>
          </p:cNvPr>
          <p:cNvGraphicFramePr>
            <a:graphicFrameLocks noGrp="1"/>
          </p:cNvGraphicFramePr>
          <p:nvPr>
            <p:extLst>
              <p:ext uri="{D42A27DB-BD31-4B8C-83A1-F6EECF244321}">
                <p14:modId xmlns:p14="http://schemas.microsoft.com/office/powerpoint/2010/main" val="2572983431"/>
              </p:ext>
            </p:extLst>
          </p:nvPr>
        </p:nvGraphicFramePr>
        <p:xfrm>
          <a:off x="4500562" y="2721134"/>
          <a:ext cx="3787095" cy="2407920"/>
        </p:xfrm>
        <a:graphic>
          <a:graphicData uri="http://schemas.openxmlformats.org/drawingml/2006/table">
            <a:tbl>
              <a:tblPr/>
              <a:tblGrid>
                <a:gridCol w="1865286">
                  <a:extLst>
                    <a:ext uri="{9D8B030D-6E8A-4147-A177-3AD203B41FA5}">
                      <a16:colId xmlns:a16="http://schemas.microsoft.com/office/drawing/2014/main" val="2453025974"/>
                    </a:ext>
                  </a:extLst>
                </a:gridCol>
                <a:gridCol w="1921809">
                  <a:extLst>
                    <a:ext uri="{9D8B030D-6E8A-4147-A177-3AD203B41FA5}">
                      <a16:colId xmlns:a16="http://schemas.microsoft.com/office/drawing/2014/main" val="3516950392"/>
                    </a:ext>
                  </a:extLst>
                </a:gridCol>
              </a:tblGrid>
              <a:tr h="190500">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SCHOOL YEAR</a:t>
                      </a:r>
                      <a:endParaRPr lang="en-US" sz="2800">
                        <a:solidFill>
                          <a:srgbClr val="2F5597"/>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ATTENDANTS</a:t>
                      </a:r>
                      <a:endParaRPr lang="en-US" sz="2800">
                        <a:solidFill>
                          <a:srgbClr val="2F5597"/>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914843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2017 - 2018</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73.769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8855726"/>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2018 - 2019</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86.881</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301512"/>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2019 - 2020</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80.327</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21721"/>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2020 - 2021</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81.269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40331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2021 - 2022</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83.324</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521613"/>
                  </a:ext>
                </a:extLst>
              </a:tr>
              <a:tr h="190500">
                <a:tc>
                  <a:txBody>
                    <a:bodyPr/>
                    <a:lstStyle/>
                    <a:p>
                      <a:pPr algn="ctr" rtl="0" fontAlgn="b">
                        <a:spcBef>
                          <a:spcPts val="0"/>
                        </a:spcBef>
                        <a:spcAft>
                          <a:spcPts val="0"/>
                        </a:spcAft>
                      </a:pPr>
                      <a:r>
                        <a:rPr lang="en-US" sz="1800" b="1" i="0" u="none" strike="noStrike">
                          <a:solidFill>
                            <a:srgbClr val="262626"/>
                          </a:solidFill>
                          <a:effectLst/>
                          <a:latin typeface="Google Sans" panose="020B0503030502040204" pitchFamily="34" charset="0"/>
                        </a:rPr>
                        <a:t>AVERAGE</a:t>
                      </a:r>
                      <a:endParaRPr lang="en-US" sz="18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0" i="0" u="none" strike="noStrike">
                          <a:solidFill>
                            <a:srgbClr val="262626"/>
                          </a:solidFill>
                          <a:effectLst/>
                          <a:latin typeface="Google Sans" panose="020B0503030502040204" pitchFamily="34" charset="0"/>
                        </a:rPr>
                        <a:t>81.114</a:t>
                      </a:r>
                      <a:endParaRPr lang="en-US" sz="18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0468821"/>
                  </a:ext>
                </a:extLst>
              </a:tr>
            </a:tbl>
          </a:graphicData>
        </a:graphic>
      </p:graphicFrame>
      <p:sp>
        <p:nvSpPr>
          <p:cNvPr id="8" name="TextBox 7">
            <a:extLst>
              <a:ext uri="{FF2B5EF4-FFF2-40B4-BE49-F238E27FC236}">
                <a16:creationId xmlns:a16="http://schemas.microsoft.com/office/drawing/2014/main" id="{3E5AF308-C7C7-378A-F628-78EB95188740}"/>
              </a:ext>
            </a:extLst>
          </p:cNvPr>
          <p:cNvSpPr txBox="1"/>
          <p:nvPr/>
        </p:nvSpPr>
        <p:spPr>
          <a:xfrm>
            <a:off x="4742021" y="4764485"/>
            <a:ext cx="1379220" cy="369332"/>
          </a:xfrm>
          <a:prstGeom prst="rect">
            <a:avLst/>
          </a:prstGeom>
          <a:noFill/>
        </p:spPr>
        <p:txBody>
          <a:bodyPr wrap="square" rtlCol="0">
            <a:spAutoFit/>
          </a:bodyPr>
          <a:lstStyle/>
          <a:p>
            <a:pPr algn="ctr" rtl="0" fontAlgn="b">
              <a:spcBef>
                <a:spcPts val="0"/>
              </a:spcBef>
              <a:spcAft>
                <a:spcPts val="0"/>
              </a:spcAft>
            </a:pPr>
            <a:r>
              <a:rPr lang="en-US" sz="1800" b="1" i="0" u="none" strike="noStrike">
                <a:solidFill>
                  <a:srgbClr val="EC4235"/>
                </a:solidFill>
                <a:effectLst/>
                <a:latin typeface="Google Sans" panose="020B0503030502040204" pitchFamily="34" charset="0"/>
              </a:rPr>
              <a:t>AVERAGE</a:t>
            </a:r>
            <a:endParaRPr lang="en-US" sz="2800">
              <a:solidFill>
                <a:srgbClr val="EC4235"/>
              </a:solidFill>
              <a:effectLst/>
              <a:latin typeface="Google Sans" panose="020B0503030502040204" pitchFamily="34" charset="0"/>
            </a:endParaRPr>
          </a:p>
        </p:txBody>
      </p:sp>
      <p:sp>
        <p:nvSpPr>
          <p:cNvPr id="10" name="TextBox 9">
            <a:extLst>
              <a:ext uri="{FF2B5EF4-FFF2-40B4-BE49-F238E27FC236}">
                <a16:creationId xmlns:a16="http://schemas.microsoft.com/office/drawing/2014/main" id="{7E4D51D6-0F00-D10D-5E63-4A3DC919AC27}"/>
              </a:ext>
            </a:extLst>
          </p:cNvPr>
          <p:cNvSpPr txBox="1"/>
          <p:nvPr/>
        </p:nvSpPr>
        <p:spPr>
          <a:xfrm>
            <a:off x="6637020" y="4764485"/>
            <a:ext cx="1379220" cy="369332"/>
          </a:xfrm>
          <a:prstGeom prst="rect">
            <a:avLst/>
          </a:prstGeom>
          <a:noFill/>
        </p:spPr>
        <p:txBody>
          <a:bodyPr wrap="square" rtlCol="0">
            <a:spAutoFit/>
          </a:bodyPr>
          <a:lstStyle/>
          <a:p>
            <a:pPr algn="ctr" rtl="0" fontAlgn="b">
              <a:spcBef>
                <a:spcPts val="0"/>
              </a:spcBef>
              <a:spcAft>
                <a:spcPts val="0"/>
              </a:spcAft>
            </a:pPr>
            <a:r>
              <a:rPr lang="en-US" sz="1800" b="0" i="0" u="none" strike="noStrike">
                <a:solidFill>
                  <a:srgbClr val="EC4235"/>
                </a:solidFill>
                <a:effectLst/>
                <a:latin typeface="Google Sans" panose="020B0503030502040204" pitchFamily="34" charset="0"/>
              </a:rPr>
              <a:t>81.114</a:t>
            </a:r>
            <a:endParaRPr lang="en-US" sz="2800">
              <a:solidFill>
                <a:srgbClr val="EC4235"/>
              </a:solidFill>
              <a:effectLst/>
              <a:latin typeface="Google Sans" panose="020B0503030502040204" pitchFamily="34" charset="0"/>
            </a:endParaRPr>
          </a:p>
        </p:txBody>
      </p:sp>
    </p:spTree>
    <p:extLst>
      <p:ext uri="{BB962C8B-B14F-4D97-AF65-F5344CB8AC3E}">
        <p14:creationId xmlns:p14="http://schemas.microsoft.com/office/powerpoint/2010/main" val="1599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3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300"/>
                                        <p:tgtEl>
                                          <p:spTgt spid="10"/>
                                        </p:tgtEl>
                                      </p:cBhvr>
                                    </p:animEffect>
                                  </p:childTnLst>
                                </p:cTn>
                              </p:par>
                            </p:childTnLst>
                          </p:cTn>
                        </p:par>
                        <p:par>
                          <p:cTn id="19" fill="hold">
                            <p:stCondLst>
                              <p:cond delay="300"/>
                            </p:stCondLst>
                            <p:childTnLst>
                              <p:par>
                                <p:cTn id="20" presetID="10" presetClass="exit" presetSubtype="0" fill="hold" grpId="1" nodeType="afterEffect">
                                  <p:stCondLst>
                                    <p:cond delay="0"/>
                                  </p:stCondLst>
                                  <p:childTnLst>
                                    <p:animEffect transition="out" filter="fade">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300"/>
                                        <p:tgtEl>
                                          <p:spTgt spid="10"/>
                                        </p:tgtEl>
                                      </p:cBhvr>
                                    </p:animEffect>
                                    <p:set>
                                      <p:cBhvr>
                                        <p:cTn id="25" dur="1" fill="hold">
                                          <p:stCondLst>
                                            <p:cond delay="299"/>
                                          </p:stCondLst>
                                        </p:cTn>
                                        <p:tgtEl>
                                          <p:spTgt spid="10"/>
                                        </p:tgtEl>
                                        <p:attrNameLst>
                                          <p:attrName>style.visibility</p:attrName>
                                        </p:attrNameLst>
                                      </p:cBhvr>
                                      <p:to>
                                        <p:strVal val="hidden"/>
                                      </p:to>
                                    </p:set>
                                  </p:childTnLst>
                                </p:cTn>
                              </p:par>
                            </p:childTnLst>
                          </p:cTn>
                        </p:par>
                        <p:par>
                          <p:cTn id="26" fill="hold">
                            <p:stCondLst>
                              <p:cond delay="600"/>
                            </p:stCondLst>
                            <p:childTnLst>
                              <p:par>
                                <p:cTn id="27" presetID="10" presetClass="entr" presetSubtype="0" fill="hold" grpId="2"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300"/>
                                        <p:tgtEl>
                                          <p:spTgt spid="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902825" y="7728050"/>
            <a:ext cx="3787094" cy="240792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6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780512" y="1821192"/>
            <a:ext cx="10617576" cy="4389120"/>
          </a:xfrm>
          <a:prstGeom prst="rect">
            <a:avLst/>
          </a:prstGeom>
          <a:noFill/>
          <a:ln w="66675" cap="rnd">
            <a:gradFill>
              <a:gsLst>
                <a:gs pos="0">
                  <a:srgbClr val="2F5597"/>
                </a:gs>
                <a:gs pos="100000">
                  <a:srgbClr val="F09456"/>
                </a:gs>
              </a:gsLst>
              <a:lin ang="5400000" scaled="1"/>
            </a:gradFill>
          </a:ln>
        </p:spPr>
      </p:pic>
      <p:graphicFrame>
        <p:nvGraphicFramePr>
          <p:cNvPr id="4" name="Table 3">
            <a:extLst>
              <a:ext uri="{FF2B5EF4-FFF2-40B4-BE49-F238E27FC236}">
                <a16:creationId xmlns:a16="http://schemas.microsoft.com/office/drawing/2014/main" id="{CB5F0B65-919D-047D-8921-A8C74DC7F192}"/>
              </a:ext>
            </a:extLst>
          </p:cNvPr>
          <p:cNvGraphicFramePr>
            <a:graphicFrameLocks noGrp="1"/>
          </p:cNvGraphicFramePr>
          <p:nvPr>
            <p:extLst>
              <p:ext uri="{D42A27DB-BD31-4B8C-83A1-F6EECF244321}">
                <p14:modId xmlns:p14="http://schemas.microsoft.com/office/powerpoint/2010/main" val="3577262702"/>
              </p:ext>
            </p:extLst>
          </p:nvPr>
        </p:nvGraphicFramePr>
        <p:xfrm>
          <a:off x="780512" y="1821192"/>
          <a:ext cx="10630976" cy="4389120"/>
        </p:xfrm>
        <a:graphic>
          <a:graphicData uri="http://schemas.openxmlformats.org/drawingml/2006/table">
            <a:tbl>
              <a:tblPr/>
              <a:tblGrid>
                <a:gridCol w="629728">
                  <a:extLst>
                    <a:ext uri="{9D8B030D-6E8A-4147-A177-3AD203B41FA5}">
                      <a16:colId xmlns:a16="http://schemas.microsoft.com/office/drawing/2014/main" val="2696447150"/>
                    </a:ext>
                  </a:extLst>
                </a:gridCol>
                <a:gridCol w="3029485">
                  <a:extLst>
                    <a:ext uri="{9D8B030D-6E8A-4147-A177-3AD203B41FA5}">
                      <a16:colId xmlns:a16="http://schemas.microsoft.com/office/drawing/2014/main" val="800090995"/>
                    </a:ext>
                  </a:extLst>
                </a:gridCol>
                <a:gridCol w="3081443">
                  <a:extLst>
                    <a:ext uri="{9D8B030D-6E8A-4147-A177-3AD203B41FA5}">
                      <a16:colId xmlns:a16="http://schemas.microsoft.com/office/drawing/2014/main" val="993812234"/>
                    </a:ext>
                  </a:extLst>
                </a:gridCol>
                <a:gridCol w="3890320">
                  <a:extLst>
                    <a:ext uri="{9D8B030D-6E8A-4147-A177-3AD203B41FA5}">
                      <a16:colId xmlns:a16="http://schemas.microsoft.com/office/drawing/2014/main" val="3655191698"/>
                    </a:ext>
                  </a:extLst>
                </a:gridCol>
              </a:tblGrid>
              <a:tr h="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STT</a:t>
                      </a:r>
                      <a:endParaRPr lang="en-US" sz="1400">
                        <a:solidFill>
                          <a:srgbClr val="2F5597"/>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Description</a:t>
                      </a:r>
                      <a:endParaRPr lang="en-US" sz="1400">
                        <a:solidFill>
                          <a:srgbClr val="2F5597"/>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Costs</a:t>
                      </a:r>
                      <a:endParaRPr lang="en-US" sz="1400">
                        <a:solidFill>
                          <a:srgbClr val="2F5597"/>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Notes</a:t>
                      </a:r>
                      <a:endParaRPr lang="en-US" sz="1400">
                        <a:solidFill>
                          <a:srgbClr val="2F5597"/>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672986"/>
                  </a:ext>
                </a:extLst>
              </a:tr>
              <a:tr h="389094">
                <a:tc>
                  <a:txBody>
                    <a:bodyPr/>
                    <a:lstStyle/>
                    <a:p>
                      <a:pPr marL="0" indent="0" algn="ctr" rtl="0" fontAlgn="t">
                        <a:spcBef>
                          <a:spcPts val="200"/>
                        </a:spcBef>
                        <a:spcAft>
                          <a:spcPts val="200"/>
                        </a:spcAft>
                      </a:pPr>
                      <a:r>
                        <a:rPr lang="en-US" sz="1400" b="1" i="0" u="none" strike="noStrike">
                          <a:solidFill>
                            <a:srgbClr val="2F5597"/>
                          </a:solidFill>
                          <a:effectLst/>
                          <a:latin typeface="Google Sans" panose="020B0503030502040204" pitchFamily="34" charset="0"/>
                        </a:rPr>
                        <a:t>1</a:t>
                      </a: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the server</a:t>
                      </a:r>
                      <a:endParaRPr lang="en-US" sz="1400">
                        <a:solidFill>
                          <a:srgbClr val="262626"/>
                        </a:solidFill>
                        <a:effectLst/>
                        <a:latin typeface="Google Sans" panose="020B0503030502040204" pitchFamily="34" charset="0"/>
                      </a:endParaRPr>
                    </a:p>
                  </a:txBody>
                  <a:tcPr marT="91440" marB="91440">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100.000 VND/ 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 VND</a:t>
                      </a:r>
                      <a:endParaRPr lang="en-US" sz="1400">
                        <a:solidFill>
                          <a:srgbClr val="262626"/>
                        </a:solidFill>
                        <a:effectLst/>
                        <a:latin typeface="Google Sans" panose="020B0503030502040204" pitchFamily="34" charset="0"/>
                      </a:endParaRPr>
                    </a:p>
                  </a:txBody>
                  <a:tcPr marT="91440" marB="91440">
                    <a:lnL w="12687"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spcBef>
                          <a:spcPts val="200"/>
                        </a:spcBef>
                        <a:spcAft>
                          <a:spcPts val="200"/>
                        </a:spcAft>
                      </a:pPr>
                      <a:r>
                        <a:rPr lang="en-US" sz="1400" b="0" i="0" u="none" strike="noStrike">
                          <a:solidFill>
                            <a:srgbClr val="262626"/>
                          </a:solidFill>
                          <a:effectLst/>
                          <a:latin typeface="Google Sans" panose="020B0503030502040204" pitchFamily="34" charset="0"/>
                        </a:rPr>
                        <a:t>Pay for the server to the supplier</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9526816"/>
                  </a:ext>
                </a:extLst>
              </a:tr>
              <a:tr h="24244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2</a:t>
                      </a: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domain name</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120.000 VND/ year </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2377895"/>
                  </a:ext>
                </a:extLst>
              </a:tr>
              <a:tr h="437886">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Risk management</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VND/month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6.000.000 VND</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To resolve arising problems of the project.</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952426"/>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3</a:t>
                      </a: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Admissions time of high schools</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3.000.000 VND</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each student.</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246436"/>
                  </a:ext>
                </a:extLst>
              </a:tr>
              <a:tr h="268320">
                <a:tc>
                  <a:txBody>
                    <a:bodyPr/>
                    <a:lstStyle/>
                    <a:p>
                      <a:pPr algn="ctr" fontAlgn="t">
                        <a:spcBef>
                          <a:spcPts val="200"/>
                        </a:spcBef>
                        <a:spcAft>
                          <a:spcPts val="200"/>
                        </a:spcAft>
                      </a:pPr>
                      <a:br>
                        <a:rPr lang="en-US" sz="1400">
                          <a:solidFill>
                            <a:srgbClr val="2F5597"/>
                          </a:solidFill>
                          <a:effectLst/>
                          <a:latin typeface="Google Sans" panose="020B0503030502040204" pitchFamily="34" charset="0"/>
                        </a:rPr>
                      </a:b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Enhanced advertising on media channels in Feb, Mar</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5.000.000 VND</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a large number of users.</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414479"/>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Personal expenses</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VNĐ/ month/person</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12.000.000 VND </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Cost for 2 people to maintain the operation of the website.</a:t>
                      </a:r>
                      <a:endParaRPr lang="en-US" sz="1400">
                        <a:solidFill>
                          <a:srgbClr val="262626"/>
                        </a:solidFill>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907958"/>
                  </a:ext>
                </a:extLst>
              </a:tr>
              <a:tr h="449480">
                <a:tc>
                  <a:txBody>
                    <a:bodyPr/>
                    <a:lstStyle/>
                    <a:p>
                      <a:pPr algn="just" fontAlgn="t">
                        <a:spcBef>
                          <a:spcPts val="200"/>
                        </a:spcBef>
                        <a:spcAft>
                          <a:spcPts val="200"/>
                        </a:spcAft>
                      </a:pPr>
                      <a:br>
                        <a:rPr lang="en-US" sz="1400">
                          <a:effectLst/>
                          <a:latin typeface="Google Sans" panose="020B0503030502040204" pitchFamily="34" charset="0"/>
                        </a:rPr>
                      </a:br>
                      <a:endParaRPr lang="en-US" sz="1400">
                        <a:effectLst/>
                        <a:latin typeface="Google Sans" panose="020B0503030502040204" pitchFamily="34" charset="0"/>
                      </a:endParaRPr>
                    </a:p>
                  </a:txBody>
                  <a:tcPr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62626"/>
                          </a:solidFill>
                          <a:effectLst/>
                          <a:latin typeface="Google Sans" panose="020B0503030502040204" pitchFamily="34" charset="0"/>
                        </a:rPr>
                        <a:t>Total</a:t>
                      </a:r>
                      <a:endParaRPr lang="en-US" sz="1400" b="1">
                        <a:solidFill>
                          <a:srgbClr val="262626"/>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27.320.000 VNĐ/ year</a:t>
                      </a:r>
                      <a:endParaRPr lang="en-US" sz="1400" b="1">
                        <a:solidFill>
                          <a:srgbClr val="262626"/>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It is estimated that costs increase by about 10% after each year.</a:t>
                      </a:r>
                      <a:endParaRPr lang="en-US" sz="1400" b="1">
                        <a:solidFill>
                          <a:srgbClr val="262626"/>
                        </a:solidFill>
                        <a:effectLst/>
                        <a:latin typeface="Google Sans" panose="020B0503030502040204" pitchFamily="34" charset="0"/>
                      </a:endParaRP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4503749"/>
                  </a:ext>
                </a:extLst>
              </a:tr>
            </a:tbl>
          </a:graphicData>
        </a:graphic>
      </p:graphicFrame>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Total temporary costs for 1 year</a:t>
            </a:r>
          </a:p>
        </p:txBody>
      </p:sp>
    </p:spTree>
    <p:extLst>
      <p:ext uri="{BB962C8B-B14F-4D97-AF65-F5344CB8AC3E}">
        <p14:creationId xmlns:p14="http://schemas.microsoft.com/office/powerpoint/2010/main" val="26489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850841" y="2102798"/>
            <a:ext cx="10617575" cy="2590800"/>
          </a:xfrm>
          <a:prstGeom prst="rect">
            <a:avLst/>
          </a:prstGeom>
          <a:noFill/>
          <a:ln w="66675" cap="rnd">
            <a:gradFill>
              <a:gsLst>
                <a:gs pos="0">
                  <a:srgbClr val="2F5597"/>
                </a:gs>
                <a:gs pos="100000">
                  <a:srgbClr val="F09456"/>
                </a:gs>
              </a:gsLst>
              <a:lin ang="5400000" scaled="1"/>
            </a:gradFill>
          </a:ln>
        </p:spPr>
      </p:pic>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Calculating profit for the first 5 years</a:t>
            </a:r>
          </a:p>
        </p:txBody>
      </p:sp>
      <p:graphicFrame>
        <p:nvGraphicFramePr>
          <p:cNvPr id="2" name="Table 1">
            <a:extLst>
              <a:ext uri="{FF2B5EF4-FFF2-40B4-BE49-F238E27FC236}">
                <a16:creationId xmlns:a16="http://schemas.microsoft.com/office/drawing/2014/main" id="{9D376450-B7B2-C92D-3F8A-8E985A42ED46}"/>
              </a:ext>
            </a:extLst>
          </p:cNvPr>
          <p:cNvGraphicFramePr>
            <a:graphicFrameLocks noGrp="1"/>
          </p:cNvGraphicFramePr>
          <p:nvPr>
            <p:extLst>
              <p:ext uri="{D42A27DB-BD31-4B8C-83A1-F6EECF244321}">
                <p14:modId xmlns:p14="http://schemas.microsoft.com/office/powerpoint/2010/main" val="1995158926"/>
              </p:ext>
            </p:extLst>
          </p:nvPr>
        </p:nvGraphicFramePr>
        <p:xfrm>
          <a:off x="850841" y="2102798"/>
          <a:ext cx="10617575" cy="2590800"/>
        </p:xfrm>
        <a:graphic>
          <a:graphicData uri="http://schemas.openxmlformats.org/drawingml/2006/table">
            <a:tbl>
              <a:tblPr/>
              <a:tblGrid>
                <a:gridCol w="968654">
                  <a:extLst>
                    <a:ext uri="{9D8B030D-6E8A-4147-A177-3AD203B41FA5}">
                      <a16:colId xmlns:a16="http://schemas.microsoft.com/office/drawing/2014/main" val="2549365736"/>
                    </a:ext>
                  </a:extLst>
                </a:gridCol>
                <a:gridCol w="1106078">
                  <a:extLst>
                    <a:ext uri="{9D8B030D-6E8A-4147-A177-3AD203B41FA5}">
                      <a16:colId xmlns:a16="http://schemas.microsoft.com/office/drawing/2014/main" val="1766797447"/>
                    </a:ext>
                  </a:extLst>
                </a:gridCol>
                <a:gridCol w="881149">
                  <a:extLst>
                    <a:ext uri="{9D8B030D-6E8A-4147-A177-3AD203B41FA5}">
                      <a16:colId xmlns:a16="http://schemas.microsoft.com/office/drawing/2014/main" val="3645849719"/>
                    </a:ext>
                  </a:extLst>
                </a:gridCol>
                <a:gridCol w="1330036">
                  <a:extLst>
                    <a:ext uri="{9D8B030D-6E8A-4147-A177-3AD203B41FA5}">
                      <a16:colId xmlns:a16="http://schemas.microsoft.com/office/drawing/2014/main" val="3690906175"/>
                    </a:ext>
                  </a:extLst>
                </a:gridCol>
                <a:gridCol w="1346662">
                  <a:extLst>
                    <a:ext uri="{9D8B030D-6E8A-4147-A177-3AD203B41FA5}">
                      <a16:colId xmlns:a16="http://schemas.microsoft.com/office/drawing/2014/main" val="3729411861"/>
                    </a:ext>
                  </a:extLst>
                </a:gridCol>
                <a:gridCol w="1596044">
                  <a:extLst>
                    <a:ext uri="{9D8B030D-6E8A-4147-A177-3AD203B41FA5}">
                      <a16:colId xmlns:a16="http://schemas.microsoft.com/office/drawing/2014/main" val="3282548573"/>
                    </a:ext>
                  </a:extLst>
                </a:gridCol>
                <a:gridCol w="1596044">
                  <a:extLst>
                    <a:ext uri="{9D8B030D-6E8A-4147-A177-3AD203B41FA5}">
                      <a16:colId xmlns:a16="http://schemas.microsoft.com/office/drawing/2014/main" val="3872599087"/>
                    </a:ext>
                  </a:extLst>
                </a:gridCol>
                <a:gridCol w="1792908">
                  <a:extLst>
                    <a:ext uri="{9D8B030D-6E8A-4147-A177-3AD203B41FA5}">
                      <a16:colId xmlns:a16="http://schemas.microsoft.com/office/drawing/2014/main" val="4182356982"/>
                    </a:ext>
                  </a:extLst>
                </a:gridCol>
              </a:tblGrid>
              <a:tr h="447675">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Year</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Number of students</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Usage rate</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Cost/person/month</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Month of use</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Revenue/year</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Cost/year</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Profit/year</a:t>
                      </a:r>
                      <a:endParaRPr lang="en-US" sz="2000">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039210"/>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1st Year</a:t>
                      </a:r>
                      <a:endParaRPr lang="en-US" sz="2000" b="1">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14742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2nd Year</a:t>
                      </a:r>
                      <a:endParaRPr lang="en-US" sz="2000" b="1">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5%</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40.557.000,00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30.052.000,00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10.505.000,00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96664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3rd Year</a:t>
                      </a:r>
                      <a:endParaRPr lang="en-US" sz="2000" b="1">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64.891.200,00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33.057.200,00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31.834.000,00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039934"/>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4th Year</a:t>
                      </a:r>
                      <a:endParaRPr lang="en-US" sz="2000" b="1">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12%</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97.336.800,00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36.362.920,00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60.973.880,00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563521"/>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5th year</a:t>
                      </a:r>
                      <a:endParaRPr lang="en-US" sz="2000" b="1">
                        <a:solidFill>
                          <a:srgbClr val="2F5597"/>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17%</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137.893.800,00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39.999.212,00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97.894.588,00</a:t>
                      </a:r>
                      <a:endParaRPr lang="en-US" sz="2000">
                        <a:solidFill>
                          <a:srgbClr val="262626"/>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154890"/>
                  </a:ext>
                </a:extLst>
              </a:tr>
            </a:tbl>
          </a:graphicData>
        </a:graphic>
      </p:graphicFrame>
      <p:sp>
        <p:nvSpPr>
          <p:cNvPr id="7" name="TextBox 6">
            <a:extLst>
              <a:ext uri="{FF2B5EF4-FFF2-40B4-BE49-F238E27FC236}">
                <a16:creationId xmlns:a16="http://schemas.microsoft.com/office/drawing/2014/main" id="{131B6B4A-2425-2346-9490-FDB7A5F1CC67}"/>
              </a:ext>
            </a:extLst>
          </p:cNvPr>
          <p:cNvSpPr txBox="1"/>
          <p:nvPr/>
        </p:nvSpPr>
        <p:spPr>
          <a:xfrm>
            <a:off x="2132664" y="5145426"/>
            <a:ext cx="7926671"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Payback time:</a:t>
            </a:r>
            <a:r>
              <a:rPr lang="en-US"/>
              <a:t> </a:t>
            </a:r>
            <a:r>
              <a:rPr lang="en-US">
                <a:solidFill>
                  <a:srgbClr val="EC4235"/>
                </a:solidFill>
              </a:rPr>
              <a:t>3 years </a:t>
            </a:r>
            <a:r>
              <a:rPr lang="en-US"/>
              <a:t>from the time the application released</a:t>
            </a:r>
          </a:p>
        </p:txBody>
      </p:sp>
      <p:graphicFrame>
        <p:nvGraphicFramePr>
          <p:cNvPr id="15" name="third line to hightlight">
            <a:extLst>
              <a:ext uri="{FF2B5EF4-FFF2-40B4-BE49-F238E27FC236}">
                <a16:creationId xmlns:a16="http://schemas.microsoft.com/office/drawing/2014/main" id="{543F07DC-30B5-90B5-4F51-DF9FACEC7C8D}"/>
              </a:ext>
            </a:extLst>
          </p:cNvPr>
          <p:cNvGraphicFramePr>
            <a:graphicFrameLocks noGrp="1"/>
          </p:cNvGraphicFramePr>
          <p:nvPr>
            <p:extLst>
              <p:ext uri="{D42A27DB-BD31-4B8C-83A1-F6EECF244321}">
                <p14:modId xmlns:p14="http://schemas.microsoft.com/office/powerpoint/2010/main" val="4288265815"/>
              </p:ext>
            </p:extLst>
          </p:nvPr>
        </p:nvGraphicFramePr>
        <p:xfrm>
          <a:off x="850841" y="3503951"/>
          <a:ext cx="10617575" cy="396240"/>
        </p:xfrm>
        <a:graphic>
          <a:graphicData uri="http://schemas.openxmlformats.org/drawingml/2006/table">
            <a:tbl>
              <a:tblPr/>
              <a:tblGrid>
                <a:gridCol w="968654">
                  <a:extLst>
                    <a:ext uri="{9D8B030D-6E8A-4147-A177-3AD203B41FA5}">
                      <a16:colId xmlns:a16="http://schemas.microsoft.com/office/drawing/2014/main" val="2521238658"/>
                    </a:ext>
                  </a:extLst>
                </a:gridCol>
                <a:gridCol w="1106078">
                  <a:extLst>
                    <a:ext uri="{9D8B030D-6E8A-4147-A177-3AD203B41FA5}">
                      <a16:colId xmlns:a16="http://schemas.microsoft.com/office/drawing/2014/main" val="368975105"/>
                    </a:ext>
                  </a:extLst>
                </a:gridCol>
                <a:gridCol w="881149">
                  <a:extLst>
                    <a:ext uri="{9D8B030D-6E8A-4147-A177-3AD203B41FA5}">
                      <a16:colId xmlns:a16="http://schemas.microsoft.com/office/drawing/2014/main" val="2010434633"/>
                    </a:ext>
                  </a:extLst>
                </a:gridCol>
                <a:gridCol w="1330036">
                  <a:extLst>
                    <a:ext uri="{9D8B030D-6E8A-4147-A177-3AD203B41FA5}">
                      <a16:colId xmlns:a16="http://schemas.microsoft.com/office/drawing/2014/main" val="3904824051"/>
                    </a:ext>
                  </a:extLst>
                </a:gridCol>
                <a:gridCol w="1346662">
                  <a:extLst>
                    <a:ext uri="{9D8B030D-6E8A-4147-A177-3AD203B41FA5}">
                      <a16:colId xmlns:a16="http://schemas.microsoft.com/office/drawing/2014/main" val="321972765"/>
                    </a:ext>
                  </a:extLst>
                </a:gridCol>
                <a:gridCol w="1596044">
                  <a:extLst>
                    <a:ext uri="{9D8B030D-6E8A-4147-A177-3AD203B41FA5}">
                      <a16:colId xmlns:a16="http://schemas.microsoft.com/office/drawing/2014/main" val="1579361367"/>
                    </a:ext>
                  </a:extLst>
                </a:gridCol>
                <a:gridCol w="1596044">
                  <a:extLst>
                    <a:ext uri="{9D8B030D-6E8A-4147-A177-3AD203B41FA5}">
                      <a16:colId xmlns:a16="http://schemas.microsoft.com/office/drawing/2014/main" val="1535819345"/>
                    </a:ext>
                  </a:extLst>
                </a:gridCol>
                <a:gridCol w="1792908">
                  <a:extLst>
                    <a:ext uri="{9D8B030D-6E8A-4147-A177-3AD203B41FA5}">
                      <a16:colId xmlns:a16="http://schemas.microsoft.com/office/drawing/2014/main" val="3409573094"/>
                    </a:ext>
                  </a:extLst>
                </a:gridCol>
              </a:tblGrid>
              <a:tr h="0">
                <a:tc>
                  <a:txBody>
                    <a:bodyPr/>
                    <a:lstStyle/>
                    <a:p>
                      <a:pPr algn="l" rtl="0" fontAlgn="b">
                        <a:spcBef>
                          <a:spcPts val="0"/>
                        </a:spcBef>
                        <a:spcAft>
                          <a:spcPts val="0"/>
                        </a:spcAft>
                      </a:pPr>
                      <a:r>
                        <a:rPr lang="en-US" sz="1400" b="1" i="0" u="none" strike="noStrike">
                          <a:solidFill>
                            <a:srgbClr val="EC4235"/>
                          </a:solidFill>
                          <a:effectLst/>
                          <a:latin typeface="Google Sans" panose="020B0503030502040204" pitchFamily="34" charset="0"/>
                        </a:rPr>
                        <a:t>3rd Year</a:t>
                      </a:r>
                      <a:endParaRPr lang="en-US" sz="2000" b="1">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81.114,00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10.000,00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1</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64.891.200,00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33.057.200,00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31.834.000,00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37298"/>
                  </a:ext>
                </a:extLst>
              </a:tr>
            </a:tbl>
          </a:graphicData>
        </a:graphic>
      </p:graphicFrame>
    </p:spTree>
    <p:extLst>
      <p:ext uri="{BB962C8B-B14F-4D97-AF65-F5344CB8AC3E}">
        <p14:creationId xmlns:p14="http://schemas.microsoft.com/office/powerpoint/2010/main" val="91284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300"/>
                                        <p:tgtEl>
                                          <p:spTgt spid="15"/>
                                        </p:tgtEl>
                                      </p:cBhvr>
                                    </p:animEffect>
                                  </p:childTnLst>
                                </p:cTn>
                              </p:par>
                            </p:childTnLst>
                          </p:cTn>
                        </p:par>
                        <p:par>
                          <p:cTn id="21" fill="hold">
                            <p:stCondLst>
                              <p:cond delay="300"/>
                            </p:stCondLst>
                            <p:childTnLst>
                              <p:par>
                                <p:cTn id="22" presetID="10" presetClass="exit" presetSubtype="0" fill="hold" nodeType="afterEffect">
                                  <p:stCondLst>
                                    <p:cond delay="0"/>
                                  </p:stCondLst>
                                  <p:childTnLst>
                                    <p:animEffect transition="out" filter="fade">
                                      <p:cBhvr>
                                        <p:cTn id="23" dur="300"/>
                                        <p:tgtEl>
                                          <p:spTgt spid="15"/>
                                        </p:tgtEl>
                                      </p:cBhvr>
                                    </p:animEffect>
                                    <p:set>
                                      <p:cBhvr>
                                        <p:cTn id="24" dur="1" fill="hold">
                                          <p:stCondLst>
                                            <p:cond delay="299"/>
                                          </p:stCondLst>
                                        </p:cTn>
                                        <p:tgtEl>
                                          <p:spTgt spid="15"/>
                                        </p:tgtEl>
                                        <p:attrNameLst>
                                          <p:attrName>style.visibility</p:attrName>
                                        </p:attrNameLst>
                                      </p:cBhvr>
                                      <p:to>
                                        <p:strVal val="hidden"/>
                                      </p:to>
                                    </p:se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433989708"/>
      </p:ext>
    </p:extLst>
  </p:cSld>
  <p:clrMapOvr>
    <a:masterClrMapping/>
  </p:clrMapOvr>
  <mc:AlternateContent xmlns:mc="http://schemas.openxmlformats.org/markup-compatibility/2006" xmlns:p14="http://schemas.microsoft.com/office/powerpoint/2010/main">
    <mc:Choice Requires="p14">
      <p:transition spd="med" p14:dur="700" advTm="2900">
        <p:fade/>
      </p:transition>
    </mc:Choice>
    <mc:Fallback xmlns="">
      <p:transition spd="med" advTm="29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500"/>
                            </p:stCondLst>
                            <p:childTnLst>
                              <p:par>
                                <p:cTn id="9" presetID="32" presetClass="emph" presetSubtype="0" fill="hold" grpId="0" nodeType="afterEffect">
                                  <p:stCondLst>
                                    <p:cond delay="500"/>
                                  </p:stCondLst>
                                  <p:childTnLst>
                                    <p:animRot by="120000">
                                      <p:cBhvr>
                                        <p:cTn id="10" dur="150" fill="hold">
                                          <p:stCondLst>
                                            <p:cond delay="0"/>
                                          </p:stCondLst>
                                        </p:cTn>
                                        <p:tgtEl>
                                          <p:spTgt spid="4">
                                            <p:bg/>
                                          </p:spTgt>
                                        </p:tgtEl>
                                        <p:attrNameLst>
                                          <p:attrName>r</p:attrName>
                                        </p:attrNameLst>
                                      </p:cBhvr>
                                    </p:animRot>
                                    <p:animRot by="-240000">
                                      <p:cBhvr>
                                        <p:cTn id="11" dur="300" fill="hold">
                                          <p:stCondLst>
                                            <p:cond delay="300"/>
                                          </p:stCondLst>
                                        </p:cTn>
                                        <p:tgtEl>
                                          <p:spTgt spid="4">
                                            <p:bg/>
                                          </p:spTgt>
                                        </p:tgtEl>
                                        <p:attrNameLst>
                                          <p:attrName>r</p:attrName>
                                        </p:attrNameLst>
                                      </p:cBhvr>
                                    </p:animRot>
                                    <p:animRot by="240000">
                                      <p:cBhvr>
                                        <p:cTn id="12" dur="300" fill="hold">
                                          <p:stCondLst>
                                            <p:cond delay="600"/>
                                          </p:stCondLst>
                                        </p:cTn>
                                        <p:tgtEl>
                                          <p:spTgt spid="4">
                                            <p:bg/>
                                          </p:spTgt>
                                        </p:tgtEl>
                                        <p:attrNameLst>
                                          <p:attrName>r</p:attrName>
                                        </p:attrNameLst>
                                      </p:cBhvr>
                                    </p:animRot>
                                    <p:animRot by="-240000">
                                      <p:cBhvr>
                                        <p:cTn id="13" dur="300" fill="hold">
                                          <p:stCondLst>
                                            <p:cond delay="900"/>
                                          </p:stCondLst>
                                        </p:cTn>
                                        <p:tgtEl>
                                          <p:spTgt spid="4">
                                            <p:bg/>
                                          </p:spTgt>
                                        </p:tgtEl>
                                        <p:attrNameLst>
                                          <p:attrName>r</p:attrName>
                                        </p:attrNameLst>
                                      </p:cBhvr>
                                    </p:animRot>
                                    <p:animRot by="120000">
                                      <p:cBhvr>
                                        <p:cTn id="14" dur="300" fill="hold">
                                          <p:stCondLst>
                                            <p:cond delay="1200"/>
                                          </p:stCondLst>
                                        </p:cTn>
                                        <p:tgtEl>
                                          <p:spTgt spid="4">
                                            <p:bg/>
                                          </p:spTgt>
                                        </p:tgtEl>
                                        <p:attrNameLst>
                                          <p:attrName>r</p:attrName>
                                        </p:attrNameLst>
                                      </p:cBhvr>
                                    </p:animRot>
                                  </p:childTnLst>
                                </p:cTn>
                              </p:par>
                              <p:par>
                                <p:cTn id="15" presetID="32" presetClass="emph" presetSubtype="0" fill="hold" grpId="0" nodeType="withEffect">
                                  <p:stCondLst>
                                    <p:cond delay="500"/>
                                  </p:stCondLst>
                                  <p:childTnLst>
                                    <p:animRot by="120000">
                                      <p:cBhvr>
                                        <p:cTn id="16" dur="150" fill="hold">
                                          <p:stCondLst>
                                            <p:cond delay="0"/>
                                          </p:stCondLst>
                                        </p:cTn>
                                        <p:tgtEl>
                                          <p:spTgt spid="4">
                                            <p:txEl>
                                              <p:pRg st="0" end="0"/>
                                            </p:txEl>
                                          </p:spTgt>
                                        </p:tgtEl>
                                        <p:attrNameLst>
                                          <p:attrName>r</p:attrName>
                                        </p:attrNameLst>
                                      </p:cBhvr>
                                    </p:animRot>
                                    <p:animRot by="-240000">
                                      <p:cBhvr>
                                        <p:cTn id="17" dur="300" fill="hold">
                                          <p:stCondLst>
                                            <p:cond delay="300"/>
                                          </p:stCondLst>
                                        </p:cTn>
                                        <p:tgtEl>
                                          <p:spTgt spid="4">
                                            <p:txEl>
                                              <p:pRg st="0" end="0"/>
                                            </p:txEl>
                                          </p:spTgt>
                                        </p:tgtEl>
                                        <p:attrNameLst>
                                          <p:attrName>r</p:attrName>
                                        </p:attrNameLst>
                                      </p:cBhvr>
                                    </p:animRot>
                                    <p:animRot by="240000">
                                      <p:cBhvr>
                                        <p:cTn id="18" dur="300" fill="hold">
                                          <p:stCondLst>
                                            <p:cond delay="600"/>
                                          </p:stCondLst>
                                        </p:cTn>
                                        <p:tgtEl>
                                          <p:spTgt spid="4">
                                            <p:txEl>
                                              <p:pRg st="0" end="0"/>
                                            </p:txEl>
                                          </p:spTgt>
                                        </p:tgtEl>
                                        <p:attrNameLst>
                                          <p:attrName>r</p:attrName>
                                        </p:attrNameLst>
                                      </p:cBhvr>
                                    </p:animRot>
                                    <p:animRot by="-240000">
                                      <p:cBhvr>
                                        <p:cTn id="19" dur="300" fill="hold">
                                          <p:stCondLst>
                                            <p:cond delay="900"/>
                                          </p:stCondLst>
                                        </p:cTn>
                                        <p:tgtEl>
                                          <p:spTgt spid="4">
                                            <p:txEl>
                                              <p:pRg st="0" end="0"/>
                                            </p:txEl>
                                          </p:spTgt>
                                        </p:tgtEl>
                                        <p:attrNameLst>
                                          <p:attrName>r</p:attrName>
                                        </p:attrNameLst>
                                      </p:cBhvr>
                                    </p:animRot>
                                    <p:animRot by="120000">
                                      <p:cBhvr>
                                        <p:cTn id="20" dur="300" fill="hold">
                                          <p:stCondLst>
                                            <p:cond delay="12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40000" y="3429000"/>
            <a:ext cx="7112002"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lgn="ctr">
              <a:spcBef>
                <a:spcPts val="600"/>
              </a:spcBef>
              <a:spcAft>
                <a:spcPts val="600"/>
              </a:spcAft>
            </a:pPr>
            <a:r>
              <a:rPr lang="en-US" b="1">
                <a:solidFill>
                  <a:srgbClr val="2F5597"/>
                </a:solidFill>
              </a:rPr>
              <a:t>SCORE</a:t>
            </a:r>
            <a:r>
              <a:rPr lang="en-US"/>
              <a:t> is a website project that aims to make it easier to choose a high school for </a:t>
            </a:r>
            <a:r>
              <a:rPr lang="en-US" b="1">
                <a:solidFill>
                  <a:srgbClr val="2F5597"/>
                </a:solidFill>
              </a:rPr>
              <a:t>parents</a:t>
            </a:r>
            <a:r>
              <a:rPr lang="en-US"/>
              <a:t>, </a:t>
            </a:r>
            <a:r>
              <a:rPr lang="en-US" b="1">
                <a:solidFill>
                  <a:srgbClr val="2F5597"/>
                </a:solidFill>
              </a:rPr>
              <a:t>teachers </a:t>
            </a:r>
            <a:r>
              <a:rPr lang="en-US"/>
              <a:t>and </a:t>
            </a:r>
            <a:r>
              <a:rPr lang="en-US" b="1">
                <a:solidFill>
                  <a:srgbClr val="2F5597"/>
                </a:solidFill>
              </a:rPr>
              <a:t>students</a:t>
            </a:r>
          </a:p>
        </p:txBody>
      </p:sp>
      <p:sp>
        <p:nvSpPr>
          <p:cNvPr id="7" name="TextBox 6">
            <a:extLst>
              <a:ext uri="{FF2B5EF4-FFF2-40B4-BE49-F238E27FC236}">
                <a16:creationId xmlns:a16="http://schemas.microsoft.com/office/drawing/2014/main" id="{B235DD83-050F-2121-0589-61DF21BB3E61}"/>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675">
        <p159:morph option="byObject"/>
      </p:transition>
    </mc:Choice>
    <mc:Fallback xmlns="">
      <p:transition spd="med" advTm="36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3987255"/>
            <a:ext cx="914400" cy="914400"/>
          </a:xfrm>
          <a:prstGeom prst="rect">
            <a:avLst/>
          </a:prstGeom>
        </p:spPr>
      </p:pic>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415">
        <p159:morph option="byObject"/>
      </p:transition>
    </mc:Choice>
    <mc:Fallback xmlns="">
      <p:transition spd="med" advTm="34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084709"/>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084709"/>
            <a:ext cx="914400" cy="914400"/>
          </a:xfrm>
          <a:prstGeom prst="rect">
            <a:avLst/>
          </a:prstGeom>
        </p:spPr>
      </p:pic>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237795"/>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0|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2131</Words>
  <Application>Microsoft Office PowerPoint</Application>
  <PresentationFormat>Widescreen</PresentationFormat>
  <Paragraphs>419</Paragraphs>
  <Slides>36</Slides>
  <Notes>28</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Google Sans</vt:lpstr>
      <vt:lpstr>Symbol</vt:lpstr>
      <vt:lpstr>MuseoModerno</vt:lpstr>
      <vt:lpstr>VNF-Futura</vt:lpstr>
      <vt:lpstr>Times New Roman</vt:lpstr>
      <vt:lpstr>Calibri</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674</cp:revision>
  <dcterms:created xsi:type="dcterms:W3CDTF">2022-07-11T04:57:32Z</dcterms:created>
  <dcterms:modified xsi:type="dcterms:W3CDTF">2022-08-01T13:52:26Z</dcterms:modified>
</cp:coreProperties>
</file>