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9" r:id="rId3"/>
    <p:sldId id="264" r:id="rId4"/>
    <p:sldId id="271" r:id="rId5"/>
    <p:sldId id="261" r:id="rId6"/>
    <p:sldId id="262" r:id="rId7"/>
    <p:sldId id="265" r:id="rId8"/>
    <p:sldId id="266" r:id="rId9"/>
    <p:sldId id="263" r:id="rId10"/>
    <p:sldId id="267" r:id="rId11"/>
    <p:sldId id="268" r:id="rId12"/>
    <p:sldId id="273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BF4"/>
    <a:srgbClr val="AB2400"/>
    <a:srgbClr val="DEEBF7"/>
    <a:srgbClr val="FBE5D6"/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Gaya Terang 2 - Akse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6D368-0C12-4490-8A5B-7FD41EDB20E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09A58-9F0F-460C-9ECA-C9C240A2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5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F2BC-10D0-42EF-94CD-C6C352018B75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for presentation purpose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4C9A3D0-62E1-4CC0-884A-10F898F1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8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FD1C-97B4-4DDF-B44B-7EB3261F9A32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for presentation purpose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A3D0-62E1-4CC0-884A-10F898F1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3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0147-CCCF-4DFC-AD70-8D350A065742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for presentation purpose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A3D0-62E1-4CC0-884A-10F898F1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9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F473-3EA9-4DB5-B5C6-3ABEB70731FC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for presentation purpose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A3D0-62E1-4CC0-884A-10F898F1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2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5BEB4FD-2DEB-41FB-8AC3-C9B3733B98C2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This is for presentation purpose only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4C9A3D0-62E1-4CC0-884A-10F898F1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1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1147-0669-400B-AAE8-E2B223955AEE}" type="datetime1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for presentation purpose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A3D0-62E1-4CC0-884A-10F898F1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2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7D5C-D5D8-4E2E-85CE-5F33686653F6}" type="datetime1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for presentation purpose only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A3D0-62E1-4CC0-884A-10F898F1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4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6961-9E26-42EA-B0AE-CE1C6AA831E5}" type="datetime1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for presentation purpose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A3D0-62E1-4CC0-884A-10F898F1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0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D956-31EB-4B4D-8393-08B352DFD8B3}" type="datetime1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for presentation purpose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A3D0-62E1-4CC0-884A-10F898F1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0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D430-9837-47E9-A590-29B3B8EC6ED3}" type="datetime1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for presentation purpose only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A3D0-62E1-4CC0-884A-10F898F1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0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C1EE-B0B1-4D46-9EA0-215393BCC2A0}" type="datetime1">
              <a:rPr lang="en-US" smtClean="0"/>
              <a:t>3/3/2022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A3D0-62E1-4CC0-884A-10F898F1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8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3FF268-DBAB-42C4-BF35-0FCC6BE2C3DE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This is for presentation purpose only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4C9A3D0-62E1-4CC0-884A-10F898F19C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SIPCMContentMarking" descr="{&quot;HashCode&quot;:442047029,&quot;Placement&quot;:&quot;Footer&quot;,&quot;Top&quot;:519.343,&quot;Left&quot;:453.295349,&quot;SlideWidth&quot;:960,&quot;SlideHeight&quot;:540}">
            <a:extLst>
              <a:ext uri="{FF2B5EF4-FFF2-40B4-BE49-F238E27FC236}">
                <a16:creationId xmlns:a16="http://schemas.microsoft.com/office/drawing/2014/main" id="{1FAFC867-D754-45BB-AD89-F55F33E0BA95}"/>
              </a:ext>
            </a:extLst>
          </p:cNvPr>
          <p:cNvSpPr txBox="1"/>
          <p:nvPr userDrawn="1"/>
        </p:nvSpPr>
        <p:spPr>
          <a:xfrm>
            <a:off x="5756851" y="6595656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99064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07/relationships/hdphoto" Target="../media/hdphoto2.wdp"/><Relationship Id="rId7" Type="http://schemas.openxmlformats.org/officeDocument/2006/relationships/image" Target="../media/image2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339D527C-7417-4C02-9E82-59627432C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2941" y="1828099"/>
            <a:ext cx="3820467" cy="3713007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Optimization of Telemarketing Process by Customer Data Analysis at Insurance Company.</a:t>
            </a:r>
          </a:p>
          <a:p>
            <a:endParaRPr lang="en-US" sz="1600" b="1" dirty="0">
              <a:solidFill>
                <a:schemeClr val="tx2"/>
              </a:solidFill>
            </a:endParaRPr>
          </a:p>
          <a:p>
            <a:r>
              <a:rPr lang="en-US" sz="1600" b="1" dirty="0">
                <a:solidFill>
                  <a:schemeClr val="tx2"/>
                </a:solidFill>
              </a:rPr>
              <a:t>Kevin Nugraha Salim</a:t>
            </a:r>
          </a:p>
          <a:p>
            <a:endParaRPr lang="en-US" sz="1600" b="1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Professional Preparation Program by </a:t>
            </a:r>
            <a:r>
              <a:rPr lang="en-US" sz="1400" dirty="0" err="1">
                <a:solidFill>
                  <a:schemeClr val="tx2"/>
                </a:solidFill>
              </a:rPr>
              <a:t>Tanoto</a:t>
            </a:r>
            <a:r>
              <a:rPr lang="en-US" sz="1400" dirty="0">
                <a:solidFill>
                  <a:schemeClr val="tx2"/>
                </a:solidFill>
              </a:rPr>
              <a:t> Foundation Indonesia 2021</a:t>
            </a:r>
          </a:p>
          <a:p>
            <a:r>
              <a:rPr lang="en-US" sz="1400" dirty="0">
                <a:solidFill>
                  <a:schemeClr val="tx2"/>
                </a:solidFill>
              </a:rPr>
              <a:t> November 2021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Judul 1">
            <a:extLst>
              <a:ext uri="{FF2B5EF4-FFF2-40B4-BE49-F238E27FC236}">
                <a16:creationId xmlns:a16="http://schemas.microsoft.com/office/drawing/2014/main" id="{09DA26BF-7E80-4CA8-BC75-3C9825AFC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AngsanaUPC" panose="020B0502040204020203" pitchFamily="18" charset="-34"/>
                <a:cs typeface="AngsanaUPC" panose="020B0502040204020203" pitchFamily="18" charset="-34"/>
              </a:rPr>
              <a:t>Professional Exploration Project </a:t>
            </a:r>
            <a:br>
              <a:rPr lang="en-US" sz="4000" b="1" dirty="0">
                <a:solidFill>
                  <a:srgbClr val="FFFFFF"/>
                </a:solidFill>
                <a:latin typeface="AngsanaUPC" panose="020B0502040204020203" pitchFamily="18" charset="-34"/>
                <a:cs typeface="AngsanaUPC" panose="020B0502040204020203" pitchFamily="18" charset="-34"/>
              </a:rPr>
            </a:br>
            <a:br>
              <a:rPr lang="en-US" sz="4000" b="1" dirty="0">
                <a:solidFill>
                  <a:srgbClr val="FFFFFF"/>
                </a:solidFill>
                <a:latin typeface="AngsanaUPC" panose="020B0502040204020203" pitchFamily="18" charset="-34"/>
                <a:cs typeface="AngsanaUPC" panose="020B0502040204020203" pitchFamily="18" charset="-34"/>
              </a:rPr>
            </a:br>
            <a:r>
              <a:rPr lang="en-US" sz="4000" b="1" dirty="0" err="1">
                <a:solidFill>
                  <a:srgbClr val="FFFFFF"/>
                </a:solidFill>
                <a:latin typeface="AngsanaUPC" panose="020B0502040204020203" pitchFamily="18" charset="-34"/>
                <a:cs typeface="AngsanaUPC" panose="020B0502040204020203" pitchFamily="18" charset="-34"/>
              </a:rPr>
              <a:t>Project</a:t>
            </a:r>
            <a:r>
              <a:rPr lang="en-US" sz="4000" b="1" dirty="0">
                <a:solidFill>
                  <a:srgbClr val="FFFFFF"/>
                </a:solidFill>
                <a:latin typeface="AngsanaUPC" panose="020B0502040204020203" pitchFamily="18" charset="-34"/>
                <a:cs typeface="AngsanaUPC" panose="020B0502040204020203" pitchFamily="18" charset="-34"/>
              </a:rPr>
              <a:t> Report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9F113-1138-4CE6-8C9B-677111B4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7182" y="5997829"/>
            <a:ext cx="1193868" cy="640080"/>
          </a:xfrm>
        </p:spPr>
        <p:txBody>
          <a:bodyPr/>
          <a:lstStyle/>
          <a:p>
            <a:fld id="{84C9A3D0-62E1-4CC0-884A-10F898F19CD9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EB7DF-3AF7-4E0D-AD02-6178BCEC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for presentation purpose only</a:t>
            </a:r>
          </a:p>
        </p:txBody>
      </p:sp>
    </p:spTree>
    <p:extLst>
      <p:ext uri="{BB962C8B-B14F-4D97-AF65-F5344CB8AC3E}">
        <p14:creationId xmlns:p14="http://schemas.microsoft.com/office/powerpoint/2010/main" val="4102177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rsegi Panjang 7">
            <a:extLst>
              <a:ext uri="{FF2B5EF4-FFF2-40B4-BE49-F238E27FC236}">
                <a16:creationId xmlns:a16="http://schemas.microsoft.com/office/drawing/2014/main" id="{67C897A9-0E7B-4EDD-A1AB-C4D51C14CDB3}"/>
              </a:ext>
            </a:extLst>
          </p:cNvPr>
          <p:cNvSpPr/>
          <p:nvPr/>
        </p:nvSpPr>
        <p:spPr>
          <a:xfrm>
            <a:off x="6997148" y="3871684"/>
            <a:ext cx="4954060" cy="2250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945F309C-8592-4C4E-9659-DBB593E3D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83" y="1049415"/>
            <a:ext cx="6361043" cy="5178755"/>
          </a:xfrm>
          <a:prstGeom prst="rect">
            <a:avLst/>
          </a:prstGeom>
        </p:spPr>
      </p:pic>
      <p:sp>
        <p:nvSpPr>
          <p:cNvPr id="4" name="Judul 1">
            <a:extLst>
              <a:ext uri="{FF2B5EF4-FFF2-40B4-BE49-F238E27FC236}">
                <a16:creationId xmlns:a16="http://schemas.microsoft.com/office/drawing/2014/main" id="{497EF0D8-ACF6-42AF-8277-216888FF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46" y="310256"/>
            <a:ext cx="10515600" cy="57577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results (1):</a:t>
            </a:r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0CFD288C-4ABF-44D8-817B-8A2EB599B9C4}"/>
              </a:ext>
            </a:extLst>
          </p:cNvPr>
          <p:cNvSpPr/>
          <p:nvPr/>
        </p:nvSpPr>
        <p:spPr>
          <a:xfrm>
            <a:off x="1616126" y="4842832"/>
            <a:ext cx="1683665" cy="29901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Kotak Teks 11">
                <a:extLst>
                  <a:ext uri="{FF2B5EF4-FFF2-40B4-BE49-F238E27FC236}">
                    <a16:creationId xmlns:a16="http://schemas.microsoft.com/office/drawing/2014/main" id="{36918D3A-4ABE-4882-A82A-2A9855D107EA}"/>
                  </a:ext>
                </a:extLst>
              </p:cNvPr>
              <p:cNvSpPr txBox="1"/>
              <p:nvPr/>
            </p:nvSpPr>
            <p:spPr>
              <a:xfrm>
                <a:off x="3846918" y="1659882"/>
                <a:ext cx="7671989" cy="1539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Precision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Conversion Rate = </a:t>
                </a:r>
                <a:r>
                  <a:rPr lang="en-US" b="1" dirty="0">
                    <a:solidFill>
                      <a:srgbClr val="FF0000"/>
                    </a:solidFill>
                  </a:rPr>
                  <a:t>38%</a:t>
                </a:r>
                <a:r>
                  <a:rPr lang="en-US" b="1" dirty="0"/>
                  <a:t>, </a:t>
                </a:r>
                <a:r>
                  <a:rPr lang="en-US" sz="1400" dirty="0"/>
                  <a:t>already greater than baseline (11.7%).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How to calculate: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𝑻𝒓𝒖𝒆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𝑷𝒐𝒔𝒊𝒕𝒊𝒗𝒆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𝑻𝒓𝒖𝒆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𝑷𝒐𝒔𝒊𝒕𝒊𝒗𝒆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𝑭𝒂𝒍𝒔𝒆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𝑷𝒐𝒔𝒊𝒕𝒊𝒗𝒆</m:t>
                        </m:r>
                      </m:den>
                    </m:f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Kotak Teks 11">
                <a:extLst>
                  <a:ext uri="{FF2B5EF4-FFF2-40B4-BE49-F238E27FC236}">
                    <a16:creationId xmlns:a16="http://schemas.microsoft.com/office/drawing/2014/main" id="{36918D3A-4ABE-4882-A82A-2A9855D1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918" y="1659882"/>
                <a:ext cx="7671989" cy="1539780"/>
              </a:xfrm>
              <a:prstGeom prst="rect">
                <a:avLst/>
              </a:prstGeom>
              <a:blipFill>
                <a:blip r:embed="rId3"/>
                <a:stretch>
                  <a:fillRect l="-635" t="-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ersegi Panjang: Sudut Lengkung 4">
            <a:extLst>
              <a:ext uri="{FF2B5EF4-FFF2-40B4-BE49-F238E27FC236}">
                <a16:creationId xmlns:a16="http://schemas.microsoft.com/office/drawing/2014/main" id="{DF340E36-0122-4E88-95B1-144A056BB96D}"/>
              </a:ext>
            </a:extLst>
          </p:cNvPr>
          <p:cNvSpPr/>
          <p:nvPr/>
        </p:nvSpPr>
        <p:spPr>
          <a:xfrm>
            <a:off x="3807232" y="2160106"/>
            <a:ext cx="4869629" cy="11571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DBCB9A24-A632-4CD6-BE56-09E79070D463}"/>
              </a:ext>
            </a:extLst>
          </p:cNvPr>
          <p:cNvSpPr txBox="1"/>
          <p:nvPr/>
        </p:nvSpPr>
        <p:spPr>
          <a:xfrm>
            <a:off x="7069637" y="3883233"/>
            <a:ext cx="47560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Note</a:t>
            </a:r>
            <a:r>
              <a:rPr lang="en-US" sz="1400" dirty="0"/>
              <a:t>:</a:t>
            </a:r>
          </a:p>
          <a:p>
            <a:endParaRPr 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‘Precision’ in here can be referred as </a:t>
            </a:r>
            <a:r>
              <a:rPr lang="en-US" sz="1400" u="sng" dirty="0"/>
              <a:t>conversion rate</a:t>
            </a:r>
            <a:r>
              <a:rPr lang="en-US" sz="1400" dirty="0"/>
              <a:t>, because telemarketing operation usually aim highest actual true positive (TP) among all data with score above the cutoff.</a:t>
            </a:r>
            <a:endParaRPr lang="id-ID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The cutoff score (w/ scale 0-100) which used in this case is 50, meaning that data with score above 50 will be predicted as </a:t>
            </a:r>
            <a:r>
              <a:rPr lang="en-US" sz="1400" b="1" dirty="0"/>
              <a:t>true</a:t>
            </a:r>
            <a:r>
              <a:rPr lang="en-US" sz="1400" dirty="0"/>
              <a:t>.</a:t>
            </a:r>
            <a:endParaRPr lang="en-US" sz="1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F60579-2E63-43C6-B788-0FF0B8DD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A3D0-62E1-4CC0-884A-10F898F19CD9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0AE21-AD7E-4D29-AF13-297554F6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for presentation purpose only</a:t>
            </a:r>
          </a:p>
        </p:txBody>
      </p:sp>
    </p:spTree>
    <p:extLst>
      <p:ext uri="{BB962C8B-B14F-4D97-AF65-F5344CB8AC3E}">
        <p14:creationId xmlns:p14="http://schemas.microsoft.com/office/powerpoint/2010/main" val="161743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ambar 4">
            <a:extLst>
              <a:ext uri="{FF2B5EF4-FFF2-40B4-BE49-F238E27FC236}">
                <a16:creationId xmlns:a16="http://schemas.microsoft.com/office/drawing/2014/main" id="{34750C06-0A31-4F05-A27D-C99377CD3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86" y="1960123"/>
            <a:ext cx="8190595" cy="4603473"/>
          </a:xfrm>
          <a:prstGeom prst="rect">
            <a:avLst/>
          </a:prstGeom>
        </p:spPr>
      </p:pic>
      <p:sp>
        <p:nvSpPr>
          <p:cNvPr id="7" name="Kotak Teks 6">
            <a:extLst>
              <a:ext uri="{FF2B5EF4-FFF2-40B4-BE49-F238E27FC236}">
                <a16:creationId xmlns:a16="http://schemas.microsoft.com/office/drawing/2014/main" id="{F5EF1916-1B4D-4747-9CAB-EF85802E9803}"/>
              </a:ext>
            </a:extLst>
          </p:cNvPr>
          <p:cNvSpPr txBox="1"/>
          <p:nvPr/>
        </p:nvSpPr>
        <p:spPr>
          <a:xfrm>
            <a:off x="360884" y="717438"/>
            <a:ext cx="10959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From 13,564 of validation data, there are </a:t>
            </a:r>
            <a:r>
              <a:rPr lang="en-US" sz="1600" dirty="0">
                <a:solidFill>
                  <a:srgbClr val="C00000"/>
                </a:solidFill>
              </a:rPr>
              <a:t>524 data </a:t>
            </a:r>
            <a:r>
              <a:rPr lang="en-US" sz="1600" dirty="0"/>
              <a:t>which has score 50 and above.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Therefore, this process can be interpreted as to find </a:t>
            </a:r>
            <a:r>
              <a:rPr lang="en-US" sz="1600" dirty="0">
                <a:solidFill>
                  <a:srgbClr val="C00000"/>
                </a:solidFill>
              </a:rPr>
              <a:t>top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524 customers </a:t>
            </a:r>
            <a:r>
              <a:rPr lang="en-US" sz="1600" dirty="0"/>
              <a:t>that hopefully </a:t>
            </a:r>
            <a:r>
              <a:rPr lang="en-US" sz="1600" b="1" dirty="0">
                <a:solidFill>
                  <a:srgbClr val="C00000"/>
                </a:solidFill>
              </a:rPr>
              <a:t>198</a:t>
            </a:r>
            <a:r>
              <a:rPr lang="en-US" sz="1600" dirty="0">
                <a:solidFill>
                  <a:srgbClr val="C00000"/>
                </a:solidFill>
              </a:rPr>
              <a:t> of them will actually buy the product</a:t>
            </a:r>
            <a:r>
              <a:rPr lang="en-US" sz="1600" dirty="0"/>
              <a:t>, (or with a conversion rate of </a:t>
            </a:r>
            <a:r>
              <a:rPr lang="en-US" sz="1600" b="1" dirty="0"/>
              <a:t>38%).</a:t>
            </a:r>
            <a:endParaRPr lang="id-ID" sz="1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5EBAE6-C84D-4EDF-9F54-1FE27766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A3D0-62E1-4CC0-884A-10F898F19CD9}" type="slidenum">
              <a:rPr lang="en-US" smtClean="0"/>
              <a:t>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C1D3A-DBDA-43F8-8C3F-1474727A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1119" y="6484129"/>
            <a:ext cx="6327648" cy="365125"/>
          </a:xfrm>
        </p:spPr>
        <p:txBody>
          <a:bodyPr/>
          <a:lstStyle/>
          <a:p>
            <a:r>
              <a:rPr lang="en-US" dirty="0"/>
              <a:t>This is for presentation purpose only</a:t>
            </a:r>
          </a:p>
        </p:txBody>
      </p:sp>
      <p:sp>
        <p:nvSpPr>
          <p:cNvPr id="9" name="Judul 1">
            <a:extLst>
              <a:ext uri="{FF2B5EF4-FFF2-40B4-BE49-F238E27FC236}">
                <a16:creationId xmlns:a16="http://schemas.microsoft.com/office/drawing/2014/main" id="{ABFEE5BC-4638-41F6-9115-5CC8EAB4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84" y="152311"/>
            <a:ext cx="10515600" cy="57577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Results (2):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30AE7E-5146-449F-B333-18282184BB6D}"/>
              </a:ext>
            </a:extLst>
          </p:cNvPr>
          <p:cNvSpPr/>
          <p:nvPr/>
        </p:nvSpPr>
        <p:spPr>
          <a:xfrm>
            <a:off x="9094304" y="1960123"/>
            <a:ext cx="619677" cy="4603473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1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5EBAE6-C84D-4EDF-9F54-1FE27766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A3D0-62E1-4CC0-884A-10F898F19CD9}" type="slidenum">
              <a:rPr lang="en-US" smtClean="0"/>
              <a:t>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C1D3A-DBDA-43F8-8C3F-1474727A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1119" y="6484129"/>
            <a:ext cx="6327648" cy="365125"/>
          </a:xfrm>
        </p:spPr>
        <p:txBody>
          <a:bodyPr/>
          <a:lstStyle/>
          <a:p>
            <a:r>
              <a:rPr lang="en-US" dirty="0"/>
              <a:t>This is for presentation purpose only</a:t>
            </a:r>
          </a:p>
        </p:txBody>
      </p:sp>
      <p:sp>
        <p:nvSpPr>
          <p:cNvPr id="9" name="Judul 1">
            <a:extLst>
              <a:ext uri="{FF2B5EF4-FFF2-40B4-BE49-F238E27FC236}">
                <a16:creationId xmlns:a16="http://schemas.microsoft.com/office/drawing/2014/main" id="{ABFEE5BC-4638-41F6-9115-5CC8EAB4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84" y="152311"/>
            <a:ext cx="10515600" cy="57577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CHART: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AD77EAE4-FD99-4BFF-BF5D-BC77A06F9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84" y="787408"/>
            <a:ext cx="10515600" cy="56681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30AE7E-5146-449F-B333-18282184BB6D}"/>
              </a:ext>
            </a:extLst>
          </p:cNvPr>
          <p:cNvSpPr/>
          <p:nvPr/>
        </p:nvSpPr>
        <p:spPr>
          <a:xfrm>
            <a:off x="3585754" y="1686891"/>
            <a:ext cx="226503" cy="3799299"/>
          </a:xfrm>
          <a:custGeom>
            <a:avLst/>
            <a:gdLst>
              <a:gd name="connsiteX0" fmla="*/ 0 w 226503"/>
              <a:gd name="connsiteY0" fmla="*/ 0 h 3799299"/>
              <a:gd name="connsiteX1" fmla="*/ 226503 w 226503"/>
              <a:gd name="connsiteY1" fmla="*/ 0 h 3799299"/>
              <a:gd name="connsiteX2" fmla="*/ 226503 w 226503"/>
              <a:gd name="connsiteY2" fmla="*/ 466771 h 3799299"/>
              <a:gd name="connsiteX3" fmla="*/ 226503 w 226503"/>
              <a:gd name="connsiteY3" fmla="*/ 895549 h 3799299"/>
              <a:gd name="connsiteX4" fmla="*/ 226503 w 226503"/>
              <a:gd name="connsiteY4" fmla="*/ 1514292 h 3799299"/>
              <a:gd name="connsiteX5" fmla="*/ 226503 w 226503"/>
              <a:gd name="connsiteY5" fmla="*/ 1943070 h 3799299"/>
              <a:gd name="connsiteX6" fmla="*/ 226503 w 226503"/>
              <a:gd name="connsiteY6" fmla="*/ 2447834 h 3799299"/>
              <a:gd name="connsiteX7" fmla="*/ 226503 w 226503"/>
              <a:gd name="connsiteY7" fmla="*/ 2990591 h 3799299"/>
              <a:gd name="connsiteX8" fmla="*/ 226503 w 226503"/>
              <a:gd name="connsiteY8" fmla="*/ 3799299 h 3799299"/>
              <a:gd name="connsiteX9" fmla="*/ 0 w 226503"/>
              <a:gd name="connsiteY9" fmla="*/ 3799299 h 3799299"/>
              <a:gd name="connsiteX10" fmla="*/ 0 w 226503"/>
              <a:gd name="connsiteY10" fmla="*/ 3332528 h 3799299"/>
              <a:gd name="connsiteX11" fmla="*/ 0 w 226503"/>
              <a:gd name="connsiteY11" fmla="*/ 2751778 h 3799299"/>
              <a:gd name="connsiteX12" fmla="*/ 0 w 226503"/>
              <a:gd name="connsiteY12" fmla="*/ 2133035 h 3799299"/>
              <a:gd name="connsiteX13" fmla="*/ 0 w 226503"/>
              <a:gd name="connsiteY13" fmla="*/ 1704257 h 3799299"/>
              <a:gd name="connsiteX14" fmla="*/ 0 w 226503"/>
              <a:gd name="connsiteY14" fmla="*/ 1275479 h 3799299"/>
              <a:gd name="connsiteX15" fmla="*/ 0 w 226503"/>
              <a:gd name="connsiteY15" fmla="*/ 656736 h 3799299"/>
              <a:gd name="connsiteX16" fmla="*/ 0 w 226503"/>
              <a:gd name="connsiteY16" fmla="*/ 0 h 3799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6503" h="3799299" extrusionOk="0">
                <a:moveTo>
                  <a:pt x="0" y="0"/>
                </a:moveTo>
                <a:cubicBezTo>
                  <a:pt x="46805" y="-755"/>
                  <a:pt x="146587" y="15769"/>
                  <a:pt x="226503" y="0"/>
                </a:cubicBezTo>
                <a:cubicBezTo>
                  <a:pt x="244067" y="179675"/>
                  <a:pt x="210905" y="270524"/>
                  <a:pt x="226503" y="466771"/>
                </a:cubicBezTo>
                <a:cubicBezTo>
                  <a:pt x="242101" y="663018"/>
                  <a:pt x="190218" y="791043"/>
                  <a:pt x="226503" y="895549"/>
                </a:cubicBezTo>
                <a:cubicBezTo>
                  <a:pt x="262788" y="1000055"/>
                  <a:pt x="163310" y="1246394"/>
                  <a:pt x="226503" y="1514292"/>
                </a:cubicBezTo>
                <a:cubicBezTo>
                  <a:pt x="289696" y="1782190"/>
                  <a:pt x="215475" y="1834750"/>
                  <a:pt x="226503" y="1943070"/>
                </a:cubicBezTo>
                <a:cubicBezTo>
                  <a:pt x="237531" y="2051390"/>
                  <a:pt x="197494" y="2275849"/>
                  <a:pt x="226503" y="2447834"/>
                </a:cubicBezTo>
                <a:cubicBezTo>
                  <a:pt x="255512" y="2619819"/>
                  <a:pt x="204435" y="2838992"/>
                  <a:pt x="226503" y="2990591"/>
                </a:cubicBezTo>
                <a:cubicBezTo>
                  <a:pt x="248571" y="3142190"/>
                  <a:pt x="216228" y="3517793"/>
                  <a:pt x="226503" y="3799299"/>
                </a:cubicBezTo>
                <a:cubicBezTo>
                  <a:pt x="167204" y="3801571"/>
                  <a:pt x="57737" y="3793207"/>
                  <a:pt x="0" y="3799299"/>
                </a:cubicBezTo>
                <a:cubicBezTo>
                  <a:pt x="-54820" y="3676283"/>
                  <a:pt x="28270" y="3446305"/>
                  <a:pt x="0" y="3332528"/>
                </a:cubicBezTo>
                <a:cubicBezTo>
                  <a:pt x="-28270" y="3218751"/>
                  <a:pt x="22762" y="2872186"/>
                  <a:pt x="0" y="2751778"/>
                </a:cubicBezTo>
                <a:cubicBezTo>
                  <a:pt x="-22762" y="2631370"/>
                  <a:pt x="48258" y="2388249"/>
                  <a:pt x="0" y="2133035"/>
                </a:cubicBezTo>
                <a:cubicBezTo>
                  <a:pt x="-48258" y="1877821"/>
                  <a:pt x="45062" y="1886243"/>
                  <a:pt x="0" y="1704257"/>
                </a:cubicBezTo>
                <a:cubicBezTo>
                  <a:pt x="-45062" y="1522271"/>
                  <a:pt x="47907" y="1420406"/>
                  <a:pt x="0" y="1275479"/>
                </a:cubicBezTo>
                <a:cubicBezTo>
                  <a:pt x="-47907" y="1130552"/>
                  <a:pt x="1045" y="783994"/>
                  <a:pt x="0" y="656736"/>
                </a:cubicBezTo>
                <a:cubicBezTo>
                  <a:pt x="-1045" y="529478"/>
                  <a:pt x="13485" y="136785"/>
                  <a:pt x="0" y="0"/>
                </a:cubicBezTo>
                <a:close/>
              </a:path>
            </a:pathLst>
          </a:custGeom>
          <a:noFill/>
          <a:ln w="19050">
            <a:prstDash val="sysDash"/>
            <a:extLst>
              <a:ext uri="{C807C97D-BFC1-408E-A445-0C87EB9F89A2}">
                <ask:lineSketchStyleProps xmlns:ask="http://schemas.microsoft.com/office/drawing/2018/sketchyshapes" sd="383668054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nah: Bawah 5">
            <a:extLst>
              <a:ext uri="{FF2B5EF4-FFF2-40B4-BE49-F238E27FC236}">
                <a16:creationId xmlns:a16="http://schemas.microsoft.com/office/drawing/2014/main" id="{EC171B8A-D454-4339-97A6-0E78A35C470F}"/>
              </a:ext>
            </a:extLst>
          </p:cNvPr>
          <p:cNvSpPr/>
          <p:nvPr/>
        </p:nvSpPr>
        <p:spPr>
          <a:xfrm rot="2111100">
            <a:off x="3896761" y="3385640"/>
            <a:ext cx="226503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Kotak Teks 10">
            <a:extLst>
              <a:ext uri="{FF2B5EF4-FFF2-40B4-BE49-F238E27FC236}">
                <a16:creationId xmlns:a16="http://schemas.microsoft.com/office/drawing/2014/main" id="{B2655CD2-202D-4F62-99BB-9A9275494548}"/>
              </a:ext>
            </a:extLst>
          </p:cNvPr>
          <p:cNvSpPr txBox="1"/>
          <p:nvPr/>
        </p:nvSpPr>
        <p:spPr>
          <a:xfrm>
            <a:off x="4127160" y="2645851"/>
            <a:ext cx="3028650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800" dirty="0"/>
              <a:t>Ideally, we should pick the cutoff score at this point (so the ideal cutoff score should be 25), because we tend to aim model with </a:t>
            </a:r>
            <a:r>
              <a:rPr lang="en-US" sz="800" i="1" dirty="0"/>
              <a:t>highest F1-Score </a:t>
            </a:r>
            <a:r>
              <a:rPr lang="en-US" sz="800" dirty="0"/>
              <a:t>as possible. However, the purpose of this project to maximize the </a:t>
            </a:r>
            <a:r>
              <a:rPr lang="en-US" sz="800" b="1" dirty="0"/>
              <a:t>conversion rate</a:t>
            </a:r>
            <a:r>
              <a:rPr lang="en-US" sz="800" dirty="0"/>
              <a:t>, which is the ‘precision’ of the model.</a:t>
            </a:r>
          </a:p>
        </p:txBody>
      </p:sp>
      <p:sp>
        <p:nvSpPr>
          <p:cNvPr id="12" name="Persegi Panjang: Sudut Lengkung 11">
            <a:extLst>
              <a:ext uri="{FF2B5EF4-FFF2-40B4-BE49-F238E27FC236}">
                <a16:creationId xmlns:a16="http://schemas.microsoft.com/office/drawing/2014/main" id="{A0481072-281F-4D52-B6E2-2389FC151A65}"/>
              </a:ext>
            </a:extLst>
          </p:cNvPr>
          <p:cNvSpPr/>
          <p:nvPr/>
        </p:nvSpPr>
        <p:spPr>
          <a:xfrm>
            <a:off x="4882393" y="3568202"/>
            <a:ext cx="1870745" cy="365125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nah: Bawah 12">
            <a:extLst>
              <a:ext uri="{FF2B5EF4-FFF2-40B4-BE49-F238E27FC236}">
                <a16:creationId xmlns:a16="http://schemas.microsoft.com/office/drawing/2014/main" id="{9C241F68-A7BA-493E-B0DA-3E26200DA999}"/>
              </a:ext>
            </a:extLst>
          </p:cNvPr>
          <p:cNvSpPr/>
          <p:nvPr/>
        </p:nvSpPr>
        <p:spPr>
          <a:xfrm>
            <a:off x="5929687" y="3782668"/>
            <a:ext cx="226503" cy="1309449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EEF852A7-9091-473E-A6BE-E6A18CEB20B6}"/>
              </a:ext>
            </a:extLst>
          </p:cNvPr>
          <p:cNvSpPr txBox="1"/>
          <p:nvPr/>
        </p:nvSpPr>
        <p:spPr>
          <a:xfrm>
            <a:off x="6309696" y="4005751"/>
            <a:ext cx="2465188" cy="461665"/>
          </a:xfrm>
          <a:prstGeom prst="rect">
            <a:avLst/>
          </a:prstGeom>
          <a:solidFill>
            <a:srgbClr val="CADBF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800" b="1" dirty="0"/>
              <a:t>The picked cutoff score in this example is 50</a:t>
            </a:r>
            <a:r>
              <a:rPr lang="en-US" sz="800" dirty="0"/>
              <a:t>, the main rule to choosing is </a:t>
            </a:r>
            <a:r>
              <a:rPr lang="en-US" sz="800" u="sng" dirty="0"/>
              <a:t>to seek balance between precision and F1-score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940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tak Teks 7">
            <a:extLst>
              <a:ext uri="{FF2B5EF4-FFF2-40B4-BE49-F238E27FC236}">
                <a16:creationId xmlns:a16="http://schemas.microsoft.com/office/drawing/2014/main" id="{45957311-0303-41D0-B645-9BCE64C1CF00}"/>
              </a:ext>
            </a:extLst>
          </p:cNvPr>
          <p:cNvSpPr txBox="1"/>
          <p:nvPr/>
        </p:nvSpPr>
        <p:spPr>
          <a:xfrm>
            <a:off x="360884" y="1124082"/>
            <a:ext cx="109596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Customers who have the potential to convert successfully are those who have the following important characteristics below:</a:t>
            </a:r>
          </a:p>
          <a:p>
            <a:pPr marL="800100" lvl="1" indent="-342900" algn="just">
              <a:buAutoNum type="alphaLcPeriod"/>
            </a:pPr>
            <a:r>
              <a:rPr lang="en-US" sz="2000" dirty="0"/>
              <a:t>Customers with </a:t>
            </a:r>
            <a:r>
              <a:rPr lang="en-US" sz="2000" b="1" dirty="0">
                <a:solidFill>
                  <a:srgbClr val="C00000"/>
                </a:solidFill>
              </a:rPr>
              <a:t>age 25 or below</a:t>
            </a:r>
            <a:r>
              <a:rPr lang="en-US" sz="2000" dirty="0"/>
              <a:t>. </a:t>
            </a:r>
          </a:p>
          <a:p>
            <a:pPr marL="800100" lvl="1" indent="-342900" algn="just">
              <a:buAutoNum type="alphaLcPeriod"/>
            </a:pPr>
            <a:r>
              <a:rPr lang="en-US" sz="2000" dirty="0"/>
              <a:t>Offered again </a:t>
            </a:r>
            <a:r>
              <a:rPr lang="en-US" sz="2000" b="1" dirty="0">
                <a:solidFill>
                  <a:srgbClr val="C00000"/>
                </a:solidFill>
              </a:rPr>
              <a:t>after 10 days </a:t>
            </a:r>
            <a:r>
              <a:rPr lang="en-US" sz="2000" dirty="0"/>
              <a:t>after the previous offer.</a:t>
            </a:r>
          </a:p>
          <a:p>
            <a:pPr marL="800100" lvl="1" indent="-342900" algn="just">
              <a:buAutoNum type="alphaLcPeriod"/>
            </a:pPr>
            <a:r>
              <a:rPr lang="en-US" sz="2000" dirty="0"/>
              <a:t>Have been offered about </a:t>
            </a:r>
            <a:r>
              <a:rPr lang="en-US" sz="2000" b="1" dirty="0">
                <a:solidFill>
                  <a:srgbClr val="C00000"/>
                </a:solidFill>
              </a:rPr>
              <a:t>3-5 attempts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before.</a:t>
            </a:r>
          </a:p>
          <a:p>
            <a:pPr marL="800100" lvl="1" indent="-342900" algn="just">
              <a:buAutoNum type="alphaLcPeriod"/>
            </a:pPr>
            <a:r>
              <a:rPr lang="en-US" sz="2000" dirty="0"/>
              <a:t>Own a </a:t>
            </a:r>
            <a:r>
              <a:rPr lang="en-US" sz="2000" b="1" dirty="0">
                <a:solidFill>
                  <a:srgbClr val="C00000"/>
                </a:solidFill>
              </a:rPr>
              <a:t>private house</a:t>
            </a:r>
            <a:r>
              <a:rPr lang="en-US" sz="2000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E4E6A5-D88C-43E9-84B3-77E69108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A3D0-62E1-4CC0-884A-10F898F19CD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409AE-9B6E-4082-8168-552307B0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502" y="6361033"/>
            <a:ext cx="6327648" cy="365125"/>
          </a:xfrm>
        </p:spPr>
        <p:txBody>
          <a:bodyPr/>
          <a:lstStyle/>
          <a:p>
            <a:r>
              <a:rPr lang="en-US" dirty="0"/>
              <a:t>This is for presentation purpose only</a:t>
            </a:r>
          </a:p>
        </p:txBody>
      </p:sp>
      <p:sp>
        <p:nvSpPr>
          <p:cNvPr id="12" name="Judul 1">
            <a:extLst>
              <a:ext uri="{FF2B5EF4-FFF2-40B4-BE49-F238E27FC236}">
                <a16:creationId xmlns:a16="http://schemas.microsoft.com/office/drawing/2014/main" id="{894C0573-18F9-4726-9E55-0BF84F4AB737}"/>
              </a:ext>
            </a:extLst>
          </p:cNvPr>
          <p:cNvSpPr txBox="1">
            <a:spLocks/>
          </p:cNvSpPr>
          <p:nvPr/>
        </p:nvSpPr>
        <p:spPr>
          <a:xfrm>
            <a:off x="360884" y="258113"/>
            <a:ext cx="4688194" cy="575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Conclusions:</a:t>
            </a:r>
          </a:p>
        </p:txBody>
      </p:sp>
      <p:sp>
        <p:nvSpPr>
          <p:cNvPr id="11" name="Kotak Teks 7">
            <a:extLst>
              <a:ext uri="{FF2B5EF4-FFF2-40B4-BE49-F238E27FC236}">
                <a16:creationId xmlns:a16="http://schemas.microsoft.com/office/drawing/2014/main" id="{A5D24067-435A-4D6C-B24E-9178D86CADB3}"/>
              </a:ext>
            </a:extLst>
          </p:cNvPr>
          <p:cNvSpPr txBox="1"/>
          <p:nvPr/>
        </p:nvSpPr>
        <p:spPr>
          <a:xfrm>
            <a:off x="360884" y="3172860"/>
            <a:ext cx="109596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simulated results of the prediction model successfully increase the conversion rate from BAU methods (</a:t>
            </a:r>
            <a:r>
              <a:rPr lang="en-US" sz="2000" dirty="0">
                <a:solidFill>
                  <a:srgbClr val="C00000"/>
                </a:solidFill>
              </a:rPr>
              <a:t>from 11.7% to </a:t>
            </a:r>
            <a:r>
              <a:rPr lang="en-US" sz="2000" b="1" dirty="0">
                <a:solidFill>
                  <a:srgbClr val="C00000"/>
                </a:solidFill>
              </a:rPr>
              <a:t>38%</a:t>
            </a:r>
            <a:r>
              <a:rPr lang="en-US" sz="2000" dirty="0"/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In addition, </a:t>
            </a:r>
            <a:r>
              <a:rPr lang="en-US" sz="2000" dirty="0">
                <a:solidFill>
                  <a:srgbClr val="C00000"/>
                </a:solidFill>
              </a:rPr>
              <a:t>it can expect 198 out of the top 524 customers</a:t>
            </a:r>
            <a:r>
              <a:rPr lang="en-US" sz="2000" dirty="0"/>
              <a:t> from validation data will buy the product (converted).</a:t>
            </a:r>
          </a:p>
        </p:txBody>
      </p:sp>
    </p:spTree>
    <p:extLst>
      <p:ext uri="{BB962C8B-B14F-4D97-AF65-F5344CB8AC3E}">
        <p14:creationId xmlns:p14="http://schemas.microsoft.com/office/powerpoint/2010/main" val="3233242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DB6727C-A19F-4594-BDB0-BBAAEB25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75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id-ID" sz="6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5190A-8FB0-41C4-A4A5-4EE60111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A3D0-62E1-4CC0-884A-10F898F19CD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8451B-F614-489B-BF6D-5ED572A7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for presentation purpose only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72192547-77AB-4BAB-9EC6-570938BF3BD6}"/>
              </a:ext>
            </a:extLst>
          </p:cNvPr>
          <p:cNvSpPr txBox="1"/>
          <p:nvPr/>
        </p:nvSpPr>
        <p:spPr>
          <a:xfrm>
            <a:off x="4233215" y="4346713"/>
            <a:ext cx="3725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 details, reach me at my email: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kevinnugraha106@gmail.com</a:t>
            </a:r>
          </a:p>
        </p:txBody>
      </p:sp>
    </p:spTree>
    <p:extLst>
      <p:ext uri="{BB962C8B-B14F-4D97-AF65-F5344CB8AC3E}">
        <p14:creationId xmlns:p14="http://schemas.microsoft.com/office/powerpoint/2010/main" val="86809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F3CC4F3-7B06-4B00-A2FC-E37579B82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77" y="1253331"/>
            <a:ext cx="10515600" cy="4351338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&amp; Problem Statement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Objectivities &amp; Desired KPI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Overview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Splitting and Preparation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Results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id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B4F205-673B-4488-AF94-84735D20C92A}"/>
              </a:ext>
            </a:extLst>
          </p:cNvPr>
          <p:cNvSpPr txBox="1">
            <a:spLocks/>
          </p:cNvSpPr>
          <p:nvPr/>
        </p:nvSpPr>
        <p:spPr>
          <a:xfrm>
            <a:off x="351577" y="372019"/>
            <a:ext cx="11461612" cy="449642"/>
          </a:xfrm>
          <a:prstGeom prst="rect">
            <a:avLst/>
          </a:prstGeom>
        </p:spPr>
        <p:txBody>
          <a:bodyPr lIns="0" tIns="0" rIns="0" bIns="0" anchor="t"/>
          <a:lstStyle>
            <a:lvl1pPr algn="l" defTabSz="1087672" rtl="0" eaLnBrk="1" fontAlgn="base" hangingPunct="1">
              <a:spcBef>
                <a:spcPct val="0"/>
              </a:spcBef>
              <a:spcAft>
                <a:spcPct val="0"/>
              </a:spcAft>
              <a:defRPr sz="2965" kern="1200">
                <a:solidFill>
                  <a:srgbClr val="00008F"/>
                </a:solidFill>
                <a:latin typeface="+mj-lt"/>
                <a:ea typeface="+mj-ea"/>
                <a:cs typeface="+mj-cs"/>
              </a:defRPr>
            </a:lvl1pPr>
            <a:lvl2pPr algn="ctr" defTabSz="1087672" rtl="0" eaLnBrk="1" fontAlgn="base" hangingPunct="1">
              <a:spcBef>
                <a:spcPct val="0"/>
              </a:spcBef>
              <a:spcAft>
                <a:spcPct val="0"/>
              </a:spcAft>
              <a:defRPr sz="5306">
                <a:solidFill>
                  <a:schemeClr val="tx1"/>
                </a:solidFill>
                <a:latin typeface="Source Sans Pro" pitchFamily="34" charset="0"/>
              </a:defRPr>
            </a:lvl2pPr>
            <a:lvl3pPr algn="ctr" defTabSz="1087672" rtl="0" eaLnBrk="1" fontAlgn="base" hangingPunct="1">
              <a:spcBef>
                <a:spcPct val="0"/>
              </a:spcBef>
              <a:spcAft>
                <a:spcPct val="0"/>
              </a:spcAft>
              <a:defRPr sz="5306">
                <a:solidFill>
                  <a:schemeClr val="tx1"/>
                </a:solidFill>
                <a:latin typeface="Source Sans Pro" pitchFamily="34" charset="0"/>
              </a:defRPr>
            </a:lvl3pPr>
            <a:lvl4pPr algn="ctr" defTabSz="1087672" rtl="0" eaLnBrk="1" fontAlgn="base" hangingPunct="1">
              <a:spcBef>
                <a:spcPct val="0"/>
              </a:spcBef>
              <a:spcAft>
                <a:spcPct val="0"/>
              </a:spcAft>
              <a:defRPr sz="5306">
                <a:solidFill>
                  <a:schemeClr val="tx1"/>
                </a:solidFill>
                <a:latin typeface="Source Sans Pro" pitchFamily="34" charset="0"/>
              </a:defRPr>
            </a:lvl4pPr>
            <a:lvl5pPr algn="ctr" defTabSz="1087672" rtl="0" eaLnBrk="1" fontAlgn="base" hangingPunct="1">
              <a:spcBef>
                <a:spcPct val="0"/>
              </a:spcBef>
              <a:spcAft>
                <a:spcPct val="0"/>
              </a:spcAft>
              <a:defRPr sz="5306">
                <a:solidFill>
                  <a:schemeClr val="tx1"/>
                </a:solidFill>
                <a:latin typeface="Source Sans Pro" pitchFamily="34" charset="0"/>
              </a:defRPr>
            </a:lvl5pPr>
            <a:lvl6pPr marL="713552" algn="ctr" defTabSz="1087672" rtl="0" eaLnBrk="1" fontAlgn="base" hangingPunct="1">
              <a:spcBef>
                <a:spcPct val="0"/>
              </a:spcBef>
              <a:spcAft>
                <a:spcPct val="0"/>
              </a:spcAft>
              <a:defRPr sz="5306">
                <a:solidFill>
                  <a:schemeClr val="tx1"/>
                </a:solidFill>
                <a:latin typeface="Calibri" pitchFamily="34" charset="0"/>
              </a:defRPr>
            </a:lvl6pPr>
            <a:lvl7pPr marL="1427104" algn="ctr" defTabSz="1087672" rtl="0" eaLnBrk="1" fontAlgn="base" hangingPunct="1">
              <a:spcBef>
                <a:spcPct val="0"/>
              </a:spcBef>
              <a:spcAft>
                <a:spcPct val="0"/>
              </a:spcAft>
              <a:defRPr sz="5306">
                <a:solidFill>
                  <a:schemeClr val="tx1"/>
                </a:solidFill>
                <a:latin typeface="Calibri" pitchFamily="34" charset="0"/>
              </a:defRPr>
            </a:lvl7pPr>
            <a:lvl8pPr marL="2140656" algn="ctr" defTabSz="1087672" rtl="0" eaLnBrk="1" fontAlgn="base" hangingPunct="1">
              <a:spcBef>
                <a:spcPct val="0"/>
              </a:spcBef>
              <a:spcAft>
                <a:spcPct val="0"/>
              </a:spcAft>
              <a:defRPr sz="5306">
                <a:solidFill>
                  <a:schemeClr val="tx1"/>
                </a:solidFill>
                <a:latin typeface="Calibri" pitchFamily="34" charset="0"/>
              </a:defRPr>
            </a:lvl8pPr>
            <a:lvl9pPr marL="2854208" algn="ctr" defTabSz="1087672" rtl="0" eaLnBrk="1" fontAlgn="base" hangingPunct="1">
              <a:spcBef>
                <a:spcPct val="0"/>
              </a:spcBef>
              <a:spcAft>
                <a:spcPct val="0"/>
              </a:spcAft>
              <a:defRPr sz="5306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r>
              <a:rPr lang="id-ID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id-ID" sz="3600" b="1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FE45EA-B6CC-431F-A911-FAA49DC3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A3D0-62E1-4CC0-884A-10F898F19CD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A7640-AB0B-4C1E-A45C-083766C6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for presentation purpose only</a:t>
            </a: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6EC2F40B-5014-44E3-AC80-93C6F2B45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5359" y="1140162"/>
            <a:ext cx="4625769" cy="4625769"/>
          </a:xfrm>
          <a:prstGeom prst="rect">
            <a:avLst/>
          </a:prstGeom>
        </p:spPr>
      </p:pic>
      <p:pic>
        <p:nvPicPr>
          <p:cNvPr id="9" name="Graphic 8" descr="Checklist">
            <a:extLst>
              <a:ext uri="{FF2B5EF4-FFF2-40B4-BE49-F238E27FC236}">
                <a16:creationId xmlns:a16="http://schemas.microsoft.com/office/drawing/2014/main" id="{1202F527-BE12-4E48-9990-5C69E3C434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4151" y="1092069"/>
            <a:ext cx="2183265" cy="218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1FCB551-5B18-4D2F-92DF-439BC2C62729}"/>
              </a:ext>
            </a:extLst>
          </p:cNvPr>
          <p:cNvSpPr txBox="1">
            <a:spLocks/>
          </p:cNvSpPr>
          <p:nvPr/>
        </p:nvSpPr>
        <p:spPr>
          <a:xfrm>
            <a:off x="365194" y="162798"/>
            <a:ext cx="11461612" cy="449642"/>
          </a:xfrm>
          <a:prstGeom prst="rect">
            <a:avLst/>
          </a:prstGeom>
        </p:spPr>
        <p:txBody>
          <a:bodyPr lIns="0" tIns="0" rIns="0" bIns="0" anchor="t"/>
          <a:lstStyle>
            <a:lvl1pPr algn="l" defTabSz="1087672" rtl="0" eaLnBrk="1" fontAlgn="base" hangingPunct="1">
              <a:spcBef>
                <a:spcPct val="0"/>
              </a:spcBef>
              <a:spcAft>
                <a:spcPct val="0"/>
              </a:spcAft>
              <a:defRPr sz="2965" kern="1200">
                <a:solidFill>
                  <a:srgbClr val="00008F"/>
                </a:solidFill>
                <a:latin typeface="+mj-lt"/>
                <a:ea typeface="+mj-ea"/>
                <a:cs typeface="+mj-cs"/>
              </a:defRPr>
            </a:lvl1pPr>
            <a:lvl2pPr algn="ctr" defTabSz="1087672" rtl="0" eaLnBrk="1" fontAlgn="base" hangingPunct="1">
              <a:spcBef>
                <a:spcPct val="0"/>
              </a:spcBef>
              <a:spcAft>
                <a:spcPct val="0"/>
              </a:spcAft>
              <a:defRPr sz="5306">
                <a:solidFill>
                  <a:schemeClr val="tx1"/>
                </a:solidFill>
                <a:latin typeface="Source Sans Pro" pitchFamily="34" charset="0"/>
              </a:defRPr>
            </a:lvl2pPr>
            <a:lvl3pPr algn="ctr" defTabSz="1087672" rtl="0" eaLnBrk="1" fontAlgn="base" hangingPunct="1">
              <a:spcBef>
                <a:spcPct val="0"/>
              </a:spcBef>
              <a:spcAft>
                <a:spcPct val="0"/>
              </a:spcAft>
              <a:defRPr sz="5306">
                <a:solidFill>
                  <a:schemeClr val="tx1"/>
                </a:solidFill>
                <a:latin typeface="Source Sans Pro" pitchFamily="34" charset="0"/>
              </a:defRPr>
            </a:lvl3pPr>
            <a:lvl4pPr algn="ctr" defTabSz="1087672" rtl="0" eaLnBrk="1" fontAlgn="base" hangingPunct="1">
              <a:spcBef>
                <a:spcPct val="0"/>
              </a:spcBef>
              <a:spcAft>
                <a:spcPct val="0"/>
              </a:spcAft>
              <a:defRPr sz="5306">
                <a:solidFill>
                  <a:schemeClr val="tx1"/>
                </a:solidFill>
                <a:latin typeface="Source Sans Pro" pitchFamily="34" charset="0"/>
              </a:defRPr>
            </a:lvl4pPr>
            <a:lvl5pPr algn="ctr" defTabSz="1087672" rtl="0" eaLnBrk="1" fontAlgn="base" hangingPunct="1">
              <a:spcBef>
                <a:spcPct val="0"/>
              </a:spcBef>
              <a:spcAft>
                <a:spcPct val="0"/>
              </a:spcAft>
              <a:defRPr sz="5306">
                <a:solidFill>
                  <a:schemeClr val="tx1"/>
                </a:solidFill>
                <a:latin typeface="Source Sans Pro" pitchFamily="34" charset="0"/>
              </a:defRPr>
            </a:lvl5pPr>
            <a:lvl6pPr marL="713552" algn="ctr" defTabSz="1087672" rtl="0" eaLnBrk="1" fontAlgn="base" hangingPunct="1">
              <a:spcBef>
                <a:spcPct val="0"/>
              </a:spcBef>
              <a:spcAft>
                <a:spcPct val="0"/>
              </a:spcAft>
              <a:defRPr sz="5306">
                <a:solidFill>
                  <a:schemeClr val="tx1"/>
                </a:solidFill>
                <a:latin typeface="Calibri" pitchFamily="34" charset="0"/>
              </a:defRPr>
            </a:lvl6pPr>
            <a:lvl7pPr marL="1427104" algn="ctr" defTabSz="1087672" rtl="0" eaLnBrk="1" fontAlgn="base" hangingPunct="1">
              <a:spcBef>
                <a:spcPct val="0"/>
              </a:spcBef>
              <a:spcAft>
                <a:spcPct val="0"/>
              </a:spcAft>
              <a:defRPr sz="5306">
                <a:solidFill>
                  <a:schemeClr val="tx1"/>
                </a:solidFill>
                <a:latin typeface="Calibri" pitchFamily="34" charset="0"/>
              </a:defRPr>
            </a:lvl7pPr>
            <a:lvl8pPr marL="2140656" algn="ctr" defTabSz="1087672" rtl="0" eaLnBrk="1" fontAlgn="base" hangingPunct="1">
              <a:spcBef>
                <a:spcPct val="0"/>
              </a:spcBef>
              <a:spcAft>
                <a:spcPct val="0"/>
              </a:spcAft>
              <a:defRPr sz="5306">
                <a:solidFill>
                  <a:schemeClr val="tx1"/>
                </a:solidFill>
                <a:latin typeface="Calibri" pitchFamily="34" charset="0"/>
              </a:defRPr>
            </a:lvl8pPr>
            <a:lvl9pPr marL="2854208" algn="ctr" defTabSz="1087672" rtl="0" eaLnBrk="1" fontAlgn="base" hangingPunct="1">
              <a:spcBef>
                <a:spcPct val="0"/>
              </a:spcBef>
              <a:spcAft>
                <a:spcPct val="0"/>
              </a:spcAft>
              <a:defRPr sz="5306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3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&amp; Problem Statement</a:t>
            </a:r>
            <a:r>
              <a:rPr lang="id-ID" sz="23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id-ID" sz="2300" b="1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AF5CF7A-A93B-45E8-A3DA-85C2D45989A9}"/>
              </a:ext>
            </a:extLst>
          </p:cNvPr>
          <p:cNvSpPr/>
          <p:nvPr/>
        </p:nvSpPr>
        <p:spPr>
          <a:xfrm>
            <a:off x="6903518" y="2918225"/>
            <a:ext cx="1874745" cy="698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Converted Customers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5,289</a:t>
            </a:r>
          </a:p>
        </p:txBody>
      </p:sp>
      <p:sp>
        <p:nvSpPr>
          <p:cNvPr id="10" name="Rectangle: Rounded Corners 45">
            <a:extLst>
              <a:ext uri="{FF2B5EF4-FFF2-40B4-BE49-F238E27FC236}">
                <a16:creationId xmlns:a16="http://schemas.microsoft.com/office/drawing/2014/main" id="{6B6D664D-3FA3-431D-BC07-769B760C2979}"/>
              </a:ext>
            </a:extLst>
          </p:cNvPr>
          <p:cNvSpPr/>
          <p:nvPr/>
        </p:nvSpPr>
        <p:spPr>
          <a:xfrm>
            <a:off x="409071" y="2823547"/>
            <a:ext cx="2162091" cy="21448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Customers: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45,211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of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Marital Status</a:t>
            </a:r>
          </a:p>
          <a:p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</a:t>
            </a:r>
          </a:p>
          <a:p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</a:t>
            </a:r>
          </a:p>
        </p:txBody>
      </p:sp>
      <p:sp>
        <p:nvSpPr>
          <p:cNvPr id="12" name="Rectangle 71">
            <a:extLst>
              <a:ext uri="{FF2B5EF4-FFF2-40B4-BE49-F238E27FC236}">
                <a16:creationId xmlns:a16="http://schemas.microsoft.com/office/drawing/2014/main" id="{C27B2C1E-1579-4579-9829-2DCCC77FEA3B}"/>
              </a:ext>
            </a:extLst>
          </p:cNvPr>
          <p:cNvSpPr/>
          <p:nvPr/>
        </p:nvSpPr>
        <p:spPr>
          <a:xfrm>
            <a:off x="7791316" y="5681242"/>
            <a:ext cx="3052163" cy="923330"/>
          </a:xfrm>
          <a:prstGeom prst="rect">
            <a:avLst/>
          </a:prstGeom>
          <a:solidFill>
            <a:srgbClr val="DEEBF7"/>
          </a:solidFill>
          <a:ln w="28575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Statement: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Aeonik Medium" panose="020105030303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How </a:t>
            </a:r>
            <a:r>
              <a:rPr lang="en-US" b="1" i="1" dirty="0">
                <a:solidFill>
                  <a:schemeClr val="tx1"/>
                </a:solidFill>
                <a:latin typeface="Aeonik Medium" panose="020105030303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Machine Learning </a:t>
            </a:r>
            <a:r>
              <a:rPr lang="en-US" b="1" dirty="0">
                <a:solidFill>
                  <a:schemeClr val="tx1"/>
                </a:solidFill>
                <a:latin typeface="Aeonik Medium" panose="020105030303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will improve this?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374CE4-C799-41D0-87EB-39668EE0D0B6}"/>
              </a:ext>
            </a:extLst>
          </p:cNvPr>
          <p:cNvSpPr/>
          <p:nvPr/>
        </p:nvSpPr>
        <p:spPr>
          <a:xfrm>
            <a:off x="5887538" y="3695623"/>
            <a:ext cx="290299" cy="256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Arrow Connector 75">
            <a:extLst>
              <a:ext uri="{FF2B5EF4-FFF2-40B4-BE49-F238E27FC236}">
                <a16:creationId xmlns:a16="http://schemas.microsoft.com/office/drawing/2014/main" id="{1EEE0C72-F4C8-4FF9-8B31-A94EA2E3C2D3}"/>
              </a:ext>
            </a:extLst>
          </p:cNvPr>
          <p:cNvCxnSpPr>
            <a:cxnSpLocks/>
          </p:cNvCxnSpPr>
          <p:nvPr/>
        </p:nvCxnSpPr>
        <p:spPr>
          <a:xfrm flipV="1">
            <a:off x="6203691" y="3338079"/>
            <a:ext cx="569053" cy="3575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75">
            <a:extLst>
              <a:ext uri="{FF2B5EF4-FFF2-40B4-BE49-F238E27FC236}">
                <a16:creationId xmlns:a16="http://schemas.microsoft.com/office/drawing/2014/main" id="{6496F985-C69A-4164-A2AF-42E0BA8189BE}"/>
              </a:ext>
            </a:extLst>
          </p:cNvPr>
          <p:cNvCxnSpPr>
            <a:cxnSpLocks/>
          </p:cNvCxnSpPr>
          <p:nvPr/>
        </p:nvCxnSpPr>
        <p:spPr>
          <a:xfrm flipV="1">
            <a:off x="2622063" y="3846078"/>
            <a:ext cx="321241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Kotak Teks 2">
            <a:extLst>
              <a:ext uri="{FF2B5EF4-FFF2-40B4-BE49-F238E27FC236}">
                <a16:creationId xmlns:a16="http://schemas.microsoft.com/office/drawing/2014/main" id="{5B914C07-7436-4E15-9E87-EB64ADAE1EC5}"/>
              </a:ext>
            </a:extLst>
          </p:cNvPr>
          <p:cNvSpPr txBox="1"/>
          <p:nvPr/>
        </p:nvSpPr>
        <p:spPr>
          <a:xfrm>
            <a:off x="257734" y="621165"/>
            <a:ext cx="11153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Currently in one of the business units from my insurance company, is conducting a sales scheme (</a:t>
            </a:r>
            <a:r>
              <a:rPr lang="en-US" sz="1600" i="1" dirty="0"/>
              <a:t>campaign</a:t>
            </a:r>
            <a:r>
              <a:rPr lang="en-US" sz="1600" dirty="0"/>
              <a:t>) of an insurance product to 45,211 customers with a free premium scheme for first 3 months, then they will be </a:t>
            </a:r>
            <a:r>
              <a:rPr lang="en-US" sz="1600" u="sng" dirty="0"/>
              <a:t>offered to switch to paid scheme</a:t>
            </a:r>
            <a:r>
              <a:rPr lang="en-US" sz="1600" dirty="0"/>
              <a:t> in the 4th month or later. Customers who do not want to switch will be offered again later.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method used in this </a:t>
            </a:r>
            <a:r>
              <a:rPr lang="en-US" sz="1600" i="1" dirty="0"/>
              <a:t>campaign</a:t>
            </a:r>
            <a:r>
              <a:rPr lang="en-US" sz="1600" dirty="0"/>
              <a:t> is </a:t>
            </a:r>
            <a:r>
              <a:rPr lang="en-US" sz="1600" b="1" dirty="0"/>
              <a:t>conventional telemarketing </a:t>
            </a:r>
            <a:r>
              <a:rPr lang="en-US" sz="1600" dirty="0"/>
              <a:t>(referred as BAU/Business As Usual), which only has a conversion rate of 11.7% (baseline level).</a:t>
            </a:r>
            <a:endParaRPr lang="id-ID" sz="1600" dirty="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D21103A-9E6C-496B-A5C9-EDD4A4FDA162}"/>
              </a:ext>
            </a:extLst>
          </p:cNvPr>
          <p:cNvSpPr/>
          <p:nvPr/>
        </p:nvSpPr>
        <p:spPr>
          <a:xfrm>
            <a:off x="6903517" y="4054872"/>
            <a:ext cx="187474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Non-converted Customers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39,922</a:t>
            </a:r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5965B8BA-A41C-46CE-9A4D-DDFDAB75D654}"/>
              </a:ext>
            </a:extLst>
          </p:cNvPr>
          <p:cNvSpPr txBox="1"/>
          <p:nvPr/>
        </p:nvSpPr>
        <p:spPr>
          <a:xfrm>
            <a:off x="2919375" y="4054872"/>
            <a:ext cx="261779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All customers are offered with insurance products for free (free trial) for the first 3 months. Then afterwards offered again to switch to paid scheme for the 4</a:t>
            </a:r>
            <a:r>
              <a:rPr lang="en-US" sz="1200" baseline="30000" dirty="0"/>
              <a:t>th</a:t>
            </a:r>
            <a:r>
              <a:rPr lang="en-US" sz="1200" dirty="0"/>
              <a:t> month or later.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Customers who want to switch are called ‘</a:t>
            </a:r>
            <a:r>
              <a:rPr lang="en-US" sz="1200" b="1" dirty="0"/>
              <a:t>Converted</a:t>
            </a:r>
            <a:r>
              <a:rPr lang="en-US" sz="1200" dirty="0"/>
              <a:t>’ customers.</a:t>
            </a:r>
          </a:p>
        </p:txBody>
      </p:sp>
      <p:cxnSp>
        <p:nvCxnSpPr>
          <p:cNvPr id="30" name="Straight Arrow Connector 75">
            <a:extLst>
              <a:ext uri="{FF2B5EF4-FFF2-40B4-BE49-F238E27FC236}">
                <a16:creationId xmlns:a16="http://schemas.microsoft.com/office/drawing/2014/main" id="{124CBFD8-7CEF-41EC-A123-D5FAED65B9A7}"/>
              </a:ext>
            </a:extLst>
          </p:cNvPr>
          <p:cNvCxnSpPr>
            <a:cxnSpLocks/>
          </p:cNvCxnSpPr>
          <p:nvPr/>
        </p:nvCxnSpPr>
        <p:spPr>
          <a:xfrm>
            <a:off x="6203690" y="3993627"/>
            <a:ext cx="569053" cy="3575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ersegi Panjang: Sudut Lengkung 25">
            <a:extLst>
              <a:ext uri="{FF2B5EF4-FFF2-40B4-BE49-F238E27FC236}">
                <a16:creationId xmlns:a16="http://schemas.microsoft.com/office/drawing/2014/main" id="{C4AD0276-1CBC-4C88-A062-C96886A18D1D}"/>
              </a:ext>
            </a:extLst>
          </p:cNvPr>
          <p:cNvSpPr/>
          <p:nvPr/>
        </p:nvSpPr>
        <p:spPr>
          <a:xfrm>
            <a:off x="6488216" y="2775675"/>
            <a:ext cx="2606200" cy="2287354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D8E1A50D-BE16-44A6-96A1-23FF0FF6A029}"/>
              </a:ext>
            </a:extLst>
          </p:cNvPr>
          <p:cNvSpPr txBox="1"/>
          <p:nvPr/>
        </p:nvSpPr>
        <p:spPr>
          <a:xfrm>
            <a:off x="6641233" y="2388036"/>
            <a:ext cx="24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Possible Outcomes :</a:t>
            </a:r>
            <a:endParaRPr lang="id-ID" b="1" dirty="0"/>
          </a:p>
        </p:txBody>
      </p:sp>
      <p:sp>
        <p:nvSpPr>
          <p:cNvPr id="33" name="Kotak Teks 32">
            <a:extLst>
              <a:ext uri="{FF2B5EF4-FFF2-40B4-BE49-F238E27FC236}">
                <a16:creationId xmlns:a16="http://schemas.microsoft.com/office/drawing/2014/main" id="{F8FB73BE-4CEA-4D19-8F4D-59BA83F4B614}"/>
              </a:ext>
            </a:extLst>
          </p:cNvPr>
          <p:cNvSpPr txBox="1"/>
          <p:nvPr/>
        </p:nvSpPr>
        <p:spPr>
          <a:xfrm>
            <a:off x="3395231" y="3138612"/>
            <a:ext cx="1593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Offered by</a:t>
            </a:r>
          </a:p>
          <a:p>
            <a:r>
              <a:rPr lang="en-US" b="1" dirty="0"/>
              <a:t>BAU Method</a:t>
            </a:r>
            <a:endParaRPr lang="id-ID" b="1" dirty="0"/>
          </a:p>
        </p:txBody>
      </p:sp>
      <p:sp>
        <p:nvSpPr>
          <p:cNvPr id="34" name="Panah: Kanan 33">
            <a:extLst>
              <a:ext uri="{FF2B5EF4-FFF2-40B4-BE49-F238E27FC236}">
                <a16:creationId xmlns:a16="http://schemas.microsoft.com/office/drawing/2014/main" id="{A2939F0C-555C-4D9D-B50A-F6A55220BD5C}"/>
              </a:ext>
            </a:extLst>
          </p:cNvPr>
          <p:cNvSpPr/>
          <p:nvPr/>
        </p:nvSpPr>
        <p:spPr>
          <a:xfrm>
            <a:off x="9094416" y="3695623"/>
            <a:ext cx="569053" cy="371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Persegi Panjang: Sudut Lengkung 34">
            <a:extLst>
              <a:ext uri="{FF2B5EF4-FFF2-40B4-BE49-F238E27FC236}">
                <a16:creationId xmlns:a16="http://schemas.microsoft.com/office/drawing/2014/main" id="{AC1703DF-0756-47B1-B0A2-848EC023AB1C}"/>
              </a:ext>
            </a:extLst>
          </p:cNvPr>
          <p:cNvSpPr/>
          <p:nvPr/>
        </p:nvSpPr>
        <p:spPr>
          <a:xfrm>
            <a:off x="9663469" y="3477951"/>
            <a:ext cx="2037147" cy="873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Conversion Rate* :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11.70%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7" name="Panah: Bawah 36">
            <a:extLst>
              <a:ext uri="{FF2B5EF4-FFF2-40B4-BE49-F238E27FC236}">
                <a16:creationId xmlns:a16="http://schemas.microsoft.com/office/drawing/2014/main" id="{4602F687-A7E9-4E2C-8589-3521FD274A38}"/>
              </a:ext>
            </a:extLst>
          </p:cNvPr>
          <p:cNvSpPr/>
          <p:nvPr/>
        </p:nvSpPr>
        <p:spPr>
          <a:xfrm rot="12555275">
            <a:off x="10149995" y="4476566"/>
            <a:ext cx="451137" cy="96504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Kotak Teks 37">
                <a:extLst>
                  <a:ext uri="{FF2B5EF4-FFF2-40B4-BE49-F238E27FC236}">
                    <a16:creationId xmlns:a16="http://schemas.microsoft.com/office/drawing/2014/main" id="{B09A2BB1-942D-4A79-9A74-135A1BDB315F}"/>
                  </a:ext>
                </a:extLst>
              </p:cNvPr>
              <p:cNvSpPr txBox="1"/>
              <p:nvPr/>
            </p:nvSpPr>
            <p:spPr>
              <a:xfrm>
                <a:off x="9334584" y="2279592"/>
                <a:ext cx="2694915" cy="72789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/>
                  <a:t>*Conversion rate formula:</a:t>
                </a:r>
              </a:p>
              <a:p>
                <a:pPr algn="just"/>
                <a:endParaRPr lang="en-US" sz="1200" dirty="0"/>
              </a:p>
              <a:p>
                <a:pPr algn="just"/>
                <a:r>
                  <a:rPr lang="en-US" sz="1200" dirty="0"/>
                  <a:t>CR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𝐶𝑜𝑛𝑣𝑒𝑟𝑡𝑒𝑑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𝐶𝑢𝑠𝑡𝑜𝑚𝑒𝑟𝑠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𝐶𝑢𝑠𝑡𝑜𝑚𝑒𝑟𝑠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×100%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Kotak Teks 37">
                <a:extLst>
                  <a:ext uri="{FF2B5EF4-FFF2-40B4-BE49-F238E27FC236}">
                    <a16:creationId xmlns:a16="http://schemas.microsoft.com/office/drawing/2014/main" id="{B09A2BB1-942D-4A79-9A74-135A1BDB3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84" y="2279592"/>
                <a:ext cx="2694915" cy="7278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5824DD-D934-4EC4-87B2-0F5719AA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A3D0-62E1-4CC0-884A-10F898F19CD9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F997B-4F09-495D-AA97-3D47DA50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for presentation purpose only</a:t>
            </a: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4B4F676F-927D-4475-B01E-DDC2ABF52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4769" y="4487344"/>
            <a:ext cx="704094" cy="704094"/>
          </a:xfrm>
          <a:prstGeom prst="rect">
            <a:avLst/>
          </a:prstGeom>
        </p:spPr>
      </p:pic>
      <p:pic>
        <p:nvPicPr>
          <p:cNvPr id="13" name="Graphic 12" descr="Bullseye">
            <a:extLst>
              <a:ext uri="{FF2B5EF4-FFF2-40B4-BE49-F238E27FC236}">
                <a16:creationId xmlns:a16="http://schemas.microsoft.com/office/drawing/2014/main" id="{9E363440-7856-4AB9-98D4-CD36583F34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63779" y="3951747"/>
            <a:ext cx="609488" cy="609488"/>
          </a:xfrm>
          <a:prstGeom prst="rect">
            <a:avLst/>
          </a:prstGeom>
        </p:spPr>
      </p:pic>
      <p:pic>
        <p:nvPicPr>
          <p:cNvPr id="15" name="Graphic 14" descr="Lightbulb">
            <a:extLst>
              <a:ext uri="{FF2B5EF4-FFF2-40B4-BE49-F238E27FC236}">
                <a16:creationId xmlns:a16="http://schemas.microsoft.com/office/drawing/2014/main" id="{5A5721ED-4B96-4E35-AC63-E5A6C3D0F3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16461" y="5230627"/>
            <a:ext cx="749710" cy="74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6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1FCB551-5B18-4D2F-92DF-439BC2C62729}"/>
              </a:ext>
            </a:extLst>
          </p:cNvPr>
          <p:cNvSpPr txBox="1">
            <a:spLocks/>
          </p:cNvSpPr>
          <p:nvPr/>
        </p:nvSpPr>
        <p:spPr>
          <a:xfrm>
            <a:off x="307429" y="251559"/>
            <a:ext cx="11461612" cy="449642"/>
          </a:xfrm>
          <a:prstGeom prst="rect">
            <a:avLst/>
          </a:prstGeom>
        </p:spPr>
        <p:txBody>
          <a:bodyPr lIns="0" tIns="0" rIns="0" bIns="0" anchor="t"/>
          <a:lstStyle>
            <a:lvl1pPr algn="l" defTabSz="1087672" rtl="0" eaLnBrk="1" fontAlgn="base" hangingPunct="1">
              <a:spcBef>
                <a:spcPct val="0"/>
              </a:spcBef>
              <a:spcAft>
                <a:spcPct val="0"/>
              </a:spcAft>
              <a:defRPr sz="2965" kern="1200">
                <a:solidFill>
                  <a:srgbClr val="00008F"/>
                </a:solidFill>
                <a:latin typeface="+mj-lt"/>
                <a:ea typeface="+mj-ea"/>
                <a:cs typeface="+mj-cs"/>
              </a:defRPr>
            </a:lvl1pPr>
            <a:lvl2pPr algn="ctr" defTabSz="1087672" rtl="0" eaLnBrk="1" fontAlgn="base" hangingPunct="1">
              <a:spcBef>
                <a:spcPct val="0"/>
              </a:spcBef>
              <a:spcAft>
                <a:spcPct val="0"/>
              </a:spcAft>
              <a:defRPr sz="5306">
                <a:solidFill>
                  <a:schemeClr val="tx1"/>
                </a:solidFill>
                <a:latin typeface="Source Sans Pro" pitchFamily="34" charset="0"/>
              </a:defRPr>
            </a:lvl2pPr>
            <a:lvl3pPr algn="ctr" defTabSz="1087672" rtl="0" eaLnBrk="1" fontAlgn="base" hangingPunct="1">
              <a:spcBef>
                <a:spcPct val="0"/>
              </a:spcBef>
              <a:spcAft>
                <a:spcPct val="0"/>
              </a:spcAft>
              <a:defRPr sz="5306">
                <a:solidFill>
                  <a:schemeClr val="tx1"/>
                </a:solidFill>
                <a:latin typeface="Source Sans Pro" pitchFamily="34" charset="0"/>
              </a:defRPr>
            </a:lvl3pPr>
            <a:lvl4pPr algn="ctr" defTabSz="1087672" rtl="0" eaLnBrk="1" fontAlgn="base" hangingPunct="1">
              <a:spcBef>
                <a:spcPct val="0"/>
              </a:spcBef>
              <a:spcAft>
                <a:spcPct val="0"/>
              </a:spcAft>
              <a:defRPr sz="5306">
                <a:solidFill>
                  <a:schemeClr val="tx1"/>
                </a:solidFill>
                <a:latin typeface="Source Sans Pro" pitchFamily="34" charset="0"/>
              </a:defRPr>
            </a:lvl4pPr>
            <a:lvl5pPr algn="ctr" defTabSz="1087672" rtl="0" eaLnBrk="1" fontAlgn="base" hangingPunct="1">
              <a:spcBef>
                <a:spcPct val="0"/>
              </a:spcBef>
              <a:spcAft>
                <a:spcPct val="0"/>
              </a:spcAft>
              <a:defRPr sz="5306">
                <a:solidFill>
                  <a:schemeClr val="tx1"/>
                </a:solidFill>
                <a:latin typeface="Source Sans Pro" pitchFamily="34" charset="0"/>
              </a:defRPr>
            </a:lvl5pPr>
            <a:lvl6pPr marL="713552" algn="ctr" defTabSz="1087672" rtl="0" eaLnBrk="1" fontAlgn="base" hangingPunct="1">
              <a:spcBef>
                <a:spcPct val="0"/>
              </a:spcBef>
              <a:spcAft>
                <a:spcPct val="0"/>
              </a:spcAft>
              <a:defRPr sz="5306">
                <a:solidFill>
                  <a:schemeClr val="tx1"/>
                </a:solidFill>
                <a:latin typeface="Calibri" pitchFamily="34" charset="0"/>
              </a:defRPr>
            </a:lvl6pPr>
            <a:lvl7pPr marL="1427104" algn="ctr" defTabSz="1087672" rtl="0" eaLnBrk="1" fontAlgn="base" hangingPunct="1">
              <a:spcBef>
                <a:spcPct val="0"/>
              </a:spcBef>
              <a:spcAft>
                <a:spcPct val="0"/>
              </a:spcAft>
              <a:defRPr sz="5306">
                <a:solidFill>
                  <a:schemeClr val="tx1"/>
                </a:solidFill>
                <a:latin typeface="Calibri" pitchFamily="34" charset="0"/>
              </a:defRPr>
            </a:lvl7pPr>
            <a:lvl8pPr marL="2140656" algn="ctr" defTabSz="1087672" rtl="0" eaLnBrk="1" fontAlgn="base" hangingPunct="1">
              <a:spcBef>
                <a:spcPct val="0"/>
              </a:spcBef>
              <a:spcAft>
                <a:spcPct val="0"/>
              </a:spcAft>
              <a:defRPr sz="5306">
                <a:solidFill>
                  <a:schemeClr val="tx1"/>
                </a:solidFill>
                <a:latin typeface="Calibri" pitchFamily="34" charset="0"/>
              </a:defRPr>
            </a:lvl8pPr>
            <a:lvl9pPr marL="2854208" algn="ctr" defTabSz="1087672" rtl="0" eaLnBrk="1" fontAlgn="base" hangingPunct="1">
              <a:spcBef>
                <a:spcPct val="0"/>
              </a:spcBef>
              <a:spcAft>
                <a:spcPct val="0"/>
              </a:spcAft>
              <a:defRPr sz="5306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3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Objectivities &amp; Desired KPI</a:t>
            </a:r>
            <a:r>
              <a:rPr lang="id-ID" sz="23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id-ID" sz="2300" b="1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5B914C07-7436-4E15-9E87-EB64ADAE1EC5}"/>
              </a:ext>
            </a:extLst>
          </p:cNvPr>
          <p:cNvSpPr txBox="1"/>
          <p:nvPr/>
        </p:nvSpPr>
        <p:spPr>
          <a:xfrm>
            <a:off x="307429" y="3893026"/>
            <a:ext cx="11153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Predict and gain insights of </a:t>
            </a:r>
            <a:r>
              <a:rPr lang="en-US" sz="2400" u="sng" dirty="0"/>
              <a:t>converted customers.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u="sng" dirty="0"/>
              <a:t>Increase the efficiency of telemarketing campaigns</a:t>
            </a:r>
            <a:r>
              <a:rPr lang="en-US" sz="2400" dirty="0"/>
              <a:t> by </a:t>
            </a:r>
            <a:r>
              <a:rPr lang="en-US" sz="2400" b="1" dirty="0"/>
              <a:t>increasing the conversion rate up to 40%</a:t>
            </a:r>
            <a:r>
              <a:rPr lang="en-US" sz="2400" dirty="0"/>
              <a:t> aided by the machine learning model.</a:t>
            </a:r>
            <a:endParaRPr lang="id-ID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5824DD-D934-4EC4-87B2-0F5719AA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84C9A3D0-62E1-4CC0-884A-10F898F19CD9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F997B-4F09-495D-AA97-3D47DA50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/>
          <a:lstStyle/>
          <a:p>
            <a:r>
              <a:rPr lang="en-US"/>
              <a:t>This is for presentation purpose only</a:t>
            </a:r>
          </a:p>
        </p:txBody>
      </p:sp>
      <p:pic>
        <p:nvPicPr>
          <p:cNvPr id="13" name="Graphic 12" descr="Target Audience">
            <a:extLst>
              <a:ext uri="{FF2B5EF4-FFF2-40B4-BE49-F238E27FC236}">
                <a16:creationId xmlns:a16="http://schemas.microsoft.com/office/drawing/2014/main" id="{6A3471DB-76D2-4D61-9584-FAEB541D3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8493" y="1009241"/>
            <a:ext cx="3017954" cy="3017954"/>
          </a:xfrm>
          <a:prstGeom prst="rect">
            <a:avLst/>
          </a:prstGeom>
        </p:spPr>
      </p:pic>
      <p:pic>
        <p:nvPicPr>
          <p:cNvPr id="17" name="Graphic 16" descr="Upward trend">
            <a:extLst>
              <a:ext uri="{FF2B5EF4-FFF2-40B4-BE49-F238E27FC236}">
                <a16:creationId xmlns:a16="http://schemas.microsoft.com/office/drawing/2014/main" id="{FCBA0876-7369-4781-954F-74EF63D61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0669" y="1009241"/>
            <a:ext cx="2721350" cy="272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1FCB551-5B18-4D2F-92DF-439BC2C62729}"/>
              </a:ext>
            </a:extLst>
          </p:cNvPr>
          <p:cNvSpPr txBox="1">
            <a:spLocks/>
          </p:cNvSpPr>
          <p:nvPr/>
        </p:nvSpPr>
        <p:spPr>
          <a:xfrm>
            <a:off x="351577" y="372019"/>
            <a:ext cx="11461612" cy="449642"/>
          </a:xfrm>
          <a:prstGeom prst="rect">
            <a:avLst/>
          </a:prstGeom>
        </p:spPr>
        <p:txBody>
          <a:bodyPr lIns="0" tIns="0" rIns="0" bIns="0" anchor="t"/>
          <a:lstStyle>
            <a:lvl1pPr algn="l" defTabSz="1087672" rtl="0" eaLnBrk="1" fontAlgn="base" hangingPunct="1">
              <a:spcBef>
                <a:spcPct val="0"/>
              </a:spcBef>
              <a:spcAft>
                <a:spcPct val="0"/>
              </a:spcAft>
              <a:defRPr sz="2965" kern="1200">
                <a:solidFill>
                  <a:srgbClr val="00008F"/>
                </a:solidFill>
                <a:latin typeface="+mj-lt"/>
                <a:ea typeface="+mj-ea"/>
                <a:cs typeface="+mj-cs"/>
              </a:defRPr>
            </a:lvl1pPr>
            <a:lvl2pPr algn="ctr" defTabSz="1087672" rtl="0" eaLnBrk="1" fontAlgn="base" hangingPunct="1">
              <a:spcBef>
                <a:spcPct val="0"/>
              </a:spcBef>
              <a:spcAft>
                <a:spcPct val="0"/>
              </a:spcAft>
              <a:defRPr sz="5306">
                <a:solidFill>
                  <a:schemeClr val="tx1"/>
                </a:solidFill>
                <a:latin typeface="Source Sans Pro" pitchFamily="34" charset="0"/>
              </a:defRPr>
            </a:lvl2pPr>
            <a:lvl3pPr algn="ctr" defTabSz="1087672" rtl="0" eaLnBrk="1" fontAlgn="base" hangingPunct="1">
              <a:spcBef>
                <a:spcPct val="0"/>
              </a:spcBef>
              <a:spcAft>
                <a:spcPct val="0"/>
              </a:spcAft>
              <a:defRPr sz="5306">
                <a:solidFill>
                  <a:schemeClr val="tx1"/>
                </a:solidFill>
                <a:latin typeface="Source Sans Pro" pitchFamily="34" charset="0"/>
              </a:defRPr>
            </a:lvl3pPr>
            <a:lvl4pPr algn="ctr" defTabSz="1087672" rtl="0" eaLnBrk="1" fontAlgn="base" hangingPunct="1">
              <a:spcBef>
                <a:spcPct val="0"/>
              </a:spcBef>
              <a:spcAft>
                <a:spcPct val="0"/>
              </a:spcAft>
              <a:defRPr sz="5306">
                <a:solidFill>
                  <a:schemeClr val="tx1"/>
                </a:solidFill>
                <a:latin typeface="Source Sans Pro" pitchFamily="34" charset="0"/>
              </a:defRPr>
            </a:lvl4pPr>
            <a:lvl5pPr algn="ctr" defTabSz="1087672" rtl="0" eaLnBrk="1" fontAlgn="base" hangingPunct="1">
              <a:spcBef>
                <a:spcPct val="0"/>
              </a:spcBef>
              <a:spcAft>
                <a:spcPct val="0"/>
              </a:spcAft>
              <a:defRPr sz="5306">
                <a:solidFill>
                  <a:schemeClr val="tx1"/>
                </a:solidFill>
                <a:latin typeface="Source Sans Pro" pitchFamily="34" charset="0"/>
              </a:defRPr>
            </a:lvl5pPr>
            <a:lvl6pPr marL="713552" algn="ctr" defTabSz="1087672" rtl="0" eaLnBrk="1" fontAlgn="base" hangingPunct="1">
              <a:spcBef>
                <a:spcPct val="0"/>
              </a:spcBef>
              <a:spcAft>
                <a:spcPct val="0"/>
              </a:spcAft>
              <a:defRPr sz="5306">
                <a:solidFill>
                  <a:schemeClr val="tx1"/>
                </a:solidFill>
                <a:latin typeface="Calibri" pitchFamily="34" charset="0"/>
              </a:defRPr>
            </a:lvl6pPr>
            <a:lvl7pPr marL="1427104" algn="ctr" defTabSz="1087672" rtl="0" eaLnBrk="1" fontAlgn="base" hangingPunct="1">
              <a:spcBef>
                <a:spcPct val="0"/>
              </a:spcBef>
              <a:spcAft>
                <a:spcPct val="0"/>
              </a:spcAft>
              <a:defRPr sz="5306">
                <a:solidFill>
                  <a:schemeClr val="tx1"/>
                </a:solidFill>
                <a:latin typeface="Calibri" pitchFamily="34" charset="0"/>
              </a:defRPr>
            </a:lvl7pPr>
            <a:lvl8pPr marL="2140656" algn="ctr" defTabSz="1087672" rtl="0" eaLnBrk="1" fontAlgn="base" hangingPunct="1">
              <a:spcBef>
                <a:spcPct val="0"/>
              </a:spcBef>
              <a:spcAft>
                <a:spcPct val="0"/>
              </a:spcAft>
              <a:defRPr sz="5306">
                <a:solidFill>
                  <a:schemeClr val="tx1"/>
                </a:solidFill>
                <a:latin typeface="Calibri" pitchFamily="34" charset="0"/>
              </a:defRPr>
            </a:lvl8pPr>
            <a:lvl9pPr marL="2854208" algn="ctr" defTabSz="1087672" rtl="0" eaLnBrk="1" fontAlgn="base" hangingPunct="1">
              <a:spcBef>
                <a:spcPct val="0"/>
              </a:spcBef>
              <a:spcAft>
                <a:spcPct val="0"/>
              </a:spcAft>
              <a:defRPr sz="5306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3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Methodology:</a:t>
            </a:r>
            <a:endParaRPr lang="en-US" sz="2300" b="1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AF5CF7A-A93B-45E8-A3DA-85C2D45989A9}"/>
              </a:ext>
            </a:extLst>
          </p:cNvPr>
          <p:cNvSpPr/>
          <p:nvPr/>
        </p:nvSpPr>
        <p:spPr>
          <a:xfrm>
            <a:off x="3996767" y="2086582"/>
            <a:ext cx="1874745" cy="698369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Dataset </a:t>
            </a:r>
          </a:p>
          <a:p>
            <a:pPr algn="ctr"/>
            <a:r>
              <a:rPr lang="en-US" sz="135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(70% or 31,647) </a:t>
            </a:r>
          </a:p>
        </p:txBody>
      </p:sp>
      <p:sp>
        <p:nvSpPr>
          <p:cNvPr id="10" name="Rectangle: Rounded Corners 45">
            <a:extLst>
              <a:ext uri="{FF2B5EF4-FFF2-40B4-BE49-F238E27FC236}">
                <a16:creationId xmlns:a16="http://schemas.microsoft.com/office/drawing/2014/main" id="{6B6D664D-3FA3-431D-BC07-769B760C2979}"/>
              </a:ext>
            </a:extLst>
          </p:cNvPr>
          <p:cNvSpPr/>
          <p:nvPr/>
        </p:nvSpPr>
        <p:spPr>
          <a:xfrm>
            <a:off x="535059" y="1099298"/>
            <a:ext cx="2162092" cy="698369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Database: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45,211 Customers</a:t>
            </a:r>
          </a:p>
        </p:txBody>
      </p:sp>
      <p:sp>
        <p:nvSpPr>
          <p:cNvPr id="11" name="Rectangle 51">
            <a:extLst>
              <a:ext uri="{FF2B5EF4-FFF2-40B4-BE49-F238E27FC236}">
                <a16:creationId xmlns:a16="http://schemas.microsoft.com/office/drawing/2014/main" id="{8EB62C75-6286-4081-A516-9583F7BB4A50}"/>
              </a:ext>
            </a:extLst>
          </p:cNvPr>
          <p:cNvSpPr/>
          <p:nvPr/>
        </p:nvSpPr>
        <p:spPr>
          <a:xfrm>
            <a:off x="3996767" y="3979493"/>
            <a:ext cx="1874745" cy="698370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 Dataset </a:t>
            </a:r>
          </a:p>
          <a:p>
            <a:pPr algn="ctr"/>
            <a:r>
              <a:rPr lang="en-US" sz="135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(30% or 13,564) </a:t>
            </a:r>
          </a:p>
        </p:txBody>
      </p:sp>
      <p:sp>
        <p:nvSpPr>
          <p:cNvPr id="12" name="Rectangle 71">
            <a:extLst>
              <a:ext uri="{FF2B5EF4-FFF2-40B4-BE49-F238E27FC236}">
                <a16:creationId xmlns:a16="http://schemas.microsoft.com/office/drawing/2014/main" id="{C27B2C1E-1579-4579-9829-2DCCC77FEA3B}"/>
              </a:ext>
            </a:extLst>
          </p:cNvPr>
          <p:cNvSpPr/>
          <p:nvPr/>
        </p:nvSpPr>
        <p:spPr>
          <a:xfrm>
            <a:off x="6877073" y="1922012"/>
            <a:ext cx="1898437" cy="1027507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Model Development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2774C34-BCBD-4BCB-A70B-9DE1A24A3A65}"/>
              </a:ext>
            </a:extLst>
          </p:cNvPr>
          <p:cNvSpPr/>
          <p:nvPr/>
        </p:nvSpPr>
        <p:spPr>
          <a:xfrm>
            <a:off x="9544694" y="1865145"/>
            <a:ext cx="1874737" cy="10843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of Important Variables</a:t>
            </a:r>
          </a:p>
        </p:txBody>
      </p:sp>
      <p:cxnSp>
        <p:nvCxnSpPr>
          <p:cNvPr id="14" name="Straight Arrow Connector 75">
            <a:extLst>
              <a:ext uri="{FF2B5EF4-FFF2-40B4-BE49-F238E27FC236}">
                <a16:creationId xmlns:a16="http://schemas.microsoft.com/office/drawing/2014/main" id="{595AFF32-82A3-4011-9C98-35BF5E2ED504}"/>
              </a:ext>
            </a:extLst>
          </p:cNvPr>
          <p:cNvCxnSpPr>
            <a:cxnSpLocks/>
          </p:cNvCxnSpPr>
          <p:nvPr/>
        </p:nvCxnSpPr>
        <p:spPr>
          <a:xfrm>
            <a:off x="5997612" y="2477326"/>
            <a:ext cx="75336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9">
            <a:extLst>
              <a:ext uri="{FF2B5EF4-FFF2-40B4-BE49-F238E27FC236}">
                <a16:creationId xmlns:a16="http://schemas.microsoft.com/office/drawing/2014/main" id="{85B1AEF1-8064-45FF-B79D-A21A68ED8651}"/>
              </a:ext>
            </a:extLst>
          </p:cNvPr>
          <p:cNvCxnSpPr>
            <a:cxnSpLocks/>
          </p:cNvCxnSpPr>
          <p:nvPr/>
        </p:nvCxnSpPr>
        <p:spPr>
          <a:xfrm flipV="1">
            <a:off x="8895078" y="2477326"/>
            <a:ext cx="51434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47">
            <a:extLst>
              <a:ext uri="{FF2B5EF4-FFF2-40B4-BE49-F238E27FC236}">
                <a16:creationId xmlns:a16="http://schemas.microsoft.com/office/drawing/2014/main" id="{48557587-01B3-44B6-B6F7-19F607642120}"/>
              </a:ext>
            </a:extLst>
          </p:cNvPr>
          <p:cNvCxnSpPr>
            <a:cxnSpLocks/>
          </p:cNvCxnSpPr>
          <p:nvPr/>
        </p:nvCxnSpPr>
        <p:spPr>
          <a:xfrm flipH="1">
            <a:off x="8286753" y="2972312"/>
            <a:ext cx="1373700" cy="6983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52">
            <a:extLst>
              <a:ext uri="{FF2B5EF4-FFF2-40B4-BE49-F238E27FC236}">
                <a16:creationId xmlns:a16="http://schemas.microsoft.com/office/drawing/2014/main" id="{73953208-4E0D-4AC9-A8C2-CC1AE7F5C72D}"/>
              </a:ext>
            </a:extLst>
          </p:cNvPr>
          <p:cNvCxnSpPr>
            <a:cxnSpLocks/>
          </p:cNvCxnSpPr>
          <p:nvPr/>
        </p:nvCxnSpPr>
        <p:spPr>
          <a:xfrm>
            <a:off x="5997612" y="4365164"/>
            <a:ext cx="75336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FAA8E36-BE85-43DF-916F-99AE602D8987}"/>
              </a:ext>
            </a:extLst>
          </p:cNvPr>
          <p:cNvSpPr/>
          <p:nvPr/>
        </p:nvSpPr>
        <p:spPr>
          <a:xfrm>
            <a:off x="6877081" y="3756378"/>
            <a:ext cx="1874737" cy="10843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 Variable Performance Testing</a:t>
            </a:r>
          </a:p>
        </p:txBody>
      </p:sp>
      <p:cxnSp>
        <p:nvCxnSpPr>
          <p:cNvPr id="19" name="Straight Arrow Connector 75">
            <a:extLst>
              <a:ext uri="{FF2B5EF4-FFF2-40B4-BE49-F238E27FC236}">
                <a16:creationId xmlns:a16="http://schemas.microsoft.com/office/drawing/2014/main" id="{301CF717-203C-48AD-A921-38FEAEC0C903}"/>
              </a:ext>
            </a:extLst>
          </p:cNvPr>
          <p:cNvCxnSpPr>
            <a:cxnSpLocks/>
          </p:cNvCxnSpPr>
          <p:nvPr/>
        </p:nvCxnSpPr>
        <p:spPr>
          <a:xfrm>
            <a:off x="8829455" y="4305371"/>
            <a:ext cx="75336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71">
            <a:extLst>
              <a:ext uri="{FF2B5EF4-FFF2-40B4-BE49-F238E27FC236}">
                <a16:creationId xmlns:a16="http://schemas.microsoft.com/office/drawing/2014/main" id="{D5238BDC-80F2-43A3-93FB-0314BAF0052D}"/>
              </a:ext>
            </a:extLst>
          </p:cNvPr>
          <p:cNvSpPr/>
          <p:nvPr/>
        </p:nvSpPr>
        <p:spPr>
          <a:xfrm>
            <a:off x="9660453" y="3979493"/>
            <a:ext cx="1874745" cy="667754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 of Insights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900444D1-C6A4-433C-92B1-54ABB4D68B2B}"/>
              </a:ext>
            </a:extLst>
          </p:cNvPr>
          <p:cNvSpPr/>
          <p:nvPr/>
        </p:nvSpPr>
        <p:spPr>
          <a:xfrm>
            <a:off x="482051" y="2972312"/>
            <a:ext cx="2287654" cy="698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 (EDA) &amp; Cleaning Impurities</a:t>
            </a:r>
          </a:p>
        </p:txBody>
      </p:sp>
      <p:cxnSp>
        <p:nvCxnSpPr>
          <p:cNvPr id="22" name="Straight Arrow Connector 47">
            <a:extLst>
              <a:ext uri="{FF2B5EF4-FFF2-40B4-BE49-F238E27FC236}">
                <a16:creationId xmlns:a16="http://schemas.microsoft.com/office/drawing/2014/main" id="{4F414007-10C0-4F59-A764-525EBAD5795F}"/>
              </a:ext>
            </a:extLst>
          </p:cNvPr>
          <p:cNvCxnSpPr>
            <a:cxnSpLocks/>
          </p:cNvCxnSpPr>
          <p:nvPr/>
        </p:nvCxnSpPr>
        <p:spPr>
          <a:xfrm>
            <a:off x="1616105" y="1942040"/>
            <a:ext cx="0" cy="8939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A374CE4-C799-41D0-87EB-39668EE0D0B6}"/>
              </a:ext>
            </a:extLst>
          </p:cNvPr>
          <p:cNvSpPr/>
          <p:nvPr/>
        </p:nvSpPr>
        <p:spPr>
          <a:xfrm>
            <a:off x="3167273" y="3172876"/>
            <a:ext cx="290299" cy="256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Arrow Connector 75">
            <a:extLst>
              <a:ext uri="{FF2B5EF4-FFF2-40B4-BE49-F238E27FC236}">
                <a16:creationId xmlns:a16="http://schemas.microsoft.com/office/drawing/2014/main" id="{1EEE0C72-F4C8-4FF9-8B31-A94EA2E3C2D3}"/>
              </a:ext>
            </a:extLst>
          </p:cNvPr>
          <p:cNvCxnSpPr>
            <a:cxnSpLocks/>
          </p:cNvCxnSpPr>
          <p:nvPr/>
        </p:nvCxnSpPr>
        <p:spPr>
          <a:xfrm flipV="1">
            <a:off x="3380744" y="2477326"/>
            <a:ext cx="524506" cy="6443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75">
            <a:extLst>
              <a:ext uri="{FF2B5EF4-FFF2-40B4-BE49-F238E27FC236}">
                <a16:creationId xmlns:a16="http://schemas.microsoft.com/office/drawing/2014/main" id="{C3172ED9-A3D8-47D3-89D5-AEFEC52791FB}"/>
              </a:ext>
            </a:extLst>
          </p:cNvPr>
          <p:cNvCxnSpPr>
            <a:cxnSpLocks/>
          </p:cNvCxnSpPr>
          <p:nvPr/>
        </p:nvCxnSpPr>
        <p:spPr>
          <a:xfrm>
            <a:off x="3380744" y="3509963"/>
            <a:ext cx="524506" cy="818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75">
            <a:extLst>
              <a:ext uri="{FF2B5EF4-FFF2-40B4-BE49-F238E27FC236}">
                <a16:creationId xmlns:a16="http://schemas.microsoft.com/office/drawing/2014/main" id="{6496F985-C69A-4164-A2AF-42E0BA8189BE}"/>
              </a:ext>
            </a:extLst>
          </p:cNvPr>
          <p:cNvCxnSpPr>
            <a:cxnSpLocks/>
          </p:cNvCxnSpPr>
          <p:nvPr/>
        </p:nvCxnSpPr>
        <p:spPr>
          <a:xfrm flipV="1">
            <a:off x="2769705" y="3300937"/>
            <a:ext cx="37210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Kotak Teks 1">
            <a:extLst>
              <a:ext uri="{FF2B5EF4-FFF2-40B4-BE49-F238E27FC236}">
                <a16:creationId xmlns:a16="http://schemas.microsoft.com/office/drawing/2014/main" id="{E42E4D3E-DB90-44B5-B083-009F33FE0ECA}"/>
              </a:ext>
            </a:extLst>
          </p:cNvPr>
          <p:cNvSpPr txBox="1"/>
          <p:nvPr/>
        </p:nvSpPr>
        <p:spPr>
          <a:xfrm>
            <a:off x="3639359" y="3070104"/>
            <a:ext cx="2322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Splitting Train and Validation Data </a:t>
            </a:r>
          </a:p>
          <a:p>
            <a:pPr algn="ctr"/>
            <a:r>
              <a:rPr lang="en-US" sz="1200" dirty="0"/>
              <a:t>with ratio 70 : 30</a:t>
            </a:r>
            <a:endParaRPr lang="id-ID" sz="1200" dirty="0"/>
          </a:p>
        </p:txBody>
      </p:sp>
      <p:sp>
        <p:nvSpPr>
          <p:cNvPr id="23" name="Kotak Teks 22">
            <a:extLst>
              <a:ext uri="{FF2B5EF4-FFF2-40B4-BE49-F238E27FC236}">
                <a16:creationId xmlns:a16="http://schemas.microsoft.com/office/drawing/2014/main" id="{8C35A4C5-4B30-4D2B-838E-5D2A94093F44}"/>
              </a:ext>
            </a:extLst>
          </p:cNvPr>
          <p:cNvSpPr txBox="1"/>
          <p:nvPr/>
        </p:nvSpPr>
        <p:spPr>
          <a:xfrm>
            <a:off x="8268766" y="4978273"/>
            <a:ext cx="1874737" cy="667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Using Validation Data for testing the important variable.</a:t>
            </a:r>
            <a:endParaRPr lang="id-ID" sz="1200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697E6-4887-4013-B3CB-BAB1195B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A3D0-62E1-4CC0-884A-10F898F19CD9}" type="slidenum">
              <a:rPr lang="en-US" smtClean="0"/>
              <a:t>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2B06F-2526-4529-A3F6-A7C6E90A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for presentation purpose only</a:t>
            </a:r>
          </a:p>
        </p:txBody>
      </p:sp>
    </p:spTree>
    <p:extLst>
      <p:ext uri="{BB962C8B-B14F-4D97-AF65-F5344CB8AC3E}">
        <p14:creationId xmlns:p14="http://schemas.microsoft.com/office/powerpoint/2010/main" val="343073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3">
            <a:extLst>
              <a:ext uri="{FF2B5EF4-FFF2-40B4-BE49-F238E27FC236}">
                <a16:creationId xmlns:a16="http://schemas.microsoft.com/office/drawing/2014/main" id="{B86B3BE6-77B2-4F77-BC25-811D089EF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964049"/>
              </p:ext>
            </p:extLst>
          </p:nvPr>
        </p:nvGraphicFramePr>
        <p:xfrm>
          <a:off x="272954" y="861472"/>
          <a:ext cx="3301491" cy="189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5761">
                  <a:extLst>
                    <a:ext uri="{9D8B030D-6E8A-4147-A177-3AD203B41FA5}">
                      <a16:colId xmlns:a16="http://schemas.microsoft.com/office/drawing/2014/main" val="3803638613"/>
                    </a:ext>
                  </a:extLst>
                </a:gridCol>
                <a:gridCol w="1075730">
                  <a:extLst>
                    <a:ext uri="{9D8B030D-6E8A-4147-A177-3AD203B41FA5}">
                      <a16:colId xmlns:a16="http://schemas.microsoft.com/office/drawing/2014/main" val="27543770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Details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83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Total Data</a:t>
                      </a:r>
                      <a:endParaRPr lang="id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45,211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58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Total Converted Customers</a:t>
                      </a:r>
                      <a:endParaRPr lang="id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5,289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57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Conversion rate (Baseline)</a:t>
                      </a:r>
                      <a:endParaRPr lang="id-ID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11.70%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663242"/>
                  </a:ext>
                </a:extLst>
              </a:tr>
            </a:tbl>
          </a:graphicData>
        </a:graphic>
      </p:graphicFrame>
      <p:sp>
        <p:nvSpPr>
          <p:cNvPr id="4" name="Persegi Panjang 3">
            <a:extLst>
              <a:ext uri="{FF2B5EF4-FFF2-40B4-BE49-F238E27FC236}">
                <a16:creationId xmlns:a16="http://schemas.microsoft.com/office/drawing/2014/main" id="{9CC80E62-B36F-4626-960B-83CA35772D0E}"/>
              </a:ext>
            </a:extLst>
          </p:cNvPr>
          <p:cNvSpPr/>
          <p:nvPr/>
        </p:nvSpPr>
        <p:spPr>
          <a:xfrm>
            <a:off x="4039737" y="498560"/>
            <a:ext cx="45719" cy="576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Judul 1">
            <a:extLst>
              <a:ext uri="{FF2B5EF4-FFF2-40B4-BE49-F238E27FC236}">
                <a16:creationId xmlns:a16="http://schemas.microsoft.com/office/drawing/2014/main" id="{8C62BD6A-F2D5-4765-8997-B05E2776D6DC}"/>
              </a:ext>
            </a:extLst>
          </p:cNvPr>
          <p:cNvSpPr txBox="1">
            <a:spLocks/>
          </p:cNvSpPr>
          <p:nvPr/>
        </p:nvSpPr>
        <p:spPr>
          <a:xfrm>
            <a:off x="4415050" y="118147"/>
            <a:ext cx="4339989" cy="575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data features:</a:t>
            </a:r>
          </a:p>
        </p:txBody>
      </p:sp>
      <p:graphicFrame>
        <p:nvGraphicFramePr>
          <p:cNvPr id="12" name="Tabel 3">
            <a:extLst>
              <a:ext uri="{FF2B5EF4-FFF2-40B4-BE49-F238E27FC236}">
                <a16:creationId xmlns:a16="http://schemas.microsoft.com/office/drawing/2014/main" id="{B6E7F6E8-5293-434E-A9B8-D538E9923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318003"/>
              </p:ext>
            </p:extLst>
          </p:nvPr>
        </p:nvGraphicFramePr>
        <p:xfrm>
          <a:off x="4415050" y="754242"/>
          <a:ext cx="7318482" cy="528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2448">
                  <a:extLst>
                    <a:ext uri="{9D8B030D-6E8A-4147-A177-3AD203B41FA5}">
                      <a16:colId xmlns:a16="http://schemas.microsoft.com/office/drawing/2014/main" val="3803638613"/>
                    </a:ext>
                  </a:extLst>
                </a:gridCol>
                <a:gridCol w="5476034">
                  <a:extLst>
                    <a:ext uri="{9D8B030D-6E8A-4147-A177-3AD203B41FA5}">
                      <a16:colId xmlns:a16="http://schemas.microsoft.com/office/drawing/2014/main" val="27543770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Variabel</a:t>
                      </a:r>
                      <a:endParaRPr lang="id-ID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Explanation &amp; Data Examples</a:t>
                      </a:r>
                      <a:endParaRPr lang="id-ID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83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Reference ID</a:t>
                      </a:r>
                      <a:endParaRPr lang="id-ID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Customer’s Policy Number [Unique ID].</a:t>
                      </a:r>
                      <a:endParaRPr lang="id-I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56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Age</a:t>
                      </a:r>
                      <a:endParaRPr lang="id-ID" sz="1200" b="1" dirty="0"/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30, 26, 45, ….</a:t>
                      </a:r>
                      <a:endParaRPr lang="id-ID" sz="1200" dirty="0"/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8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Age Class</a:t>
                      </a:r>
                      <a:endParaRPr lang="id-ID" sz="1200" b="1" dirty="0"/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Below 25; 25-30; 31-35; 36-40; 41-45; 46-50; Above 50</a:t>
                      </a:r>
                      <a:endParaRPr lang="id-ID" sz="1200" i="1" dirty="0"/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3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Job</a:t>
                      </a:r>
                      <a:endParaRPr lang="id-ID" sz="1200" b="1" dirty="0"/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Employee; Entrepreneur; Student; Unemployed and Housemaid/Wife</a:t>
                      </a:r>
                      <a:endParaRPr lang="id-ID" sz="1200" i="1" dirty="0"/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7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Marital Status</a:t>
                      </a:r>
                      <a:endParaRPr lang="id-ID" sz="1200" b="1" dirty="0"/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Single; Married and Divorced</a:t>
                      </a:r>
                      <a:endParaRPr lang="id-ID" sz="1200" i="1" dirty="0"/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Education</a:t>
                      </a:r>
                      <a:endParaRPr lang="id-ID" sz="1200" b="1" dirty="0"/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Below High School; High School dan University</a:t>
                      </a:r>
                      <a:endParaRPr lang="id-ID" sz="1200" i="1" dirty="0"/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9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Own CC</a:t>
                      </a:r>
                      <a:endParaRPr lang="id-ID" sz="1200" b="1" i="0" dirty="0"/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Having CC or not? (Yes/No)</a:t>
                      </a:r>
                      <a:endParaRPr lang="id-ID" sz="1200" dirty="0"/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663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House Type</a:t>
                      </a:r>
                      <a:endParaRPr lang="id-ID" sz="1200" b="1" i="0" dirty="0"/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Private House and Rent.</a:t>
                      </a:r>
                      <a:endParaRPr lang="id-ID" sz="1200" dirty="0"/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57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Days Difference from Last Previous Call</a:t>
                      </a:r>
                      <a:endParaRPr lang="id-ID" sz="1200" b="1" i="0" dirty="0"/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0, 1, 2, 3, ….</a:t>
                      </a:r>
                      <a:endParaRPr lang="id-ID" sz="1200" dirty="0"/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73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Number of Prev. Attempts</a:t>
                      </a:r>
                      <a:endParaRPr lang="id-ID" sz="1200" b="1" i="0" dirty="0"/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0, 1, 2, 3, 4, 5, ….</a:t>
                      </a:r>
                      <a:endParaRPr lang="id-ID" sz="1200" dirty="0"/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7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Days Difference from Last Previous Call Class</a:t>
                      </a:r>
                      <a:endParaRPr lang="id-ID" sz="1200" b="1" i="0" dirty="0"/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0-5 Days; 6-10 Days; More than 10 Days</a:t>
                      </a:r>
                      <a:endParaRPr lang="id-ID" sz="1200" dirty="0"/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75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Number of Prev. Attempts</a:t>
                      </a:r>
                      <a:r>
                        <a:rPr lang="en-US" sz="1200" b="1" i="0" dirty="0"/>
                        <a:t> Class</a:t>
                      </a:r>
                      <a:endParaRPr lang="id-ID" sz="1200" b="1" i="0" dirty="0"/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0-2x; 3-5x; More than 5x</a:t>
                      </a:r>
                      <a:endParaRPr lang="id-ID" sz="1200" dirty="0"/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86688"/>
                  </a:ext>
                </a:extLst>
              </a:tr>
            </a:tbl>
          </a:graphicData>
        </a:graphic>
      </p:graphicFrame>
      <p:sp>
        <p:nvSpPr>
          <p:cNvPr id="6" name="Persegi Panjang 5">
            <a:extLst>
              <a:ext uri="{FF2B5EF4-FFF2-40B4-BE49-F238E27FC236}">
                <a16:creationId xmlns:a16="http://schemas.microsoft.com/office/drawing/2014/main" id="{0A9DC53A-6656-428E-BDF2-A79CB156E85E}"/>
              </a:ext>
            </a:extLst>
          </p:cNvPr>
          <p:cNvSpPr/>
          <p:nvPr/>
        </p:nvSpPr>
        <p:spPr>
          <a:xfrm>
            <a:off x="363612" y="3886497"/>
            <a:ext cx="530996" cy="272955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45957311-0303-41D0-B645-9BCE64C1CF00}"/>
              </a:ext>
            </a:extLst>
          </p:cNvPr>
          <p:cNvSpPr txBox="1"/>
          <p:nvPr/>
        </p:nvSpPr>
        <p:spPr>
          <a:xfrm>
            <a:off x="894608" y="3817833"/>
            <a:ext cx="28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: Selected variable for build predictive model.</a:t>
            </a:r>
            <a:endParaRPr lang="id-ID" sz="1600" dirty="0"/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EE38F7C2-5B16-483C-BB5F-E41045B069D0}"/>
              </a:ext>
            </a:extLst>
          </p:cNvPr>
          <p:cNvSpPr/>
          <p:nvPr/>
        </p:nvSpPr>
        <p:spPr>
          <a:xfrm>
            <a:off x="363612" y="4685042"/>
            <a:ext cx="530996" cy="272955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89D6DB10-1BC5-46DE-A067-78665DA561F5}"/>
              </a:ext>
            </a:extLst>
          </p:cNvPr>
          <p:cNvSpPr txBox="1"/>
          <p:nvPr/>
        </p:nvSpPr>
        <p:spPr>
          <a:xfrm>
            <a:off x="894608" y="4608042"/>
            <a:ext cx="3002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: Added/Self-made variable.</a:t>
            </a:r>
            <a:endParaRPr lang="id-ID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F4689-B926-4D5B-BA41-7636E95E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A3D0-62E1-4CC0-884A-10F898F19CD9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162012-477C-493A-90E1-80F9A77E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for presentation purpose only</a:t>
            </a:r>
          </a:p>
        </p:txBody>
      </p:sp>
      <p:sp>
        <p:nvSpPr>
          <p:cNvPr id="15" name="Judul 1">
            <a:extLst>
              <a:ext uri="{FF2B5EF4-FFF2-40B4-BE49-F238E27FC236}">
                <a16:creationId xmlns:a16="http://schemas.microsoft.com/office/drawing/2014/main" id="{C136FEA2-9F37-45B4-870C-3646D3CF9433}"/>
              </a:ext>
            </a:extLst>
          </p:cNvPr>
          <p:cNvSpPr txBox="1">
            <a:spLocks/>
          </p:cNvSpPr>
          <p:nvPr/>
        </p:nvSpPr>
        <p:spPr>
          <a:xfrm>
            <a:off x="272954" y="159086"/>
            <a:ext cx="4339989" cy="575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Overview:</a:t>
            </a:r>
          </a:p>
        </p:txBody>
      </p:sp>
    </p:spTree>
    <p:extLst>
      <p:ext uri="{BB962C8B-B14F-4D97-AF65-F5344CB8AC3E}">
        <p14:creationId xmlns:p14="http://schemas.microsoft.com/office/powerpoint/2010/main" val="161893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tak Teks 7">
            <a:extLst>
              <a:ext uri="{FF2B5EF4-FFF2-40B4-BE49-F238E27FC236}">
                <a16:creationId xmlns:a16="http://schemas.microsoft.com/office/drawing/2014/main" id="{45957311-0303-41D0-B645-9BCE64C1CF00}"/>
              </a:ext>
            </a:extLst>
          </p:cNvPr>
          <p:cNvSpPr txBox="1"/>
          <p:nvPr/>
        </p:nvSpPr>
        <p:spPr>
          <a:xfrm>
            <a:off x="360884" y="743942"/>
            <a:ext cx="10959665" cy="2122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C00000"/>
                </a:solidFill>
              </a:rPr>
              <a:t>The whole data </a:t>
            </a:r>
            <a:r>
              <a:rPr lang="en-US" sz="1700" dirty="0"/>
              <a:t>(~45k) will </a:t>
            </a:r>
            <a:r>
              <a:rPr lang="en-US" sz="1700"/>
              <a:t>be divided </a:t>
            </a:r>
            <a:r>
              <a:rPr lang="en-US" sz="1700" dirty="0"/>
              <a:t>into 2 dataset (training and testing) with ratio of 7 (train) : 3 (test).</a:t>
            </a:r>
          </a:p>
          <a:p>
            <a:pPr>
              <a:lnSpc>
                <a:spcPct val="150000"/>
              </a:lnSpc>
            </a:pPr>
            <a:endParaRPr lang="en-US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rgbClr val="AB2400"/>
                </a:solidFill>
              </a:rPr>
              <a:t>Training Dataset</a:t>
            </a:r>
            <a:r>
              <a:rPr lang="en-US" sz="1700" i="1" dirty="0"/>
              <a:t> (~31k)</a:t>
            </a:r>
            <a:r>
              <a:rPr lang="en-US" sz="1700" dirty="0"/>
              <a:t> will be used for build predictive machine learning model</a:t>
            </a:r>
            <a:r>
              <a:rPr lang="en-US" sz="1700" i="1" dirty="0"/>
              <a:t>, </a:t>
            </a:r>
            <a:r>
              <a:rPr lang="en-US" sz="1700" dirty="0"/>
              <a:t>with used algorithms is </a:t>
            </a:r>
            <a:r>
              <a:rPr lang="en-US" sz="1700" b="1" i="1" dirty="0"/>
              <a:t>Random Forest Classifier</a:t>
            </a:r>
            <a:r>
              <a:rPr lang="en-US" sz="1700" dirty="0"/>
              <a:t>.</a:t>
            </a:r>
            <a:endParaRPr lang="en-US" sz="1700" i="1" dirty="0"/>
          </a:p>
          <a:p>
            <a:pPr>
              <a:lnSpc>
                <a:spcPct val="150000"/>
              </a:lnSpc>
            </a:pPr>
            <a:endParaRPr lang="en-US" sz="11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rgbClr val="C00000"/>
                </a:solidFill>
              </a:rPr>
              <a:t>Validation Dataset </a:t>
            </a:r>
            <a:r>
              <a:rPr lang="en-US" sz="1700" i="1" dirty="0"/>
              <a:t>(~13k)</a:t>
            </a:r>
            <a:r>
              <a:rPr lang="en-US" sz="1700" dirty="0"/>
              <a:t> will be used for testing the performance of model.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3D86503B-E8AB-4246-A82B-E437EB493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4663059"/>
            <a:ext cx="8334375" cy="1609725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3F40C1F2-D105-443E-88EB-2C5271DF6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027" y="3128032"/>
            <a:ext cx="3457575" cy="1438275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0F9D3509-0773-46BC-94BF-78E8F330E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037" y="3544956"/>
            <a:ext cx="3295650" cy="685800"/>
          </a:xfrm>
          <a:prstGeom prst="rect">
            <a:avLst/>
          </a:prstGeom>
        </p:spPr>
      </p:pic>
      <p:sp>
        <p:nvSpPr>
          <p:cNvPr id="10" name="Panah: Kanan 9">
            <a:extLst>
              <a:ext uri="{FF2B5EF4-FFF2-40B4-BE49-F238E27FC236}">
                <a16:creationId xmlns:a16="http://schemas.microsoft.com/office/drawing/2014/main" id="{C2AA7D18-41E4-406B-9CA2-6D206F224B26}"/>
              </a:ext>
            </a:extLst>
          </p:cNvPr>
          <p:cNvSpPr/>
          <p:nvPr/>
        </p:nvSpPr>
        <p:spPr>
          <a:xfrm>
            <a:off x="5236516" y="3774957"/>
            <a:ext cx="731682" cy="342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E4E6A5-D88C-43E9-84B3-77E69108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A3D0-62E1-4CC0-884A-10F898F19CD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409AE-9B6E-4082-8168-552307B0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502" y="6361033"/>
            <a:ext cx="6327648" cy="365125"/>
          </a:xfrm>
        </p:spPr>
        <p:txBody>
          <a:bodyPr/>
          <a:lstStyle/>
          <a:p>
            <a:r>
              <a:rPr lang="en-US" dirty="0"/>
              <a:t>This is for presentation purpose only</a:t>
            </a:r>
          </a:p>
        </p:txBody>
      </p:sp>
      <p:sp>
        <p:nvSpPr>
          <p:cNvPr id="12" name="Judul 1">
            <a:extLst>
              <a:ext uri="{FF2B5EF4-FFF2-40B4-BE49-F238E27FC236}">
                <a16:creationId xmlns:a16="http://schemas.microsoft.com/office/drawing/2014/main" id="{894C0573-18F9-4726-9E55-0BF84F4AB737}"/>
              </a:ext>
            </a:extLst>
          </p:cNvPr>
          <p:cNvSpPr txBox="1">
            <a:spLocks/>
          </p:cNvSpPr>
          <p:nvPr/>
        </p:nvSpPr>
        <p:spPr>
          <a:xfrm>
            <a:off x="360884" y="135530"/>
            <a:ext cx="4688194" cy="575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Splitting and Preparations:</a:t>
            </a:r>
          </a:p>
        </p:txBody>
      </p:sp>
    </p:spTree>
    <p:extLst>
      <p:ext uri="{BB962C8B-B14F-4D97-AF65-F5344CB8AC3E}">
        <p14:creationId xmlns:p14="http://schemas.microsoft.com/office/powerpoint/2010/main" val="195751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2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18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Rectangle 22">
            <a:extLst>
              <a:ext uri="{FF2B5EF4-FFF2-40B4-BE49-F238E27FC236}">
                <a16:creationId xmlns:a16="http://schemas.microsoft.com/office/drawing/2014/main" id="{3154C1C3-6CD3-4B68-A5FF-FA4C0F80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86692D83-ED68-4350-98BD-536C65F40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6">
            <a:extLst>
              <a:ext uri="{FF2B5EF4-FFF2-40B4-BE49-F238E27FC236}">
                <a16:creationId xmlns:a16="http://schemas.microsoft.com/office/drawing/2014/main" id="{227EC0B0-E996-448C-939D-0BD8C9CE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ADB6727C-A19F-4594-BDB0-BBAAEB25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376" y="1432223"/>
            <a:ext cx="6057144" cy="2380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 b="1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Project</a:t>
            </a:r>
            <a:br>
              <a:rPr lang="en-US" sz="8000" b="1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</a:br>
            <a:r>
              <a:rPr lang="en-US" sz="8000" b="1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DB67686F-0FEE-415E-BB0F-3B5E7A670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30">
            <a:extLst>
              <a:ext uri="{FF2B5EF4-FFF2-40B4-BE49-F238E27FC236}">
                <a16:creationId xmlns:a16="http://schemas.microsoft.com/office/drawing/2014/main" id="{F797E6D0-4796-4F4E-9B52-AFEEA743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EFF88CC-9AE0-4A8D-9B62-A3AF7E818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B3B091F-09BE-4DBF-88CB-8D83257EA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8" name="Graphic 7" descr="Research">
            <a:extLst>
              <a:ext uri="{FF2B5EF4-FFF2-40B4-BE49-F238E27FC236}">
                <a16:creationId xmlns:a16="http://schemas.microsoft.com/office/drawing/2014/main" id="{ABEAC2C9-5348-43E8-A91B-D445860C3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2077" y="1110054"/>
            <a:ext cx="2209716" cy="2209716"/>
          </a:xfrm>
          <a:prstGeom prst="rect">
            <a:avLst/>
          </a:prstGeom>
        </p:spPr>
      </p:pic>
      <p:pic>
        <p:nvPicPr>
          <p:cNvPr id="6" name="Graphic 5" descr="Playbook">
            <a:extLst>
              <a:ext uri="{FF2B5EF4-FFF2-40B4-BE49-F238E27FC236}">
                <a16:creationId xmlns:a16="http://schemas.microsoft.com/office/drawing/2014/main" id="{18B0F4A1-7610-48F1-8346-5CB3688C8C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6412" y="3469596"/>
            <a:ext cx="2220758" cy="222075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4681F3-3E1D-4A57-99AD-40BEDD4C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4C9A3D0-62E1-4CC0-884A-10F898F19CD9}" type="slidenum">
              <a:rPr lang="en-US" sz="2800" smtClean="0"/>
              <a:pPr defTabSz="914400">
                <a:spcAft>
                  <a:spcPts val="600"/>
                </a:spcAft>
              </a:pPr>
              <a:t>8</a:t>
            </a:fld>
            <a:endParaRPr lang="en-US" sz="2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626BA-C8E7-432C-9986-13ADEC2E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This is for presentation purpose only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003A5-100D-4774-AFCB-02C957056F78}"/>
              </a:ext>
            </a:extLst>
          </p:cNvPr>
          <p:cNvSpPr txBox="1"/>
          <p:nvPr/>
        </p:nvSpPr>
        <p:spPr>
          <a:xfrm>
            <a:off x="4999382" y="4043608"/>
            <a:ext cx="5923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Source Sans Pro" panose="020B0503030403020204" pitchFamily="34" charset="0"/>
              </a:rPr>
              <a:t>Variable Importance of each variables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Source Sans Pro" panose="020B0503030403020204" pitchFamily="34" charset="0"/>
              </a:rPr>
              <a:t>Validation Results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Source Sans Pro" panose="020B0503030403020204" pitchFamily="34" charset="0"/>
              </a:rPr>
              <a:t>Decision Chart (additional)</a:t>
            </a:r>
          </a:p>
        </p:txBody>
      </p:sp>
    </p:spTree>
    <p:extLst>
      <p:ext uri="{BB962C8B-B14F-4D97-AF65-F5344CB8AC3E}">
        <p14:creationId xmlns:p14="http://schemas.microsoft.com/office/powerpoint/2010/main" val="146285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ambar 6">
            <a:extLst>
              <a:ext uri="{FF2B5EF4-FFF2-40B4-BE49-F238E27FC236}">
                <a16:creationId xmlns:a16="http://schemas.microsoft.com/office/drawing/2014/main" id="{A62D49D8-52C5-486C-88C6-F770B6B4D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46" y="1160807"/>
            <a:ext cx="6315075" cy="4933950"/>
          </a:xfrm>
          <a:prstGeom prst="rect">
            <a:avLst/>
          </a:prstGeom>
        </p:spPr>
      </p:pic>
      <p:sp>
        <p:nvSpPr>
          <p:cNvPr id="4" name="Judul 1">
            <a:extLst>
              <a:ext uri="{FF2B5EF4-FFF2-40B4-BE49-F238E27FC236}">
                <a16:creationId xmlns:a16="http://schemas.microsoft.com/office/drawing/2014/main" id="{497EF0D8-ACF6-42AF-8277-216888FF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46" y="294864"/>
            <a:ext cx="10515600" cy="57577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importance of each variables:</a:t>
            </a:r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0CFD288C-4ABF-44D8-817B-8A2EB599B9C4}"/>
              </a:ext>
            </a:extLst>
          </p:cNvPr>
          <p:cNvSpPr/>
          <p:nvPr/>
        </p:nvSpPr>
        <p:spPr>
          <a:xfrm>
            <a:off x="185547" y="1275312"/>
            <a:ext cx="6613474" cy="224976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Kotak Teks 11">
            <a:extLst>
              <a:ext uri="{FF2B5EF4-FFF2-40B4-BE49-F238E27FC236}">
                <a16:creationId xmlns:a16="http://schemas.microsoft.com/office/drawing/2014/main" id="{36918D3A-4ABE-4882-A82A-2A9855D107EA}"/>
              </a:ext>
            </a:extLst>
          </p:cNvPr>
          <p:cNvSpPr txBox="1"/>
          <p:nvPr/>
        </p:nvSpPr>
        <p:spPr>
          <a:xfrm>
            <a:off x="4010337" y="2810461"/>
            <a:ext cx="190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Top 85% Variables</a:t>
            </a:r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9866FD1E-A43D-4799-8838-CCF04638B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02" y="1580240"/>
            <a:ext cx="4467293" cy="1352713"/>
          </a:xfrm>
          <a:prstGeom prst="rect">
            <a:avLst/>
          </a:prstGeom>
        </p:spPr>
      </p:pic>
      <p:pic>
        <p:nvPicPr>
          <p:cNvPr id="15" name="Gambar 14">
            <a:extLst>
              <a:ext uri="{FF2B5EF4-FFF2-40B4-BE49-F238E27FC236}">
                <a16:creationId xmlns:a16="http://schemas.microsoft.com/office/drawing/2014/main" id="{DD101B95-25F1-4112-82C0-483C3D6B6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602" y="3324952"/>
            <a:ext cx="4467293" cy="592748"/>
          </a:xfrm>
          <a:prstGeom prst="rect">
            <a:avLst/>
          </a:prstGeom>
        </p:spPr>
      </p:pic>
      <p:pic>
        <p:nvPicPr>
          <p:cNvPr id="16" name="Gambar 15">
            <a:extLst>
              <a:ext uri="{FF2B5EF4-FFF2-40B4-BE49-F238E27FC236}">
                <a16:creationId xmlns:a16="http://schemas.microsoft.com/office/drawing/2014/main" id="{A462BC6A-FAC3-4A55-A5F4-4EBF6AF48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8602" y="4309699"/>
            <a:ext cx="4467293" cy="592748"/>
          </a:xfrm>
          <a:prstGeom prst="rect">
            <a:avLst/>
          </a:prstGeom>
        </p:spPr>
      </p:pic>
      <p:pic>
        <p:nvPicPr>
          <p:cNvPr id="17" name="Gambar 16">
            <a:extLst>
              <a:ext uri="{FF2B5EF4-FFF2-40B4-BE49-F238E27FC236}">
                <a16:creationId xmlns:a16="http://schemas.microsoft.com/office/drawing/2014/main" id="{8D0FC8ED-FE00-4A47-854D-4C47EEF09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8602" y="5121551"/>
            <a:ext cx="4467293" cy="448175"/>
          </a:xfrm>
          <a:prstGeom prst="rect">
            <a:avLst/>
          </a:prstGeom>
        </p:spPr>
      </p:pic>
      <p:sp>
        <p:nvSpPr>
          <p:cNvPr id="18" name="Kotak Teks 17">
            <a:extLst>
              <a:ext uri="{FF2B5EF4-FFF2-40B4-BE49-F238E27FC236}">
                <a16:creationId xmlns:a16="http://schemas.microsoft.com/office/drawing/2014/main" id="{BA0AEC4C-C328-4944-A6E5-B704487D12F5}"/>
              </a:ext>
            </a:extLst>
          </p:cNvPr>
          <p:cNvSpPr txBox="1"/>
          <p:nvPr/>
        </p:nvSpPr>
        <p:spPr>
          <a:xfrm>
            <a:off x="7163311" y="1082656"/>
            <a:ext cx="2987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Top 85% Variables Analysis:</a:t>
            </a:r>
            <a:endParaRPr lang="id-ID" sz="1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809038-8CA7-42DE-AC6B-A4AC0CB6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A3D0-62E1-4CC0-884A-10F898F19CD9}" type="slidenum">
              <a:rPr lang="en-US" smtClean="0"/>
              <a:t>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64CBA-B64B-45DF-B930-6482E161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for presentation purpose only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82AD58-A341-4A0D-BEAB-B2265D31B026}"/>
              </a:ext>
            </a:extLst>
          </p:cNvPr>
          <p:cNvSpPr/>
          <p:nvPr/>
        </p:nvSpPr>
        <p:spPr>
          <a:xfrm>
            <a:off x="7036904" y="1770977"/>
            <a:ext cx="4548808" cy="167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A9BFDE-33D3-4562-A748-E1646316E430}"/>
              </a:ext>
            </a:extLst>
          </p:cNvPr>
          <p:cNvSpPr/>
          <p:nvPr/>
        </p:nvSpPr>
        <p:spPr>
          <a:xfrm>
            <a:off x="7040219" y="3772053"/>
            <a:ext cx="4548808" cy="167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645E0B-E593-47BF-B01F-025E1281F823}"/>
              </a:ext>
            </a:extLst>
          </p:cNvPr>
          <p:cNvSpPr/>
          <p:nvPr/>
        </p:nvSpPr>
        <p:spPr>
          <a:xfrm>
            <a:off x="7036904" y="4602869"/>
            <a:ext cx="4548808" cy="167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AB9984-72AC-459A-A1BF-0B0D1C9CF1FA}"/>
              </a:ext>
            </a:extLst>
          </p:cNvPr>
          <p:cNvSpPr/>
          <p:nvPr/>
        </p:nvSpPr>
        <p:spPr>
          <a:xfrm>
            <a:off x="7036904" y="5407210"/>
            <a:ext cx="4548808" cy="167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FFDA43-3E56-4C2B-8ACE-CB38D02BA0FE}"/>
              </a:ext>
            </a:extLst>
          </p:cNvPr>
          <p:cNvSpPr txBox="1"/>
          <p:nvPr/>
        </p:nvSpPr>
        <p:spPr>
          <a:xfrm>
            <a:off x="7036905" y="5770322"/>
            <a:ext cx="4274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Therefore, we can mark and </a:t>
            </a:r>
            <a:r>
              <a:rPr lang="en-US" sz="1400" b="1" dirty="0">
                <a:solidFill>
                  <a:srgbClr val="FF0000"/>
                </a:solidFill>
              </a:rPr>
              <a:t>highlight</a:t>
            </a:r>
            <a:r>
              <a:rPr lang="en-US" sz="1400" dirty="0"/>
              <a:t> the best segmentation from each top 85% important variables by looking the highest conversion rate.</a:t>
            </a:r>
          </a:p>
        </p:txBody>
      </p:sp>
    </p:spTree>
    <p:extLst>
      <p:ext uri="{BB962C8B-B14F-4D97-AF65-F5344CB8AC3E}">
        <p14:creationId xmlns:p14="http://schemas.microsoft.com/office/powerpoint/2010/main" val="129792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9" grpId="0" animBg="1"/>
      <p:bldP spid="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1116</Words>
  <Application>Microsoft Office PowerPoint</Application>
  <PresentationFormat>Layar Lebar</PresentationFormat>
  <Paragraphs>176</Paragraphs>
  <Slides>14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11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14</vt:i4>
      </vt:variant>
    </vt:vector>
  </HeadingPairs>
  <TitlesOfParts>
    <vt:vector size="26" baseType="lpstr">
      <vt:lpstr>Aeonik Medium</vt:lpstr>
      <vt:lpstr>AngsanaUPC</vt:lpstr>
      <vt:lpstr>Arial</vt:lpstr>
      <vt:lpstr>Calibri</vt:lpstr>
      <vt:lpstr>Cambria Math</vt:lpstr>
      <vt:lpstr>Rockwell</vt:lpstr>
      <vt:lpstr>Rockwell Condensed</vt:lpstr>
      <vt:lpstr>Rockwell Extra Bold</vt:lpstr>
      <vt:lpstr>Source Sans Pro</vt:lpstr>
      <vt:lpstr>Tahoma</vt:lpstr>
      <vt:lpstr>Wingdings</vt:lpstr>
      <vt:lpstr>Wood Type</vt:lpstr>
      <vt:lpstr>Professional Exploration Project   Project Report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Project Results</vt:lpstr>
      <vt:lpstr>Variable importance of each variables:</vt:lpstr>
      <vt:lpstr>Validation results (1):</vt:lpstr>
      <vt:lpstr>Validation Results (2):</vt:lpstr>
      <vt:lpstr>Decision CHART:</vt:lpstr>
      <vt:lpstr>Presentasi PowerPoint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 Final Project Report Presentation</dc:title>
  <dc:creator>Kevin Salim</dc:creator>
  <cp:lastModifiedBy>Kevin Nugraha</cp:lastModifiedBy>
  <cp:revision>21</cp:revision>
  <dcterms:created xsi:type="dcterms:W3CDTF">2021-11-03T09:14:48Z</dcterms:created>
  <dcterms:modified xsi:type="dcterms:W3CDTF">2022-03-03T01:46:00Z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68a86cd-93f1-4e8d-8289-cf588122df89_Enabled">
    <vt:lpwstr>true</vt:lpwstr>
  </property>
  <property fmtid="{D5CDD505-2E9C-101B-9397-08002B2CF9AE}" pid="3" name="MSIP_Label_868a86cd-93f1-4e8d-8289-cf588122df89_SetDate">
    <vt:lpwstr>2021-11-03T10:26:01Z</vt:lpwstr>
  </property>
  <property fmtid="{D5CDD505-2E9C-101B-9397-08002B2CF9AE}" pid="4" name="MSIP_Label_868a86cd-93f1-4e8d-8289-cf588122df89_Method">
    <vt:lpwstr>Standard</vt:lpwstr>
  </property>
  <property fmtid="{D5CDD505-2E9C-101B-9397-08002B2CF9AE}" pid="5" name="MSIP_Label_868a86cd-93f1-4e8d-8289-cf588122df89_Name">
    <vt:lpwstr>ID_Internal</vt:lpwstr>
  </property>
  <property fmtid="{D5CDD505-2E9C-101B-9397-08002B2CF9AE}" pid="6" name="MSIP_Label_868a86cd-93f1-4e8d-8289-cf588122df89_SiteId">
    <vt:lpwstr>396b38cc-aa65-492b-bb0e-3d94ed25a97b</vt:lpwstr>
  </property>
  <property fmtid="{D5CDD505-2E9C-101B-9397-08002B2CF9AE}" pid="7" name="MSIP_Label_868a86cd-93f1-4e8d-8289-cf588122df89_ActionId">
    <vt:lpwstr>01803ba4-ed4a-4142-ab56-5e192b95edfc</vt:lpwstr>
  </property>
  <property fmtid="{D5CDD505-2E9C-101B-9397-08002B2CF9AE}" pid="8" name="MSIP_Label_868a86cd-93f1-4e8d-8289-cf588122df89_ContentBits">
    <vt:lpwstr>2</vt:lpwstr>
  </property>
</Properties>
</file>