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17" r:id="rId2"/>
    <p:sldId id="319" r:id="rId3"/>
    <p:sldId id="320" r:id="rId4"/>
    <p:sldId id="321" r:id="rId5"/>
    <p:sldId id="322" r:id="rId6"/>
    <p:sldId id="340" r:id="rId7"/>
    <p:sldId id="323" r:id="rId8"/>
    <p:sldId id="324" r:id="rId9"/>
    <p:sldId id="325" r:id="rId10"/>
    <p:sldId id="327" r:id="rId11"/>
    <p:sldId id="339" r:id="rId12"/>
    <p:sldId id="329" r:id="rId13"/>
    <p:sldId id="330" r:id="rId14"/>
    <p:sldId id="332" r:id="rId15"/>
    <p:sldId id="331" r:id="rId16"/>
    <p:sldId id="334" r:id="rId17"/>
    <p:sldId id="335" r:id="rId18"/>
    <p:sldId id="336" r:id="rId19"/>
    <p:sldId id="337" r:id="rId20"/>
    <p:sldId id="338" r:id="rId21"/>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DEB12"/>
    <a:srgbClr val="0F238C"/>
    <a:srgbClr val="CCCCDB"/>
    <a:srgbClr val="E7E8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77442" autoAdjust="0"/>
  </p:normalViewPr>
  <p:slideViewPr>
    <p:cSldViewPr snapToGrid="0" showGuides="1">
      <p:cViewPr>
        <p:scale>
          <a:sx n="83" d="100"/>
          <a:sy n="83" d="100"/>
        </p:scale>
        <p:origin x="-1002" y="-72"/>
      </p:cViewPr>
      <p:guideLst>
        <p:guide orient="horz" pos="294"/>
        <p:guide pos="3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386CED-73AA-429B-9292-D04AC0CEAD3B}" type="datetimeFigureOut">
              <a:rPr lang="nl-NL" smtClean="0"/>
              <a:t>17-8-2015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43519-8D38-4964-B1C9-CF795C028D4D}" type="slidenum">
              <a:rPr lang="nl-NL" smtClean="0"/>
              <a:t>‹#›</a:t>
            </a:fld>
            <a:endParaRPr lang="nl-NL"/>
          </a:p>
        </p:txBody>
      </p:sp>
    </p:spTree>
    <p:extLst>
      <p:ext uri="{BB962C8B-B14F-4D97-AF65-F5344CB8AC3E}">
        <p14:creationId xmlns:p14="http://schemas.microsoft.com/office/powerpoint/2010/main" val="315315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2</a:t>
            </a:fld>
            <a:endParaRPr lang="nl-NL"/>
          </a:p>
        </p:txBody>
      </p:sp>
    </p:spTree>
    <p:extLst>
      <p:ext uri="{BB962C8B-B14F-4D97-AF65-F5344CB8AC3E}">
        <p14:creationId xmlns:p14="http://schemas.microsoft.com/office/powerpoint/2010/main" val="37023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3</a:t>
            </a:fld>
            <a:endParaRPr lang="nl-NL"/>
          </a:p>
        </p:txBody>
      </p:sp>
    </p:spTree>
    <p:extLst>
      <p:ext uri="{BB962C8B-B14F-4D97-AF65-F5344CB8AC3E}">
        <p14:creationId xmlns:p14="http://schemas.microsoft.com/office/powerpoint/2010/main" val="329615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4</a:t>
            </a:fld>
            <a:endParaRPr lang="nl-NL"/>
          </a:p>
        </p:txBody>
      </p:sp>
    </p:spTree>
    <p:extLst>
      <p:ext uri="{BB962C8B-B14F-4D97-AF65-F5344CB8AC3E}">
        <p14:creationId xmlns:p14="http://schemas.microsoft.com/office/powerpoint/2010/main" val="12720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5</a:t>
            </a:fld>
            <a:endParaRPr lang="nl-NL"/>
          </a:p>
        </p:txBody>
      </p:sp>
    </p:spTree>
    <p:extLst>
      <p:ext uri="{BB962C8B-B14F-4D97-AF65-F5344CB8AC3E}">
        <p14:creationId xmlns:p14="http://schemas.microsoft.com/office/powerpoint/2010/main" val="354053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7</a:t>
            </a:fld>
            <a:endParaRPr lang="nl-NL"/>
          </a:p>
        </p:txBody>
      </p:sp>
    </p:spTree>
    <p:extLst>
      <p:ext uri="{BB962C8B-B14F-4D97-AF65-F5344CB8AC3E}">
        <p14:creationId xmlns:p14="http://schemas.microsoft.com/office/powerpoint/2010/main" val="359032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8</a:t>
            </a:fld>
            <a:endParaRPr lang="nl-NL"/>
          </a:p>
        </p:txBody>
      </p:sp>
    </p:spTree>
    <p:extLst>
      <p:ext uri="{BB962C8B-B14F-4D97-AF65-F5344CB8AC3E}">
        <p14:creationId xmlns:p14="http://schemas.microsoft.com/office/powerpoint/2010/main" val="37961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9</a:t>
            </a:fld>
            <a:endParaRPr lang="nl-NL"/>
          </a:p>
        </p:txBody>
      </p:sp>
    </p:spTree>
    <p:extLst>
      <p:ext uri="{BB962C8B-B14F-4D97-AF65-F5344CB8AC3E}">
        <p14:creationId xmlns:p14="http://schemas.microsoft.com/office/powerpoint/2010/main" val="325534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43519-8D38-4964-B1C9-CF795C028D4D}" type="slidenum">
              <a:rPr lang="nl-NL" smtClean="0"/>
              <a:t>12</a:t>
            </a:fld>
            <a:endParaRPr lang="nl-NL"/>
          </a:p>
        </p:txBody>
      </p:sp>
    </p:spTree>
    <p:extLst>
      <p:ext uri="{BB962C8B-B14F-4D97-AF65-F5344CB8AC3E}">
        <p14:creationId xmlns:p14="http://schemas.microsoft.com/office/powerpoint/2010/main" val="34729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hthoek 12"/>
          <p:cNvSpPr/>
          <p:nvPr userDrawn="1"/>
        </p:nvSpPr>
        <p:spPr>
          <a:xfrm>
            <a:off x="0" y="0"/>
            <a:ext cx="9144000" cy="51482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Afbeelding 17"/>
          <p:cNvPicPr>
            <a:picLocks noChangeAspect="1"/>
          </p:cNvPicPr>
          <p:nvPr userDrawn="1"/>
        </p:nvPicPr>
        <p:blipFill rotWithShape="1">
          <a:blip r:embed="rId2">
            <a:extLst>
              <a:ext uri="{28A0092B-C50C-407E-A947-70E740481C1C}">
                <a14:useLocalDpi xmlns:a14="http://schemas.microsoft.com/office/drawing/2010/main" val="0"/>
              </a:ext>
            </a:extLst>
          </a:blip>
          <a:srcRect r="939"/>
          <a:stretch/>
        </p:blipFill>
        <p:spPr>
          <a:xfrm>
            <a:off x="5289550" y="0"/>
            <a:ext cx="3854450" cy="5143499"/>
          </a:xfrm>
          <a:prstGeom prst="rect">
            <a:avLst/>
          </a:prstGeom>
        </p:spPr>
      </p:pic>
      <p:sp>
        <p:nvSpPr>
          <p:cNvPr id="2" name="Titel 1"/>
          <p:cNvSpPr>
            <a:spLocks noGrp="1"/>
          </p:cNvSpPr>
          <p:nvPr>
            <p:ph type="ctrTitle"/>
          </p:nvPr>
        </p:nvSpPr>
        <p:spPr>
          <a:xfrm>
            <a:off x="486000" y="2845864"/>
            <a:ext cx="7920000" cy="609600"/>
          </a:xfrm>
        </p:spPr>
        <p:txBody>
          <a:bodyPr anchor="b"/>
          <a:lstStyle>
            <a:lvl1pPr algn="r">
              <a:lnSpc>
                <a:spcPts val="2400"/>
              </a:lnSpc>
              <a:defRPr sz="2200"/>
            </a:lvl1pPr>
          </a:lstStyle>
          <a:p>
            <a:r>
              <a:rPr lang="en-US" smtClean="0"/>
              <a:t>Click to edit Master title style</a:t>
            </a:r>
            <a:endParaRPr lang="nl-NL" dirty="0"/>
          </a:p>
        </p:txBody>
      </p:sp>
      <p:sp>
        <p:nvSpPr>
          <p:cNvPr id="3" name="Ondertitel 2"/>
          <p:cNvSpPr>
            <a:spLocks noGrp="1"/>
          </p:cNvSpPr>
          <p:nvPr>
            <p:ph type="subTitle" idx="1"/>
          </p:nvPr>
        </p:nvSpPr>
        <p:spPr>
          <a:xfrm>
            <a:off x="486000" y="3455941"/>
            <a:ext cx="7920000" cy="381000"/>
          </a:xfrm>
        </p:spPr>
        <p:txBody>
          <a:bodyPr anchor="b">
            <a:normAutofit/>
          </a:bodyPr>
          <a:lstStyle>
            <a:lvl1pPr marL="0" indent="0" algn="r">
              <a:lnSpc>
                <a:spcPts val="1500"/>
              </a:lnSpc>
              <a:spcAft>
                <a:spcPts val="0"/>
              </a:spcAft>
              <a:buNone/>
              <a:defRPr sz="13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grpSp>
        <p:nvGrpSpPr>
          <p:cNvPr id="5" name="Groep 4"/>
          <p:cNvGrpSpPr/>
          <p:nvPr userDrawn="1"/>
        </p:nvGrpSpPr>
        <p:grpSpPr>
          <a:xfrm>
            <a:off x="6736424" y="2144546"/>
            <a:ext cx="1670143" cy="468259"/>
            <a:chOff x="6957984" y="1750302"/>
            <a:chExt cx="1670143" cy="468259"/>
          </a:xfrm>
        </p:grpSpPr>
        <p:sp>
          <p:nvSpPr>
            <p:cNvPr id="8" name="Freeform 27"/>
            <p:cNvSpPr/>
            <p:nvPr userDrawn="1"/>
          </p:nvSpPr>
          <p:spPr>
            <a:xfrm>
              <a:off x="6957984" y="1763098"/>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9" name="Freeform 28"/>
            <p:cNvSpPr/>
            <p:nvPr userDrawn="1"/>
          </p:nvSpPr>
          <p:spPr>
            <a:xfrm>
              <a:off x="7772400" y="1762613"/>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0" name="Freeform 29"/>
            <p:cNvSpPr/>
            <p:nvPr userDrawn="1"/>
          </p:nvSpPr>
          <p:spPr>
            <a:xfrm>
              <a:off x="8342562" y="1763581"/>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1" name="Freeform 30"/>
            <p:cNvSpPr/>
            <p:nvPr userDrawn="1"/>
          </p:nvSpPr>
          <p:spPr>
            <a:xfrm>
              <a:off x="7402319" y="1852639"/>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2" name="Freeform 31"/>
            <p:cNvSpPr/>
            <p:nvPr userDrawn="1"/>
          </p:nvSpPr>
          <p:spPr>
            <a:xfrm>
              <a:off x="7408561" y="1750302"/>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grpSp>
      <p:sp>
        <p:nvSpPr>
          <p:cNvPr id="15" name="Tijdelijke aanduiding voor tekst 14"/>
          <p:cNvSpPr>
            <a:spLocks noGrp="1"/>
          </p:cNvSpPr>
          <p:nvPr>
            <p:ph type="body" sz="quarter" idx="10" hasCustomPrompt="1"/>
          </p:nvPr>
        </p:nvSpPr>
        <p:spPr>
          <a:xfrm>
            <a:off x="478857" y="3918473"/>
            <a:ext cx="7920000" cy="330200"/>
          </a:xfrm>
        </p:spPr>
        <p:txBody>
          <a:bodyPr>
            <a:noAutofit/>
          </a:bodyPr>
          <a:lstStyle>
            <a:lvl1pPr marL="0" indent="0" algn="r">
              <a:lnSpc>
                <a:spcPts val="1100"/>
              </a:lnSpc>
              <a:spcAft>
                <a:spcPts val="0"/>
              </a:spcAft>
              <a:buNone/>
              <a:defRPr sz="900" b="0" spc="0" baseline="0"/>
            </a:lvl1pPr>
          </a:lstStyle>
          <a:p>
            <a:pPr lvl="0"/>
            <a:r>
              <a:rPr lang="nl-NL" dirty="0" smtClean="0"/>
              <a:t>&lt;</a:t>
            </a:r>
            <a:r>
              <a:rPr lang="nl-NL" dirty="0" err="1" smtClean="0"/>
              <a:t>Function</a:t>
            </a:r>
            <a:r>
              <a:rPr lang="nl-NL" dirty="0" smtClean="0"/>
              <a:t>&gt;</a:t>
            </a:r>
          </a:p>
        </p:txBody>
      </p:sp>
      <p:sp>
        <p:nvSpPr>
          <p:cNvPr id="16" name="Tijdelijke aanduiding voor tekst 14"/>
          <p:cNvSpPr>
            <a:spLocks noGrp="1"/>
          </p:cNvSpPr>
          <p:nvPr>
            <p:ph type="body" sz="quarter" idx="11" hasCustomPrompt="1"/>
          </p:nvPr>
        </p:nvSpPr>
        <p:spPr>
          <a:xfrm>
            <a:off x="486000" y="4409654"/>
            <a:ext cx="7920000" cy="139700"/>
          </a:xfrm>
        </p:spPr>
        <p:txBody>
          <a:bodyPr>
            <a:noAutofit/>
          </a:bodyPr>
          <a:lstStyle>
            <a:lvl1pPr marL="0" indent="0" algn="r">
              <a:lnSpc>
                <a:spcPts val="1100"/>
              </a:lnSpc>
              <a:spcAft>
                <a:spcPts val="0"/>
              </a:spcAft>
              <a:buNone/>
              <a:defRPr sz="900" b="0"/>
            </a:lvl1pPr>
          </a:lstStyle>
          <a:p>
            <a:pPr lvl="0"/>
            <a:r>
              <a:rPr lang="nl-NL" dirty="0" smtClean="0"/>
              <a:t>&lt;Date&gt; | &lt;</a:t>
            </a:r>
            <a:r>
              <a:rPr lang="nl-NL" dirty="0" err="1" smtClean="0"/>
              <a:t>Place</a:t>
            </a:r>
            <a:r>
              <a:rPr lang="nl-NL" dirty="0" smtClean="0"/>
              <a:t>&gt;</a:t>
            </a:r>
          </a:p>
        </p:txBody>
      </p:sp>
      <p:sp>
        <p:nvSpPr>
          <p:cNvPr id="14" name="Footer Placeholder 4"/>
          <p:cNvSpPr>
            <a:spLocks noGrp="1"/>
          </p:cNvSpPr>
          <p:nvPr>
            <p:ph type="ftr" sz="quarter" idx="3"/>
          </p:nvPr>
        </p:nvSpPr>
        <p:spPr>
          <a:xfrm>
            <a:off x="5652001" y="331110"/>
            <a:ext cx="2754566" cy="165100"/>
          </a:xfrm>
          <a:prstGeom prst="rect">
            <a:avLst/>
          </a:prstGeom>
        </p:spPr>
        <p:txBody>
          <a:bodyPr lIns="0" tIns="0" rIns="0" bIns="0" anchor="ctr" anchorCtr="0"/>
          <a:lstStyle>
            <a:lvl1pPr algn="r">
              <a:lnSpc>
                <a:spcPts val="1300"/>
              </a:lnSpc>
              <a:defRPr sz="1100" b="0">
                <a:solidFill>
                  <a:schemeClr val="tx1"/>
                </a:solidFill>
                <a:latin typeface="+mn-lt"/>
              </a:defRPr>
            </a:lvl1pPr>
          </a:lstStyle>
          <a:p>
            <a:r>
              <a:rPr lang="en-US" smtClean="0"/>
              <a:t>Confidential</a:t>
            </a:r>
            <a:endParaRPr lang="en-US"/>
          </a:p>
        </p:txBody>
      </p:sp>
    </p:spTree>
    <p:extLst>
      <p:ext uri="{BB962C8B-B14F-4D97-AF65-F5344CB8AC3E}">
        <p14:creationId xmlns:p14="http://schemas.microsoft.com/office/powerpoint/2010/main" val="8224895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4" name="Tijdelijke aanduiding voor datum 3"/>
          <p:cNvSpPr>
            <a:spLocks noGrp="1"/>
          </p:cNvSpPr>
          <p:nvPr>
            <p:ph type="dt" sz="half" idx="10"/>
          </p:nvPr>
        </p:nvSpPr>
        <p:spPr/>
        <p:txBody>
          <a:bodyPr/>
          <a:lstStyle/>
          <a:p>
            <a:fld id="{59CC2D8A-AC8F-4602-BEC2-2FA9EA9EB222}" type="datetime1">
              <a:rPr lang="en-US" smtClean="0"/>
              <a:t>8/17/2015</a:t>
            </a:fld>
            <a:endParaRPr lang="nl-NL"/>
          </a:p>
        </p:txBody>
      </p:sp>
      <p:sp>
        <p:nvSpPr>
          <p:cNvPr id="6" name="Tijdelijke aanduiding voor dianummer 5"/>
          <p:cNvSpPr>
            <a:spLocks noGrp="1"/>
          </p:cNvSpPr>
          <p:nvPr>
            <p:ph type="sldNum" sz="quarter" idx="12"/>
          </p:nvPr>
        </p:nvSpPr>
        <p:spPr/>
        <p:txBody>
          <a:bodyPr/>
          <a:lstStyle/>
          <a:p>
            <a:r>
              <a:rPr lang="nl-NL" smtClean="0"/>
              <a:t>Slide </a:t>
            </a:r>
            <a:fld id="{1D9B13CD-33A0-446D-8703-F89F9F109F54}" type="slidenum">
              <a:rPr lang="nl-NL" smtClean="0"/>
              <a:t>‹#›</a:t>
            </a:fld>
            <a:endParaRPr lang="nl-NL"/>
          </a:p>
        </p:txBody>
      </p:sp>
      <p:sp>
        <p:nvSpPr>
          <p:cNvPr id="11" name="Tijdelijke aanduiding voor tekst 10"/>
          <p:cNvSpPr>
            <a:spLocks noGrp="1"/>
          </p:cNvSpPr>
          <p:nvPr>
            <p:ph type="body" sz="quarter" idx="13"/>
          </p:nvPr>
        </p:nvSpPr>
        <p:spPr>
          <a:xfrm>
            <a:off x="457200" y="792000"/>
            <a:ext cx="7610400" cy="396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smtClean="0"/>
              <a:t>Confidential</a:t>
            </a:r>
            <a:endParaRPr lang="en-US"/>
          </a:p>
        </p:txBody>
      </p:sp>
    </p:spTree>
    <p:extLst>
      <p:ext uri="{BB962C8B-B14F-4D97-AF65-F5344CB8AC3E}">
        <p14:creationId xmlns:p14="http://schemas.microsoft.com/office/powerpoint/2010/main" val="2228228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head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4" name="Tijdelijke aanduiding voor datum 3"/>
          <p:cNvSpPr>
            <a:spLocks noGrp="1"/>
          </p:cNvSpPr>
          <p:nvPr>
            <p:ph type="dt" sz="half" idx="10"/>
          </p:nvPr>
        </p:nvSpPr>
        <p:spPr/>
        <p:txBody>
          <a:bodyPr/>
          <a:lstStyle/>
          <a:p>
            <a:fld id="{5318989D-9A5B-4A47-8FF6-A1E5E093B708}" type="datetime1">
              <a:rPr lang="en-US" smtClean="0"/>
              <a:t>8/17/2015</a:t>
            </a:fld>
            <a:endParaRPr lang="nl-NL"/>
          </a:p>
        </p:txBody>
      </p:sp>
      <p:sp>
        <p:nvSpPr>
          <p:cNvPr id="6" name="Tijdelijke aanduiding voor dianummer 5"/>
          <p:cNvSpPr>
            <a:spLocks noGrp="1"/>
          </p:cNvSpPr>
          <p:nvPr>
            <p:ph type="sldNum" sz="quarter" idx="12"/>
          </p:nvPr>
        </p:nvSpPr>
        <p:spPr/>
        <p:txBody>
          <a:bodyPr/>
          <a:lstStyle/>
          <a:p>
            <a:r>
              <a:rPr lang="nl-NL" smtClean="0"/>
              <a:t>Slide </a:t>
            </a:r>
            <a:fld id="{1D9B13CD-33A0-446D-8703-F89F9F109F54}" type="slidenum">
              <a:rPr lang="nl-NL" smtClean="0"/>
              <a:t>‹#›</a:t>
            </a:fld>
            <a:endParaRPr lang="nl-NL"/>
          </a:p>
        </p:txBody>
      </p:sp>
      <p:sp>
        <p:nvSpPr>
          <p:cNvPr id="8" name="Tijdelijke aanduiding voor tekst 7"/>
          <p:cNvSpPr>
            <a:spLocks noGrp="1"/>
          </p:cNvSpPr>
          <p:nvPr>
            <p:ph type="body" sz="quarter" idx="13"/>
          </p:nvPr>
        </p:nvSpPr>
        <p:spPr>
          <a:xfrm>
            <a:off x="457200" y="486000"/>
            <a:ext cx="7610400" cy="254000"/>
          </a:xfrm>
        </p:spPr>
        <p:txBody>
          <a:bodyPr>
            <a:normAutofit/>
          </a:bodyPr>
          <a:lstStyle>
            <a:lvl1pPr marL="0" indent="0">
              <a:buNone/>
              <a:defRPr sz="1600">
                <a:solidFill>
                  <a:schemeClr val="tx1"/>
                </a:solidFill>
              </a:defRPr>
            </a:lvl1pPr>
          </a:lstStyle>
          <a:p>
            <a:pPr lvl="0"/>
            <a:r>
              <a:rPr lang="en-US" smtClean="0"/>
              <a:t>Click to edit Master text styles</a:t>
            </a:r>
          </a:p>
        </p:txBody>
      </p:sp>
      <p:sp>
        <p:nvSpPr>
          <p:cNvPr id="10" name="Tijdelijke aanduiding voor tekst 10"/>
          <p:cNvSpPr>
            <a:spLocks noGrp="1"/>
          </p:cNvSpPr>
          <p:nvPr>
            <p:ph type="body" sz="quarter" idx="14"/>
          </p:nvPr>
        </p:nvSpPr>
        <p:spPr>
          <a:xfrm>
            <a:off x="457200" y="792000"/>
            <a:ext cx="7610400" cy="396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9"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smtClean="0"/>
              <a:t>Confidential</a:t>
            </a:r>
            <a:endParaRPr lang="en-US"/>
          </a:p>
        </p:txBody>
      </p:sp>
    </p:spTree>
    <p:extLst>
      <p:ext uri="{BB962C8B-B14F-4D97-AF65-F5344CB8AC3E}">
        <p14:creationId xmlns:p14="http://schemas.microsoft.com/office/powerpoint/2010/main" val="190242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3" name="Rechthoek 1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p:cNvPicPr>
            <a:picLocks noChangeAspect="1"/>
          </p:cNvPicPr>
          <p:nvPr userDrawn="1"/>
        </p:nvPicPr>
        <p:blipFill rotWithShape="1">
          <a:blip r:embed="rId2">
            <a:extLst>
              <a:ext uri="{28A0092B-C50C-407E-A947-70E740481C1C}">
                <a14:useLocalDpi xmlns:a14="http://schemas.microsoft.com/office/drawing/2010/main" val="0"/>
              </a:ext>
            </a:extLst>
          </a:blip>
          <a:srcRect l="1" r="877"/>
          <a:stretch/>
        </p:blipFill>
        <p:spPr>
          <a:xfrm rot="10800000">
            <a:off x="0" y="0"/>
            <a:ext cx="3856832" cy="5143500"/>
          </a:xfrm>
          <a:prstGeom prst="rect">
            <a:avLst/>
          </a:prstGeom>
        </p:spPr>
      </p:pic>
      <p:grpSp>
        <p:nvGrpSpPr>
          <p:cNvPr id="11" name="Group 1"/>
          <p:cNvGrpSpPr/>
          <p:nvPr userDrawn="1"/>
        </p:nvGrpSpPr>
        <p:grpSpPr>
          <a:xfrm>
            <a:off x="1524000" y="2029110"/>
            <a:ext cx="2171098" cy="608712"/>
            <a:chOff x="1400522" y="2249688"/>
            <a:chExt cx="2171098" cy="608712"/>
          </a:xfrm>
        </p:grpSpPr>
        <p:sp>
          <p:nvSpPr>
            <p:cNvPr id="12" name="Freeform 26"/>
            <p:cNvSpPr/>
            <p:nvPr userDrawn="1"/>
          </p:nvSpPr>
          <p:spPr>
            <a:xfrm>
              <a:off x="1400522" y="2266322"/>
              <a:ext cx="542378" cy="580739"/>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20" name="Freeform 27"/>
            <p:cNvSpPr/>
            <p:nvPr userDrawn="1"/>
          </p:nvSpPr>
          <p:spPr>
            <a:xfrm>
              <a:off x="2459219" y="2265692"/>
              <a:ext cx="660645" cy="580741"/>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21" name="Freeform 28"/>
            <p:cNvSpPr/>
            <p:nvPr userDrawn="1"/>
          </p:nvSpPr>
          <p:spPr>
            <a:xfrm>
              <a:off x="3200400" y="2266950"/>
              <a:ext cx="371220" cy="578852"/>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22" name="Freeform 29"/>
            <p:cNvSpPr/>
            <p:nvPr userDrawn="1"/>
          </p:nvSpPr>
          <p:spPr>
            <a:xfrm>
              <a:off x="1978134" y="2382720"/>
              <a:ext cx="429762" cy="475680"/>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23" name="Freeform 30"/>
            <p:cNvSpPr/>
            <p:nvPr userDrawn="1"/>
          </p:nvSpPr>
          <p:spPr>
            <a:xfrm>
              <a:off x="1986248" y="2249688"/>
              <a:ext cx="377466" cy="21860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grpSp>
    </p:spTree>
    <p:extLst>
      <p:ext uri="{BB962C8B-B14F-4D97-AF65-F5344CB8AC3E}">
        <p14:creationId xmlns:p14="http://schemas.microsoft.com/office/powerpoint/2010/main" val="29420363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108000"/>
            <a:ext cx="7610400" cy="330200"/>
          </a:xfrm>
          <a:prstGeom prst="rect">
            <a:avLst/>
          </a:prstGeom>
        </p:spPr>
        <p:txBody>
          <a:bodyPr vert="horz" lIns="0" tIns="0" rIns="0" bIns="0" rtlCol="0" anchor="t" anchorCtr="0">
            <a:noAutofit/>
          </a:bodyPr>
          <a:lstStyle/>
          <a:p>
            <a:r>
              <a:rPr lang="nl-NL" dirty="0" smtClean="0"/>
              <a:t>Klik om de stijl te bewerken</a:t>
            </a:r>
            <a:endParaRPr lang="nl-NL" dirty="0"/>
          </a:p>
        </p:txBody>
      </p:sp>
      <p:sp>
        <p:nvSpPr>
          <p:cNvPr id="4"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fld id="{247D17D5-26FC-4B45-B70E-77790913DEBA}" type="datetime1">
              <a:rPr lang="en-US" smtClean="0"/>
              <a:t>8/17/2015</a:t>
            </a:fld>
            <a:endParaRPr lang="nl-NL"/>
          </a:p>
        </p:txBody>
      </p:sp>
      <p:sp>
        <p:nvSpPr>
          <p:cNvPr id="6"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nl-NL" smtClean="0"/>
              <a:t>Slide </a:t>
            </a:r>
            <a:fld id="{1D9B13CD-33A0-446D-8703-F89F9F109F54}" type="slidenum">
              <a:rPr lang="nl-NL" smtClean="0"/>
              <a:pPr/>
              <a:t>‹#›</a:t>
            </a:fld>
            <a:endParaRPr lang="nl-NL"/>
          </a:p>
        </p:txBody>
      </p:sp>
      <p:pic>
        <p:nvPicPr>
          <p:cNvPr id="7" name="Picture 17"/>
          <p:cNvPicPr>
            <a:picLocks noChangeAspect="1"/>
          </p:cNvPicPr>
          <p:nvPr/>
        </p:nvPicPr>
        <p:blipFill rotWithShape="1">
          <a:blip r:embed="rId6">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grpSp>
        <p:nvGrpSpPr>
          <p:cNvPr id="18" name="Groep 17"/>
          <p:cNvGrpSpPr/>
          <p:nvPr/>
        </p:nvGrpSpPr>
        <p:grpSpPr>
          <a:xfrm>
            <a:off x="8320087" y="214534"/>
            <a:ext cx="684118" cy="191810"/>
            <a:chOff x="8320087" y="159540"/>
            <a:chExt cx="684118" cy="191810"/>
          </a:xfrm>
        </p:grpSpPr>
        <p:sp>
          <p:nvSpPr>
            <p:cNvPr id="8" name="Freeform 30"/>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9" name="Freeform 31"/>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0" name="Freeform 32"/>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1" name="Freeform 33"/>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sp>
          <p:nvSpPr>
            <p:cNvPr id="12" name="Freeform 34"/>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solidFill>
                  <a:schemeClr val="accent1"/>
                </a:solidFill>
              </a:endParaRPr>
            </a:p>
          </p:txBody>
        </p:sp>
      </p:grpSp>
      <p:sp>
        <p:nvSpPr>
          <p:cNvPr id="3" name="Tijdelijke aanduiding voor tekst 2"/>
          <p:cNvSpPr>
            <a:spLocks noGrp="1"/>
          </p:cNvSpPr>
          <p:nvPr>
            <p:ph type="body" idx="1"/>
          </p:nvPr>
        </p:nvSpPr>
        <p:spPr>
          <a:xfrm>
            <a:off x="457200" y="792000"/>
            <a:ext cx="7610400" cy="3960000"/>
          </a:xfrm>
          <a:prstGeom prst="rect">
            <a:avLst/>
          </a:prstGeom>
        </p:spPr>
        <p:txBody>
          <a:bodyPr vert="horz" lIns="0" tIns="0" rIns="0" bIns="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p>
          <a:p>
            <a:pPr lvl="5"/>
            <a:r>
              <a:rPr lang="nl-NL" sz="800" dirty="0" smtClean="0"/>
              <a:t>Zesde niveau</a:t>
            </a:r>
          </a:p>
          <a:p>
            <a:pPr lvl="6"/>
            <a:r>
              <a:rPr lang="nl-NL" sz="600" dirty="0" smtClean="0"/>
              <a:t>Zevende niveau</a:t>
            </a:r>
          </a:p>
          <a:p>
            <a:pPr lvl="7"/>
            <a:r>
              <a:rPr lang="nl-NL" sz="400" dirty="0" smtClean="0"/>
              <a:t>Achtste niveau</a:t>
            </a:r>
            <a:endParaRPr lang="nl-NL" dirty="0"/>
          </a:p>
        </p:txBody>
      </p:sp>
      <p:sp>
        <p:nvSpPr>
          <p:cNvPr id="15" name="Footer Placeholder 4"/>
          <p:cNvSpPr>
            <a:spLocks noGrp="1"/>
          </p:cNvSpPr>
          <p:nvPr>
            <p:ph type="ftr" sz="quarter" idx="3"/>
          </p:nvPr>
        </p:nvSpPr>
        <p:spPr>
          <a:xfrm>
            <a:off x="8252229" y="514800"/>
            <a:ext cx="751973" cy="91440"/>
          </a:xfrm>
          <a:prstGeom prst="rect">
            <a:avLst/>
          </a:prstGeom>
        </p:spPr>
        <p:txBody>
          <a:bodyPr lIns="0" tIns="0" rIns="0" bIns="0" anchor="ctr" anchorCtr="0"/>
          <a:lstStyle>
            <a:lvl1pPr algn="r">
              <a:defRPr sz="700" b="1">
                <a:solidFill>
                  <a:schemeClr val="tx1"/>
                </a:solidFill>
                <a:latin typeface="+mn-lt"/>
              </a:defRPr>
            </a:lvl1pPr>
          </a:lstStyle>
          <a:p>
            <a:r>
              <a:rPr lang="en-US" smtClean="0"/>
              <a:t>Confidential</a:t>
            </a:r>
            <a:endParaRPr lang="en-US"/>
          </a:p>
        </p:txBody>
      </p:sp>
      <p:pic>
        <p:nvPicPr>
          <p:cNvPr id="19"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371475" cy="5143500"/>
          </a:xfrm>
          <a:prstGeom prst="rect">
            <a:avLst/>
          </a:prstGeom>
        </p:spPr>
      </p:pic>
    </p:spTree>
    <p:extLst>
      <p:ext uri="{BB962C8B-B14F-4D97-AF65-F5344CB8AC3E}">
        <p14:creationId xmlns:p14="http://schemas.microsoft.com/office/powerpoint/2010/main" val="240267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Lst>
  <p:timing>
    <p:tnLst>
      <p:par>
        <p:cTn id="1" dur="indefinite" restart="never" nodeType="tmRoot"/>
      </p:par>
    </p:tnLst>
  </p:timing>
  <p:hf hdr="0"/>
  <p:txStyles>
    <p:titleStyle>
      <a:lvl1pPr algn="l" defTabSz="914400" rtl="0" eaLnBrk="1" latinLnBrk="0" hangingPunct="1">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itchFamily="34" charset="0"/>
        <a:buNone/>
        <a:defRPr sz="1800" kern="1200">
          <a:solidFill>
            <a:schemeClr val="tx2"/>
          </a:solidFill>
          <a:latin typeface="+mn-lt"/>
          <a:ea typeface="+mn-ea"/>
          <a:cs typeface="+mn-cs"/>
        </a:defRPr>
      </a:lvl1pPr>
      <a:lvl2pPr marL="361950" indent="-180975" algn="l" defTabSz="914400" rtl="0" eaLnBrk="1" latinLnBrk="0" hangingPunct="1">
        <a:lnSpc>
          <a:spcPct val="100000"/>
        </a:lnSpc>
        <a:spcBef>
          <a:spcPts val="0"/>
        </a:spcBef>
        <a:spcAft>
          <a:spcPts val="600"/>
        </a:spcAft>
        <a:buFont typeface="Arial" pitchFamily="34" charset="0"/>
        <a:buChar char="•"/>
        <a:defRPr sz="1600" kern="1200">
          <a:solidFill>
            <a:schemeClr val="tx2"/>
          </a:solidFill>
          <a:latin typeface="+mn-lt"/>
          <a:ea typeface="+mn-ea"/>
          <a:cs typeface="+mn-cs"/>
        </a:defRPr>
      </a:lvl2pPr>
      <a:lvl3pPr marL="542925" indent="-180975" algn="l" defTabSz="914400" rtl="0" eaLnBrk="1" latinLnBrk="0" hangingPunct="1">
        <a:lnSpc>
          <a:spcPct val="100000"/>
        </a:lnSpc>
        <a:spcBef>
          <a:spcPts val="0"/>
        </a:spcBef>
        <a:spcAft>
          <a:spcPts val="600"/>
        </a:spcAft>
        <a:buFont typeface="Arial" pitchFamily="34" charset="0"/>
        <a:buChar char="•"/>
        <a:defRPr sz="1400" kern="1200">
          <a:solidFill>
            <a:schemeClr val="tx2"/>
          </a:solidFill>
          <a:latin typeface="+mn-lt"/>
          <a:ea typeface="+mn-ea"/>
          <a:cs typeface="+mn-cs"/>
        </a:defRPr>
      </a:lvl3pPr>
      <a:lvl4pPr marL="714375" indent="-171450" algn="l" defTabSz="914400" rtl="0" eaLnBrk="1" latinLnBrk="0" hangingPunct="1">
        <a:lnSpc>
          <a:spcPct val="100000"/>
        </a:lnSpc>
        <a:spcBef>
          <a:spcPts val="0"/>
        </a:spcBef>
        <a:spcAft>
          <a:spcPts val="600"/>
        </a:spcAft>
        <a:buFont typeface="Arial" pitchFamily="34" charset="0"/>
        <a:buChar char="•"/>
        <a:defRPr sz="1200" kern="1200">
          <a:solidFill>
            <a:schemeClr val="tx2"/>
          </a:solidFill>
          <a:latin typeface="+mn-lt"/>
          <a:ea typeface="+mn-ea"/>
          <a:cs typeface="+mn-cs"/>
        </a:defRPr>
      </a:lvl4pPr>
      <a:lvl5pPr marL="895350" indent="-180975" algn="l" defTabSz="914400" rtl="0" eaLnBrk="1" latinLnBrk="0" hangingPunct="1">
        <a:lnSpc>
          <a:spcPct val="100000"/>
        </a:lnSpc>
        <a:spcBef>
          <a:spcPts val="0"/>
        </a:spcBef>
        <a:spcAft>
          <a:spcPts val="600"/>
        </a:spcAft>
        <a:buFont typeface="Arial" pitchFamily="34" charset="0"/>
        <a:buChar char="•"/>
        <a:defRPr sz="1000" kern="1200">
          <a:solidFill>
            <a:schemeClr val="tx2"/>
          </a:solidFill>
          <a:latin typeface="+mn-lt"/>
          <a:ea typeface="+mn-ea"/>
          <a:cs typeface="+mn-cs"/>
        </a:defRPr>
      </a:lvl5pPr>
      <a:lvl6pPr marL="1076325" indent="-179388" algn="l" defTabSz="914400" rtl="0" eaLnBrk="1" latinLnBrk="0" hangingPunct="1">
        <a:lnSpc>
          <a:spcPct val="100000"/>
        </a:lnSpc>
        <a:spcBef>
          <a:spcPts val="0"/>
        </a:spcBef>
        <a:spcAft>
          <a:spcPts val="600"/>
        </a:spcAft>
        <a:buFont typeface="Arial" pitchFamily="34" charset="0"/>
        <a:buChar char="•"/>
        <a:defRPr sz="800" kern="1200">
          <a:solidFill>
            <a:schemeClr val="tx2"/>
          </a:solidFill>
          <a:latin typeface="+mn-lt"/>
          <a:ea typeface="+mn-ea"/>
          <a:cs typeface="+mn-cs"/>
        </a:defRPr>
      </a:lvl6pPr>
      <a:lvl7pPr marL="1255713" indent="-179388" algn="l" defTabSz="914400" rtl="0" eaLnBrk="1" latinLnBrk="0" hangingPunct="1">
        <a:lnSpc>
          <a:spcPct val="100000"/>
        </a:lnSpc>
        <a:spcBef>
          <a:spcPts val="0"/>
        </a:spcBef>
        <a:spcAft>
          <a:spcPts val="600"/>
        </a:spcAft>
        <a:buFont typeface="Arial" pitchFamily="34" charset="0"/>
        <a:buChar char="•"/>
        <a:defRPr sz="600" kern="1200" baseline="0">
          <a:solidFill>
            <a:schemeClr val="tx2"/>
          </a:solidFill>
          <a:latin typeface="+mn-lt"/>
          <a:ea typeface="+mn-ea"/>
          <a:cs typeface="+mn-cs"/>
        </a:defRPr>
      </a:lvl7pPr>
      <a:lvl8pPr marL="1435100" indent="-179388" algn="l" defTabSz="914400" rtl="0" eaLnBrk="1" latinLnBrk="0" hangingPunct="1">
        <a:lnSpc>
          <a:spcPct val="100000"/>
        </a:lnSpc>
        <a:spcBef>
          <a:spcPts val="0"/>
        </a:spcBef>
        <a:spcAft>
          <a:spcPts val="600"/>
        </a:spcAft>
        <a:buFont typeface="Arial" pitchFamily="34" charset="0"/>
        <a:buChar char="•"/>
        <a:defRPr sz="400" kern="1200" baseline="0">
          <a:solidFill>
            <a:schemeClr val="tx2"/>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Testing of Google</a:t>
            </a:r>
            <a:endParaRPr lang="en-US" dirty="0"/>
          </a:p>
        </p:txBody>
      </p:sp>
      <p:sp>
        <p:nvSpPr>
          <p:cNvPr id="3" name="Subtitle 2"/>
          <p:cNvSpPr>
            <a:spLocks noGrp="1"/>
          </p:cNvSpPr>
          <p:nvPr>
            <p:ph type="subTitle" idx="1"/>
          </p:nvPr>
        </p:nvSpPr>
        <p:spPr/>
        <p:txBody>
          <a:bodyPr/>
          <a:lstStyle/>
          <a:p>
            <a:r>
              <a:rPr lang="en-US" altLang="zh-CN" dirty="0" smtClean="0"/>
              <a:t>By </a:t>
            </a:r>
            <a:r>
              <a:rPr lang="en-US" altLang="zh-CN" dirty="0" err="1" smtClean="0"/>
              <a:t>cqi</a:t>
            </a:r>
            <a:endParaRPr lang="en-US" dirty="0"/>
          </a:p>
        </p:txBody>
      </p:sp>
      <p:sp>
        <p:nvSpPr>
          <p:cNvPr id="4" name="Text Placeholder 3"/>
          <p:cNvSpPr>
            <a:spLocks noGrp="1"/>
          </p:cNvSpPr>
          <p:nvPr>
            <p:ph type="body" sz="quarter" idx="10"/>
          </p:nvPr>
        </p:nvSpPr>
        <p:spPr/>
        <p:txBody>
          <a:bodyPr/>
          <a:lstStyle/>
          <a:p>
            <a:endParaRPr lang="en-US" dirty="0"/>
          </a:p>
        </p:txBody>
      </p:sp>
      <p:sp>
        <p:nvSpPr>
          <p:cNvPr id="5" name="Text Placeholder 4"/>
          <p:cNvSpPr>
            <a:spLocks noGrp="1"/>
          </p:cNvSpPr>
          <p:nvPr>
            <p:ph type="body" sz="quarter" idx="11"/>
          </p:nvPr>
        </p:nvSpPr>
        <p:spPr/>
        <p:txBody>
          <a:bodyPr/>
          <a:lstStyle/>
          <a:p>
            <a:r>
              <a:rPr lang="en-US" dirty="0" smtClean="0"/>
              <a:t>Date</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2932825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Types of Tests</a:t>
            </a:r>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10</a:t>
            </a:fld>
            <a:endParaRPr lang="nl-NL"/>
          </a:p>
        </p:txBody>
      </p:sp>
      <p:sp>
        <p:nvSpPr>
          <p:cNvPr id="5" name="Text Placeholder 4"/>
          <p:cNvSpPr>
            <a:spLocks noGrp="1"/>
          </p:cNvSpPr>
          <p:nvPr>
            <p:ph type="body" sz="quarter" idx="13"/>
          </p:nvPr>
        </p:nvSpPr>
        <p:spPr>
          <a:xfrm>
            <a:off x="457200" y="1058700"/>
            <a:ext cx="7610400" cy="2167100"/>
          </a:xfrm>
        </p:spPr>
        <p:txBody>
          <a:bodyPr/>
          <a:lstStyle/>
          <a:p>
            <a:pPr marL="285750" indent="-285750">
              <a:buFont typeface="Arial" panose="020B0604020202020204" pitchFamily="34" charset="0"/>
              <a:buChar char="•"/>
            </a:pPr>
            <a:r>
              <a:rPr lang="en-US" dirty="0"/>
              <a:t>Small tests </a:t>
            </a:r>
            <a:r>
              <a:rPr lang="zh-CN" altLang="en-US" dirty="0" smtClean="0"/>
              <a:t>：</a:t>
            </a:r>
            <a:r>
              <a:rPr lang="en-US" dirty="0"/>
              <a:t> </a:t>
            </a:r>
            <a:r>
              <a:rPr lang="en-US" altLang="zh-CN" dirty="0" smtClean="0"/>
              <a:t>Unit testing</a:t>
            </a:r>
            <a:r>
              <a:rPr lang="zh-CN" altLang="en-US" dirty="0" smtClean="0"/>
              <a:t>（</a:t>
            </a:r>
            <a:r>
              <a:rPr lang="en-US" altLang="zh-CN" dirty="0" smtClean="0"/>
              <a:t>SWE</a:t>
            </a:r>
            <a:r>
              <a:rPr lang="zh-CN" altLang="en-US" dirty="0" smtClean="0"/>
              <a:t>）</a:t>
            </a:r>
            <a:endParaRPr lang="en-US" altLang="zh-CN" dirty="0" smtClean="0"/>
          </a:p>
          <a:p>
            <a:pPr marL="285750" indent="-285750">
              <a:buFont typeface="Arial" panose="020B0604020202020204" pitchFamily="34" charset="0"/>
              <a:buChar char="•"/>
            </a:pPr>
            <a:r>
              <a:rPr lang="en-US" dirty="0"/>
              <a:t>Medium tests </a:t>
            </a:r>
            <a:r>
              <a:rPr lang="zh-CN" altLang="en-US" dirty="0" smtClean="0"/>
              <a:t>：</a:t>
            </a:r>
            <a:r>
              <a:rPr lang="en-US" dirty="0"/>
              <a:t> </a:t>
            </a:r>
            <a:r>
              <a:rPr lang="en-US" dirty="0" smtClean="0"/>
              <a:t>Integration </a:t>
            </a:r>
            <a:r>
              <a:rPr lang="en-US" dirty="0"/>
              <a:t>testing</a:t>
            </a:r>
            <a:r>
              <a:rPr lang="zh-CN" altLang="en-US" dirty="0" smtClean="0"/>
              <a:t>（</a:t>
            </a:r>
            <a:r>
              <a:rPr lang="en-US" altLang="zh-CN" dirty="0" smtClean="0"/>
              <a:t>SET</a:t>
            </a:r>
            <a:r>
              <a:rPr lang="zh-CN" altLang="en-US" dirty="0" smtClean="0"/>
              <a:t>）</a:t>
            </a:r>
            <a:endParaRPr lang="en-US" altLang="zh-CN" dirty="0" smtClean="0"/>
          </a:p>
          <a:p>
            <a:pPr marL="285750" indent="-285750">
              <a:buFont typeface="Arial" panose="020B0604020202020204" pitchFamily="34" charset="0"/>
              <a:buChar char="•"/>
            </a:pPr>
            <a:r>
              <a:rPr lang="en-US" dirty="0"/>
              <a:t>Large tests </a:t>
            </a:r>
            <a:r>
              <a:rPr lang="zh-CN" altLang="en-US" dirty="0" smtClean="0"/>
              <a:t>：</a:t>
            </a:r>
            <a:r>
              <a:rPr lang="en-US" altLang="zh-CN" dirty="0" smtClean="0"/>
              <a:t>System testing</a:t>
            </a:r>
            <a:endParaRPr lang="en-US" dirty="0" smtClean="0"/>
          </a:p>
          <a:p>
            <a:endParaRPr lang="en-US" altLang="zh-CN" dirty="0"/>
          </a:p>
          <a:p>
            <a:r>
              <a:rPr lang="en-US" dirty="0"/>
              <a:t>O</a:t>
            </a:r>
            <a:r>
              <a:rPr lang="en-US" dirty="0" smtClean="0"/>
              <a:t>ptimal ratio(Small/Medium/Large) : </a:t>
            </a:r>
            <a:r>
              <a:rPr lang="en-US" altLang="zh-CN" dirty="0" smtClean="0"/>
              <a:t>70/20/10</a:t>
            </a:r>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280813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life of TEs</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11</a:t>
            </a:fld>
            <a:endParaRPr lang="nl-NL"/>
          </a:p>
        </p:txBody>
      </p:sp>
      <p:sp>
        <p:nvSpPr>
          <p:cNvPr id="5" name="Text Placeholder 4"/>
          <p:cNvSpPr>
            <a:spLocks noGrp="1"/>
          </p:cNvSpPr>
          <p:nvPr>
            <p:ph type="body" sz="quarter" idx="13"/>
          </p:nvPr>
        </p:nvSpPr>
        <p:spPr/>
        <p:txBody>
          <a:bodyPr/>
          <a:lstStyle/>
          <a:p>
            <a:endParaRPr lang="en-US" altLang="zh-CN" dirty="0"/>
          </a:p>
          <a:p>
            <a:pPr marL="285750" indent="-285750">
              <a:buFont typeface="Arial" panose="020B0604020202020204" pitchFamily="34" charset="0"/>
              <a:buChar char="•"/>
            </a:pPr>
            <a:r>
              <a:rPr lang="en-US" sz="1600" dirty="0"/>
              <a:t>Test planning and risk analysis </a:t>
            </a:r>
          </a:p>
          <a:p>
            <a:pPr marL="285750" indent="-285750">
              <a:buFont typeface="Arial" panose="020B0604020202020204" pitchFamily="34" charset="0"/>
              <a:buChar char="•"/>
            </a:pPr>
            <a:r>
              <a:rPr lang="en-US" sz="1600" dirty="0"/>
              <a:t>Review specs, designs, code, and existing tests </a:t>
            </a:r>
          </a:p>
          <a:p>
            <a:pPr marL="285750" indent="-285750">
              <a:buFont typeface="Arial" panose="020B0604020202020204" pitchFamily="34" charset="0"/>
              <a:buChar char="•"/>
            </a:pPr>
            <a:r>
              <a:rPr lang="en-US" sz="1600" dirty="0"/>
              <a:t>Exploratory testing </a:t>
            </a:r>
          </a:p>
          <a:p>
            <a:pPr marL="285750" indent="-285750">
              <a:buFont typeface="Arial" panose="020B0604020202020204" pitchFamily="34" charset="0"/>
              <a:buChar char="•"/>
            </a:pPr>
            <a:r>
              <a:rPr lang="en-US" sz="1600" dirty="0"/>
              <a:t>User scenarios</a:t>
            </a:r>
            <a:endParaRPr lang="en-US" altLang="zh-CN" sz="1600" dirty="0"/>
          </a:p>
          <a:p>
            <a:pPr marL="285750" indent="-285750">
              <a:buFont typeface="Arial" panose="020B0604020202020204" pitchFamily="34" charset="0"/>
              <a:buChar char="•"/>
            </a:pPr>
            <a:r>
              <a:rPr lang="en-US" sz="1600" dirty="0"/>
              <a:t>Test case creation </a:t>
            </a:r>
          </a:p>
          <a:p>
            <a:pPr marL="285750" indent="-285750">
              <a:buFont typeface="Arial" panose="020B0604020202020204" pitchFamily="34" charset="0"/>
              <a:buChar char="•"/>
            </a:pPr>
            <a:r>
              <a:rPr lang="en-US" sz="1600" dirty="0"/>
              <a:t>Executing test cases </a:t>
            </a:r>
          </a:p>
          <a:p>
            <a:pPr marL="285750" indent="-285750">
              <a:buFont typeface="Arial" panose="020B0604020202020204" pitchFamily="34" charset="0"/>
              <a:buChar char="•"/>
            </a:pPr>
            <a:r>
              <a:rPr lang="en-US" sz="1600" dirty="0"/>
              <a:t>Crowd sourcing </a:t>
            </a:r>
          </a:p>
          <a:p>
            <a:pPr marL="285750" indent="-285750">
              <a:buFont typeface="Arial" panose="020B0604020202020204" pitchFamily="34" charset="0"/>
              <a:buChar char="•"/>
            </a:pPr>
            <a:r>
              <a:rPr lang="en-US" sz="1600" dirty="0"/>
              <a:t>Usage metrics </a:t>
            </a:r>
          </a:p>
          <a:p>
            <a:pPr marL="285750" indent="-285750">
              <a:buFont typeface="Arial" panose="020B0604020202020204" pitchFamily="34" charset="0"/>
              <a:buChar char="•"/>
            </a:pPr>
            <a:r>
              <a:rPr lang="en-US" sz="1600" dirty="0"/>
              <a:t>User feedback</a:t>
            </a:r>
          </a:p>
        </p:txBody>
      </p:sp>
      <p:sp>
        <p:nvSpPr>
          <p:cNvPr id="6" name="Footer Placeholder 5"/>
          <p:cNvSpPr>
            <a:spLocks noGrp="1"/>
          </p:cNvSpPr>
          <p:nvPr>
            <p:ph type="ftr" sz="quarter" idx="3"/>
          </p:nvPr>
        </p:nvSpPr>
        <p:spPr/>
        <p:txBody>
          <a:bodyPr/>
          <a:lstStyle/>
          <a:p>
            <a:r>
              <a:rPr lang="en-US" smtClean="0"/>
              <a:t>Confidential</a:t>
            </a:r>
            <a:endParaRPr lang="en-US"/>
          </a:p>
        </p:txBody>
      </p:sp>
      <p:sp>
        <p:nvSpPr>
          <p:cNvPr id="8" name="TextBox 7"/>
          <p:cNvSpPr txBox="1"/>
          <p:nvPr/>
        </p:nvSpPr>
        <p:spPr>
          <a:xfrm>
            <a:off x="2731770" y="3760469"/>
            <a:ext cx="6244017" cy="646331"/>
          </a:xfrm>
          <a:prstGeom prst="rect">
            <a:avLst/>
          </a:prstGeom>
          <a:noFill/>
        </p:spPr>
        <p:txBody>
          <a:bodyPr wrap="none" rtlCol="0">
            <a:spAutoFit/>
          </a:bodyPr>
          <a:lstStyle/>
          <a:p>
            <a:pPr marL="285750" indent="-285750">
              <a:buFont typeface="Arial" panose="020B0604020202020204" pitchFamily="34" charset="0"/>
              <a:buChar char="•"/>
            </a:pPr>
            <a:r>
              <a:rPr lang="en-US" dirty="0"/>
              <a:t>TEs often have little to do early in the development cycle</a:t>
            </a:r>
            <a:endParaRPr lang="en-US" altLang="zh-CN" dirty="0"/>
          </a:p>
          <a:p>
            <a:pPr marL="342900" indent="-342900">
              <a:buFont typeface="Arial" panose="020B0604020202020204" pitchFamily="34" charset="0"/>
              <a:buChar char="•"/>
            </a:pPr>
            <a:r>
              <a:rPr lang="en-US" altLang="zh-CN" dirty="0"/>
              <a:t>Starting at the beginning is not suitable in Google</a:t>
            </a:r>
          </a:p>
        </p:txBody>
      </p:sp>
    </p:spTree>
    <p:extLst>
      <p:ext uri="{BB962C8B-B14F-4D97-AF65-F5344CB8AC3E}">
        <p14:creationId xmlns:p14="http://schemas.microsoft.com/office/powerpoint/2010/main" val="2996969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Make test plan with ACC(Attribute Component  Capability ) </a:t>
            </a:r>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12</a:t>
            </a:fld>
            <a:endParaRPr lang="nl-NL"/>
          </a:p>
        </p:txBody>
      </p:sp>
      <p:sp>
        <p:nvSpPr>
          <p:cNvPr id="5" name="Text Placeholder 4"/>
          <p:cNvSpPr>
            <a:spLocks noGrp="1"/>
          </p:cNvSpPr>
          <p:nvPr>
            <p:ph type="body" sz="quarter" idx="13"/>
          </p:nvPr>
        </p:nvSpPr>
        <p:spPr>
          <a:xfrm>
            <a:off x="444500" y="957100"/>
            <a:ext cx="7610400" cy="3960000"/>
          </a:xfrm>
        </p:spPr>
        <p:txBody>
          <a:bodyPr>
            <a:normAutofit/>
          </a:bodyPr>
          <a:lstStyle/>
          <a:p>
            <a:pPr marL="342900" indent="-342900">
              <a:buFont typeface="Arial" panose="020B0604020202020204" pitchFamily="34" charset="0"/>
              <a:buChar char="•"/>
            </a:pPr>
            <a:r>
              <a:rPr lang="en-US" sz="1900" dirty="0" smtClean="0"/>
              <a:t>Why</a:t>
            </a:r>
            <a:endParaRPr lang="en-US" dirty="0" smtClean="0"/>
          </a:p>
          <a:p>
            <a:pPr marL="647700" lvl="1" indent="-285750"/>
            <a:r>
              <a:rPr lang="en-US" sz="1400" dirty="0" smtClean="0"/>
              <a:t>Test </a:t>
            </a:r>
            <a:r>
              <a:rPr lang="en-US" sz="1400" dirty="0"/>
              <a:t>plans are the </a:t>
            </a:r>
            <a:r>
              <a:rPr lang="en-US" sz="1400" dirty="0">
                <a:solidFill>
                  <a:srgbClr val="0DEB12"/>
                </a:solidFill>
              </a:rPr>
              <a:t>first testing artifact created </a:t>
            </a:r>
            <a:r>
              <a:rPr lang="en-US" sz="1400" dirty="0"/>
              <a:t>and the </a:t>
            </a:r>
            <a:r>
              <a:rPr lang="en-US" sz="1400" dirty="0">
                <a:solidFill>
                  <a:srgbClr val="0DEB12"/>
                </a:solidFill>
              </a:rPr>
              <a:t>first one to die </a:t>
            </a:r>
            <a:r>
              <a:rPr lang="en-US" sz="1400" dirty="0"/>
              <a:t>of </a:t>
            </a:r>
            <a:r>
              <a:rPr lang="en-US" sz="1400" dirty="0" smtClean="0"/>
              <a:t>neglect.</a:t>
            </a:r>
            <a:endParaRPr lang="en-US" altLang="zh-CN" sz="1400" dirty="0" smtClean="0"/>
          </a:p>
          <a:p>
            <a:pPr marL="285750" indent="-285750">
              <a:buFont typeface="Arial" panose="020B0604020202020204" pitchFamily="34" charset="0"/>
              <a:buChar char="•"/>
            </a:pPr>
            <a:r>
              <a:rPr lang="en-US" altLang="zh-CN" dirty="0" smtClean="0"/>
              <a:t>What</a:t>
            </a:r>
          </a:p>
          <a:p>
            <a:pPr marL="647700" lvl="1" indent="-285750"/>
            <a:r>
              <a:rPr lang="en-US" altLang="zh-CN" sz="1400" dirty="0">
                <a:solidFill>
                  <a:srgbClr val="FF00FF"/>
                </a:solidFill>
              </a:rPr>
              <a:t>Attribute</a:t>
            </a:r>
            <a:r>
              <a:rPr lang="zh-CN" altLang="en-US" sz="1400" dirty="0"/>
              <a:t>：</a:t>
            </a:r>
            <a:r>
              <a:rPr lang="en-US" sz="1400" dirty="0"/>
              <a:t>the adjectives of the system</a:t>
            </a:r>
            <a:endParaRPr lang="en-US" altLang="zh-CN" sz="1400" dirty="0"/>
          </a:p>
          <a:p>
            <a:pPr marL="647700" lvl="1" indent="-285750"/>
            <a:r>
              <a:rPr lang="en-US" altLang="zh-CN" sz="1400" dirty="0">
                <a:solidFill>
                  <a:schemeClr val="accent5">
                    <a:lumMod val="75000"/>
                  </a:schemeClr>
                </a:solidFill>
              </a:rPr>
              <a:t>Component</a:t>
            </a:r>
            <a:r>
              <a:rPr lang="zh-CN" altLang="en-US" sz="1400" dirty="0"/>
              <a:t>：</a:t>
            </a:r>
            <a:r>
              <a:rPr lang="en-US" sz="1400" dirty="0"/>
              <a:t>the core components and chunks of code that make the software what it is.</a:t>
            </a:r>
            <a:endParaRPr lang="en-US" altLang="zh-CN" sz="1400" dirty="0"/>
          </a:p>
          <a:p>
            <a:pPr marL="647700" lvl="1" indent="-285750"/>
            <a:r>
              <a:rPr lang="en-US" altLang="zh-CN" sz="1400" dirty="0">
                <a:solidFill>
                  <a:srgbClr val="FF0000"/>
                </a:solidFill>
              </a:rPr>
              <a:t>Capability</a:t>
            </a:r>
            <a:r>
              <a:rPr lang="zh-CN" altLang="en-US" sz="1400" dirty="0"/>
              <a:t>：</a:t>
            </a:r>
            <a:r>
              <a:rPr lang="en-US" sz="1400" dirty="0"/>
              <a:t>the actions the system performs at the command of the </a:t>
            </a:r>
            <a:r>
              <a:rPr lang="en-US" sz="1400" dirty="0" smtClean="0"/>
              <a:t>user</a:t>
            </a:r>
          </a:p>
          <a:p>
            <a:pPr marL="647700" lvl="1" indent="-285750"/>
            <a:r>
              <a:rPr lang="en-US" sz="1400" dirty="0"/>
              <a:t>Attributes across the x axis and components across the y axis, then we link capabilities back to attributes and components</a:t>
            </a:r>
            <a:r>
              <a:rPr lang="zh-CN" altLang="en-US" sz="1400" dirty="0"/>
              <a:t>（</a:t>
            </a:r>
            <a:r>
              <a:rPr lang="en-US" altLang="zh-CN" sz="1400" dirty="0"/>
              <a:t>tool:</a:t>
            </a:r>
            <a:r>
              <a:rPr lang="en-US" sz="1400" dirty="0"/>
              <a:t> Google Test Analytics </a:t>
            </a:r>
            <a:r>
              <a:rPr lang="zh-CN" altLang="en-US" sz="1400" dirty="0"/>
              <a:t>，</a:t>
            </a:r>
            <a:r>
              <a:rPr lang="en-US" altLang="zh-CN" sz="1400" dirty="0"/>
              <a:t>GTA</a:t>
            </a:r>
            <a:r>
              <a:rPr lang="zh-CN" altLang="en-US" sz="1400" dirty="0" smtClean="0"/>
              <a:t>）</a:t>
            </a:r>
            <a:endParaRPr lang="en-US" altLang="zh-CN" sz="1400" dirty="0" smtClean="0"/>
          </a:p>
          <a:p>
            <a:pPr marL="285750" indent="-285750">
              <a:buFont typeface="Arial" panose="020B0604020202020204" pitchFamily="34" charset="0"/>
              <a:buChar char="•"/>
            </a:pPr>
            <a:r>
              <a:rPr lang="en-US" altLang="zh-CN" dirty="0" smtClean="0"/>
              <a:t>Example</a:t>
            </a:r>
          </a:p>
          <a:p>
            <a:pPr marL="647700" lvl="1" indent="-285750"/>
            <a:r>
              <a:rPr lang="en-US" sz="1400" dirty="0" smtClean="0">
                <a:solidFill>
                  <a:srgbClr val="FF0000"/>
                </a:solidFill>
              </a:rPr>
              <a:t>Add/remove </a:t>
            </a:r>
            <a:r>
              <a:rPr lang="en-US" sz="1400" dirty="0">
                <a:solidFill>
                  <a:srgbClr val="FF0000"/>
                </a:solidFill>
              </a:rPr>
              <a:t>items </a:t>
            </a:r>
            <a:r>
              <a:rPr lang="en-US" sz="1400" dirty="0"/>
              <a:t>from the </a:t>
            </a:r>
            <a:r>
              <a:rPr lang="en-US" sz="1400" dirty="0">
                <a:solidFill>
                  <a:schemeClr val="accent5">
                    <a:lumMod val="75000"/>
                  </a:schemeClr>
                </a:solidFill>
              </a:rPr>
              <a:t>shopping cart</a:t>
            </a:r>
            <a:r>
              <a:rPr lang="en-US" sz="1400" dirty="0"/>
              <a:t>. This is a capability of the Cart component when trying to meet the </a:t>
            </a:r>
            <a:r>
              <a:rPr lang="en-US" sz="1400" dirty="0" smtClean="0">
                <a:solidFill>
                  <a:srgbClr val="FF00FF"/>
                </a:solidFill>
              </a:rPr>
              <a:t>intuitive </a:t>
            </a:r>
            <a:r>
              <a:rPr lang="en-US" sz="1400" dirty="0">
                <a:solidFill>
                  <a:srgbClr val="FF00FF"/>
                </a:solidFill>
              </a:rPr>
              <a:t>UI</a:t>
            </a:r>
            <a:r>
              <a:rPr lang="en-US" sz="1400" dirty="0"/>
              <a:t> attribute. </a:t>
            </a:r>
            <a:endParaRPr lang="en-US" altLang="zh-CN" sz="1400" dirty="0"/>
          </a:p>
          <a:p>
            <a:endParaRPr lang="en-US" altLang="zh-CN" dirty="0"/>
          </a:p>
          <a:p>
            <a:endParaRPr lang="en-US" altLang="zh-CN" dirty="0" smtClean="0"/>
          </a:p>
          <a:p>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1812199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13</a:t>
            </a:fld>
            <a:endParaRPr lang="nl-NL"/>
          </a:p>
        </p:txBody>
      </p:sp>
      <p:sp>
        <p:nvSpPr>
          <p:cNvPr id="6" name="Footer Placeholder 5"/>
          <p:cNvSpPr>
            <a:spLocks noGrp="1"/>
          </p:cNvSpPr>
          <p:nvPr>
            <p:ph type="ftr" sz="quarter" idx="3"/>
          </p:nvPr>
        </p:nvSpPr>
        <p:spPr/>
        <p:txBody>
          <a:bodyPr/>
          <a:lstStyle/>
          <a:p>
            <a:r>
              <a:rPr lang="en-US" smtClean="0"/>
              <a:t>Confidential</a:t>
            </a:r>
            <a:endParaRPr lang="en-US"/>
          </a:p>
        </p:txBody>
      </p:sp>
      <p:sp>
        <p:nvSpPr>
          <p:cNvPr id="2" name="TextBox 1"/>
          <p:cNvSpPr txBox="1"/>
          <p:nvPr/>
        </p:nvSpPr>
        <p:spPr>
          <a:xfrm>
            <a:off x="469898" y="75168"/>
            <a:ext cx="2085827" cy="461665"/>
          </a:xfrm>
          <a:prstGeom prst="rect">
            <a:avLst/>
          </a:prstGeom>
          <a:noFill/>
        </p:spPr>
        <p:txBody>
          <a:bodyPr wrap="none" rtlCol="0">
            <a:spAutoFit/>
          </a:bodyPr>
          <a:lstStyle/>
          <a:p>
            <a:r>
              <a:rPr lang="en-US" altLang="zh-CN" sz="2400" dirty="0" smtClean="0"/>
              <a:t>ACC example</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97" y="1394460"/>
            <a:ext cx="7693342" cy="2327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269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 analysis</a:t>
            </a:r>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14</a:t>
            </a:fld>
            <a:endParaRPr lang="nl-NL"/>
          </a:p>
        </p:txBody>
      </p:sp>
      <p:sp>
        <p:nvSpPr>
          <p:cNvPr id="5" name="Text Placeholder 4"/>
          <p:cNvSpPr>
            <a:spLocks noGrp="1"/>
          </p:cNvSpPr>
          <p:nvPr>
            <p:ph type="body" sz="quarter" idx="13"/>
          </p:nvPr>
        </p:nvSpPr>
        <p:spPr>
          <a:xfrm>
            <a:off x="457200" y="792000"/>
            <a:ext cx="7610400" cy="3411700"/>
          </a:xfrm>
        </p:spPr>
        <p:txBody>
          <a:bodyPr>
            <a:normAutofit lnSpcReduction="10000"/>
          </a:bodyPr>
          <a:lstStyle/>
          <a:p>
            <a:pPr marL="285750" indent="-285750">
              <a:buFont typeface="Arial" panose="020B0604020202020204" pitchFamily="34" charset="0"/>
              <a:buChar char="•"/>
            </a:pPr>
            <a:r>
              <a:rPr lang="en-US" altLang="zh-CN" sz="2800" dirty="0"/>
              <a:t>F</a:t>
            </a:r>
            <a:r>
              <a:rPr lang="en-US" altLang="zh-CN" sz="2800" dirty="0" smtClean="0"/>
              <a:t>requency of failure:</a:t>
            </a:r>
          </a:p>
          <a:p>
            <a:pPr marL="704850" lvl="1" indent="-342900">
              <a:buFont typeface="+mj-lt"/>
              <a:buAutoNum type="arabicPeriod"/>
            </a:pPr>
            <a:r>
              <a:rPr lang="en-US" altLang="zh-CN" sz="1800" dirty="0" smtClean="0"/>
              <a:t>rarely</a:t>
            </a:r>
          </a:p>
          <a:p>
            <a:pPr marL="704850" lvl="1" indent="-342900">
              <a:buFont typeface="+mj-lt"/>
              <a:buAutoNum type="arabicPeriod"/>
            </a:pPr>
            <a:r>
              <a:rPr lang="en-US" altLang="zh-CN" sz="1800" dirty="0" smtClean="0"/>
              <a:t>seldom</a:t>
            </a:r>
          </a:p>
          <a:p>
            <a:pPr marL="704850" lvl="1" indent="-342900">
              <a:buFont typeface="+mj-lt"/>
              <a:buAutoNum type="arabicPeriod"/>
            </a:pPr>
            <a:r>
              <a:rPr lang="en-US" altLang="zh-CN" sz="1800" dirty="0" smtClean="0"/>
              <a:t>occasionally</a:t>
            </a:r>
          </a:p>
          <a:p>
            <a:pPr marL="704850" lvl="1" indent="-342900">
              <a:buFont typeface="+mj-lt"/>
              <a:buAutoNum type="arabicPeriod"/>
            </a:pPr>
            <a:r>
              <a:rPr lang="en-US" altLang="zh-CN" sz="1800" dirty="0" smtClean="0"/>
              <a:t>often</a:t>
            </a:r>
          </a:p>
          <a:p>
            <a:pPr marL="285750" indent="-285750">
              <a:buFont typeface="Arial" panose="020B0604020202020204" pitchFamily="34" charset="0"/>
              <a:buChar char="•"/>
            </a:pPr>
            <a:r>
              <a:rPr lang="en-US" altLang="zh-CN" sz="2800" dirty="0" smtClean="0"/>
              <a:t>Impact:</a:t>
            </a:r>
          </a:p>
          <a:p>
            <a:pPr marL="704850" lvl="1" indent="-342900">
              <a:buFont typeface="+mj-lt"/>
              <a:buAutoNum type="arabicPeriod"/>
            </a:pPr>
            <a:r>
              <a:rPr lang="en-US" altLang="zh-CN" sz="1800" dirty="0" smtClean="0"/>
              <a:t>minimal</a:t>
            </a:r>
          </a:p>
          <a:p>
            <a:pPr marL="704850" lvl="1" indent="-342900">
              <a:buFont typeface="+mj-lt"/>
              <a:buAutoNum type="arabicPeriod"/>
            </a:pPr>
            <a:r>
              <a:rPr lang="en-US" altLang="zh-CN" sz="1800" dirty="0" smtClean="0"/>
              <a:t>some</a:t>
            </a:r>
          </a:p>
          <a:p>
            <a:pPr marL="704850" lvl="1" indent="-342900">
              <a:buFont typeface="+mj-lt"/>
              <a:buAutoNum type="arabicPeriod"/>
            </a:pPr>
            <a:r>
              <a:rPr lang="en-US" altLang="zh-CN" sz="1800" dirty="0" smtClean="0"/>
              <a:t>maximal</a:t>
            </a:r>
          </a:p>
          <a:p>
            <a:endParaRPr lang="en-US" dirty="0" smtClean="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4191809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 </a:t>
            </a:r>
            <a:r>
              <a:rPr lang="en-US" altLang="zh-CN" dirty="0" smtClean="0"/>
              <a:t>analysis example</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15</a:t>
            </a:fld>
            <a:endParaRPr lang="nl-NL"/>
          </a:p>
        </p:txBody>
      </p:sp>
      <p:sp>
        <p:nvSpPr>
          <p:cNvPr id="5" name="Text Placeholder 4"/>
          <p:cNvSpPr>
            <a:spLocks noGrp="1"/>
          </p:cNvSpPr>
          <p:nvPr>
            <p:ph type="body" sz="quarter" idx="13"/>
          </p:nvPr>
        </p:nvSpPr>
        <p:spPr/>
        <p:txBody>
          <a:bodyPr/>
          <a:lstStyle/>
          <a:p>
            <a:r>
              <a:rPr lang="en-US" altLang="zh-CN" dirty="0" smtClean="0"/>
              <a:t>It is Capabilities heap map for Chrome OS </a:t>
            </a:r>
            <a:r>
              <a:rPr lang="en-US" altLang="zh-CN" dirty="0"/>
              <a:t>.</a:t>
            </a:r>
            <a:r>
              <a:rPr lang="en-US" altLang="zh-CN" dirty="0" smtClean="0"/>
              <a:t>The </a:t>
            </a:r>
            <a:r>
              <a:rPr lang="en-US" altLang="zh-CN" dirty="0"/>
              <a:t>green area is </a:t>
            </a:r>
            <a:r>
              <a:rPr lang="en-US" altLang="zh-CN" dirty="0" smtClean="0"/>
              <a:t>low-risk, red area is high-risk, pink and orange area are between low and high. Tester will arrange the priority according to this </a:t>
            </a:r>
            <a:r>
              <a:rPr lang="en-US" altLang="zh-CN" dirty="0"/>
              <a:t>heap </a:t>
            </a:r>
            <a:r>
              <a:rPr lang="en-US" altLang="zh-CN" dirty="0" smtClean="0"/>
              <a:t>map, apply limited resource into the area which need test most.</a:t>
            </a:r>
          </a:p>
          <a:p>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67" y="2121218"/>
            <a:ext cx="49244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340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Fatal Flaws in Google’s </a:t>
            </a:r>
            <a:r>
              <a:rPr lang="en-US" dirty="0" smtClean="0"/>
              <a:t>Process</a:t>
            </a:r>
            <a:endParaRPr lang="en-US" altLang="zh-CN"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16</a:t>
            </a:fld>
            <a:endParaRPr lang="nl-NL"/>
          </a:p>
        </p:txBody>
      </p:sp>
      <p:sp>
        <p:nvSpPr>
          <p:cNvPr id="5" name="Text Placeholder 4"/>
          <p:cNvSpPr>
            <a:spLocks noGrp="1"/>
          </p:cNvSpPr>
          <p:nvPr>
            <p:ph type="body" sz="quarter" idx="13"/>
          </p:nvPr>
        </p:nvSpPr>
        <p:spPr/>
        <p:txBody>
          <a:bodyPr/>
          <a:lstStyle/>
          <a:p>
            <a:pPr marL="342900" indent="-342900">
              <a:buAutoNum type="arabicPeriod"/>
            </a:pPr>
            <a:r>
              <a:rPr lang="en-US" dirty="0" smtClean="0"/>
              <a:t>Testers </a:t>
            </a:r>
            <a:r>
              <a:rPr lang="en-US" dirty="0"/>
              <a:t>have become a crutch for developers. The less we make them think about testing and the easier we make testing, the less testing they will </a:t>
            </a:r>
            <a:r>
              <a:rPr lang="en-US" dirty="0" smtClean="0"/>
              <a:t>do</a:t>
            </a:r>
          </a:p>
          <a:p>
            <a:pPr marL="342900" indent="-342900">
              <a:buAutoNum type="arabicPeriod"/>
            </a:pPr>
            <a:r>
              <a:rPr lang="en-US" dirty="0"/>
              <a:t>Testers identify with their role and not their </a:t>
            </a:r>
            <a:r>
              <a:rPr lang="en-US" dirty="0" smtClean="0"/>
              <a:t>product</a:t>
            </a:r>
            <a:endParaRPr lang="en-US" altLang="zh-CN" dirty="0" smtClean="0"/>
          </a:p>
          <a:p>
            <a:pPr marL="342900" indent="-342900">
              <a:buAutoNum type="arabicPeriod"/>
            </a:pPr>
            <a:r>
              <a:rPr lang="en-US" dirty="0" smtClean="0"/>
              <a:t>Testers </a:t>
            </a:r>
            <a:r>
              <a:rPr lang="en-US" dirty="0"/>
              <a:t>often worship test artifacts over the software </a:t>
            </a:r>
            <a:r>
              <a:rPr lang="en-US" dirty="0" smtClean="0"/>
              <a:t>itself</a:t>
            </a:r>
            <a:endParaRPr lang="en-US" altLang="zh-CN" dirty="0" smtClean="0"/>
          </a:p>
          <a:p>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1265696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the google testing</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17</a:t>
            </a:fld>
            <a:endParaRPr lang="nl-NL"/>
          </a:p>
        </p:txBody>
      </p:sp>
      <p:sp>
        <p:nvSpPr>
          <p:cNvPr id="5" name="Text Placeholder 4"/>
          <p:cNvSpPr>
            <a:spLocks noGrp="1"/>
          </p:cNvSpPr>
          <p:nvPr>
            <p:ph type="body" sz="quarter" idx="13"/>
          </p:nvPr>
        </p:nvSpPr>
        <p:spPr/>
        <p:txBody>
          <a:bodyPr/>
          <a:lstStyle/>
          <a:p>
            <a:r>
              <a:rPr lang="en-US" dirty="0"/>
              <a:t>As mentioned in early slides, testers in google is on-loan, which ensures that good ideas move rapidly around the company, this mode is hard in our company, since our product is too complicated to take over in s short time, but rotation of regression is a good choice for us, different regression for one product are related, while different person have different ideas in regression, rotation will enlarge our view </a:t>
            </a:r>
            <a:r>
              <a:rPr lang="en-US" dirty="0" smtClean="0"/>
              <a:t>for product </a:t>
            </a:r>
            <a:r>
              <a:rPr lang="en-US" dirty="0"/>
              <a:t>and </a:t>
            </a:r>
            <a:r>
              <a:rPr lang="en-US" dirty="0" smtClean="0"/>
              <a:t>spread </a:t>
            </a:r>
            <a:r>
              <a:rPr lang="en-US" dirty="0"/>
              <a:t>good ideas </a:t>
            </a:r>
            <a:r>
              <a:rPr lang="en-US" dirty="0" smtClean="0"/>
              <a:t>in the team.</a:t>
            </a:r>
          </a:p>
          <a:p>
            <a:r>
              <a:rPr lang="en-US" dirty="0"/>
              <a:t>I’m glad that OPC team have put </a:t>
            </a:r>
            <a:r>
              <a:rPr lang="en-US" dirty="0" smtClean="0"/>
              <a:t>it in </a:t>
            </a:r>
            <a:r>
              <a:rPr lang="en-US" dirty="0"/>
              <a:t>practice.</a:t>
            </a:r>
          </a:p>
          <a:p>
            <a:r>
              <a:rPr lang="en-US" dirty="0"/>
              <a:t/>
            </a:r>
            <a:br>
              <a:rPr lang="en-US" dirty="0"/>
            </a:br>
            <a:r>
              <a:rPr lang="en-US" dirty="0" smtClean="0"/>
              <a:t>	</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4270675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the google testing</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18</a:t>
            </a:fld>
            <a:endParaRPr lang="nl-NL"/>
          </a:p>
        </p:txBody>
      </p:sp>
      <p:sp>
        <p:nvSpPr>
          <p:cNvPr id="5" name="Text Placeholder 4"/>
          <p:cNvSpPr>
            <a:spLocks noGrp="1"/>
          </p:cNvSpPr>
          <p:nvPr>
            <p:ph type="body" sz="quarter" idx="13"/>
          </p:nvPr>
        </p:nvSpPr>
        <p:spPr/>
        <p:txBody>
          <a:bodyPr/>
          <a:lstStyle/>
          <a:p>
            <a:r>
              <a:rPr lang="en-US" dirty="0" smtClean="0"/>
              <a:t>ACC and </a:t>
            </a:r>
            <a:r>
              <a:rPr lang="en-US" altLang="zh-CN" dirty="0"/>
              <a:t>Heap map</a:t>
            </a:r>
            <a:r>
              <a:rPr lang="en-US" dirty="0"/>
              <a:t> of risks </a:t>
            </a:r>
            <a:r>
              <a:rPr lang="en-US" dirty="0" smtClean="0"/>
              <a:t>can be used in our feature testing.</a:t>
            </a:r>
          </a:p>
          <a:p>
            <a:r>
              <a:rPr lang="en-US" dirty="0" smtClean="0"/>
              <a:t>Requirement of a new </a:t>
            </a:r>
            <a:r>
              <a:rPr lang="en-US" dirty="0"/>
              <a:t>feature </a:t>
            </a:r>
            <a:r>
              <a:rPr lang="en-US" dirty="0" smtClean="0"/>
              <a:t>may change during developing, test plan always need update, ACC can help make a brief test plan.</a:t>
            </a:r>
          </a:p>
          <a:p>
            <a:r>
              <a:rPr lang="en-US" dirty="0" smtClean="0"/>
              <a:t>For </a:t>
            </a:r>
            <a:r>
              <a:rPr lang="en-US" altLang="zh-CN" dirty="0"/>
              <a:t>Heap map</a:t>
            </a:r>
            <a:r>
              <a:rPr lang="en-US" dirty="0"/>
              <a:t> of </a:t>
            </a:r>
            <a:r>
              <a:rPr lang="en-US" dirty="0" smtClean="0"/>
              <a:t>risks, we can use it to </a:t>
            </a:r>
            <a:r>
              <a:rPr lang="en-US" dirty="0"/>
              <a:t>arrange our </a:t>
            </a:r>
            <a:r>
              <a:rPr lang="en-US" dirty="0" smtClean="0"/>
              <a:t>testing priority, at least we can cover the area with biggest risks when resource is limited</a:t>
            </a:r>
            <a:endParaRPr lang="en-US" dirty="0"/>
          </a:p>
          <a:p>
            <a:r>
              <a:rPr lang="en-US" dirty="0"/>
              <a:t/>
            </a:r>
            <a:br>
              <a:rPr lang="en-US" dirty="0"/>
            </a:br>
            <a:r>
              <a:rPr lang="en-US" dirty="0" smtClean="0"/>
              <a:t>	</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1580739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the google testing</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19</a:t>
            </a:fld>
            <a:endParaRPr lang="nl-NL"/>
          </a:p>
        </p:txBody>
      </p:sp>
      <p:sp>
        <p:nvSpPr>
          <p:cNvPr id="5" name="Text Placeholder 4"/>
          <p:cNvSpPr>
            <a:spLocks noGrp="1"/>
          </p:cNvSpPr>
          <p:nvPr>
            <p:ph type="body" sz="quarter" idx="13"/>
          </p:nvPr>
        </p:nvSpPr>
        <p:spPr/>
        <p:txBody>
          <a:bodyPr/>
          <a:lstStyle/>
          <a:p>
            <a:r>
              <a:rPr lang="en-US" dirty="0">
                <a:solidFill>
                  <a:srgbClr val="002060"/>
                </a:solidFill>
              </a:rPr>
              <a:t>Quality is a development issue, not a testing issue</a:t>
            </a:r>
            <a:endParaRPr lang="en-US" altLang="zh-CN" dirty="0">
              <a:solidFill>
                <a:srgbClr val="002060"/>
              </a:solidFill>
            </a:endParaRPr>
          </a:p>
          <a:p>
            <a:endParaRPr lang="en-US" dirty="0" smtClean="0"/>
          </a:p>
          <a:p>
            <a:r>
              <a:rPr lang="en-US" dirty="0"/>
              <a:t>I think this </a:t>
            </a:r>
            <a:r>
              <a:rPr lang="en-US" dirty="0" smtClean="0"/>
              <a:t>concept should let SWE understand deeply, </a:t>
            </a:r>
            <a:r>
              <a:rPr lang="en-US" dirty="0"/>
              <a:t>testers are not their crutch </a:t>
            </a:r>
            <a:r>
              <a:rPr lang="en-US" dirty="0" smtClean="0"/>
              <a:t>,SWE should think more about testing when their write codes.</a:t>
            </a:r>
            <a:endParaRPr lang="en-US" dirty="0"/>
          </a:p>
          <a:p>
            <a:r>
              <a:rPr lang="en-US" dirty="0"/>
              <a:t/>
            </a:r>
            <a:br>
              <a:rPr lang="en-US" dirty="0"/>
            </a:br>
            <a:r>
              <a:rPr lang="en-US" dirty="0" smtClean="0"/>
              <a:t>	</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860938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content</a:t>
            </a:r>
            <a:endParaRPr lang="en-US" sz="2800"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2</a:t>
            </a:fld>
            <a:endParaRPr lang="nl-NL"/>
          </a:p>
        </p:txBody>
      </p:sp>
      <p:sp>
        <p:nvSpPr>
          <p:cNvPr id="5" name="Text Placeholder 4"/>
          <p:cNvSpPr>
            <a:spLocks noGrp="1"/>
          </p:cNvSpPr>
          <p:nvPr>
            <p:ph type="body" sz="quarter" idx="13"/>
          </p:nvPr>
        </p:nvSpPr>
        <p:spPr/>
        <p:txBody>
          <a:bodyPr>
            <a:normAutofit fontScale="85000" lnSpcReduction="20000"/>
          </a:bodyPr>
          <a:lstStyle/>
          <a:p>
            <a:pPr marL="342900" indent="-342900">
              <a:buFont typeface="Arial" panose="020B0604020202020204" pitchFamily="34" charset="0"/>
              <a:buChar char="•"/>
            </a:pPr>
            <a:r>
              <a:rPr lang="en-US" altLang="zh-CN" sz="1900" dirty="0" smtClean="0"/>
              <a:t>Brief introduction about testing of google</a:t>
            </a:r>
          </a:p>
          <a:p>
            <a:pPr marL="704850" lvl="1" indent="-342900"/>
            <a:r>
              <a:rPr lang="en-US" altLang="zh-CN" sz="1500" dirty="0" smtClean="0"/>
              <a:t>What is quality</a:t>
            </a:r>
          </a:p>
          <a:p>
            <a:pPr marL="704850" lvl="1" indent="-342900"/>
            <a:r>
              <a:rPr lang="en-US" altLang="zh-CN" sz="1500" dirty="0" smtClean="0"/>
              <a:t>Roles related with quality</a:t>
            </a:r>
          </a:p>
          <a:p>
            <a:pPr marL="704850" lvl="1" indent="-342900"/>
            <a:r>
              <a:rPr lang="en-US" altLang="zh-CN" sz="1500" dirty="0" smtClean="0"/>
              <a:t>Google</a:t>
            </a:r>
            <a:r>
              <a:rPr lang="zh-CN" altLang="en-US" sz="1500" dirty="0" smtClean="0"/>
              <a:t>‘</a:t>
            </a:r>
            <a:r>
              <a:rPr lang="en-US" altLang="zh-CN" sz="1500" dirty="0" smtClean="0"/>
              <a:t>s </a:t>
            </a:r>
            <a:r>
              <a:rPr lang="en-US" sz="1400" dirty="0" smtClean="0"/>
              <a:t>Organizational </a:t>
            </a:r>
            <a:r>
              <a:rPr lang="en-US" sz="1400" dirty="0"/>
              <a:t>Structure</a:t>
            </a:r>
            <a:endParaRPr lang="en-US" altLang="zh-CN" sz="1500" dirty="0" smtClean="0"/>
          </a:p>
          <a:p>
            <a:pPr marL="704850" lvl="1" indent="-342900"/>
            <a:r>
              <a:rPr lang="en-US" sz="1400" dirty="0"/>
              <a:t>V</a:t>
            </a:r>
            <a:r>
              <a:rPr lang="en-US" sz="1400" dirty="0" smtClean="0"/>
              <a:t>ersions</a:t>
            </a:r>
            <a:endParaRPr lang="en-US" altLang="zh-CN" sz="1500" dirty="0" smtClean="0"/>
          </a:p>
          <a:p>
            <a:pPr marL="342900" indent="-342900">
              <a:buFont typeface="Arial" panose="020B0604020202020204" pitchFamily="34" charset="0"/>
              <a:buChar char="•"/>
            </a:pPr>
            <a:r>
              <a:rPr lang="en-US" sz="2000" dirty="0" smtClean="0"/>
              <a:t>Software </a:t>
            </a:r>
            <a:r>
              <a:rPr lang="en-US" sz="2000" dirty="0"/>
              <a:t>engineer in test (SET </a:t>
            </a:r>
            <a:r>
              <a:rPr lang="en-US" sz="2000" dirty="0" smtClean="0"/>
              <a:t>)</a:t>
            </a:r>
            <a:endParaRPr lang="en-US" altLang="zh-CN" sz="1900" dirty="0" smtClean="0"/>
          </a:p>
          <a:p>
            <a:pPr marL="704850" lvl="1" indent="-342900"/>
            <a:r>
              <a:rPr lang="en-US" altLang="zh-CN" sz="1500" dirty="0" smtClean="0"/>
              <a:t>What is SET</a:t>
            </a:r>
          </a:p>
          <a:p>
            <a:pPr marL="704850" lvl="1" indent="-342900"/>
            <a:r>
              <a:rPr lang="en-US" altLang="zh-CN" sz="1500" dirty="0" smtClean="0"/>
              <a:t>The life of SET</a:t>
            </a:r>
          </a:p>
          <a:p>
            <a:pPr marL="704850" lvl="1" indent="-342900"/>
            <a:r>
              <a:rPr lang="en-US" sz="1400" dirty="0"/>
              <a:t>Types of </a:t>
            </a:r>
            <a:r>
              <a:rPr lang="en-US" sz="1400" dirty="0" smtClean="0"/>
              <a:t>Tests</a:t>
            </a:r>
            <a:endParaRPr lang="en-US" altLang="zh-CN" sz="1500" dirty="0" smtClean="0"/>
          </a:p>
          <a:p>
            <a:pPr marL="342900" indent="-342900">
              <a:buFont typeface="Arial" pitchFamily="34" charset="0"/>
              <a:buChar char="•"/>
            </a:pPr>
            <a:r>
              <a:rPr lang="en-US" sz="2000" dirty="0" smtClean="0"/>
              <a:t>Test </a:t>
            </a:r>
            <a:r>
              <a:rPr lang="en-US" sz="2000" dirty="0"/>
              <a:t>engineer (TE </a:t>
            </a:r>
            <a:r>
              <a:rPr lang="en-US" sz="2000" dirty="0" smtClean="0"/>
              <a:t>)</a:t>
            </a:r>
            <a:endParaRPr lang="en-US" altLang="zh-CN" sz="1900" dirty="0"/>
          </a:p>
          <a:p>
            <a:pPr marL="704850" lvl="1" indent="-342900"/>
            <a:r>
              <a:rPr lang="en-US" altLang="zh-CN" sz="1500" dirty="0" smtClean="0"/>
              <a:t>The life of TE</a:t>
            </a:r>
          </a:p>
          <a:p>
            <a:pPr marL="704850" lvl="1" indent="-342900"/>
            <a:r>
              <a:rPr lang="en-US" altLang="zh-CN" sz="1500" dirty="0" smtClean="0"/>
              <a:t>Make </a:t>
            </a:r>
            <a:r>
              <a:rPr lang="en-US" altLang="zh-CN" sz="1500" dirty="0"/>
              <a:t>test plan with ACC </a:t>
            </a:r>
            <a:endParaRPr lang="en-US" altLang="zh-CN" sz="1500" dirty="0" smtClean="0"/>
          </a:p>
          <a:p>
            <a:pPr marL="704850" lvl="1" indent="-342900"/>
            <a:r>
              <a:rPr lang="en-US" altLang="zh-CN" sz="1500" dirty="0" smtClean="0"/>
              <a:t>Risk analysis</a:t>
            </a:r>
          </a:p>
          <a:p>
            <a:pPr marL="342900" indent="-342900">
              <a:lnSpc>
                <a:spcPct val="110000"/>
              </a:lnSpc>
              <a:buFont typeface="Arial" pitchFamily="34" charset="0"/>
              <a:buChar char="•"/>
            </a:pPr>
            <a:r>
              <a:rPr lang="en-US" sz="2000" dirty="0"/>
              <a:t>Fatal Flaws in Google’s </a:t>
            </a:r>
            <a:r>
              <a:rPr lang="en-US" sz="2000" dirty="0" smtClean="0"/>
              <a:t>Process</a:t>
            </a:r>
          </a:p>
          <a:p>
            <a:pPr marL="342900" indent="-342900">
              <a:lnSpc>
                <a:spcPct val="110000"/>
              </a:lnSpc>
              <a:buFont typeface="Arial" pitchFamily="34" charset="0"/>
              <a:buChar char="•"/>
            </a:pPr>
            <a:r>
              <a:rPr lang="en-US" altLang="zh-CN" sz="1900" dirty="0"/>
              <a:t>What can we learn from the google testing</a:t>
            </a:r>
            <a:endParaRPr lang="en-US" altLang="zh-CN" sz="1900" dirty="0" smtClean="0"/>
          </a:p>
          <a:p>
            <a:pPr marL="704850" lvl="1" indent="-342900">
              <a:buAutoNum type="arabicPeriod"/>
            </a:pPr>
            <a:endParaRPr lang="en-US" altLang="zh-CN" dirty="0" smtClean="0"/>
          </a:p>
          <a:p>
            <a:pPr marL="342900" indent="-342900">
              <a:buAutoNum type="arabicPeriod"/>
            </a:pP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825959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the google testing</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20</a:t>
            </a:fld>
            <a:endParaRPr lang="nl-NL"/>
          </a:p>
        </p:txBody>
      </p:sp>
      <p:sp>
        <p:nvSpPr>
          <p:cNvPr id="5" name="Text Placeholder 4"/>
          <p:cNvSpPr>
            <a:spLocks noGrp="1"/>
          </p:cNvSpPr>
          <p:nvPr>
            <p:ph type="body" sz="quarter" idx="13"/>
          </p:nvPr>
        </p:nvSpPr>
        <p:spPr>
          <a:xfrm>
            <a:off x="480060" y="792000"/>
            <a:ext cx="7610400" cy="3960000"/>
          </a:xfrm>
        </p:spPr>
        <p:txBody>
          <a:bodyPr/>
          <a:lstStyle/>
          <a:p>
            <a:r>
              <a:rPr lang="en-US" dirty="0" smtClean="0"/>
              <a:t>Google have 20% time policy: google encouraged </a:t>
            </a:r>
            <a:r>
              <a:rPr lang="en-US" dirty="0"/>
              <a:t>employees to spend about 20 percent of their time experimenting with their own ideas</a:t>
            </a:r>
            <a:r>
              <a:rPr lang="en-US" dirty="0" smtClean="0"/>
              <a:t>.</a:t>
            </a:r>
          </a:p>
          <a:p>
            <a:endParaRPr lang="en-US" dirty="0" smtClean="0"/>
          </a:p>
          <a:p>
            <a:r>
              <a:rPr lang="en-US" dirty="0"/>
              <a:t>if new ideas are always encouraged by company to be put in practice , I think it is great, it will form a good atmosphere for </a:t>
            </a:r>
            <a:r>
              <a:rPr lang="en-US" dirty="0" smtClean="0"/>
              <a:t>innovation, </a:t>
            </a:r>
            <a:r>
              <a:rPr lang="en-US" dirty="0"/>
              <a:t>m</a:t>
            </a:r>
            <a:r>
              <a:rPr lang="en-US" dirty="0" smtClean="0"/>
              <a:t>aybe some good products come out some day like many </a:t>
            </a:r>
            <a:r>
              <a:rPr lang="en-US" dirty="0"/>
              <a:t>of the early prototypes that we have seen come from Google 20 percent efforts</a:t>
            </a:r>
            <a:endParaRPr lang="en-US" b="1" dirty="0" smtClean="0"/>
          </a:p>
          <a:p>
            <a:r>
              <a:rPr lang="en-US" dirty="0"/>
              <a:t/>
            </a:r>
            <a:br>
              <a:rPr lang="en-US" dirty="0"/>
            </a:br>
            <a:r>
              <a:rPr lang="en-US" dirty="0" smtClean="0"/>
              <a:t>	</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1161492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72" y="108000"/>
            <a:ext cx="7610400" cy="330200"/>
          </a:xfrm>
        </p:spPr>
        <p:txBody>
          <a:bodyPr/>
          <a:lstStyle/>
          <a:p>
            <a:r>
              <a:rPr lang="en-US" altLang="zh-CN" dirty="0"/>
              <a:t>What is quality</a:t>
            </a:r>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3</a:t>
            </a:fld>
            <a:endParaRPr lang="nl-NL"/>
          </a:p>
        </p:txBody>
      </p:sp>
      <p:sp>
        <p:nvSpPr>
          <p:cNvPr id="5" name="Text Placeholder 4"/>
          <p:cNvSpPr>
            <a:spLocks noGrp="1"/>
          </p:cNvSpPr>
          <p:nvPr>
            <p:ph type="body" sz="quarter" idx="13"/>
          </p:nvPr>
        </p:nvSpPr>
        <p:spPr/>
        <p:txBody>
          <a:bodyPr/>
          <a:lstStyle/>
          <a:p>
            <a:pPr marL="342900" indent="-342900">
              <a:buAutoNum type="arabicPeriod"/>
            </a:pPr>
            <a:r>
              <a:rPr lang="en-US" sz="1600" dirty="0" smtClean="0"/>
              <a:t>Quality </a:t>
            </a:r>
            <a:r>
              <a:rPr lang="en-US" sz="1600" dirty="0"/>
              <a:t>is a development issue, not a testing </a:t>
            </a:r>
            <a:r>
              <a:rPr lang="en-US" sz="1600" dirty="0" smtClean="0"/>
              <a:t>issue</a:t>
            </a:r>
            <a:endParaRPr lang="en-US" altLang="zh-CN" sz="1600" dirty="0" smtClean="0"/>
          </a:p>
          <a:p>
            <a:pPr marL="342900" indent="-342900">
              <a:buAutoNum type="arabicPeriod"/>
            </a:pPr>
            <a:r>
              <a:rPr lang="en-US" sz="1600" dirty="0" smtClean="0"/>
              <a:t>Quality </a:t>
            </a:r>
            <a:r>
              <a:rPr lang="en-US" sz="1600" dirty="0"/>
              <a:t>is more an act of prevention than it is </a:t>
            </a:r>
            <a:r>
              <a:rPr lang="en-US" sz="1600" dirty="0" smtClean="0"/>
              <a:t>detection</a:t>
            </a:r>
            <a:endParaRPr lang="en-US" altLang="zh-CN" sz="1600" dirty="0" smtClean="0"/>
          </a:p>
          <a:p>
            <a:pPr marL="342900" indent="-342900">
              <a:buAutoNum type="arabicPeriod"/>
            </a:pPr>
            <a:r>
              <a:rPr lang="en-US" sz="1600" dirty="0" smtClean="0"/>
              <a:t>The </a:t>
            </a:r>
            <a:r>
              <a:rPr lang="en-US" sz="1600" dirty="0"/>
              <a:t>marriage of development and testing is where quality is </a:t>
            </a:r>
            <a:r>
              <a:rPr lang="en-US" sz="1600" dirty="0" smtClean="0"/>
              <a:t>achieved</a:t>
            </a:r>
            <a:endParaRPr lang="en-US" sz="1600"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2404057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r>
              <a:rPr lang="en-US" altLang="zh-CN" dirty="0"/>
              <a:t> related with quality</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4</a:t>
            </a:fld>
            <a:endParaRPr lang="nl-NL"/>
          </a:p>
        </p:txBody>
      </p:sp>
      <p:sp>
        <p:nvSpPr>
          <p:cNvPr id="5" name="Text Placeholder 4"/>
          <p:cNvSpPr>
            <a:spLocks noGrp="1"/>
          </p:cNvSpPr>
          <p:nvPr>
            <p:ph type="body" sz="quarter" idx="13"/>
          </p:nvPr>
        </p:nvSpPr>
        <p:spPr/>
        <p:txBody>
          <a:bodyPr/>
          <a:lstStyle/>
          <a:p>
            <a:pPr marL="342900" indent="-342900">
              <a:buAutoNum type="arabicPeriod"/>
            </a:pPr>
            <a:r>
              <a:rPr lang="en-US" dirty="0"/>
              <a:t>software engineer (SWE</a:t>
            </a:r>
            <a:r>
              <a:rPr lang="en-US" dirty="0" smtClean="0"/>
              <a:t>)</a:t>
            </a:r>
            <a:endParaRPr lang="en-US" altLang="zh-CN" dirty="0" smtClean="0"/>
          </a:p>
          <a:p>
            <a:pPr marL="704850" lvl="1" indent="-342900">
              <a:buAutoNum type="arabicPeriod"/>
            </a:pPr>
            <a:r>
              <a:rPr lang="en-US" dirty="0"/>
              <a:t>write functional </a:t>
            </a:r>
            <a:r>
              <a:rPr lang="en-US" dirty="0" smtClean="0"/>
              <a:t>code</a:t>
            </a:r>
            <a:endParaRPr lang="en-US" altLang="zh-CN" dirty="0" smtClean="0"/>
          </a:p>
          <a:p>
            <a:pPr marL="704850" lvl="1" indent="-342900">
              <a:buAutoNum type="arabicPeriod"/>
            </a:pPr>
            <a:r>
              <a:rPr lang="en-US" dirty="0"/>
              <a:t>write a lot of test </a:t>
            </a:r>
            <a:r>
              <a:rPr lang="en-US" dirty="0" smtClean="0"/>
              <a:t>code</a:t>
            </a:r>
            <a:endParaRPr lang="en-US" altLang="zh-CN" dirty="0" smtClean="0"/>
          </a:p>
          <a:p>
            <a:pPr marL="342900" indent="-342900">
              <a:buAutoNum type="arabicPeriod"/>
            </a:pPr>
            <a:r>
              <a:rPr lang="en-US" dirty="0"/>
              <a:t>software engineer in test (</a:t>
            </a:r>
            <a:r>
              <a:rPr lang="en-US" dirty="0" smtClean="0"/>
              <a:t>SET)</a:t>
            </a:r>
            <a:endParaRPr lang="en-US" altLang="zh-CN" dirty="0" smtClean="0"/>
          </a:p>
          <a:p>
            <a:pPr marL="704850" lvl="1" indent="-342900">
              <a:buAutoNum type="arabicPeriod"/>
            </a:pPr>
            <a:r>
              <a:rPr lang="en-US" dirty="0"/>
              <a:t>focus </a:t>
            </a:r>
            <a:r>
              <a:rPr lang="en-US" dirty="0" smtClean="0"/>
              <a:t>on </a:t>
            </a:r>
            <a:r>
              <a:rPr lang="en-US" dirty="0"/>
              <a:t>testability and general test </a:t>
            </a:r>
            <a:r>
              <a:rPr lang="en-US" dirty="0" smtClean="0"/>
              <a:t>infrastructure</a:t>
            </a:r>
            <a:endParaRPr lang="en-US" altLang="zh-CN" dirty="0" smtClean="0"/>
          </a:p>
          <a:p>
            <a:pPr marL="704850" lvl="1" indent="-342900">
              <a:buAutoNum type="arabicPeriod"/>
            </a:pPr>
            <a:r>
              <a:rPr lang="en-US" dirty="0"/>
              <a:t>review </a:t>
            </a:r>
            <a:r>
              <a:rPr lang="en-US" dirty="0" smtClean="0"/>
              <a:t>designs, concerned </a:t>
            </a:r>
            <a:r>
              <a:rPr lang="en-US" dirty="0"/>
              <a:t>with increasing quality and test coverage </a:t>
            </a:r>
            <a:endParaRPr lang="en-US" altLang="zh-CN" dirty="0" smtClean="0"/>
          </a:p>
          <a:p>
            <a:pPr marL="342900" indent="-342900">
              <a:buAutoNum type="arabicPeriod"/>
            </a:pPr>
            <a:r>
              <a:rPr lang="en-US" dirty="0"/>
              <a:t>test engineer (TE) </a:t>
            </a:r>
            <a:endParaRPr lang="en-US" altLang="zh-CN" dirty="0" smtClean="0"/>
          </a:p>
          <a:p>
            <a:pPr marL="704850" lvl="1" indent="-342900">
              <a:buAutoNum type="arabicPeriod"/>
            </a:pPr>
            <a:r>
              <a:rPr lang="en-US" dirty="0"/>
              <a:t>product experts, quality advisers, and analyzers of </a:t>
            </a:r>
            <a:r>
              <a:rPr lang="en-US" dirty="0" smtClean="0"/>
              <a:t>risk</a:t>
            </a:r>
            <a:endParaRPr lang="en-US" altLang="zh-CN" dirty="0" smtClean="0"/>
          </a:p>
          <a:p>
            <a:pPr marL="704850" lvl="1" indent="-342900">
              <a:buAutoNum type="arabicPeriod"/>
            </a:pPr>
            <a:r>
              <a:rPr lang="en-US" dirty="0"/>
              <a:t>on behalf of the </a:t>
            </a:r>
            <a:r>
              <a:rPr lang="en-US" dirty="0" smtClean="0"/>
              <a:t>user</a:t>
            </a:r>
            <a:endParaRPr lang="en-US" altLang="zh-CN" dirty="0" smtClean="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63713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Google‘s Organizational Structure</a:t>
            </a:r>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5</a:t>
            </a:fld>
            <a:endParaRPr lang="nl-NL"/>
          </a:p>
        </p:txBody>
      </p:sp>
      <p:sp>
        <p:nvSpPr>
          <p:cNvPr id="6" name="Footer Placeholder 5"/>
          <p:cNvSpPr>
            <a:spLocks noGrp="1"/>
          </p:cNvSpPr>
          <p:nvPr>
            <p:ph type="ftr" sz="quarter" idx="3"/>
          </p:nvPr>
        </p:nvSpPr>
        <p:spPr/>
        <p:txBody>
          <a:bodyPr/>
          <a:lstStyle/>
          <a:p>
            <a:r>
              <a:rPr lang="en-US" smtClean="0"/>
              <a:t>Confidential</a:t>
            </a:r>
            <a:endParaRPr lang="en-US"/>
          </a:p>
        </p:txBody>
      </p:sp>
      <p:sp>
        <p:nvSpPr>
          <p:cNvPr id="8" name="Rectangle 7"/>
          <p:cNvSpPr/>
          <p:nvPr/>
        </p:nvSpPr>
        <p:spPr>
          <a:xfrm>
            <a:off x="4318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chrome</a:t>
            </a:r>
            <a:endParaRPr lang="en-US" dirty="0"/>
          </a:p>
        </p:txBody>
      </p:sp>
      <p:sp>
        <p:nvSpPr>
          <p:cNvPr id="9" name="Rectangle 8"/>
          <p:cNvSpPr/>
          <p:nvPr/>
        </p:nvSpPr>
        <p:spPr>
          <a:xfrm>
            <a:off x="17399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0" name="Rectangle 9"/>
          <p:cNvSpPr/>
          <p:nvPr/>
        </p:nvSpPr>
        <p:spPr>
          <a:xfrm>
            <a:off x="30734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gmail</a:t>
            </a:r>
            <a:endParaRPr lang="en-US" dirty="0"/>
          </a:p>
        </p:txBody>
      </p:sp>
      <p:sp>
        <p:nvSpPr>
          <p:cNvPr id="11" name="Rectangle 10"/>
          <p:cNvSpPr/>
          <p:nvPr/>
        </p:nvSpPr>
        <p:spPr>
          <a:xfrm>
            <a:off x="44196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a:t>
            </a:r>
            <a:endParaRPr lang="en-US" dirty="0"/>
          </a:p>
        </p:txBody>
      </p:sp>
      <p:sp>
        <p:nvSpPr>
          <p:cNvPr id="12" name="Rectangle 11"/>
          <p:cNvSpPr/>
          <p:nvPr/>
        </p:nvSpPr>
        <p:spPr>
          <a:xfrm>
            <a:off x="57658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blogger</a:t>
            </a:r>
            <a:endParaRPr lang="en-US" dirty="0"/>
          </a:p>
        </p:txBody>
      </p:sp>
      <p:sp>
        <p:nvSpPr>
          <p:cNvPr id="13" name="Rectangle 12"/>
          <p:cNvSpPr/>
          <p:nvPr/>
        </p:nvSpPr>
        <p:spPr>
          <a:xfrm>
            <a:off x="7099300" y="2819400"/>
            <a:ext cx="1028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ight Brace 14"/>
          <p:cNvSpPr/>
          <p:nvPr/>
        </p:nvSpPr>
        <p:spPr>
          <a:xfrm rot="5400000">
            <a:off x="4049712" y="173037"/>
            <a:ext cx="514350" cy="72612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3589337" y="4216400"/>
            <a:ext cx="1435100" cy="369332"/>
          </a:xfrm>
          <a:prstGeom prst="rect">
            <a:avLst/>
          </a:prstGeom>
          <a:noFill/>
        </p:spPr>
        <p:txBody>
          <a:bodyPr wrap="square" rtlCol="0">
            <a:spAutoFit/>
          </a:bodyPr>
          <a:lstStyle/>
          <a:p>
            <a:r>
              <a:rPr lang="en-US" dirty="0" smtClean="0"/>
              <a:t>Product line</a:t>
            </a:r>
            <a:endParaRPr lang="en-US" dirty="0"/>
          </a:p>
        </p:txBody>
      </p:sp>
      <p:sp>
        <p:nvSpPr>
          <p:cNvPr id="17" name="Rounded Rectangle 16"/>
          <p:cNvSpPr/>
          <p:nvPr/>
        </p:nvSpPr>
        <p:spPr>
          <a:xfrm>
            <a:off x="2984500" y="762000"/>
            <a:ext cx="2908300" cy="9271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 department</a:t>
            </a:r>
            <a:endParaRPr lang="en-US" dirty="0"/>
          </a:p>
        </p:txBody>
      </p:sp>
      <p:cxnSp>
        <p:nvCxnSpPr>
          <p:cNvPr id="19" name="Elbow Connector 18"/>
          <p:cNvCxnSpPr>
            <a:stCxn id="17" idx="2"/>
            <a:endCxn id="8" idx="0"/>
          </p:cNvCxnSpPr>
          <p:nvPr/>
        </p:nvCxnSpPr>
        <p:spPr>
          <a:xfrm rot="5400000">
            <a:off x="2127250" y="508000"/>
            <a:ext cx="1130300" cy="3492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2"/>
            <a:endCxn id="9" idx="0"/>
          </p:cNvCxnSpPr>
          <p:nvPr/>
        </p:nvCxnSpPr>
        <p:spPr>
          <a:xfrm rot="5400000">
            <a:off x="2781300" y="1162050"/>
            <a:ext cx="1130300" cy="218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0" idx="0"/>
          </p:cNvCxnSpPr>
          <p:nvPr/>
        </p:nvCxnSpPr>
        <p:spPr>
          <a:xfrm rot="5400000">
            <a:off x="3448050" y="1828800"/>
            <a:ext cx="1130300" cy="850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2"/>
            <a:endCxn id="11" idx="0"/>
          </p:cNvCxnSpPr>
          <p:nvPr/>
        </p:nvCxnSpPr>
        <p:spPr>
          <a:xfrm rot="16200000" flipH="1">
            <a:off x="4121150" y="2006600"/>
            <a:ext cx="1130300" cy="495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7" idx="2"/>
            <a:endCxn id="12" idx="0"/>
          </p:cNvCxnSpPr>
          <p:nvPr/>
        </p:nvCxnSpPr>
        <p:spPr>
          <a:xfrm rot="16200000" flipH="1">
            <a:off x="4794250" y="1333500"/>
            <a:ext cx="1130300" cy="1841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7" idx="2"/>
            <a:endCxn id="13" idx="0"/>
          </p:cNvCxnSpPr>
          <p:nvPr/>
        </p:nvCxnSpPr>
        <p:spPr>
          <a:xfrm rot="16200000" flipH="1">
            <a:off x="5461000" y="666750"/>
            <a:ext cx="1130300" cy="3175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89300" y="1866900"/>
            <a:ext cx="2514600" cy="338554"/>
          </a:xfrm>
          <a:prstGeom prst="rect">
            <a:avLst/>
          </a:prstGeom>
          <a:noFill/>
        </p:spPr>
        <p:txBody>
          <a:bodyPr wrap="square" rtlCol="0">
            <a:spAutoFit/>
          </a:bodyPr>
          <a:lstStyle/>
          <a:p>
            <a:r>
              <a:rPr lang="en-US" sz="1600" dirty="0" smtClean="0">
                <a:solidFill>
                  <a:srgbClr val="FF0000"/>
                </a:solidFill>
              </a:rPr>
              <a:t>Loan to different product</a:t>
            </a:r>
            <a:endParaRPr lang="en-US" sz="1600" dirty="0">
              <a:solidFill>
                <a:srgbClr val="FF0000"/>
              </a:solidFill>
            </a:endParaRPr>
          </a:p>
        </p:txBody>
      </p:sp>
    </p:spTree>
    <p:extLst>
      <p:ext uri="{BB962C8B-B14F-4D97-AF65-F5344CB8AC3E}">
        <p14:creationId xmlns:p14="http://schemas.microsoft.com/office/powerpoint/2010/main" val="428999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500"/>
                                        <p:tgtEl>
                                          <p:spTgt spid="30"/>
                                        </p:tgtEl>
                                      </p:cBhvr>
                                    </p:animEffect>
                                  </p:childTnLst>
                                </p:cTn>
                              </p:par>
                              <p:par>
                                <p:cTn id="57" presetID="22" presetClass="entr" presetSubtype="4"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par>
                                <p:cTn id="60" presetID="22" presetClass="entr" presetSubtype="4"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par>
                                <p:cTn id="63" presetID="2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par>
                                <p:cTn id="66" presetID="22" presetClass="entr" presetSubtype="4"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down)">
                                      <p:cBhvr>
                                        <p:cTn id="68" dur="500"/>
                                        <p:tgtEl>
                                          <p:spTgt spid="23"/>
                                        </p:tgtEl>
                                      </p:cBhvr>
                                    </p:animEffect>
                                  </p:childTnLst>
                                </p:cTn>
                              </p:par>
                              <p:par>
                                <p:cTn id="69" presetID="2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down)">
                                      <p:cBhvr>
                                        <p:cTn id="71" dur="500"/>
                                        <p:tgtEl>
                                          <p:spTgt spid="21"/>
                                        </p:tgtEl>
                                      </p:cBhvr>
                                    </p:animEffect>
                                  </p:childTnLst>
                                </p:cTn>
                              </p:par>
                              <p:par>
                                <p:cTn id="72" presetID="22" presetClass="entr" presetSubtype="4"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down)">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p:bldP spid="17"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Google‘s Organizational Structure</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6</a:t>
            </a:fld>
            <a:endParaRPr lang="nl-NL"/>
          </a:p>
        </p:txBody>
      </p:sp>
      <p:sp>
        <p:nvSpPr>
          <p:cNvPr id="5" name="Text Placeholder 4"/>
          <p:cNvSpPr>
            <a:spLocks noGrp="1"/>
          </p:cNvSpPr>
          <p:nvPr>
            <p:ph type="body" sz="quarter" idx="13"/>
          </p:nvPr>
        </p:nvSpPr>
        <p:spPr/>
        <p:txBody>
          <a:bodyPr/>
          <a:lstStyle/>
          <a:p>
            <a:r>
              <a:rPr lang="en-US" altLang="zh-CN" dirty="0"/>
              <a:t>1. </a:t>
            </a:r>
            <a:r>
              <a:rPr lang="en-US" dirty="0"/>
              <a:t>Test exists in a separate and horizontal Focus Area called Engineering Productivity</a:t>
            </a:r>
            <a:endParaRPr lang="en-US" altLang="zh-CN" dirty="0"/>
          </a:p>
          <a:p>
            <a:r>
              <a:rPr lang="en-US" altLang="zh-CN" dirty="0"/>
              <a:t>2. </a:t>
            </a:r>
            <a:r>
              <a:rPr lang="en-US" dirty="0"/>
              <a:t>If a development team wants us to take any shortcuts related to testing, these must be negotiated in advance and we can always decide to say no.</a:t>
            </a:r>
            <a:endParaRPr lang="en-US" altLang="zh-CN" dirty="0"/>
          </a:p>
          <a:p>
            <a:endParaRPr lang="en-US" dirty="0"/>
          </a:p>
          <a:p>
            <a:r>
              <a:rPr lang="en-US" dirty="0"/>
              <a:t>The on-loan status of testers also facilitates movement of SETs and TEs from project to project, which not only keeps them fresh and engaged, but also ensures that good ideas move rapidly around the company</a:t>
            </a:r>
            <a:endParaRPr lang="en-US" altLang="zh-CN" dirty="0"/>
          </a:p>
          <a:p>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7811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Versions in Google</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7</a:t>
            </a:fld>
            <a:endParaRPr lang="nl-NL"/>
          </a:p>
        </p:txBody>
      </p:sp>
      <p:sp>
        <p:nvSpPr>
          <p:cNvPr id="5" name="Text Placeholder 4"/>
          <p:cNvSpPr>
            <a:spLocks noGrp="1"/>
          </p:cNvSpPr>
          <p:nvPr>
            <p:ph type="body" sz="quarter" idx="13"/>
          </p:nvPr>
        </p:nvSpPr>
        <p:spPr/>
        <p:txBody>
          <a:bodyPr/>
          <a:lstStyle/>
          <a:p>
            <a:pPr marL="285750" indent="-285750">
              <a:buFont typeface="Arial" panose="020B0604020202020204" pitchFamily="34" charset="0"/>
              <a:buChar char="•"/>
            </a:pPr>
            <a:r>
              <a:rPr lang="en-US" dirty="0" smtClean="0"/>
              <a:t>Canary Channel</a:t>
            </a:r>
          </a:p>
          <a:p>
            <a:pPr marL="647700" lvl="1" indent="-285750"/>
            <a:r>
              <a:rPr lang="en-US" altLang="zh-CN" dirty="0" smtClean="0"/>
              <a:t>Nightly builds</a:t>
            </a:r>
          </a:p>
          <a:p>
            <a:pPr marL="285750" indent="-285750">
              <a:buFont typeface="Arial" panose="020B0604020202020204" pitchFamily="34" charset="0"/>
              <a:buChar char="•"/>
            </a:pPr>
            <a:r>
              <a:rPr lang="en-US" dirty="0"/>
              <a:t>Dev </a:t>
            </a:r>
            <a:r>
              <a:rPr lang="en-US" dirty="0" smtClean="0"/>
              <a:t>Channel</a:t>
            </a:r>
          </a:p>
          <a:p>
            <a:pPr marL="647700" lvl="1" indent="-285750"/>
            <a:r>
              <a:rPr lang="en-US" dirty="0" smtClean="0"/>
              <a:t>Debug build</a:t>
            </a:r>
            <a:endParaRPr lang="en-US" altLang="zh-CN" dirty="0" smtClean="0"/>
          </a:p>
          <a:p>
            <a:pPr marL="285750" indent="-285750">
              <a:buFont typeface="Arial" panose="020B0604020202020204" pitchFamily="34" charset="0"/>
              <a:buChar char="•"/>
            </a:pPr>
            <a:r>
              <a:rPr lang="en-US" dirty="0"/>
              <a:t>Test </a:t>
            </a:r>
            <a:r>
              <a:rPr lang="en-US" dirty="0" smtClean="0"/>
              <a:t>Channel</a:t>
            </a:r>
            <a:endParaRPr lang="en-US" altLang="zh-CN" dirty="0" smtClean="0"/>
          </a:p>
          <a:p>
            <a:pPr marL="647700" lvl="1" indent="-285750"/>
            <a:r>
              <a:rPr lang="en-US" altLang="zh-CN" dirty="0" smtClean="0"/>
              <a:t>Internal test</a:t>
            </a:r>
            <a:r>
              <a:rPr lang="en-US" dirty="0" smtClean="0"/>
              <a:t> </a:t>
            </a:r>
            <a:endParaRPr lang="en-US" altLang="zh-CN" dirty="0" smtClean="0"/>
          </a:p>
          <a:p>
            <a:pPr marL="285750" indent="-285750">
              <a:buFont typeface="Arial" panose="020B0604020202020204" pitchFamily="34" charset="0"/>
              <a:buChar char="•"/>
            </a:pPr>
            <a:r>
              <a:rPr lang="en-US" dirty="0"/>
              <a:t>Beta Channel or Release </a:t>
            </a:r>
            <a:r>
              <a:rPr lang="en-US" dirty="0" smtClean="0"/>
              <a:t>Channel</a:t>
            </a:r>
            <a:endParaRPr lang="en-US" dirty="0"/>
          </a:p>
          <a:p>
            <a:pPr marL="647700" lvl="1" indent="-285750"/>
            <a:r>
              <a:rPr lang="en-US" dirty="0"/>
              <a:t>Build the core of a product and </a:t>
            </a:r>
            <a:r>
              <a:rPr lang="en-US" dirty="0" smtClean="0"/>
              <a:t>release it</a:t>
            </a:r>
          </a:p>
          <a:p>
            <a:pPr marL="647700" lvl="1" indent="-285750"/>
            <a:r>
              <a:rPr lang="en-US" dirty="0"/>
              <a:t>Get feedback and </a:t>
            </a:r>
            <a:r>
              <a:rPr lang="en-US" dirty="0" smtClean="0"/>
              <a:t>iterate</a:t>
            </a:r>
            <a:endParaRPr lang="en-US" altLang="zh-CN"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565768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SET</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8</a:t>
            </a:fld>
            <a:endParaRPr lang="nl-NL"/>
          </a:p>
        </p:txBody>
      </p:sp>
      <p:sp>
        <p:nvSpPr>
          <p:cNvPr id="5" name="Text Placeholder 4"/>
          <p:cNvSpPr>
            <a:spLocks noGrp="1"/>
          </p:cNvSpPr>
          <p:nvPr>
            <p:ph type="body" sz="quarter" idx="13"/>
          </p:nvPr>
        </p:nvSpPr>
        <p:spPr>
          <a:xfrm>
            <a:off x="457200" y="1287300"/>
            <a:ext cx="7610400" cy="1849600"/>
          </a:xfrm>
        </p:spPr>
        <p:txBody>
          <a:bodyPr/>
          <a:lstStyle/>
          <a:p>
            <a:pPr marL="285750" indent="-285750">
              <a:buFont typeface="Arial" panose="020B0604020202020204" pitchFamily="34" charset="0"/>
              <a:buChar char="•"/>
            </a:pPr>
            <a:r>
              <a:rPr lang="en-US" dirty="0" smtClean="0"/>
              <a:t>Testability </a:t>
            </a:r>
            <a:r>
              <a:rPr lang="en-US" dirty="0"/>
              <a:t>is </a:t>
            </a:r>
            <a:r>
              <a:rPr lang="en-US" dirty="0" smtClean="0"/>
              <a:t>another </a:t>
            </a:r>
            <a:r>
              <a:rPr lang="en-US" dirty="0"/>
              <a:t>feature of the </a:t>
            </a:r>
            <a:r>
              <a:rPr lang="en-US" dirty="0" smtClean="0"/>
              <a:t>application own by SET</a:t>
            </a:r>
            <a:endParaRPr lang="en-US" altLang="zh-CN" dirty="0" smtClean="0"/>
          </a:p>
          <a:p>
            <a:pPr marL="647700" lvl="1" indent="-285750"/>
            <a:r>
              <a:rPr lang="en-US" dirty="0" smtClean="0"/>
              <a:t>creating vs breaking = feature code vs test code</a:t>
            </a:r>
            <a:endParaRPr lang="en-US" altLang="zh-CN" dirty="0" smtClean="0"/>
          </a:p>
          <a:p>
            <a:pPr marL="285750" indent="-285750">
              <a:buFont typeface="Arial" panose="020B0604020202020204" pitchFamily="34" charset="0"/>
              <a:buChar char="•"/>
            </a:pPr>
            <a:r>
              <a:rPr lang="en-US" dirty="0" smtClean="0"/>
              <a:t>Not SWE or SE</a:t>
            </a:r>
          </a:p>
          <a:p>
            <a:pPr marL="647700" lvl="1" indent="-285750"/>
            <a:r>
              <a:rPr lang="en-US" dirty="0" smtClean="0"/>
              <a:t>Strong </a:t>
            </a:r>
            <a:r>
              <a:rPr lang="en-US" dirty="0"/>
              <a:t>enough programmers </a:t>
            </a:r>
            <a:r>
              <a:rPr lang="en-US" dirty="0" smtClean="0"/>
              <a:t>to write feature code, strong </a:t>
            </a:r>
            <a:r>
              <a:rPr lang="en-US" dirty="0"/>
              <a:t>enough testers to test about anything, and able to manage their own work and </a:t>
            </a:r>
            <a:r>
              <a:rPr lang="en-US" dirty="0" smtClean="0"/>
              <a:t>tools</a:t>
            </a:r>
            <a:endParaRPr lang="en-US" dirty="0"/>
          </a:p>
        </p:txBody>
      </p:sp>
      <p:sp>
        <p:nvSpPr>
          <p:cNvPr id="6" name="Footer Placeholder 5"/>
          <p:cNvSpPr>
            <a:spLocks noGrp="1"/>
          </p:cNvSpPr>
          <p:nvPr>
            <p:ph type="ftr" sz="quarter" idx="3"/>
          </p:nvPr>
        </p:nvSpPr>
        <p:spPr/>
        <p:txBody>
          <a:bodyPr/>
          <a:lstStyle/>
          <a:p>
            <a:r>
              <a:rPr lang="en-US" smtClean="0"/>
              <a:t>Confidential</a:t>
            </a:r>
            <a:endParaRPr lang="en-US"/>
          </a:p>
        </p:txBody>
      </p:sp>
    </p:spTree>
    <p:extLst>
      <p:ext uri="{BB962C8B-B14F-4D97-AF65-F5344CB8AC3E}">
        <p14:creationId xmlns:p14="http://schemas.microsoft.com/office/powerpoint/2010/main" val="83720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life of SET</a:t>
            </a:r>
            <a:endParaRPr lang="en-US" dirty="0"/>
          </a:p>
        </p:txBody>
      </p:sp>
      <p:sp>
        <p:nvSpPr>
          <p:cNvPr id="3" name="Date Placeholder 2"/>
          <p:cNvSpPr>
            <a:spLocks noGrp="1"/>
          </p:cNvSpPr>
          <p:nvPr>
            <p:ph type="dt" sz="half" idx="10"/>
          </p:nvPr>
        </p:nvSpPr>
        <p:spPr/>
        <p:txBody>
          <a:bodyPr/>
          <a:lstStyle/>
          <a:p>
            <a:fld id="{59CC2D8A-AC8F-4602-BEC2-2FA9EA9EB222}" type="datetime1">
              <a:rPr lang="en-US" smtClean="0"/>
              <a:t>8/17/2015</a:t>
            </a:fld>
            <a:endParaRPr lang="nl-NL"/>
          </a:p>
        </p:txBody>
      </p:sp>
      <p:sp>
        <p:nvSpPr>
          <p:cNvPr id="4" name="Slide Number Placeholder 3"/>
          <p:cNvSpPr>
            <a:spLocks noGrp="1"/>
          </p:cNvSpPr>
          <p:nvPr>
            <p:ph type="sldNum" sz="quarter" idx="12"/>
          </p:nvPr>
        </p:nvSpPr>
        <p:spPr/>
        <p:txBody>
          <a:bodyPr/>
          <a:lstStyle/>
          <a:p>
            <a:r>
              <a:rPr lang="nl-NL" smtClean="0"/>
              <a:t>Slide </a:t>
            </a:r>
            <a:fld id="{1D9B13CD-33A0-446D-8703-F89F9F109F54}" type="slidenum">
              <a:rPr lang="nl-NL" smtClean="0"/>
              <a:t>9</a:t>
            </a:fld>
            <a:endParaRPr lang="nl-NL"/>
          </a:p>
        </p:txBody>
      </p:sp>
      <p:sp>
        <p:nvSpPr>
          <p:cNvPr id="5" name="Text Placeholder 4"/>
          <p:cNvSpPr>
            <a:spLocks noGrp="1"/>
          </p:cNvSpPr>
          <p:nvPr>
            <p:ph type="body" sz="quarter" idx="13"/>
          </p:nvPr>
        </p:nvSpPr>
        <p:spPr>
          <a:xfrm>
            <a:off x="337900" y="908032"/>
            <a:ext cx="7610400" cy="692243"/>
          </a:xfrm>
        </p:spPr>
        <p:txBody>
          <a:bodyPr>
            <a:normAutofit/>
          </a:bodyPr>
          <a:lstStyle/>
          <a:p>
            <a:r>
              <a:rPr lang="en-US" altLang="zh-CN" dirty="0" smtClean="0"/>
              <a:t>Requirement</a:t>
            </a:r>
          </a:p>
          <a:p>
            <a:pPr marL="285750" indent="-285750">
              <a:buFont typeface="Arial" panose="020B0604020202020204" pitchFamily="34" charset="0"/>
              <a:buChar char="•"/>
            </a:pPr>
            <a:r>
              <a:rPr lang="en-US" altLang="zh-CN" sz="1600" dirty="0" smtClean="0"/>
              <a:t>SET need </a:t>
            </a:r>
            <a:r>
              <a:rPr lang="en-US" sz="1600" dirty="0"/>
              <a:t>broadest view of the product</a:t>
            </a:r>
            <a:endParaRPr lang="en-US" altLang="zh-CN" dirty="0" smtClean="0"/>
          </a:p>
          <a:p>
            <a:endParaRPr lang="en-US" dirty="0" smtClean="0"/>
          </a:p>
        </p:txBody>
      </p:sp>
      <p:sp>
        <p:nvSpPr>
          <p:cNvPr id="6" name="Footer Placeholder 5"/>
          <p:cNvSpPr>
            <a:spLocks noGrp="1"/>
          </p:cNvSpPr>
          <p:nvPr>
            <p:ph type="ftr" sz="quarter" idx="3"/>
          </p:nvPr>
        </p:nvSpPr>
        <p:spPr/>
        <p:txBody>
          <a:bodyPr/>
          <a:lstStyle/>
          <a:p>
            <a:r>
              <a:rPr lang="en-US" smtClean="0"/>
              <a:t>Confidential</a:t>
            </a:r>
            <a:endParaRPr lang="en-US"/>
          </a:p>
        </p:txBody>
      </p:sp>
      <p:sp>
        <p:nvSpPr>
          <p:cNvPr id="8" name="TextBox 7"/>
          <p:cNvSpPr txBox="1"/>
          <p:nvPr/>
        </p:nvSpPr>
        <p:spPr>
          <a:xfrm>
            <a:off x="305351" y="2361095"/>
            <a:ext cx="3137397" cy="2508379"/>
          </a:xfrm>
          <a:prstGeom prst="rect">
            <a:avLst/>
          </a:prstGeom>
          <a:noFill/>
        </p:spPr>
        <p:txBody>
          <a:bodyPr wrap="none" rtlCol="0">
            <a:spAutoFit/>
          </a:bodyPr>
          <a:lstStyle/>
          <a:p>
            <a:r>
              <a:rPr lang="en-US" dirty="0">
                <a:solidFill>
                  <a:schemeClr val="tx2"/>
                </a:solidFill>
              </a:rPr>
              <a:t>What to do</a:t>
            </a:r>
          </a:p>
          <a:p>
            <a:pPr marL="285750" indent="-285750">
              <a:spcAft>
                <a:spcPts val="600"/>
              </a:spcAft>
              <a:buFont typeface="Arial" pitchFamily="34" charset="0"/>
              <a:buChar char="•"/>
            </a:pPr>
            <a:r>
              <a:rPr lang="en-US" sz="1600" dirty="0">
                <a:solidFill>
                  <a:schemeClr val="tx2"/>
                </a:solidFill>
              </a:rPr>
              <a:t>Reviewing design documents</a:t>
            </a:r>
            <a:endParaRPr lang="en-US" altLang="zh-CN" sz="1600" dirty="0">
              <a:solidFill>
                <a:schemeClr val="tx2"/>
              </a:solidFill>
            </a:endParaRPr>
          </a:p>
          <a:p>
            <a:pPr marL="647700" lvl="1" indent="-285750">
              <a:buFont typeface="Arial" panose="020B0604020202020204" pitchFamily="34" charset="0"/>
              <a:buChar char="•"/>
            </a:pPr>
            <a:r>
              <a:rPr lang="en-US" sz="1400" dirty="0">
                <a:solidFill>
                  <a:schemeClr val="tx2"/>
                </a:solidFill>
              </a:rPr>
              <a:t>Completeness</a:t>
            </a:r>
            <a:endParaRPr lang="en-US" altLang="zh-CN" sz="1400" dirty="0">
              <a:solidFill>
                <a:schemeClr val="tx2"/>
              </a:solidFill>
            </a:endParaRPr>
          </a:p>
          <a:p>
            <a:pPr marL="647700" lvl="1" indent="-285750">
              <a:buFont typeface="Arial" panose="020B0604020202020204" pitchFamily="34" charset="0"/>
              <a:buChar char="•"/>
            </a:pPr>
            <a:r>
              <a:rPr lang="en-US" sz="1400" dirty="0">
                <a:solidFill>
                  <a:schemeClr val="tx2"/>
                </a:solidFill>
              </a:rPr>
              <a:t>Correctness</a:t>
            </a:r>
            <a:endParaRPr lang="en-US" altLang="zh-CN" sz="1400" dirty="0">
              <a:solidFill>
                <a:schemeClr val="tx2"/>
              </a:solidFill>
            </a:endParaRPr>
          </a:p>
          <a:p>
            <a:pPr marL="647700" lvl="1" indent="-285750">
              <a:buFont typeface="Arial" panose="020B0604020202020204" pitchFamily="34" charset="0"/>
              <a:buChar char="•"/>
            </a:pPr>
            <a:r>
              <a:rPr lang="en-US" sz="1400" dirty="0">
                <a:solidFill>
                  <a:schemeClr val="tx2"/>
                </a:solidFill>
              </a:rPr>
              <a:t>Consistency</a:t>
            </a:r>
            <a:endParaRPr lang="en-US" altLang="zh-CN" sz="1400" dirty="0">
              <a:solidFill>
                <a:schemeClr val="tx2"/>
              </a:solidFill>
            </a:endParaRPr>
          </a:p>
          <a:p>
            <a:pPr marL="647700" lvl="1" indent="-285750">
              <a:buFont typeface="Arial" panose="020B0604020202020204" pitchFamily="34" charset="0"/>
              <a:buChar char="•"/>
            </a:pPr>
            <a:r>
              <a:rPr lang="en-US" sz="1400" dirty="0">
                <a:solidFill>
                  <a:schemeClr val="tx2"/>
                </a:solidFill>
              </a:rPr>
              <a:t>Design</a:t>
            </a:r>
            <a:endParaRPr lang="en-US" altLang="zh-CN" sz="1400" dirty="0">
              <a:solidFill>
                <a:schemeClr val="tx2"/>
              </a:solidFill>
            </a:endParaRPr>
          </a:p>
          <a:p>
            <a:pPr marL="647700" lvl="1" indent="-285750">
              <a:buFont typeface="Arial" panose="020B0604020202020204" pitchFamily="34" charset="0"/>
              <a:buChar char="•"/>
            </a:pPr>
            <a:r>
              <a:rPr lang="en-US" sz="1400" dirty="0">
                <a:solidFill>
                  <a:schemeClr val="tx2"/>
                </a:solidFill>
              </a:rPr>
              <a:t>Interfaces and protocols</a:t>
            </a:r>
            <a:endParaRPr lang="en-US" altLang="zh-CN" sz="1400" dirty="0">
              <a:solidFill>
                <a:schemeClr val="tx2"/>
              </a:solidFill>
            </a:endParaRPr>
          </a:p>
          <a:p>
            <a:pPr marL="647700" lvl="1" indent="-285750">
              <a:buFont typeface="Arial" panose="020B0604020202020204" pitchFamily="34" charset="0"/>
              <a:buChar char="•"/>
            </a:pPr>
            <a:r>
              <a:rPr lang="en-US" sz="1400" dirty="0">
                <a:solidFill>
                  <a:schemeClr val="tx2"/>
                </a:solidFill>
              </a:rPr>
              <a:t>Testability</a:t>
            </a:r>
          </a:p>
          <a:p>
            <a:pPr marL="285750" indent="-285750">
              <a:buFont typeface="Arial" panose="020B0604020202020204" pitchFamily="34" charset="0"/>
              <a:buChar char="•"/>
            </a:pPr>
            <a:r>
              <a:rPr lang="en-US" altLang="zh-CN" sz="1600" dirty="0">
                <a:solidFill>
                  <a:schemeClr val="tx2"/>
                </a:solidFill>
              </a:rPr>
              <a:t>Code review</a:t>
            </a:r>
          </a:p>
          <a:p>
            <a:endParaRPr lang="en-US" dirty="0"/>
          </a:p>
        </p:txBody>
      </p:sp>
      <p:sp>
        <p:nvSpPr>
          <p:cNvPr id="9" name="TextBox 8"/>
          <p:cNvSpPr txBox="1"/>
          <p:nvPr/>
        </p:nvSpPr>
        <p:spPr>
          <a:xfrm>
            <a:off x="4787900" y="1600275"/>
            <a:ext cx="4356100" cy="2369880"/>
          </a:xfrm>
          <a:prstGeom prst="rect">
            <a:avLst/>
          </a:prstGeom>
          <a:noFill/>
        </p:spPr>
        <p:txBody>
          <a:bodyPr wrap="square" rtlCol="0">
            <a:spAutoFit/>
          </a:bodyPr>
          <a:lstStyle/>
          <a:p>
            <a:r>
              <a:rPr lang="en-US" dirty="0">
                <a:solidFill>
                  <a:schemeClr val="tx2"/>
                </a:solidFill>
              </a:rPr>
              <a:t>Output</a:t>
            </a:r>
            <a:endParaRPr lang="en-US" altLang="zh-CN" dirty="0">
              <a:solidFill>
                <a:schemeClr val="tx2"/>
              </a:solidFill>
            </a:endParaRPr>
          </a:p>
          <a:p>
            <a:pPr marL="342900" indent="-342900">
              <a:buFont typeface="Arial" panose="020B0604020202020204" pitchFamily="34" charset="0"/>
              <a:buChar char="•"/>
            </a:pPr>
            <a:r>
              <a:rPr lang="en-US" sz="1600" dirty="0">
                <a:solidFill>
                  <a:schemeClr val="tx2"/>
                </a:solidFill>
              </a:rPr>
              <a:t>Isolate the interfaces</a:t>
            </a:r>
            <a:r>
              <a:rPr lang="zh-CN" altLang="en-US" sz="1600" dirty="0">
                <a:solidFill>
                  <a:schemeClr val="tx2"/>
                </a:solidFill>
              </a:rPr>
              <a:t>，</a:t>
            </a:r>
            <a:r>
              <a:rPr lang="en-US" sz="1600" dirty="0">
                <a:solidFill>
                  <a:schemeClr val="tx2"/>
                </a:solidFill>
              </a:rPr>
              <a:t>create mocks and fakes</a:t>
            </a:r>
            <a:endParaRPr lang="en-US" altLang="zh-CN" sz="1600" dirty="0">
              <a:solidFill>
                <a:schemeClr val="tx2"/>
              </a:solidFill>
            </a:endParaRPr>
          </a:p>
          <a:p>
            <a:pPr marL="342900" indent="-342900">
              <a:buFont typeface="Arial" panose="020B0604020202020204" pitchFamily="34" charset="0"/>
              <a:buChar char="•"/>
            </a:pPr>
            <a:r>
              <a:rPr lang="en-US" sz="1600" dirty="0">
                <a:solidFill>
                  <a:schemeClr val="tx2"/>
                </a:solidFill>
              </a:rPr>
              <a:t>build a lightweight automation framework that allows the mocked system to be built and executed</a:t>
            </a:r>
            <a:r>
              <a:rPr lang="zh-CN" altLang="en-US" sz="1600" dirty="0">
                <a:solidFill>
                  <a:schemeClr val="tx2"/>
                </a:solidFill>
              </a:rPr>
              <a:t>，</a:t>
            </a:r>
            <a:r>
              <a:rPr lang="en-US" altLang="zh-CN" sz="1600" dirty="0">
                <a:solidFill>
                  <a:schemeClr val="tx2"/>
                </a:solidFill>
              </a:rPr>
              <a:t>SWE</a:t>
            </a:r>
            <a:r>
              <a:rPr lang="zh-CN" altLang="en-US" sz="1600" dirty="0">
                <a:solidFill>
                  <a:schemeClr val="tx2"/>
                </a:solidFill>
              </a:rPr>
              <a:t> </a:t>
            </a:r>
            <a:r>
              <a:rPr lang="en-US" altLang="zh-CN" sz="1600" dirty="0">
                <a:solidFill>
                  <a:schemeClr val="tx2"/>
                </a:solidFill>
              </a:rPr>
              <a:t>can </a:t>
            </a:r>
            <a:r>
              <a:rPr lang="en-US" sz="1600" dirty="0">
                <a:solidFill>
                  <a:schemeClr val="tx2"/>
                </a:solidFill>
              </a:rPr>
              <a:t>run the test automation before they check in the codes.</a:t>
            </a:r>
            <a:endParaRPr lang="en-US" altLang="zh-CN" sz="1600" dirty="0">
              <a:solidFill>
                <a:schemeClr val="tx2"/>
              </a:solidFill>
            </a:endParaRPr>
          </a:p>
          <a:p>
            <a:endParaRPr lang="en-US" dirty="0"/>
          </a:p>
        </p:txBody>
      </p:sp>
      <p:sp>
        <p:nvSpPr>
          <p:cNvPr id="10" name="Right Brace 9"/>
          <p:cNvSpPr/>
          <p:nvPr/>
        </p:nvSpPr>
        <p:spPr>
          <a:xfrm>
            <a:off x="4305300" y="1384300"/>
            <a:ext cx="393700" cy="2230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9941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0" grpId="0" animBg="1"/>
    </p:bldLst>
  </p:timing>
</p:sld>
</file>

<file path=ppt/theme/theme1.xml><?xml version="1.0" encoding="utf-8"?>
<a:theme xmlns:a="http://schemas.openxmlformats.org/drawingml/2006/main" name="NewPPT_template">
  <a:themeElements>
    <a:clrScheme name="ASML">
      <a:dk1>
        <a:srgbClr val="0F238C"/>
      </a:dk1>
      <a:lt1>
        <a:srgbClr val="FFFFFF"/>
      </a:lt1>
      <a:dk2>
        <a:srgbClr val="1C7DDB"/>
      </a:dk2>
      <a:lt2>
        <a:srgbClr val="86CEF4"/>
      </a:lt2>
      <a:accent1>
        <a:srgbClr val="0F238C"/>
      </a:accent1>
      <a:accent2>
        <a:srgbClr val="8E8E8E"/>
      </a:accent2>
      <a:accent3>
        <a:srgbClr val="FF7F45"/>
      </a:accent3>
      <a:accent4>
        <a:srgbClr val="34B233"/>
      </a:accent4>
      <a:accent5>
        <a:srgbClr val="FED100"/>
      </a:accent5>
      <a:accent6>
        <a:srgbClr val="1C7DDB"/>
      </a:accent6>
      <a:hlink>
        <a:srgbClr val="1C7DDB"/>
      </a:hlink>
      <a:folHlink>
        <a:srgbClr val="8E8E8E"/>
      </a:folHlink>
    </a:clrScheme>
    <a:fontScheme name="ASML_arial">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NewPPT_template</Template>
  <TotalTime>3428</TotalTime>
  <Words>1079</Words>
  <Application>Microsoft Office PowerPoint</Application>
  <PresentationFormat>On-screen Show (16:9)</PresentationFormat>
  <Paragraphs>210</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NewPPT_template</vt:lpstr>
      <vt:lpstr>Testing of Google</vt:lpstr>
      <vt:lpstr>content</vt:lpstr>
      <vt:lpstr>What is quality</vt:lpstr>
      <vt:lpstr>Roles related with quality</vt:lpstr>
      <vt:lpstr>Google‘s Organizational Structure</vt:lpstr>
      <vt:lpstr>Google‘s Organizational Structure</vt:lpstr>
      <vt:lpstr>Versions in Google</vt:lpstr>
      <vt:lpstr>What is SET</vt:lpstr>
      <vt:lpstr>The life of SET</vt:lpstr>
      <vt:lpstr>Types of Tests</vt:lpstr>
      <vt:lpstr>The life of TEs</vt:lpstr>
      <vt:lpstr>Make test plan with ACC(Attribute Component  Capability ) </vt:lpstr>
      <vt:lpstr>PowerPoint Presentation</vt:lpstr>
      <vt:lpstr>Risk analysis</vt:lpstr>
      <vt:lpstr>Risk analysis example</vt:lpstr>
      <vt:lpstr>Fatal Flaws in Google’s Process</vt:lpstr>
      <vt:lpstr>What can we learn from the google testing</vt:lpstr>
      <vt:lpstr>What can we learn from the google testing</vt:lpstr>
      <vt:lpstr>What can we learn from the google testing</vt:lpstr>
      <vt:lpstr>What can we learn from the google testing</vt:lpstr>
    </vt:vector>
  </TitlesOfParts>
  <Company>ASML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Template for a PowerPoint presentation</dc:subject>
  <dc:creator>Claire Qin</dc:creator>
  <dc:description>versie 1.3</dc:description>
  <cp:lastModifiedBy>Claire Qin</cp:lastModifiedBy>
  <cp:revision>134</cp:revision>
  <dcterms:created xsi:type="dcterms:W3CDTF">2015-08-07T08:23:34Z</dcterms:created>
  <dcterms:modified xsi:type="dcterms:W3CDTF">2015-08-17T04:06:27Z</dcterms:modified>
  <cp:category>Corporate Identity</cp:category>
</cp:coreProperties>
</file>