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2" r:id="rId4"/>
    <p:sldId id="263" r:id="rId5"/>
    <p:sldId id="257" r:id="rId6"/>
    <p:sldId id="264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1867" autoAdjust="0"/>
  </p:normalViewPr>
  <p:slideViewPr>
    <p:cSldViewPr snapToGrid="0">
      <p:cViewPr varScale="1">
        <p:scale>
          <a:sx n="61" d="100"/>
          <a:sy n="61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or_000\Documents\a.SD\7056%20Software%20Testing%20Verification\Project\Phase_2\CopyOfHitHub_27.4.15\Final%20report\Registration%20Page\Testing%20Spreadsheet%20v1.0%20RegistrationP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Software-Testing-And-Verification\Final%20report\Testing%20Spreadsheet%20v1.0%20AboutPa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nie\Documents\Software%20Development\CSC7056%20Software%20Testing%20&amp;%20Verification\Group%20Project\Software-Testing-And-Verification\Final%20report\Forgot%20Password%20Page\Testing%20Spreadsheet%20v1.0%20ForgotPasswordPag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Testing-and-Vertification\Software-Testing-And-Verification\Final%20report\Schedule%20Page\Testing%20Spreadsheet%20v1.0%20OrderSchedulePag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hale:GitHub:Software-Testing-And-Verification:Testing%20Spreadsheet%20v1.0%20OrderReceipt_AdamHa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mcclune:Documents:GitHub%20Repositories:Software-Testing-And-Verification:Final%20report:Manage%20Account%20Page:Testing%20Spreadsheet%20v1.0%20ManageAccoun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Cases'!$T$27:$T$31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Cases'!$U$27:$U$31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007976"/>
        <c:axId val="332010720"/>
      </c:barChart>
      <c:catAx>
        <c:axId val="33200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2010720"/>
        <c:crosses val="autoZero"/>
        <c:auto val="1"/>
        <c:lblAlgn val="ctr"/>
        <c:lblOffset val="100"/>
        <c:noMultiLvlLbl val="0"/>
      </c:catAx>
      <c:valAx>
        <c:axId val="33201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007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6117632"/>
        <c:axId val="286118416"/>
      </c:barChart>
      <c:catAx>
        <c:axId val="286117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6118416"/>
        <c:crosses val="autoZero"/>
        <c:auto val="1"/>
        <c:lblAlgn val="ctr"/>
        <c:lblOffset val="100"/>
        <c:noMultiLvlLbl val="0"/>
      </c:catAx>
      <c:valAx>
        <c:axId val="28611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611763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502064"/>
        <c:axId val="329502456"/>
      </c:barChart>
      <c:catAx>
        <c:axId val="32950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9502456"/>
        <c:crosses val="autoZero"/>
        <c:auto val="1"/>
        <c:lblAlgn val="ctr"/>
        <c:lblOffset val="100"/>
        <c:noMultiLvlLbl val="0"/>
      </c:catAx>
      <c:valAx>
        <c:axId val="329502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502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621787658216017E-2"/>
          <c:y val="2.7002666400944057E-2"/>
          <c:w val="0.91203143222925831"/>
          <c:h val="0.8969188905105294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Cases'!$T$43:$T$47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Cases'!$U$43:$U$47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503240"/>
        <c:axId val="286116064"/>
      </c:barChart>
      <c:catAx>
        <c:axId val="329503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6116064"/>
        <c:crosses val="autoZero"/>
        <c:auto val="1"/>
        <c:lblAlgn val="ctr"/>
        <c:lblOffset val="100"/>
        <c:noMultiLvlLbl val="0"/>
      </c:catAx>
      <c:valAx>
        <c:axId val="28611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503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6121160"/>
        <c:axId val="329506376"/>
      </c:barChart>
      <c:catAx>
        <c:axId val="286121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9506376"/>
        <c:crosses val="autoZero"/>
        <c:auto val="1"/>
        <c:lblAlgn val="ctr"/>
        <c:lblOffset val="100"/>
        <c:noMultiLvlLbl val="0"/>
      </c:catAx>
      <c:valAx>
        <c:axId val="329506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6121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Cases'!$T$28:$T$32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Cases'!$U$28:$U$32</c:f>
              <c:numCache>
                <c:formatCode>General</c:formatCode>
                <c:ptCount val="5"/>
                <c:pt idx="0">
                  <c:v>1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509120"/>
        <c:axId val="332009936"/>
      </c:barChart>
      <c:catAx>
        <c:axId val="32950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2009936"/>
        <c:crosses val="autoZero"/>
        <c:auto val="1"/>
        <c:lblAlgn val="ctr"/>
        <c:lblOffset val="100"/>
        <c:noMultiLvlLbl val="0"/>
      </c:catAx>
      <c:valAx>
        <c:axId val="33200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509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A1A5-6ED4-445C-8A61-96206ADF842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4F20-BBD0-4CAE-A1CC-900973F4C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Forgot password</a:t>
            </a:r>
            <a:r>
              <a:rPr lang="en-GB" baseline="0" dirty="0" smtClean="0"/>
              <a:t> functions fine</a:t>
            </a:r>
          </a:p>
          <a:p>
            <a:r>
              <a:rPr lang="en-GB" dirty="0" smtClean="0"/>
              <a:t>User should know themselves</a:t>
            </a:r>
            <a:r>
              <a:rPr lang="en-GB" baseline="0" dirty="0" smtClean="0"/>
              <a:t> that they entered a forgot password request on the Pizza IT site and that they’ll soon receive an email containing their password</a:t>
            </a:r>
          </a:p>
          <a:p>
            <a:r>
              <a:rPr lang="en-GB" baseline="0" dirty="0" smtClean="0"/>
              <a:t>Won’t affect the running of the site</a:t>
            </a:r>
          </a:p>
          <a:p>
            <a:r>
              <a:rPr lang="en-GB" baseline="0" dirty="0" smtClean="0"/>
              <a:t>Recommend changing the email subject to “Pizza IT – account details” to make company as a whole appear more professional and for complete clarity with customers</a:t>
            </a:r>
          </a:p>
          <a:p>
            <a:r>
              <a:rPr lang="en-GB" baseline="0" dirty="0" smtClean="0"/>
              <a:t>Three cosmetic defects: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Web page spacing on Samsung Galaxy S4, iPhone 6, and Amazon Kindle Fire 7”.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Positioning of the Pizza IT logo on the logo in comparison to other pages.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Watermark “99” on </a:t>
            </a:r>
            <a:r>
              <a:rPr lang="en-GB" baseline="0" smtClean="0"/>
              <a:t>the Pizza IT logo.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8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3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and Welcome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Test Findings</a:t>
            </a:r>
          </a:p>
          <a:p>
            <a:r>
              <a:rPr lang="en-GB" dirty="0" smtClean="0"/>
              <a:t>Test Team ECHO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9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50404"/>
            <a:ext cx="6531339" cy="531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Receipt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553" y="1026378"/>
            <a:ext cx="5762725" cy="2549893"/>
          </a:xfrm>
        </p:spPr>
        <p:txBody>
          <a:bodyPr>
            <a:normAutofit/>
          </a:bodyPr>
          <a:lstStyle/>
          <a:p>
            <a:r>
              <a:rPr lang="en-US" dirty="0" smtClean="0"/>
              <a:t>Mostly Moderate defects found</a:t>
            </a:r>
          </a:p>
          <a:p>
            <a:r>
              <a:rPr lang="en-US" dirty="0" smtClean="0"/>
              <a:t>Unique Order Reference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Prices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7787494" y="1249258"/>
          <a:ext cx="2654350" cy="148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Screen Shot 2015-04-25 at 11.22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09" y="3229921"/>
            <a:ext cx="2907366" cy="1817104"/>
          </a:xfrm>
          <a:prstGeom prst="rect">
            <a:avLst/>
          </a:prstGeom>
        </p:spPr>
      </p:pic>
      <p:pic>
        <p:nvPicPr>
          <p:cNvPr id="5" name="Picture 4" descr="Screen Shot 2015-04-25 at 11.33.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9" y="3246634"/>
            <a:ext cx="2873948" cy="1796217"/>
          </a:xfrm>
          <a:prstGeom prst="rect">
            <a:avLst/>
          </a:prstGeom>
        </p:spPr>
      </p:pic>
      <p:pic>
        <p:nvPicPr>
          <p:cNvPr id="7" name="Picture 6" descr="Screen Shot 2015-04-25 at 11.33.3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32" y="3246634"/>
            <a:ext cx="2771313" cy="1732071"/>
          </a:xfrm>
          <a:prstGeom prst="rect">
            <a:avLst/>
          </a:prstGeom>
        </p:spPr>
      </p:pic>
      <p:pic>
        <p:nvPicPr>
          <p:cNvPr id="8" name="Picture 7" descr="Screen Shot 2015-04-27 at 10.15.1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80" y="5170480"/>
            <a:ext cx="2566336" cy="1603960"/>
          </a:xfrm>
          <a:prstGeom prst="rect">
            <a:avLst/>
          </a:prstGeom>
        </p:spPr>
      </p:pic>
      <p:pic>
        <p:nvPicPr>
          <p:cNvPr id="9" name="Picture 8" descr="Screen Shot 2015-04-27 at 10.15.1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12" y="5170481"/>
            <a:ext cx="2627490" cy="16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842498"/>
          </a:xfrm>
        </p:spPr>
        <p:txBody>
          <a:bodyPr>
            <a:normAutofit/>
          </a:bodyPr>
          <a:lstStyle/>
          <a:p>
            <a:r>
              <a:rPr lang="en-US" sz="3600" dirty="0"/>
              <a:t>Manage Account – Reset Password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770" y="842498"/>
            <a:ext cx="5073878" cy="34547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The version and © information omitted</a:t>
            </a:r>
          </a:p>
          <a:p>
            <a:pPr marL="457200" indent="-4572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Validation fix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Miscommunication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Inconsistency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Majority of defects cosmetic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moderate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650198" y="4496232"/>
          <a:ext cx="2921846" cy="20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Screen Shot 2015-04-27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043969"/>
            <a:ext cx="3678770" cy="520700"/>
          </a:xfrm>
          <a:prstGeom prst="rect">
            <a:avLst/>
          </a:prstGeom>
        </p:spPr>
      </p:pic>
      <p:pic>
        <p:nvPicPr>
          <p:cNvPr id="8" name="Picture 7" descr="Screen Shot 2015-04-27 at 19.39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4476581"/>
            <a:ext cx="3678770" cy="2298448"/>
          </a:xfrm>
          <a:prstGeom prst="rect">
            <a:avLst/>
          </a:prstGeom>
        </p:spPr>
      </p:pic>
      <p:pic>
        <p:nvPicPr>
          <p:cNvPr id="9" name="Picture 8" descr="Screen Shot 2015-04-27 at 19.40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666450"/>
            <a:ext cx="3678770" cy="1258262"/>
          </a:xfrm>
          <a:prstGeom prst="rect">
            <a:avLst/>
          </a:prstGeom>
        </p:spPr>
      </p:pic>
      <p:pic>
        <p:nvPicPr>
          <p:cNvPr id="11" name="Picture 10" descr="Screen Shot 2015-04-27 at 19.40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3078646"/>
            <a:ext cx="3687630" cy="12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2 Cosmetic and 2 Minor defects found.</a:t>
            </a:r>
          </a:p>
          <a:p>
            <a:r>
              <a:rPr lang="en-GB" sz="3000" dirty="0" smtClean="0"/>
              <a:t>Some spelling mistakes and a formatting error.</a:t>
            </a:r>
          </a:p>
          <a:p>
            <a:r>
              <a:rPr lang="en-GB" sz="3000" dirty="0" smtClean="0"/>
              <a:t>Problem with the Select your Pizza link.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4545" r="43506" b="38910"/>
          <a:stretch/>
        </p:blipFill>
        <p:spPr>
          <a:xfrm>
            <a:off x="760781" y="3584446"/>
            <a:ext cx="6566120" cy="70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972921" y="230188"/>
            <a:ext cx="3367506" cy="127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8" y="399389"/>
            <a:ext cx="3322625" cy="221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7" y="3466388"/>
            <a:ext cx="3322625" cy="22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77" y="254762"/>
            <a:ext cx="10515600" cy="911882"/>
          </a:xfrm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Page </a:t>
            </a:r>
            <a:endParaRPr lang="en-GB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77" y="1510331"/>
            <a:ext cx="5988269" cy="54580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Overall page created to high standard</a:t>
            </a:r>
          </a:p>
          <a:p>
            <a:r>
              <a:rPr lang="en-GB" dirty="0" smtClean="0"/>
              <a:t>However, small number of manageable defects are present</a:t>
            </a:r>
          </a:p>
          <a:p>
            <a:r>
              <a:rPr lang="en-GB" dirty="0" smtClean="0"/>
              <a:t>Despite this no critical defects exist</a:t>
            </a:r>
          </a:p>
          <a:p>
            <a:r>
              <a:rPr lang="en-GB" dirty="0" smtClean="0"/>
              <a:t>3 noteworthy defects are categorised as follows:</a:t>
            </a:r>
          </a:p>
          <a:p>
            <a:pPr lvl="1"/>
            <a:r>
              <a:rPr lang="en-GB" dirty="0" smtClean="0"/>
              <a:t>Major         =  1</a:t>
            </a:r>
          </a:p>
          <a:p>
            <a:pPr lvl="1"/>
            <a:r>
              <a:rPr lang="en-GB" dirty="0" smtClean="0"/>
              <a:t>Moderate  =  1</a:t>
            </a:r>
          </a:p>
          <a:p>
            <a:pPr lvl="1"/>
            <a:r>
              <a:rPr lang="en-GB" dirty="0" smtClean="0"/>
              <a:t>Minor         =  1</a:t>
            </a:r>
          </a:p>
          <a:p>
            <a:r>
              <a:rPr lang="en-GB" dirty="0" smtClean="0"/>
              <a:t>Most notable defect is the ability of </a:t>
            </a:r>
            <a:r>
              <a:rPr lang="en-GB" dirty="0"/>
              <a:t>an unregistered user </a:t>
            </a:r>
            <a:r>
              <a:rPr lang="en-GB" dirty="0" smtClean="0"/>
              <a:t>to successfully </a:t>
            </a:r>
            <a:r>
              <a:rPr lang="en-GB" dirty="0"/>
              <a:t>resister </a:t>
            </a:r>
            <a:r>
              <a:rPr lang="en-GB" dirty="0" smtClean="0"/>
              <a:t>using an </a:t>
            </a:r>
            <a:r>
              <a:rPr lang="en-GB" dirty="0"/>
              <a:t>invalid email address format </a:t>
            </a:r>
            <a:endParaRPr lang="en-GB" dirty="0" smtClean="0"/>
          </a:p>
          <a:p>
            <a:pPr lvl="1"/>
            <a:r>
              <a:rPr lang="en-GB" dirty="0" smtClean="0"/>
              <a:t>customer@email</a:t>
            </a:r>
            <a:r>
              <a:rPr lang="en-GB" b="1" dirty="0" smtClean="0">
                <a:solidFill>
                  <a:srgbClr val="FF0000"/>
                </a:solidFill>
              </a:rPr>
              <a:t>.com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Conflicts with 4.1.13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25181"/>
              </p:ext>
            </p:extLst>
          </p:nvPr>
        </p:nvGraphicFramePr>
        <p:xfrm>
          <a:off x="7043902" y="1399971"/>
          <a:ext cx="4591050" cy="49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7141779" y="82918"/>
            <a:ext cx="4745423" cy="12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3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No user input sections</a:t>
            </a:r>
          </a:p>
          <a:p>
            <a:r>
              <a:rPr lang="en-GB" dirty="0" smtClean="0"/>
              <a:t>Mostly textual information</a:t>
            </a:r>
          </a:p>
          <a:p>
            <a:r>
              <a:rPr lang="en-GB" dirty="0" smtClean="0"/>
              <a:t>Only 2 cosmetic defects encountered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991544" y="3573017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Pizza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5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Forgot Password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4762872" cy="211683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minor defect</a:t>
            </a:r>
          </a:p>
          <a:p>
            <a:r>
              <a:rPr lang="en-GB" dirty="0"/>
              <a:t>E</a:t>
            </a:r>
            <a:r>
              <a:rPr lang="en-GB" dirty="0" smtClean="0"/>
              <a:t>mail subject reads “Bike IT – account details”</a:t>
            </a:r>
          </a:p>
          <a:p>
            <a:r>
              <a:rPr lang="en-GB" dirty="0" smtClean="0"/>
              <a:t>Appears unprofessional</a:t>
            </a:r>
          </a:p>
          <a:p>
            <a:r>
              <a:rPr lang="en-GB" dirty="0" smtClean="0"/>
              <a:t>Three cosmetic defects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135560" y="3733749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401" t="14765" r="38568" b="55704"/>
          <a:stretch/>
        </p:blipFill>
        <p:spPr>
          <a:xfrm>
            <a:off x="7104113" y="1600201"/>
            <a:ext cx="2863741" cy="22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Schedule Order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78851"/>
            <a:ext cx="8136904" cy="4536504"/>
          </a:xfrm>
        </p:spPr>
        <p:txBody>
          <a:bodyPr>
            <a:noAutofit/>
          </a:bodyPr>
          <a:lstStyle/>
          <a:p>
            <a:r>
              <a:rPr lang="en-GB" sz="2200" dirty="0"/>
              <a:t>1 Moderate, 7 Major, 4 Critical </a:t>
            </a:r>
            <a:r>
              <a:rPr lang="en-GB" sz="2200" dirty="0"/>
              <a:t>defects</a:t>
            </a:r>
          </a:p>
          <a:p>
            <a:r>
              <a:rPr lang="en-GB" sz="2200" dirty="0"/>
              <a:t>Critical defects were caused by the order validation button still working after trying to order beyond the limit of one week in the ‘Later Service’</a:t>
            </a:r>
          </a:p>
          <a:p>
            <a:r>
              <a:rPr lang="en-GB" sz="2200" dirty="0"/>
              <a:t>Automated </a:t>
            </a:r>
            <a:r>
              <a:rPr lang="en-GB" sz="2200" dirty="0"/>
              <a:t>Selenium </a:t>
            </a:r>
            <a:r>
              <a:rPr lang="en-GB" sz="2200" dirty="0"/>
              <a:t>Tests caused Major defects in testing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/>
              <a:t>     the pop up boxes would cause ‘time </a:t>
            </a:r>
          </a:p>
          <a:p>
            <a:pPr marL="0" indent="0">
              <a:buNone/>
            </a:pPr>
            <a:r>
              <a:rPr lang="en-GB" sz="2200" dirty="0"/>
              <a:t>      outs’ before moving onto the next page</a:t>
            </a:r>
          </a:p>
          <a:p>
            <a:r>
              <a:rPr lang="en-GB" sz="2200" dirty="0"/>
              <a:t>Moderate and Exploratory issues such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/>
              <a:t>     the ‘Now Service’ showing collection time </a:t>
            </a:r>
          </a:p>
          <a:p>
            <a:pPr marL="0" indent="0">
              <a:buNone/>
            </a:pPr>
            <a:r>
              <a:rPr lang="en-GB" sz="2200" dirty="0"/>
              <a:t>      is 10 </a:t>
            </a:r>
            <a:r>
              <a:rPr lang="en-GB" sz="2200" dirty="0" err="1"/>
              <a:t>mins</a:t>
            </a:r>
            <a:r>
              <a:rPr lang="en-GB" sz="2200" dirty="0"/>
              <a:t> over what is expected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/>
              <a:t>     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5517232"/>
            <a:ext cx="2659380" cy="105791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464152" y="3645025"/>
          <a:ext cx="2941390" cy="287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34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372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Hello and Welcome</vt:lpstr>
      <vt:lpstr>Home Page</vt:lpstr>
      <vt:lpstr>Registration Page </vt:lpstr>
      <vt:lpstr>Login</vt:lpstr>
      <vt:lpstr>About Page</vt:lpstr>
      <vt:lpstr>Contact</vt:lpstr>
      <vt:lpstr>Order Pizza</vt:lpstr>
      <vt:lpstr>Forgot Password Page</vt:lpstr>
      <vt:lpstr>Schedule Order Page</vt:lpstr>
      <vt:lpstr>Order Receipt Page</vt:lpstr>
      <vt:lpstr>Manage Account – Reset Password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Conor McAleavey</cp:lastModifiedBy>
  <cp:revision>18</cp:revision>
  <dcterms:created xsi:type="dcterms:W3CDTF">2015-04-27T09:56:36Z</dcterms:created>
  <dcterms:modified xsi:type="dcterms:W3CDTF">2015-04-27T22:43:50Z</dcterms:modified>
</cp:coreProperties>
</file>