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65" r:id="rId3"/>
    <p:sldId id="268" r:id="rId4"/>
    <p:sldId id="269" r:id="rId5"/>
    <p:sldId id="270" r:id="rId6"/>
    <p:sldId id="271" r:id="rId7"/>
    <p:sldId id="256" r:id="rId8"/>
    <p:sldId id="262" r:id="rId9"/>
    <p:sldId id="267" r:id="rId10"/>
    <p:sldId id="257" r:id="rId11"/>
    <p:sldId id="264" r:id="rId12"/>
    <p:sldId id="258" r:id="rId13"/>
    <p:sldId id="259"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1867" autoAdjust="0"/>
  </p:normalViewPr>
  <p:slideViewPr>
    <p:cSldViewPr snapToGrid="0">
      <p:cViewPr varScale="1">
        <p:scale>
          <a:sx n="65" d="100"/>
          <a:sy n="65" d="100"/>
        </p:scale>
        <p:origin x="-432"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an\Documents\GitHub\Software-Testing-And-Verification\Testing%20Spreadsheet%20v1.0%20HomePag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onor_000\Documents\a.SD\7056%20Software%20Testing%20Verification\Project\Phase_2\CopyOfHitHub_27.4.15\Final%20report\Registration%20Page\Testing%20Spreadsheet%20v1.0%20RegistrationPag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evin\Documents\GitHub\Software-Testing-And-Verification\Final%20report\Testing%20Spreadsheet%20v1.0%20AboutPag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onnie\Documents\Software%20Development\CSC7056%20Software%20Testing%20&amp;%20Verification\Group%20Project\Software-Testing-And-Verification\Final%20report\Forgot%20Password%20Page\Testing%20Spreadsheet%20v1.0%20ForgotPasswordPag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teven\Documents\Testing-and-Vertification\Software-Testing-And-Verification\Final%20report\Schedule%20Page\Testing%20Spreadsheet%20v1.0%20OrderSchedulePag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adamhale:GitHub:Software-Testing-And-Verification:Testing%20Spreadsheet%20v1.0%20OrderReceipt_AdamHal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rismcclune:Documents:GitHub%20Repositories:Software-Testing-And-Verification:Final%20report:Manage%20Account%20Page:Testing%20Spreadsheet%20v1.0%20ManageAccountP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70280763782804"/>
          <c:y val="0.0813876553891568"/>
          <c:w val="0.890827984969148"/>
          <c:h val="0.791349102337358"/>
        </c:manualLayout>
      </c:layout>
      <c:barChart>
        <c:barDir val="col"/>
        <c:grouping val="clustered"/>
        <c:varyColors val="0"/>
        <c:ser>
          <c:idx val="0"/>
          <c:order val="0"/>
          <c:invertIfNegative val="0"/>
          <c:cat>
            <c:strRef>
              <c:f>'[Testing Spreadsheet v1.0 HomePage.xlsx]Test Cases'!$T$25:$T$29</c:f>
              <c:strCache>
                <c:ptCount val="5"/>
                <c:pt idx="0">
                  <c:v>Minor </c:v>
                </c:pt>
                <c:pt idx="1">
                  <c:v>Moderate</c:v>
                </c:pt>
                <c:pt idx="2">
                  <c:v>Major </c:v>
                </c:pt>
                <c:pt idx="3">
                  <c:v>Critical</c:v>
                </c:pt>
                <c:pt idx="4">
                  <c:v>Cosmetic</c:v>
                </c:pt>
              </c:strCache>
            </c:strRef>
          </c:cat>
          <c:val>
            <c:numRef>
              <c:f>'[Testing Spreadsheet v1.0 HomePage.xlsx]Test Cases'!$U$25:$U$29</c:f>
              <c:numCache>
                <c:formatCode>General</c:formatCode>
                <c:ptCount val="5"/>
                <c:pt idx="0">
                  <c:v>2.0</c:v>
                </c:pt>
                <c:pt idx="1">
                  <c:v>0.0</c:v>
                </c:pt>
                <c:pt idx="2">
                  <c:v>0.0</c:v>
                </c:pt>
                <c:pt idx="3">
                  <c:v>0.0</c:v>
                </c:pt>
                <c:pt idx="4">
                  <c:v>2.0</c:v>
                </c:pt>
              </c:numCache>
            </c:numRef>
          </c:val>
        </c:ser>
        <c:dLbls>
          <c:showLegendKey val="0"/>
          <c:showVal val="0"/>
          <c:showCatName val="0"/>
          <c:showSerName val="0"/>
          <c:showPercent val="0"/>
          <c:showBubbleSize val="0"/>
        </c:dLbls>
        <c:gapWidth val="150"/>
        <c:axId val="-2143983688"/>
        <c:axId val="-2090418440"/>
      </c:barChart>
      <c:catAx>
        <c:axId val="-2143983688"/>
        <c:scaling>
          <c:orientation val="minMax"/>
        </c:scaling>
        <c:delete val="0"/>
        <c:axPos val="b"/>
        <c:numFmt formatCode="General" sourceLinked="0"/>
        <c:majorTickMark val="out"/>
        <c:minorTickMark val="none"/>
        <c:tickLblPos val="nextTo"/>
        <c:crossAx val="-2090418440"/>
        <c:crosses val="autoZero"/>
        <c:auto val="1"/>
        <c:lblAlgn val="ctr"/>
        <c:lblOffset val="100"/>
        <c:noMultiLvlLbl val="0"/>
      </c:catAx>
      <c:valAx>
        <c:axId val="-2090418440"/>
        <c:scaling>
          <c:orientation val="minMax"/>
        </c:scaling>
        <c:delete val="0"/>
        <c:axPos val="l"/>
        <c:majorGridlines/>
        <c:numFmt formatCode="General" sourceLinked="1"/>
        <c:majorTickMark val="out"/>
        <c:minorTickMark val="none"/>
        <c:tickLblPos val="nextTo"/>
        <c:crossAx val="-214398368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Cases'!$T$27:$T$31</c:f>
              <c:strCache>
                <c:ptCount val="5"/>
                <c:pt idx="0">
                  <c:v>Minor </c:v>
                </c:pt>
                <c:pt idx="1">
                  <c:v>Moderate</c:v>
                </c:pt>
                <c:pt idx="2">
                  <c:v>Major </c:v>
                </c:pt>
                <c:pt idx="3">
                  <c:v>Critical</c:v>
                </c:pt>
                <c:pt idx="4">
                  <c:v>Cosmetic</c:v>
                </c:pt>
              </c:strCache>
            </c:strRef>
          </c:cat>
          <c:val>
            <c:numRef>
              <c:f>'Test Cases'!$U$27:$U$31</c:f>
              <c:numCache>
                <c:formatCode>General</c:formatCode>
                <c:ptCount val="5"/>
                <c:pt idx="0">
                  <c:v>1.0</c:v>
                </c:pt>
                <c:pt idx="1">
                  <c:v>1.0</c:v>
                </c:pt>
                <c:pt idx="2">
                  <c:v>1.0</c:v>
                </c:pt>
                <c:pt idx="3">
                  <c:v>0.0</c:v>
                </c:pt>
                <c:pt idx="4">
                  <c:v>0.0</c:v>
                </c:pt>
              </c:numCache>
            </c:numRef>
          </c:val>
        </c:ser>
        <c:dLbls>
          <c:showLegendKey val="0"/>
          <c:showVal val="0"/>
          <c:showCatName val="0"/>
          <c:showSerName val="0"/>
          <c:showPercent val="0"/>
          <c:showBubbleSize val="0"/>
        </c:dLbls>
        <c:gapWidth val="150"/>
        <c:axId val="-2088237432"/>
        <c:axId val="-2088192600"/>
      </c:barChart>
      <c:catAx>
        <c:axId val="-2088237432"/>
        <c:scaling>
          <c:orientation val="minMax"/>
        </c:scaling>
        <c:delete val="0"/>
        <c:axPos val="b"/>
        <c:numFmt formatCode="General" sourceLinked="0"/>
        <c:majorTickMark val="out"/>
        <c:minorTickMark val="none"/>
        <c:tickLblPos val="nextTo"/>
        <c:crossAx val="-2088192600"/>
        <c:crosses val="autoZero"/>
        <c:auto val="1"/>
        <c:lblAlgn val="ctr"/>
        <c:lblOffset val="100"/>
        <c:noMultiLvlLbl val="0"/>
      </c:catAx>
      <c:valAx>
        <c:axId val="-2088192600"/>
        <c:scaling>
          <c:orientation val="minMax"/>
        </c:scaling>
        <c:delete val="0"/>
        <c:axPos val="l"/>
        <c:majorGridlines/>
        <c:numFmt formatCode="General" sourceLinked="1"/>
        <c:majorTickMark val="out"/>
        <c:minorTickMark val="none"/>
        <c:tickLblPos val="nextTo"/>
        <c:crossAx val="-20882374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Cases'!$T$26:$T$30</c:f>
              <c:strCache>
                <c:ptCount val="5"/>
                <c:pt idx="0">
                  <c:v>Minor </c:v>
                </c:pt>
                <c:pt idx="1">
                  <c:v>Moderate</c:v>
                </c:pt>
                <c:pt idx="2">
                  <c:v>Major </c:v>
                </c:pt>
                <c:pt idx="3">
                  <c:v>Critical</c:v>
                </c:pt>
                <c:pt idx="4">
                  <c:v>Cosmetic</c:v>
                </c:pt>
              </c:strCache>
            </c:strRef>
          </c:cat>
          <c:val>
            <c:numRef>
              <c:f>'Test Cases'!$U$26:$U$30</c:f>
              <c:numCache>
                <c:formatCode>General</c:formatCode>
                <c:ptCount val="5"/>
                <c:pt idx="0">
                  <c:v>0.0</c:v>
                </c:pt>
                <c:pt idx="1">
                  <c:v>0.0</c:v>
                </c:pt>
                <c:pt idx="2">
                  <c:v>0.0</c:v>
                </c:pt>
                <c:pt idx="3">
                  <c:v>0.0</c:v>
                </c:pt>
                <c:pt idx="4">
                  <c:v>2.0</c:v>
                </c:pt>
              </c:numCache>
            </c:numRef>
          </c:val>
        </c:ser>
        <c:dLbls>
          <c:showLegendKey val="0"/>
          <c:showVal val="0"/>
          <c:showCatName val="0"/>
          <c:showSerName val="0"/>
          <c:showPercent val="0"/>
          <c:showBubbleSize val="0"/>
        </c:dLbls>
        <c:gapWidth val="150"/>
        <c:axId val="-2091037160"/>
        <c:axId val="-2091034168"/>
      </c:barChart>
      <c:catAx>
        <c:axId val="-2091037160"/>
        <c:scaling>
          <c:orientation val="minMax"/>
        </c:scaling>
        <c:delete val="0"/>
        <c:axPos val="b"/>
        <c:numFmt formatCode="General" sourceLinked="0"/>
        <c:majorTickMark val="out"/>
        <c:minorTickMark val="none"/>
        <c:tickLblPos val="nextTo"/>
        <c:crossAx val="-2091034168"/>
        <c:crosses val="autoZero"/>
        <c:auto val="1"/>
        <c:lblAlgn val="ctr"/>
        <c:lblOffset val="100"/>
        <c:noMultiLvlLbl val="0"/>
      </c:catAx>
      <c:valAx>
        <c:axId val="-2091034168"/>
        <c:scaling>
          <c:orientation val="minMax"/>
        </c:scaling>
        <c:delete val="0"/>
        <c:axPos val="l"/>
        <c:majorGridlines/>
        <c:numFmt formatCode="General" sourceLinked="1"/>
        <c:majorTickMark val="out"/>
        <c:minorTickMark val="none"/>
        <c:tickLblPos val="nextTo"/>
        <c:crossAx val="-2091037160"/>
        <c:crosses val="autoZero"/>
        <c:crossBetween val="between"/>
        <c:majorUnit val="1.0"/>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Cases'!$T$26:$T$30</c:f>
              <c:strCache>
                <c:ptCount val="5"/>
                <c:pt idx="0">
                  <c:v>Minor </c:v>
                </c:pt>
                <c:pt idx="1">
                  <c:v>Moderate</c:v>
                </c:pt>
                <c:pt idx="2">
                  <c:v>Major </c:v>
                </c:pt>
                <c:pt idx="3">
                  <c:v>Critical</c:v>
                </c:pt>
                <c:pt idx="4">
                  <c:v>Cosmetic</c:v>
                </c:pt>
              </c:strCache>
            </c:strRef>
          </c:cat>
          <c:val>
            <c:numRef>
              <c:f>'Test Cases'!$U$26:$U$30</c:f>
              <c:numCache>
                <c:formatCode>General</c:formatCode>
                <c:ptCount val="5"/>
                <c:pt idx="0">
                  <c:v>1.0</c:v>
                </c:pt>
                <c:pt idx="1">
                  <c:v>0.0</c:v>
                </c:pt>
                <c:pt idx="2">
                  <c:v>0.0</c:v>
                </c:pt>
                <c:pt idx="3">
                  <c:v>0.0</c:v>
                </c:pt>
                <c:pt idx="4">
                  <c:v>3.0</c:v>
                </c:pt>
              </c:numCache>
            </c:numRef>
          </c:val>
        </c:ser>
        <c:dLbls>
          <c:showLegendKey val="0"/>
          <c:showVal val="0"/>
          <c:showCatName val="0"/>
          <c:showSerName val="0"/>
          <c:showPercent val="0"/>
          <c:showBubbleSize val="0"/>
        </c:dLbls>
        <c:gapWidth val="150"/>
        <c:axId val="-2086886488"/>
        <c:axId val="-2086972664"/>
      </c:barChart>
      <c:catAx>
        <c:axId val="-2086886488"/>
        <c:scaling>
          <c:orientation val="minMax"/>
        </c:scaling>
        <c:delete val="0"/>
        <c:axPos val="b"/>
        <c:numFmt formatCode="General" sourceLinked="0"/>
        <c:majorTickMark val="out"/>
        <c:minorTickMark val="none"/>
        <c:tickLblPos val="nextTo"/>
        <c:crossAx val="-2086972664"/>
        <c:crosses val="autoZero"/>
        <c:auto val="1"/>
        <c:lblAlgn val="ctr"/>
        <c:lblOffset val="100"/>
        <c:noMultiLvlLbl val="0"/>
      </c:catAx>
      <c:valAx>
        <c:axId val="-2086972664"/>
        <c:scaling>
          <c:orientation val="minMax"/>
        </c:scaling>
        <c:delete val="0"/>
        <c:axPos val="l"/>
        <c:majorGridlines/>
        <c:numFmt formatCode="General" sourceLinked="1"/>
        <c:majorTickMark val="out"/>
        <c:minorTickMark val="none"/>
        <c:tickLblPos val="nextTo"/>
        <c:crossAx val="-208688648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2621787658216"/>
          <c:y val="0.0270026664009441"/>
          <c:w val="0.912031432229258"/>
          <c:h val="0.89691889051053"/>
        </c:manualLayout>
      </c:layout>
      <c:barChart>
        <c:barDir val="col"/>
        <c:grouping val="clustered"/>
        <c:varyColors val="0"/>
        <c:ser>
          <c:idx val="0"/>
          <c:order val="0"/>
          <c:invertIfNegative val="0"/>
          <c:cat>
            <c:strRef>
              <c:f>'Test Cases'!$T$43:$T$47</c:f>
              <c:strCache>
                <c:ptCount val="5"/>
                <c:pt idx="0">
                  <c:v>Minor </c:v>
                </c:pt>
                <c:pt idx="1">
                  <c:v>Moderate</c:v>
                </c:pt>
                <c:pt idx="2">
                  <c:v>Major </c:v>
                </c:pt>
                <c:pt idx="3">
                  <c:v>Critical</c:v>
                </c:pt>
                <c:pt idx="4">
                  <c:v>Cosmetic</c:v>
                </c:pt>
              </c:strCache>
            </c:strRef>
          </c:cat>
          <c:val>
            <c:numRef>
              <c:f>'Test Cases'!$U$43:$U$47</c:f>
              <c:numCache>
                <c:formatCode>General</c:formatCode>
                <c:ptCount val="5"/>
                <c:pt idx="0">
                  <c:v>0.0</c:v>
                </c:pt>
                <c:pt idx="1">
                  <c:v>1.0</c:v>
                </c:pt>
                <c:pt idx="2">
                  <c:v>7.0</c:v>
                </c:pt>
                <c:pt idx="3">
                  <c:v>4.0</c:v>
                </c:pt>
                <c:pt idx="4">
                  <c:v>0.0</c:v>
                </c:pt>
              </c:numCache>
            </c:numRef>
          </c:val>
        </c:ser>
        <c:dLbls>
          <c:showLegendKey val="0"/>
          <c:showVal val="0"/>
          <c:showCatName val="0"/>
          <c:showSerName val="0"/>
          <c:showPercent val="0"/>
          <c:showBubbleSize val="0"/>
        </c:dLbls>
        <c:gapWidth val="150"/>
        <c:axId val="-2090734584"/>
        <c:axId val="-2087296552"/>
      </c:barChart>
      <c:catAx>
        <c:axId val="-2090734584"/>
        <c:scaling>
          <c:orientation val="minMax"/>
        </c:scaling>
        <c:delete val="0"/>
        <c:axPos val="b"/>
        <c:numFmt formatCode="General" sourceLinked="0"/>
        <c:majorTickMark val="out"/>
        <c:minorTickMark val="none"/>
        <c:tickLblPos val="nextTo"/>
        <c:crossAx val="-2087296552"/>
        <c:crosses val="autoZero"/>
        <c:auto val="1"/>
        <c:lblAlgn val="ctr"/>
        <c:lblOffset val="100"/>
        <c:noMultiLvlLbl val="0"/>
      </c:catAx>
      <c:valAx>
        <c:axId val="-2087296552"/>
        <c:scaling>
          <c:orientation val="minMax"/>
        </c:scaling>
        <c:delete val="0"/>
        <c:axPos val="l"/>
        <c:majorGridlines/>
        <c:numFmt formatCode="General" sourceLinked="1"/>
        <c:majorTickMark val="out"/>
        <c:minorTickMark val="none"/>
        <c:tickLblPos val="nextTo"/>
        <c:crossAx val="-2090734584"/>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Cases'!$T$26:$T$30</c:f>
              <c:strCache>
                <c:ptCount val="5"/>
                <c:pt idx="0">
                  <c:v>Minor </c:v>
                </c:pt>
                <c:pt idx="1">
                  <c:v>Moderate</c:v>
                </c:pt>
                <c:pt idx="2">
                  <c:v>Major </c:v>
                </c:pt>
                <c:pt idx="3">
                  <c:v>Critical</c:v>
                </c:pt>
                <c:pt idx="4">
                  <c:v>Cosmetic</c:v>
                </c:pt>
              </c:strCache>
            </c:strRef>
          </c:cat>
          <c:val>
            <c:numRef>
              <c:f>'Test Cases'!$U$26:$U$30</c:f>
              <c:numCache>
                <c:formatCode>General</c:formatCode>
                <c:ptCount val="5"/>
                <c:pt idx="0">
                  <c:v>1.0</c:v>
                </c:pt>
                <c:pt idx="1">
                  <c:v>5.0</c:v>
                </c:pt>
                <c:pt idx="2">
                  <c:v>0.0</c:v>
                </c:pt>
                <c:pt idx="3">
                  <c:v>0.0</c:v>
                </c:pt>
                <c:pt idx="4">
                  <c:v>1.0</c:v>
                </c:pt>
              </c:numCache>
            </c:numRef>
          </c:val>
        </c:ser>
        <c:dLbls>
          <c:showLegendKey val="0"/>
          <c:showVal val="0"/>
          <c:showCatName val="0"/>
          <c:showSerName val="0"/>
          <c:showPercent val="0"/>
          <c:showBubbleSize val="0"/>
        </c:dLbls>
        <c:gapWidth val="150"/>
        <c:axId val="-2091029720"/>
        <c:axId val="-2087344552"/>
      </c:barChart>
      <c:catAx>
        <c:axId val="-2091029720"/>
        <c:scaling>
          <c:orientation val="minMax"/>
        </c:scaling>
        <c:delete val="0"/>
        <c:axPos val="b"/>
        <c:numFmt formatCode="General" sourceLinked="0"/>
        <c:majorTickMark val="out"/>
        <c:minorTickMark val="none"/>
        <c:tickLblPos val="nextTo"/>
        <c:crossAx val="-2087344552"/>
        <c:crosses val="autoZero"/>
        <c:auto val="1"/>
        <c:lblAlgn val="ctr"/>
        <c:lblOffset val="100"/>
        <c:noMultiLvlLbl val="0"/>
      </c:catAx>
      <c:valAx>
        <c:axId val="-2087344552"/>
        <c:scaling>
          <c:orientation val="minMax"/>
        </c:scaling>
        <c:delete val="0"/>
        <c:axPos val="l"/>
        <c:majorGridlines/>
        <c:numFmt formatCode="General" sourceLinked="1"/>
        <c:majorTickMark val="out"/>
        <c:minorTickMark val="none"/>
        <c:tickLblPos val="nextTo"/>
        <c:crossAx val="-2091029720"/>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Cases'!$T$28:$T$32</c:f>
              <c:strCache>
                <c:ptCount val="5"/>
                <c:pt idx="0">
                  <c:v>Minor </c:v>
                </c:pt>
                <c:pt idx="1">
                  <c:v>Moderate</c:v>
                </c:pt>
                <c:pt idx="2">
                  <c:v>Major </c:v>
                </c:pt>
                <c:pt idx="3">
                  <c:v>Critical</c:v>
                </c:pt>
                <c:pt idx="4">
                  <c:v>Cosmetic</c:v>
                </c:pt>
              </c:strCache>
            </c:strRef>
          </c:cat>
          <c:val>
            <c:numRef>
              <c:f>'Test Cases'!$U$28:$U$32</c:f>
              <c:numCache>
                <c:formatCode>General</c:formatCode>
                <c:ptCount val="5"/>
                <c:pt idx="0">
                  <c:v>1.0</c:v>
                </c:pt>
                <c:pt idx="1">
                  <c:v>13.0</c:v>
                </c:pt>
                <c:pt idx="2">
                  <c:v>0.0</c:v>
                </c:pt>
                <c:pt idx="3">
                  <c:v>0.0</c:v>
                </c:pt>
                <c:pt idx="4">
                  <c:v>3.0</c:v>
                </c:pt>
              </c:numCache>
            </c:numRef>
          </c:val>
        </c:ser>
        <c:dLbls>
          <c:showLegendKey val="0"/>
          <c:showVal val="0"/>
          <c:showCatName val="0"/>
          <c:showSerName val="0"/>
          <c:showPercent val="0"/>
          <c:showBubbleSize val="0"/>
        </c:dLbls>
        <c:gapWidth val="150"/>
        <c:axId val="-2090827224"/>
        <c:axId val="-2086343752"/>
      </c:barChart>
      <c:catAx>
        <c:axId val="-2090827224"/>
        <c:scaling>
          <c:orientation val="minMax"/>
        </c:scaling>
        <c:delete val="0"/>
        <c:axPos val="b"/>
        <c:numFmt formatCode="General" sourceLinked="0"/>
        <c:majorTickMark val="out"/>
        <c:minorTickMark val="none"/>
        <c:tickLblPos val="nextTo"/>
        <c:crossAx val="-2086343752"/>
        <c:crosses val="autoZero"/>
        <c:auto val="1"/>
        <c:lblAlgn val="ctr"/>
        <c:lblOffset val="100"/>
        <c:noMultiLvlLbl val="0"/>
      </c:catAx>
      <c:valAx>
        <c:axId val="-2086343752"/>
        <c:scaling>
          <c:orientation val="minMax"/>
        </c:scaling>
        <c:delete val="0"/>
        <c:axPos val="l"/>
        <c:majorGridlines/>
        <c:numFmt formatCode="General" sourceLinked="1"/>
        <c:majorTickMark val="out"/>
        <c:minorTickMark val="none"/>
        <c:tickLblPos val="nextTo"/>
        <c:crossAx val="-209082722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A1A5-6ED4-445C-8A61-96206ADF842D}" type="datetimeFigureOut">
              <a:rPr lang="en-GB" smtClean="0"/>
              <a:t>28/04/15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B4F20-BBD0-4CAE-A1CC-900973F4CAB4}" type="slidenum">
              <a:rPr lang="en-GB" smtClean="0"/>
              <a:t>‹#›</a:t>
            </a:fld>
            <a:endParaRPr lang="en-GB"/>
          </a:p>
        </p:txBody>
      </p:sp>
    </p:spTree>
    <p:extLst>
      <p:ext uri="{BB962C8B-B14F-4D97-AF65-F5344CB8AC3E}">
        <p14:creationId xmlns:p14="http://schemas.microsoft.com/office/powerpoint/2010/main" val="148740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Forgot password</a:t>
            </a:r>
            <a:r>
              <a:rPr lang="en-GB" baseline="0" dirty="0" smtClean="0"/>
              <a:t> functions fine</a:t>
            </a:r>
          </a:p>
          <a:p>
            <a:r>
              <a:rPr lang="en-GB" dirty="0" smtClean="0"/>
              <a:t>User should know themselves</a:t>
            </a:r>
            <a:r>
              <a:rPr lang="en-GB" baseline="0" dirty="0" smtClean="0"/>
              <a:t> that they entered a forgot password request on the Pizza IT site and that they’ll soon receive an email containing their password</a:t>
            </a:r>
          </a:p>
          <a:p>
            <a:r>
              <a:rPr lang="en-GB" baseline="0" dirty="0" smtClean="0"/>
              <a:t>Won’t affect the running of the site</a:t>
            </a:r>
          </a:p>
          <a:p>
            <a:r>
              <a:rPr lang="en-GB" baseline="0" dirty="0" smtClean="0"/>
              <a:t>Recommend changing the email subject to “Pizza IT – account details” to make company as a whole appear more professional and for complete clarity with customers</a:t>
            </a:r>
          </a:p>
          <a:p>
            <a:r>
              <a:rPr lang="en-GB" baseline="0" dirty="0" smtClean="0"/>
              <a:t>Three cosmetic defects: </a:t>
            </a:r>
          </a:p>
          <a:p>
            <a:pPr marL="228600" indent="-228600">
              <a:buAutoNum type="arabicPeriod"/>
            </a:pPr>
            <a:r>
              <a:rPr lang="en-GB" baseline="0" dirty="0" smtClean="0"/>
              <a:t>Web page spacing on Samsung Galaxy S4, iPhone 6, and Amazon Kindle Fire 7”.</a:t>
            </a:r>
          </a:p>
          <a:p>
            <a:pPr marL="228600" indent="-228600">
              <a:buAutoNum type="arabicPeriod"/>
            </a:pPr>
            <a:r>
              <a:rPr lang="en-GB" baseline="0" dirty="0" smtClean="0"/>
              <a:t>Positioning of the Pizza IT logo on the logo in comparison to other pages.</a:t>
            </a:r>
          </a:p>
          <a:p>
            <a:pPr marL="228600" indent="-228600">
              <a:buAutoNum type="arabicPeriod"/>
            </a:pPr>
            <a:r>
              <a:rPr lang="en-GB" baseline="0" dirty="0" smtClean="0"/>
              <a:t>Watermark “99” on </a:t>
            </a:r>
            <a:r>
              <a:rPr lang="en-GB" baseline="0" smtClean="0"/>
              <a:t>the Pizza IT logo.</a:t>
            </a:r>
            <a:endParaRPr lang="en-GB" dirty="0"/>
          </a:p>
        </p:txBody>
      </p:sp>
      <p:sp>
        <p:nvSpPr>
          <p:cNvPr id="4" name="Slide Number Placeholder 3"/>
          <p:cNvSpPr>
            <a:spLocks noGrp="1"/>
          </p:cNvSpPr>
          <p:nvPr>
            <p:ph type="sldNum" sz="quarter" idx="10"/>
          </p:nvPr>
        </p:nvSpPr>
        <p:spPr/>
        <p:txBody>
          <a:bodyPr/>
          <a:lstStyle/>
          <a:p>
            <a:fld id="{A9CFC120-02D4-4A43-835C-67B288774F94}" type="slidenum">
              <a:rPr lang="en-GB" smtClean="0"/>
              <a:t>12</a:t>
            </a:fld>
            <a:endParaRPr lang="en-GB"/>
          </a:p>
        </p:txBody>
      </p:sp>
    </p:spTree>
    <p:extLst>
      <p:ext uri="{BB962C8B-B14F-4D97-AF65-F5344CB8AC3E}">
        <p14:creationId xmlns:p14="http://schemas.microsoft.com/office/powerpoint/2010/main" val="338988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CFC120-02D4-4A43-835C-67B288774F94}" type="slidenum">
              <a:rPr lang="en-GB" smtClean="0"/>
              <a:t>13</a:t>
            </a:fld>
            <a:endParaRPr lang="en-GB"/>
          </a:p>
        </p:txBody>
      </p:sp>
    </p:spTree>
    <p:extLst>
      <p:ext uri="{BB962C8B-B14F-4D97-AF65-F5344CB8AC3E}">
        <p14:creationId xmlns:p14="http://schemas.microsoft.com/office/powerpoint/2010/main" val="413153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196360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220538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95235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4010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90871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3698C4E-6CFC-4B3C-9E4E-2B29E17CB3DD}" type="datetimeFigureOut">
              <a:rPr lang="en-GB" smtClean="0"/>
              <a:t>28/04/15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10635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3698C4E-6CFC-4B3C-9E4E-2B29E17CB3DD}" type="datetimeFigureOut">
              <a:rPr lang="en-GB" smtClean="0"/>
              <a:t>28/04/15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42540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3698C4E-6CFC-4B3C-9E4E-2B29E17CB3DD}" type="datetimeFigureOut">
              <a:rPr lang="en-GB" smtClean="0"/>
              <a:t>28/04/15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73198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98C4E-6CFC-4B3C-9E4E-2B29E17CB3DD}" type="datetimeFigureOut">
              <a:rPr lang="en-GB" smtClean="0"/>
              <a:t>28/04/15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7962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98C4E-6CFC-4B3C-9E4E-2B29E17CB3DD}" type="datetimeFigureOut">
              <a:rPr lang="en-GB" smtClean="0"/>
              <a:t>28/04/15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124841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98C4E-6CFC-4B3C-9E4E-2B29E17CB3DD}" type="datetimeFigureOut">
              <a:rPr lang="en-GB" smtClean="0"/>
              <a:t>28/04/15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4250801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8C4E-6CFC-4B3C-9E4E-2B29E17CB3DD}" type="datetimeFigureOut">
              <a:rPr lang="en-GB" smtClean="0"/>
              <a:t>28/04/15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E65E7-239E-457E-BC89-8CC0C37AFE75}" type="slidenum">
              <a:rPr lang="en-GB" smtClean="0"/>
              <a:t>‹#›</a:t>
            </a:fld>
            <a:endParaRPr lang="en-GB"/>
          </a:p>
        </p:txBody>
      </p:sp>
    </p:spTree>
    <p:extLst>
      <p:ext uri="{BB962C8B-B14F-4D97-AF65-F5344CB8AC3E}">
        <p14:creationId xmlns:p14="http://schemas.microsoft.com/office/powerpoint/2010/main" val="3140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4.xml"/><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Hello and Welcome</a:t>
            </a:r>
            <a:endParaRPr lang="en-GB" dirty="0"/>
          </a:p>
        </p:txBody>
      </p:sp>
      <p:sp>
        <p:nvSpPr>
          <p:cNvPr id="5" name="Subtitle 4"/>
          <p:cNvSpPr>
            <a:spLocks noGrp="1"/>
          </p:cNvSpPr>
          <p:nvPr>
            <p:ph type="subTitle" idx="1"/>
          </p:nvPr>
        </p:nvSpPr>
        <p:spPr/>
        <p:txBody>
          <a:bodyPr>
            <a:normAutofit/>
          </a:bodyPr>
          <a:lstStyle/>
          <a:p>
            <a:endParaRPr lang="en-GB" dirty="0"/>
          </a:p>
          <a:p>
            <a:r>
              <a:rPr lang="en-GB" dirty="0" smtClean="0"/>
              <a:t>Test Findings</a:t>
            </a:r>
          </a:p>
          <a:p>
            <a:r>
              <a:rPr lang="en-GB" dirty="0" smtClean="0"/>
              <a:t>Test Team ECHO</a:t>
            </a:r>
            <a:endParaRPr lang="en-GB" dirty="0"/>
          </a:p>
        </p:txBody>
      </p:sp>
    </p:spTree>
    <p:extLst>
      <p:ext uri="{BB962C8B-B14F-4D97-AF65-F5344CB8AC3E}">
        <p14:creationId xmlns:p14="http://schemas.microsoft.com/office/powerpoint/2010/main" val="165289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Page</a:t>
            </a:r>
            <a:endParaRPr lang="en-GB" dirty="0"/>
          </a:p>
        </p:txBody>
      </p:sp>
      <p:sp>
        <p:nvSpPr>
          <p:cNvPr id="3" name="Content Placeholder 2"/>
          <p:cNvSpPr>
            <a:spLocks noGrp="1"/>
          </p:cNvSpPr>
          <p:nvPr>
            <p:ph idx="1"/>
          </p:nvPr>
        </p:nvSpPr>
        <p:spPr>
          <a:xfrm>
            <a:off x="1981200" y="1600201"/>
            <a:ext cx="8229600" cy="1828800"/>
          </a:xfrm>
        </p:spPr>
        <p:txBody>
          <a:bodyPr/>
          <a:lstStyle/>
          <a:p>
            <a:r>
              <a:rPr lang="en-GB" dirty="0" smtClean="0"/>
              <a:t>No user input sections</a:t>
            </a:r>
          </a:p>
          <a:p>
            <a:r>
              <a:rPr lang="en-GB" dirty="0" smtClean="0"/>
              <a:t>Mostly textual information</a:t>
            </a:r>
          </a:p>
          <a:p>
            <a:r>
              <a:rPr lang="en-GB" dirty="0" smtClean="0"/>
              <a:t>Only 2 cosmetic defects encountered</a:t>
            </a:r>
            <a:endParaRPr lang="en-GB" dirty="0"/>
          </a:p>
        </p:txBody>
      </p:sp>
      <p:graphicFrame>
        <p:nvGraphicFramePr>
          <p:cNvPr id="4" name="Chart 3"/>
          <p:cNvGraphicFramePr>
            <a:graphicFrameLocks/>
          </p:cNvGraphicFramePr>
          <p:nvPr>
            <p:extLst/>
          </p:nvPr>
        </p:nvGraphicFramePr>
        <p:xfrm>
          <a:off x="1991544" y="3573017"/>
          <a:ext cx="4572000" cy="280246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104112" y="4077072"/>
            <a:ext cx="2659380" cy="1057910"/>
          </a:xfrm>
          <a:prstGeom prst="rect">
            <a:avLst/>
          </a:prstGeom>
        </p:spPr>
      </p:pic>
    </p:spTree>
    <p:extLst>
      <p:ext uri="{BB962C8B-B14F-4D97-AF65-F5344CB8AC3E}">
        <p14:creationId xmlns:p14="http://schemas.microsoft.com/office/powerpoint/2010/main" val="133531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8821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Forgot Password Page</a:t>
            </a:r>
            <a:endParaRPr lang="en-GB" dirty="0"/>
          </a:p>
        </p:txBody>
      </p:sp>
      <p:sp>
        <p:nvSpPr>
          <p:cNvPr id="3" name="Content Placeholder 2"/>
          <p:cNvSpPr>
            <a:spLocks noGrp="1"/>
          </p:cNvSpPr>
          <p:nvPr>
            <p:ph idx="1"/>
          </p:nvPr>
        </p:nvSpPr>
        <p:spPr>
          <a:xfrm>
            <a:off x="1981200" y="1600202"/>
            <a:ext cx="4762872" cy="2116831"/>
          </a:xfrm>
        </p:spPr>
        <p:txBody>
          <a:bodyPr>
            <a:normAutofit fontScale="92500" lnSpcReduction="10000"/>
          </a:bodyPr>
          <a:lstStyle/>
          <a:p>
            <a:r>
              <a:rPr lang="en-GB" dirty="0" smtClean="0"/>
              <a:t>One minor defect</a:t>
            </a:r>
          </a:p>
          <a:p>
            <a:r>
              <a:rPr lang="en-GB" dirty="0"/>
              <a:t>E</a:t>
            </a:r>
            <a:r>
              <a:rPr lang="en-GB" dirty="0" smtClean="0"/>
              <a:t>mail subject reads “Bike IT – account details”</a:t>
            </a:r>
          </a:p>
          <a:p>
            <a:r>
              <a:rPr lang="en-GB" dirty="0" smtClean="0"/>
              <a:t>Appears unprofessional</a:t>
            </a:r>
          </a:p>
          <a:p>
            <a:r>
              <a:rPr lang="en-GB" dirty="0" smtClean="0"/>
              <a:t>Three cosmetic defects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104112" y="4077072"/>
            <a:ext cx="2659380" cy="1057910"/>
          </a:xfrm>
          <a:prstGeom prst="rect">
            <a:avLst/>
          </a:prstGeom>
        </p:spPr>
      </p:pic>
      <p:graphicFrame>
        <p:nvGraphicFramePr>
          <p:cNvPr id="6" name="Chart 5"/>
          <p:cNvGraphicFramePr>
            <a:graphicFrameLocks/>
          </p:cNvGraphicFramePr>
          <p:nvPr>
            <p:extLst/>
          </p:nvPr>
        </p:nvGraphicFramePr>
        <p:xfrm>
          <a:off x="2135560" y="3733749"/>
          <a:ext cx="4572000" cy="2802467"/>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p:cNvPicPr>
            <a:picLocks noChangeAspect="1"/>
          </p:cNvPicPr>
          <p:nvPr/>
        </p:nvPicPr>
        <p:blipFill rotWithShape="1">
          <a:blip r:embed="rId5"/>
          <a:srcRect l="40401" t="14765" r="38568" b="55704"/>
          <a:stretch/>
        </p:blipFill>
        <p:spPr>
          <a:xfrm>
            <a:off x="7104113" y="1600201"/>
            <a:ext cx="2863741" cy="2260847"/>
          </a:xfrm>
          <a:prstGeom prst="rect">
            <a:avLst/>
          </a:prstGeom>
        </p:spPr>
      </p:pic>
    </p:spTree>
    <p:extLst>
      <p:ext uri="{BB962C8B-B14F-4D97-AF65-F5344CB8AC3E}">
        <p14:creationId xmlns:p14="http://schemas.microsoft.com/office/powerpoint/2010/main" val="1397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88640"/>
            <a:ext cx="8229600" cy="1143000"/>
          </a:xfrm>
        </p:spPr>
        <p:txBody>
          <a:bodyPr/>
          <a:lstStyle/>
          <a:p>
            <a:r>
              <a:rPr lang="en-GB" dirty="0" smtClean="0"/>
              <a:t>Schedule Order Page</a:t>
            </a:r>
            <a:endParaRPr lang="en-GB" dirty="0"/>
          </a:p>
        </p:txBody>
      </p:sp>
      <p:sp>
        <p:nvSpPr>
          <p:cNvPr id="3" name="Content Placeholder 2"/>
          <p:cNvSpPr>
            <a:spLocks noGrp="1"/>
          </p:cNvSpPr>
          <p:nvPr>
            <p:ph idx="1"/>
          </p:nvPr>
        </p:nvSpPr>
        <p:spPr>
          <a:xfrm>
            <a:off x="1847528" y="1478851"/>
            <a:ext cx="8136904" cy="4536504"/>
          </a:xfrm>
        </p:spPr>
        <p:txBody>
          <a:bodyPr>
            <a:noAutofit/>
          </a:bodyPr>
          <a:lstStyle/>
          <a:p>
            <a:r>
              <a:rPr lang="en-GB" sz="2200" dirty="0"/>
              <a:t>1 Moderate, 7 Major, 4 Critical defects</a:t>
            </a:r>
          </a:p>
          <a:p>
            <a:r>
              <a:rPr lang="en-GB" sz="2200" dirty="0"/>
              <a:t>Critical defects were caused by the order validation button still working after trying to order beyond the limit of one week in the ‘Later Service’</a:t>
            </a:r>
          </a:p>
          <a:p>
            <a:r>
              <a:rPr lang="en-GB" sz="2200" dirty="0"/>
              <a:t>Automated Selenium Tests caused Major defects in testing as </a:t>
            </a:r>
          </a:p>
          <a:p>
            <a:pPr marL="0" indent="0">
              <a:buNone/>
            </a:pPr>
            <a:r>
              <a:rPr lang="en-GB" sz="2200" dirty="0"/>
              <a:t>      the pop up boxes would cause ‘time </a:t>
            </a:r>
          </a:p>
          <a:p>
            <a:pPr marL="0" indent="0">
              <a:buNone/>
            </a:pPr>
            <a:r>
              <a:rPr lang="en-GB" sz="2200" dirty="0"/>
              <a:t>      outs’ before moving onto the next page</a:t>
            </a:r>
          </a:p>
          <a:p>
            <a:r>
              <a:rPr lang="en-GB" sz="2200" dirty="0"/>
              <a:t>Moderate and Exploratory issues such as </a:t>
            </a:r>
          </a:p>
          <a:p>
            <a:pPr marL="0" indent="0">
              <a:buNone/>
            </a:pPr>
            <a:r>
              <a:rPr lang="en-GB" sz="2200" dirty="0"/>
              <a:t>      the ‘Now Service’ showing collection time </a:t>
            </a:r>
          </a:p>
          <a:p>
            <a:pPr marL="0" indent="0">
              <a:buNone/>
            </a:pPr>
            <a:r>
              <a:rPr lang="en-GB" sz="2200" dirty="0"/>
              <a:t>      is 10 </a:t>
            </a:r>
            <a:r>
              <a:rPr lang="en-GB" sz="2200" dirty="0" err="1"/>
              <a:t>mins</a:t>
            </a:r>
            <a:r>
              <a:rPr lang="en-GB" sz="2200" dirty="0"/>
              <a:t> over what is expected </a:t>
            </a:r>
          </a:p>
          <a:p>
            <a:pPr marL="0" indent="0">
              <a:buNone/>
            </a:pPr>
            <a:r>
              <a:rPr lang="en-GB" sz="2200" dirty="0"/>
              <a:t>      </a:t>
            </a:r>
          </a:p>
          <a:p>
            <a:pPr marL="0" indent="0">
              <a:buNone/>
            </a:pPr>
            <a:endParaRPr lang="en-GB" sz="22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43672" y="5517232"/>
            <a:ext cx="2659380" cy="1057910"/>
          </a:xfrm>
          <a:prstGeom prst="rect">
            <a:avLst/>
          </a:prstGeom>
        </p:spPr>
      </p:pic>
      <p:graphicFrame>
        <p:nvGraphicFramePr>
          <p:cNvPr id="9" name="Chart 8"/>
          <p:cNvGraphicFramePr>
            <a:graphicFrameLocks/>
          </p:cNvGraphicFramePr>
          <p:nvPr>
            <p:extLst/>
          </p:nvPr>
        </p:nvGraphicFramePr>
        <p:xfrm>
          <a:off x="7464152" y="3645025"/>
          <a:ext cx="2941390" cy="28701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0342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150404"/>
            <a:ext cx="6531339" cy="531926"/>
          </a:xfrm>
        </p:spPr>
        <p:txBody>
          <a:bodyPr>
            <a:normAutofit fontScale="90000"/>
          </a:bodyPr>
          <a:lstStyle/>
          <a:p>
            <a:r>
              <a:rPr lang="en-US" dirty="0" smtClean="0"/>
              <a:t>Order Receipt Page</a:t>
            </a:r>
            <a:endParaRPr lang="en-US" dirty="0"/>
          </a:p>
        </p:txBody>
      </p:sp>
      <p:sp>
        <p:nvSpPr>
          <p:cNvPr id="3" name="Content Placeholder 2"/>
          <p:cNvSpPr>
            <a:spLocks noGrp="1"/>
          </p:cNvSpPr>
          <p:nvPr>
            <p:ph idx="1"/>
          </p:nvPr>
        </p:nvSpPr>
        <p:spPr>
          <a:xfrm>
            <a:off x="1807553" y="1026378"/>
            <a:ext cx="5762725" cy="2549893"/>
          </a:xfrm>
        </p:spPr>
        <p:txBody>
          <a:bodyPr>
            <a:normAutofit/>
          </a:bodyPr>
          <a:lstStyle/>
          <a:p>
            <a:r>
              <a:rPr lang="en-US" dirty="0" smtClean="0"/>
              <a:t>Mostly Moderate defects found</a:t>
            </a:r>
          </a:p>
          <a:p>
            <a:r>
              <a:rPr lang="en-US" dirty="0" smtClean="0"/>
              <a:t>Unique Order Reference</a:t>
            </a:r>
          </a:p>
          <a:p>
            <a:r>
              <a:rPr lang="en-US" dirty="0" smtClean="0"/>
              <a:t>Time</a:t>
            </a:r>
          </a:p>
          <a:p>
            <a:r>
              <a:rPr lang="en-US" dirty="0" smtClean="0"/>
              <a:t>Prices</a:t>
            </a:r>
          </a:p>
        </p:txBody>
      </p:sp>
      <p:graphicFrame>
        <p:nvGraphicFramePr>
          <p:cNvPr id="6" name="Chart 5"/>
          <p:cNvGraphicFramePr>
            <a:graphicFrameLocks/>
          </p:cNvGraphicFramePr>
          <p:nvPr>
            <p:extLst/>
          </p:nvPr>
        </p:nvGraphicFramePr>
        <p:xfrm>
          <a:off x="7787494" y="1249258"/>
          <a:ext cx="2654350" cy="1480354"/>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descr="Screen Shot 2015-04-25 at 11.22.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709" y="3229921"/>
            <a:ext cx="2907366" cy="1817104"/>
          </a:xfrm>
          <a:prstGeom prst="rect">
            <a:avLst/>
          </a:prstGeom>
        </p:spPr>
      </p:pic>
      <p:pic>
        <p:nvPicPr>
          <p:cNvPr id="5" name="Picture 4" descr="Screen Shot 2015-04-25 at 11.33.1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6329" y="3246634"/>
            <a:ext cx="2873948" cy="1796217"/>
          </a:xfrm>
          <a:prstGeom prst="rect">
            <a:avLst/>
          </a:prstGeom>
        </p:spPr>
      </p:pic>
      <p:pic>
        <p:nvPicPr>
          <p:cNvPr id="7" name="Picture 6" descr="Screen Shot 2015-04-25 at 11.33.3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0532" y="3246634"/>
            <a:ext cx="2771313" cy="1732071"/>
          </a:xfrm>
          <a:prstGeom prst="rect">
            <a:avLst/>
          </a:prstGeom>
        </p:spPr>
      </p:pic>
      <p:pic>
        <p:nvPicPr>
          <p:cNvPr id="8" name="Picture 7" descr="Screen Shot 2015-04-27 at 10.15.10.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62780" y="5170480"/>
            <a:ext cx="2566336" cy="1603960"/>
          </a:xfrm>
          <a:prstGeom prst="rect">
            <a:avLst/>
          </a:prstGeom>
        </p:spPr>
      </p:pic>
      <p:pic>
        <p:nvPicPr>
          <p:cNvPr id="9" name="Picture 8" descr="Screen Shot 2015-04-27 at 10.15.15.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02012" y="5170481"/>
            <a:ext cx="2627490" cy="1642181"/>
          </a:xfrm>
          <a:prstGeom prst="rect">
            <a:avLst/>
          </a:prstGeom>
        </p:spPr>
      </p:pic>
    </p:spTree>
    <p:extLst>
      <p:ext uri="{BB962C8B-B14F-4D97-AF65-F5344CB8AC3E}">
        <p14:creationId xmlns:p14="http://schemas.microsoft.com/office/powerpoint/2010/main" val="392215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7772400" cy="842498"/>
          </a:xfrm>
        </p:spPr>
        <p:txBody>
          <a:bodyPr>
            <a:normAutofit/>
          </a:bodyPr>
          <a:lstStyle/>
          <a:p>
            <a:r>
              <a:rPr lang="en-US" sz="3600" dirty="0"/>
              <a:t>Manage Account – Reset Password</a:t>
            </a:r>
          </a:p>
        </p:txBody>
      </p:sp>
      <p:sp>
        <p:nvSpPr>
          <p:cNvPr id="3" name="Subtitle 2"/>
          <p:cNvSpPr>
            <a:spLocks noGrp="1"/>
          </p:cNvSpPr>
          <p:nvPr>
            <p:ph type="subTitle" idx="1"/>
          </p:nvPr>
        </p:nvSpPr>
        <p:spPr>
          <a:xfrm>
            <a:off x="1658770" y="842498"/>
            <a:ext cx="5073878" cy="3454776"/>
          </a:xfrm>
        </p:spPr>
        <p:txBody>
          <a:bodyPr>
            <a:normAutofit lnSpcReduction="10000"/>
          </a:bodyPr>
          <a:lstStyle/>
          <a:p>
            <a:pPr marL="342900" indent="-342900" algn="l">
              <a:buFont typeface="Arial"/>
              <a:buChar char="•"/>
            </a:pPr>
            <a:r>
              <a:rPr lang="en-US" sz="2000" dirty="0"/>
              <a:t>The version and © information omitted</a:t>
            </a:r>
          </a:p>
          <a:p>
            <a:pPr marL="457200" indent="-457200" algn="l">
              <a:buFont typeface="Arial"/>
              <a:buChar char="•"/>
            </a:pPr>
            <a:endParaRPr lang="en-US" sz="2000" dirty="0"/>
          </a:p>
          <a:p>
            <a:pPr marL="342900" indent="-342900" algn="l">
              <a:buFont typeface="Arial"/>
              <a:buChar char="•"/>
            </a:pPr>
            <a:r>
              <a:rPr lang="en-US" sz="2000" dirty="0"/>
              <a:t>Validation fix</a:t>
            </a:r>
          </a:p>
          <a:p>
            <a:pPr algn="l"/>
            <a:endParaRPr lang="en-US" sz="2000" dirty="0"/>
          </a:p>
          <a:p>
            <a:pPr marL="342900" indent="-342900" algn="l">
              <a:buFont typeface="Arial"/>
              <a:buChar char="•"/>
            </a:pPr>
            <a:r>
              <a:rPr lang="en-US" sz="2000" dirty="0"/>
              <a:t>Miscommunication</a:t>
            </a:r>
          </a:p>
          <a:p>
            <a:pPr marL="342900" indent="-342900" algn="l">
              <a:buFont typeface="Arial"/>
              <a:buChar char="•"/>
            </a:pPr>
            <a:endParaRPr lang="en-US" sz="2000" dirty="0"/>
          </a:p>
          <a:p>
            <a:pPr marL="342900" indent="-342900" algn="l">
              <a:buFont typeface="Arial"/>
              <a:buChar char="•"/>
            </a:pPr>
            <a:r>
              <a:rPr lang="en-US" sz="2000" dirty="0"/>
              <a:t>Inconsistency</a:t>
            </a:r>
          </a:p>
          <a:p>
            <a:pPr marL="342900" indent="-342900" algn="l">
              <a:buFont typeface="Arial"/>
              <a:buChar char="•"/>
            </a:pPr>
            <a:endParaRPr lang="en-US" sz="2000" dirty="0"/>
          </a:p>
          <a:p>
            <a:pPr marL="342900" indent="-342900" algn="l">
              <a:buFont typeface="Arial"/>
              <a:buChar char="•"/>
            </a:pPr>
            <a:r>
              <a:rPr lang="en-US" sz="2000" dirty="0"/>
              <a:t>Majority of defects cosmetic </a:t>
            </a:r>
            <a:r>
              <a:rPr lang="en-US" sz="2000" dirty="0">
                <a:sym typeface="Wingdings"/>
              </a:rPr>
              <a:t></a:t>
            </a:r>
            <a:r>
              <a:rPr lang="en-US" sz="2000" dirty="0"/>
              <a:t> moderate</a:t>
            </a:r>
          </a:p>
          <a:p>
            <a:pPr marL="342900" indent="-342900" algn="l">
              <a:buFont typeface="Arial"/>
              <a:buChar char="•"/>
            </a:pPr>
            <a:endParaRPr lang="en-US" sz="2000" dirty="0"/>
          </a:p>
        </p:txBody>
      </p:sp>
      <p:graphicFrame>
        <p:nvGraphicFramePr>
          <p:cNvPr id="4" name="Chart 3"/>
          <p:cNvGraphicFramePr>
            <a:graphicFrameLocks/>
          </p:cNvGraphicFramePr>
          <p:nvPr>
            <p:extLst/>
          </p:nvPr>
        </p:nvGraphicFramePr>
        <p:xfrm>
          <a:off x="2650198" y="4496232"/>
          <a:ext cx="2921846" cy="2060447"/>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Screen Shot 2015-04-27 at 19.3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744" y="1043969"/>
            <a:ext cx="3678770" cy="520700"/>
          </a:xfrm>
          <a:prstGeom prst="rect">
            <a:avLst/>
          </a:prstGeom>
        </p:spPr>
      </p:pic>
      <p:pic>
        <p:nvPicPr>
          <p:cNvPr id="8" name="Picture 7" descr="Screen Shot 2015-04-27 at 19.39.4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744" y="4476581"/>
            <a:ext cx="3678770" cy="2298448"/>
          </a:xfrm>
          <a:prstGeom prst="rect">
            <a:avLst/>
          </a:prstGeom>
        </p:spPr>
      </p:pic>
      <p:pic>
        <p:nvPicPr>
          <p:cNvPr id="9" name="Picture 8" descr="Screen Shot 2015-04-27 at 19.40.1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744" y="1666450"/>
            <a:ext cx="3678770" cy="1258262"/>
          </a:xfrm>
          <a:prstGeom prst="rect">
            <a:avLst/>
          </a:prstGeom>
        </p:spPr>
      </p:pic>
      <p:pic>
        <p:nvPicPr>
          <p:cNvPr id="11" name="Picture 10" descr="Screen Shot 2015-04-27 at 19.40.4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744" y="3078646"/>
            <a:ext cx="3687630" cy="1218629"/>
          </a:xfrm>
          <a:prstGeom prst="rect">
            <a:avLst/>
          </a:prstGeom>
        </p:spPr>
      </p:pic>
    </p:spTree>
    <p:extLst>
      <p:ext uri="{BB962C8B-B14F-4D97-AF65-F5344CB8AC3E}">
        <p14:creationId xmlns:p14="http://schemas.microsoft.com/office/powerpoint/2010/main" val="258145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GB" sz="1400" dirty="0" smtClean="0"/>
              <a:t>Order Pizza</a:t>
            </a:r>
            <a:endParaRPr lang="en-GB" sz="1400" dirty="0"/>
          </a:p>
        </p:txBody>
      </p:sp>
      <p:sp>
        <p:nvSpPr>
          <p:cNvPr id="3" name="Content Placeholder 2"/>
          <p:cNvSpPr>
            <a:spLocks noGrp="1"/>
          </p:cNvSpPr>
          <p:nvPr>
            <p:ph idx="1"/>
          </p:nvPr>
        </p:nvSpPr>
        <p:spPr>
          <a:xfrm>
            <a:off x="617860" y="1046826"/>
            <a:ext cx="11069984" cy="5628837"/>
          </a:xfrm>
        </p:spPr>
        <p:txBody>
          <a:bodyPr>
            <a:normAutofit fontScale="92500"/>
          </a:bodyPr>
          <a:lstStyle/>
          <a:p>
            <a:pPr marL="285750" indent="-285750">
              <a:buFont typeface="Arial"/>
              <a:buChar char="•"/>
            </a:pPr>
            <a:r>
              <a:rPr lang="en-US" dirty="0"/>
              <a:t>Inability to remove a pizza in Internet Explorer 11 produces a set of critical defects. Fixing the “remove” button code likely will have a domino-effect, resolving all listed critical defects. Fixing the remove button will render the page functional on the most recent version of that browser</a:t>
            </a:r>
            <a:r>
              <a:rPr lang="en-US" dirty="0" smtClean="0"/>
              <a:t>.</a:t>
            </a:r>
          </a:p>
          <a:p>
            <a:pPr marL="285750" indent="-285750">
              <a:buFont typeface="Arial"/>
              <a:buChar char="•"/>
            </a:pPr>
            <a:r>
              <a:rPr lang="en-US" dirty="0"/>
              <a:t>If item is in the shopping basket and user navigates to the Home page, Ordering Page, About Page or Contact page and then tries to navigate back to the Ordering Pizza page, the Schedule page eventuates. No means of being able to navigate back via navigation to the Ordering Pizza</a:t>
            </a:r>
            <a:r>
              <a:rPr lang="en-US" dirty="0" smtClean="0"/>
              <a:t>.</a:t>
            </a:r>
          </a:p>
          <a:p>
            <a:pPr marL="285750" indent="-285750">
              <a:buFont typeface="Arial"/>
              <a:buChar char="•"/>
            </a:pPr>
            <a:r>
              <a:rPr lang="en-US" dirty="0" smtClean="0"/>
              <a:t>Major </a:t>
            </a:r>
            <a:r>
              <a:rPr lang="en-US" dirty="0"/>
              <a:t>defects flow from minor inaccuracies in the coded prices for the Meat Extravaganza pizza and the Peppers topping. Correcting these errors at the source likely will redress related major defects listed downstream</a:t>
            </a:r>
            <a:r>
              <a:rPr lang="en-US" dirty="0" smtClean="0"/>
              <a:t>.</a:t>
            </a:r>
          </a:p>
          <a:p>
            <a:pPr marL="285750" indent="-285750">
              <a:buFont typeface="Arial"/>
              <a:buChar char="•"/>
            </a:pPr>
            <a:r>
              <a:rPr lang="en-US" dirty="0" smtClean="0"/>
              <a:t>This holds true for the onions not adding to the </a:t>
            </a:r>
            <a:r>
              <a:rPr lang="en-US" smtClean="0"/>
              <a:t>Meat Extravaganza </a:t>
            </a:r>
            <a:r>
              <a:rPr lang="en-US" dirty="0" smtClean="0"/>
              <a:t>Pizza.</a:t>
            </a:r>
            <a:endParaRPr lang="en-US" dirty="0"/>
          </a:p>
          <a:p>
            <a:pPr marL="285750" indent="-285750">
              <a:buFont typeface="Arial"/>
              <a:buChar char="•"/>
            </a:pPr>
            <a:r>
              <a:rPr lang="en-US" dirty="0"/>
              <a:t>Price freeze after £100 in the basket. </a:t>
            </a:r>
          </a:p>
          <a:p>
            <a:endParaRPr lang="en-US" dirty="0"/>
          </a:p>
          <a:p>
            <a:endParaRPr lang="en-GB" dirty="0"/>
          </a:p>
        </p:txBody>
      </p:sp>
    </p:spTree>
    <p:extLst>
      <p:ext uri="{BB962C8B-B14F-4D97-AF65-F5344CB8AC3E}">
        <p14:creationId xmlns:p14="http://schemas.microsoft.com/office/powerpoint/2010/main" val="73655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743" y="1769533"/>
            <a:ext cx="10518019" cy="4525963"/>
          </a:xfrm>
        </p:spPr>
        <p:txBody>
          <a:bodyPr>
            <a:normAutofit/>
          </a:bodyPr>
          <a:lstStyle/>
          <a:p>
            <a:r>
              <a:rPr lang="en-US" sz="2800" dirty="0" smtClean="0"/>
              <a:t>Myriad cosmetic and minor that could be corrected if the page is being revisited anyway. E.g. Pizza descriptions.</a:t>
            </a:r>
          </a:p>
          <a:p>
            <a:endParaRPr lang="en-US" sz="2800" dirty="0"/>
          </a:p>
          <a:p>
            <a:r>
              <a:rPr lang="en-US" sz="2800" dirty="0" smtClean="0"/>
              <a:t>Many classified moderates are negated once source problems (chiefly, the pizza prices) are corrected.</a:t>
            </a:r>
          </a:p>
        </p:txBody>
      </p:sp>
    </p:spTree>
    <p:extLst>
      <p:ext uri="{BB962C8B-B14F-4D97-AF65-F5344CB8AC3E}">
        <p14:creationId xmlns:p14="http://schemas.microsoft.com/office/powerpoint/2010/main" val="25248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2" y="202192"/>
            <a:ext cx="6236401" cy="4212476"/>
          </a:xfrm>
          <a:prstGeom prst="rect">
            <a:avLst/>
          </a:prstGeom>
        </p:spPr>
      </p:pic>
      <p:sp>
        <p:nvSpPr>
          <p:cNvPr id="13" name="Content Placeholder 2"/>
          <p:cNvSpPr>
            <a:spLocks noGrp="1"/>
          </p:cNvSpPr>
          <p:nvPr>
            <p:ph idx="1"/>
          </p:nvPr>
        </p:nvSpPr>
        <p:spPr>
          <a:xfrm>
            <a:off x="218451" y="4442488"/>
            <a:ext cx="6953956" cy="988181"/>
          </a:xfrm>
        </p:spPr>
        <p:txBody>
          <a:bodyPr>
            <a:normAutofit/>
          </a:bodyPr>
          <a:lstStyle/>
          <a:p>
            <a:pPr marL="0" indent="0">
              <a:buNone/>
            </a:pPr>
            <a:r>
              <a:rPr lang="en-US" sz="2800" dirty="0" smtClean="0"/>
              <a:t>Meat Extravaganza – price £7.49.</a:t>
            </a:r>
          </a:p>
        </p:txBody>
      </p:sp>
    </p:spTree>
    <p:extLst>
      <p:ext uri="{BB962C8B-B14F-4D97-AF65-F5344CB8AC3E}">
        <p14:creationId xmlns:p14="http://schemas.microsoft.com/office/powerpoint/2010/main" val="178996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7.png"/>
          <p:cNvPicPr>
            <a:picLocks noGrp="1" noChangeAspect="1"/>
          </p:cNvPicPr>
          <p:nvPr>
            <p:ph idx="1"/>
          </p:nvPr>
        </p:nvPicPr>
        <p:blipFill>
          <a:blip r:embed="rId2">
            <a:extLst>
              <a:ext uri="{28A0092B-C50C-407E-A947-70E740481C1C}">
                <a14:useLocalDpi xmlns:a14="http://schemas.microsoft.com/office/drawing/2010/main" val="0"/>
              </a:ext>
            </a:extLst>
          </a:blip>
          <a:srcRect l="-39103" r="-39103"/>
          <a:stretch>
            <a:fillRect/>
          </a:stretch>
        </p:blipFill>
        <p:spPr>
          <a:xfrm>
            <a:off x="-2414209" y="3630"/>
            <a:ext cx="10972800" cy="4525963"/>
          </a:xfrm>
          <a:prstGeom prst="rect">
            <a:avLst/>
          </a:prstGeom>
        </p:spPr>
      </p:pic>
      <p:sp>
        <p:nvSpPr>
          <p:cNvPr id="8" name="Content Placeholder 2"/>
          <p:cNvSpPr txBox="1">
            <a:spLocks/>
          </p:cNvSpPr>
          <p:nvPr/>
        </p:nvSpPr>
        <p:spPr>
          <a:xfrm>
            <a:off x="7124902" y="3629"/>
            <a:ext cx="4518781" cy="36491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Peppers bring the price up to 9.39; peppers at 40p. Price should be 9.49.</a:t>
            </a:r>
            <a:endParaRPr lang="en-US" sz="2800" dirty="0"/>
          </a:p>
        </p:txBody>
      </p:sp>
      <p:pic>
        <p:nvPicPr>
          <p:cNvPr id="9" name="Picture 8" descr="Screen Shot 2015-04-28 at 09.30.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58" y="2878668"/>
            <a:ext cx="7135137" cy="3846285"/>
          </a:xfrm>
          <a:prstGeom prst="rect">
            <a:avLst/>
          </a:prstGeom>
        </p:spPr>
      </p:pic>
      <p:sp>
        <p:nvSpPr>
          <p:cNvPr id="10" name="Content Placeholder 2"/>
          <p:cNvSpPr txBox="1">
            <a:spLocks/>
          </p:cNvSpPr>
          <p:nvPr/>
        </p:nvSpPr>
        <p:spPr>
          <a:xfrm>
            <a:off x="7124902" y="4178830"/>
            <a:ext cx="4518781" cy="17188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Onions don’t add to basket with Cheese </a:t>
            </a:r>
            <a:r>
              <a:rPr lang="en-US" sz="2800" dirty="0"/>
              <a:t>P</a:t>
            </a:r>
            <a:r>
              <a:rPr lang="en-US" sz="2800" dirty="0" smtClean="0"/>
              <a:t>izza.</a:t>
            </a:r>
            <a:endParaRPr lang="en-US" sz="2800" dirty="0"/>
          </a:p>
        </p:txBody>
      </p:sp>
    </p:spTree>
    <p:extLst>
      <p:ext uri="{BB962C8B-B14F-4D97-AF65-F5344CB8AC3E}">
        <p14:creationId xmlns:p14="http://schemas.microsoft.com/office/powerpoint/2010/main" val="130627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3.png"/>
          <p:cNvPicPr>
            <a:picLocks noGrp="1" noChangeAspect="1"/>
          </p:cNvPicPr>
          <p:nvPr>
            <p:ph idx="1"/>
          </p:nvPr>
        </p:nvPicPr>
        <p:blipFill>
          <a:blip r:embed="rId2">
            <a:extLst>
              <a:ext uri="{28A0092B-C50C-407E-A947-70E740481C1C}">
                <a14:useLocalDpi xmlns:a14="http://schemas.microsoft.com/office/drawing/2010/main" val="0"/>
              </a:ext>
            </a:extLst>
          </a:blip>
          <a:srcRect l="-113613" r="-113613"/>
          <a:stretch>
            <a:fillRect/>
          </a:stretch>
        </p:blipFill>
        <p:spPr>
          <a:xfrm>
            <a:off x="-5784750" y="0"/>
            <a:ext cx="16626619" cy="6858000"/>
          </a:xfrm>
        </p:spPr>
      </p:pic>
      <p:pic>
        <p:nvPicPr>
          <p:cNvPr id="7" name="Picture 6"/>
          <p:cNvPicPr>
            <a:picLocks noChangeAspect="1"/>
          </p:cNvPicPr>
          <p:nvPr/>
        </p:nvPicPr>
        <p:blipFill>
          <a:blip r:embed="rId3"/>
          <a:stretch>
            <a:fillRect/>
          </a:stretch>
        </p:blipFill>
        <p:spPr>
          <a:xfrm>
            <a:off x="7166741" y="1171314"/>
            <a:ext cx="4052435" cy="5139925"/>
          </a:xfrm>
          <a:prstGeom prst="rect">
            <a:avLst/>
          </a:prstGeom>
        </p:spPr>
      </p:pic>
    </p:spTree>
    <p:extLst>
      <p:ext uri="{BB962C8B-B14F-4D97-AF65-F5344CB8AC3E}">
        <p14:creationId xmlns:p14="http://schemas.microsoft.com/office/powerpoint/2010/main" val="138853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Home Page</a:t>
            </a:r>
            <a:endParaRPr lang="en-GB" dirty="0"/>
          </a:p>
        </p:txBody>
      </p:sp>
      <p:sp>
        <p:nvSpPr>
          <p:cNvPr id="5" name="Content Placeholder 4"/>
          <p:cNvSpPr>
            <a:spLocks noGrp="1"/>
          </p:cNvSpPr>
          <p:nvPr>
            <p:ph idx="1"/>
          </p:nvPr>
        </p:nvSpPr>
        <p:spPr/>
        <p:txBody>
          <a:bodyPr>
            <a:normAutofit/>
          </a:bodyPr>
          <a:lstStyle/>
          <a:p>
            <a:r>
              <a:rPr lang="en-GB" sz="3000" dirty="0" smtClean="0"/>
              <a:t>2 Cosmetic and 2 Minor defects found.</a:t>
            </a:r>
          </a:p>
          <a:p>
            <a:r>
              <a:rPr lang="en-GB" sz="3000" dirty="0" smtClean="0"/>
              <a:t>Some spelling mistakes and a formatting error.</a:t>
            </a:r>
          </a:p>
          <a:p>
            <a:r>
              <a:rPr lang="en-GB" sz="3000" dirty="0" smtClean="0"/>
              <a:t>Problem with the Select your Pizza link.</a:t>
            </a:r>
            <a:endParaRPr lang="en-GB" sz="30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5694" t="54545" r="43506" b="38910"/>
          <a:stretch/>
        </p:blipFill>
        <p:spPr>
          <a:xfrm>
            <a:off x="760781" y="3584446"/>
            <a:ext cx="6566120" cy="702259"/>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5985" t="8727" r="61542" b="78509"/>
          <a:stretch/>
        </p:blipFill>
        <p:spPr>
          <a:xfrm>
            <a:off x="972921" y="230188"/>
            <a:ext cx="3367506" cy="127674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1468" y="399389"/>
            <a:ext cx="3322625" cy="221508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1467" y="3466388"/>
            <a:ext cx="3322625" cy="2215083"/>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2924580117"/>
              </p:ext>
            </p:extLst>
          </p:nvPr>
        </p:nvGraphicFramePr>
        <p:xfrm>
          <a:off x="1592728" y="4403750"/>
          <a:ext cx="4588163" cy="220060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6743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477" y="254762"/>
            <a:ext cx="10515600" cy="911882"/>
          </a:xfrm>
        </p:spPr>
        <p:txBody>
          <a:bodyPr/>
          <a:lstStyle/>
          <a:p>
            <a:r>
              <a:rPr lang="en-GB" b="1" dirty="0" smtClean="0">
                <a:solidFill>
                  <a:schemeClr val="bg2">
                    <a:lumMod val="50000"/>
                  </a:schemeClr>
                </a:solidFill>
                <a:effectLst>
                  <a:outerShdw blurRad="38100" dist="38100" dir="2700000" algn="tl">
                    <a:srgbClr val="000000">
                      <a:alpha val="43137"/>
                    </a:srgbClr>
                  </a:outerShdw>
                </a:effectLst>
              </a:rPr>
              <a:t>Registration Page </a:t>
            </a:r>
            <a:endParaRPr lang="en-GB" b="1"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7477" y="1510331"/>
            <a:ext cx="5988269" cy="5458036"/>
          </a:xfrm>
        </p:spPr>
        <p:txBody>
          <a:bodyPr>
            <a:normAutofit fontScale="92500" lnSpcReduction="10000"/>
          </a:bodyPr>
          <a:lstStyle/>
          <a:p>
            <a:r>
              <a:rPr lang="en-GB" dirty="0" smtClean="0"/>
              <a:t>Overall page created to high standard</a:t>
            </a:r>
          </a:p>
          <a:p>
            <a:r>
              <a:rPr lang="en-GB" dirty="0" smtClean="0"/>
              <a:t>However, small number of manageable defects are present</a:t>
            </a:r>
          </a:p>
          <a:p>
            <a:r>
              <a:rPr lang="en-GB" dirty="0" smtClean="0"/>
              <a:t>Despite this no critical defects exist</a:t>
            </a:r>
          </a:p>
          <a:p>
            <a:r>
              <a:rPr lang="en-GB" dirty="0" smtClean="0"/>
              <a:t>3 noteworthy defects are categorised as follows:</a:t>
            </a:r>
          </a:p>
          <a:p>
            <a:pPr lvl="1"/>
            <a:r>
              <a:rPr lang="en-GB" dirty="0" smtClean="0"/>
              <a:t>Major         =  1</a:t>
            </a:r>
          </a:p>
          <a:p>
            <a:pPr lvl="1"/>
            <a:r>
              <a:rPr lang="en-GB" dirty="0" smtClean="0"/>
              <a:t>Moderate  =  1</a:t>
            </a:r>
          </a:p>
          <a:p>
            <a:pPr lvl="1"/>
            <a:r>
              <a:rPr lang="en-GB" dirty="0" smtClean="0"/>
              <a:t>Minor         =  1</a:t>
            </a:r>
          </a:p>
          <a:p>
            <a:r>
              <a:rPr lang="en-GB" dirty="0" smtClean="0"/>
              <a:t>Most notable defect is the ability of </a:t>
            </a:r>
            <a:r>
              <a:rPr lang="en-GB" dirty="0"/>
              <a:t>an unregistered user </a:t>
            </a:r>
            <a:r>
              <a:rPr lang="en-GB" dirty="0" smtClean="0"/>
              <a:t>to successfully </a:t>
            </a:r>
            <a:r>
              <a:rPr lang="en-GB" dirty="0"/>
              <a:t>resister </a:t>
            </a:r>
            <a:r>
              <a:rPr lang="en-GB" dirty="0" smtClean="0"/>
              <a:t>using an </a:t>
            </a:r>
            <a:r>
              <a:rPr lang="en-GB" dirty="0"/>
              <a:t>invalid email address format </a:t>
            </a:r>
            <a:endParaRPr lang="en-GB" dirty="0" smtClean="0"/>
          </a:p>
          <a:p>
            <a:pPr lvl="1"/>
            <a:r>
              <a:rPr lang="en-GB" dirty="0" smtClean="0"/>
              <a:t>customer@email</a:t>
            </a:r>
            <a:r>
              <a:rPr lang="en-GB" b="1" dirty="0" smtClean="0">
                <a:solidFill>
                  <a:srgbClr val="FF0000"/>
                </a:solidFill>
              </a:rPr>
              <a:t>.com</a:t>
            </a:r>
            <a:r>
              <a:rPr lang="en-GB" dirty="0" smtClean="0"/>
              <a:t> </a:t>
            </a:r>
          </a:p>
          <a:p>
            <a:pPr lvl="1"/>
            <a:r>
              <a:rPr lang="en-GB" dirty="0" smtClean="0"/>
              <a:t>Conflicts with 4.1.13</a:t>
            </a:r>
            <a:endParaRPr lang="en-GB" dirty="0"/>
          </a:p>
        </p:txBody>
      </p:sp>
      <p:graphicFrame>
        <p:nvGraphicFramePr>
          <p:cNvPr id="5" name="Chart 4"/>
          <p:cNvGraphicFramePr>
            <a:graphicFrameLocks/>
          </p:cNvGraphicFramePr>
          <p:nvPr>
            <p:extLst>
              <p:ext uri="{D42A27DB-BD31-4B8C-83A1-F6EECF244321}">
                <p14:modId xmlns:p14="http://schemas.microsoft.com/office/powerpoint/2010/main" val="82625181"/>
              </p:ext>
            </p:extLst>
          </p:nvPr>
        </p:nvGraphicFramePr>
        <p:xfrm>
          <a:off x="7043902" y="1399971"/>
          <a:ext cx="4591050" cy="490307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985" t="8727" r="61542" b="78509"/>
          <a:stretch/>
        </p:blipFill>
        <p:spPr>
          <a:xfrm>
            <a:off x="7141779" y="82918"/>
            <a:ext cx="4745423" cy="1255569"/>
          </a:xfrm>
          <a:prstGeom prst="rect">
            <a:avLst/>
          </a:prstGeom>
        </p:spPr>
      </p:pic>
    </p:spTree>
    <p:extLst>
      <p:ext uri="{BB962C8B-B14F-4D97-AF65-F5344CB8AC3E}">
        <p14:creationId xmlns:p14="http://schemas.microsoft.com/office/powerpoint/2010/main" val="403165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5449"/>
            <a:ext cx="10972800" cy="718350"/>
          </a:xfrm>
        </p:spPr>
        <p:txBody>
          <a:bodyPr>
            <a:normAutofit/>
          </a:bodyPr>
          <a:lstStyle/>
          <a:p>
            <a:r>
              <a:rPr lang="en-US" dirty="0" smtClean="0"/>
              <a:t>Login</a:t>
            </a:r>
            <a:endParaRPr lang="en-US" dirty="0"/>
          </a:p>
        </p:txBody>
      </p:sp>
      <p:sp>
        <p:nvSpPr>
          <p:cNvPr id="3" name="Content Placeholder 2"/>
          <p:cNvSpPr>
            <a:spLocks noGrp="1"/>
          </p:cNvSpPr>
          <p:nvPr>
            <p:ph idx="1"/>
          </p:nvPr>
        </p:nvSpPr>
        <p:spPr>
          <a:xfrm>
            <a:off x="370123" y="1429475"/>
            <a:ext cx="6472107" cy="4355810"/>
          </a:xfrm>
        </p:spPr>
        <p:txBody>
          <a:bodyPr>
            <a:normAutofit/>
          </a:bodyPr>
          <a:lstStyle/>
          <a:p>
            <a:r>
              <a:rPr lang="en-US" sz="2000" dirty="0" smtClean="0"/>
              <a:t>Login page is mostly well structured</a:t>
            </a:r>
          </a:p>
          <a:p>
            <a:endParaRPr lang="en-US" sz="2000" dirty="0"/>
          </a:p>
          <a:p>
            <a:r>
              <a:rPr lang="en-US" sz="2000" dirty="0" smtClean="0"/>
              <a:t>Few problems</a:t>
            </a:r>
          </a:p>
          <a:p>
            <a:endParaRPr lang="en-US" sz="2000" dirty="0"/>
          </a:p>
          <a:p>
            <a:r>
              <a:rPr lang="en-US" sz="2000" dirty="0" smtClean="0"/>
              <a:t>User able to login with password less than specified 6 characters</a:t>
            </a:r>
          </a:p>
          <a:p>
            <a:endParaRPr lang="en-US" sz="2000" dirty="0"/>
          </a:p>
          <a:p>
            <a:r>
              <a:rPr lang="en-US" sz="2000" dirty="0" smtClean="0"/>
              <a:t>Validation is server side rather than client side.</a:t>
            </a:r>
            <a:endParaRPr lang="en-US" sz="2000" dirty="0"/>
          </a:p>
        </p:txBody>
      </p:sp>
      <p:pic>
        <p:nvPicPr>
          <p:cNvPr id="4" name="Picture 3" descr="Screen Shot 2015-04-28 at 09.28.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133" y="5952045"/>
            <a:ext cx="9177867" cy="529718"/>
          </a:xfrm>
          <a:prstGeom prst="rect">
            <a:avLst/>
          </a:prstGeom>
        </p:spPr>
      </p:pic>
      <p:pic>
        <p:nvPicPr>
          <p:cNvPr id="5" name="Picture 4" descr="Screen Shot 2015-04-28 at 09.25.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232" y="4361413"/>
            <a:ext cx="5349769" cy="863581"/>
          </a:xfrm>
          <a:prstGeom prst="rect">
            <a:avLst/>
          </a:prstGeom>
        </p:spPr>
      </p:pic>
      <p:pic>
        <p:nvPicPr>
          <p:cNvPr id="6" name="Picture 5" descr="Screen Shot 2015-04-28 at 09.25.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615" y="1039042"/>
            <a:ext cx="4209260" cy="2719469"/>
          </a:xfrm>
          <a:prstGeom prst="rect">
            <a:avLst/>
          </a:prstGeom>
        </p:spPr>
      </p:pic>
    </p:spTree>
    <p:extLst>
      <p:ext uri="{BB962C8B-B14F-4D97-AF65-F5344CB8AC3E}">
        <p14:creationId xmlns:p14="http://schemas.microsoft.com/office/powerpoint/2010/main" val="69124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643</Words>
  <Application>Microsoft Macintosh PowerPoint</Application>
  <PresentationFormat>Custom</PresentationFormat>
  <Paragraphs>84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Hello and Welcome</vt:lpstr>
      <vt:lpstr>Order Pizza</vt:lpstr>
      <vt:lpstr>PowerPoint Presentation</vt:lpstr>
      <vt:lpstr>PowerPoint Presentation</vt:lpstr>
      <vt:lpstr>PowerPoint Presentation</vt:lpstr>
      <vt:lpstr>PowerPoint Presentation</vt:lpstr>
      <vt:lpstr>Home Page</vt:lpstr>
      <vt:lpstr>Registration Page </vt:lpstr>
      <vt:lpstr>Login</vt:lpstr>
      <vt:lpstr>About Page</vt:lpstr>
      <vt:lpstr>Contact</vt:lpstr>
      <vt:lpstr>Forgot Password Page</vt:lpstr>
      <vt:lpstr>Schedule Order Page</vt:lpstr>
      <vt:lpstr>Order Receipt Page</vt:lpstr>
      <vt:lpstr>Manage Account – Reset Password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Page</dc:title>
  <dc:creator>Alan Whitten</dc:creator>
  <cp:lastModifiedBy>Jack Ferguson</cp:lastModifiedBy>
  <cp:revision>22</cp:revision>
  <dcterms:created xsi:type="dcterms:W3CDTF">2015-04-27T09:56:36Z</dcterms:created>
  <dcterms:modified xsi:type="dcterms:W3CDTF">2015-04-28T09:02:13Z</dcterms:modified>
</cp:coreProperties>
</file>