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0600"/>
    <a:srgbClr val="9D948B"/>
    <a:srgbClr val="641211"/>
    <a:srgbClr val="404E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858" autoAdjust="0"/>
    <p:restoredTop sz="97604" autoAdjust="0"/>
  </p:normalViewPr>
  <p:slideViewPr>
    <p:cSldViewPr snapToGrid="0">
      <p:cViewPr varScale="1">
        <p:scale>
          <a:sx n="173" d="100"/>
          <a:sy n="173" d="100"/>
        </p:scale>
        <p:origin x="85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0C32-BD8B-4D19-BF37-14F8255178F3}"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B985-9EFE-46E3-B235-C39FE7AD92FF}" type="slidenum">
              <a:rPr lang="en-US" smtClean="0"/>
              <a:t>‹#›</a:t>
            </a:fld>
            <a:endParaRPr lang="en-US"/>
          </a:p>
        </p:txBody>
      </p:sp>
    </p:spTree>
    <p:extLst>
      <p:ext uri="{BB962C8B-B14F-4D97-AF65-F5344CB8AC3E}">
        <p14:creationId xmlns:p14="http://schemas.microsoft.com/office/powerpoint/2010/main" val="23037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8B985-9EFE-46E3-B235-C39FE7AD92FF}" type="slidenum">
              <a:rPr lang="en-US" smtClean="0"/>
              <a:t>8</a:t>
            </a:fld>
            <a:endParaRPr lang="en-US"/>
          </a:p>
        </p:txBody>
      </p:sp>
    </p:spTree>
    <p:extLst>
      <p:ext uri="{BB962C8B-B14F-4D97-AF65-F5344CB8AC3E}">
        <p14:creationId xmlns:p14="http://schemas.microsoft.com/office/powerpoint/2010/main" val="335491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CCBD-B9AD-B00F-6464-BD4AE738C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5CBE7A-BAEF-F9F2-372B-1BBF161B8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9317C2-14F8-D4C5-B5DB-3454D7BE4240}"/>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6996F126-08C8-CDBA-A488-2C0329887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62EB7-8A93-6CB4-43B0-A52D03CC530E}"/>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9457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214B-45B0-67CF-3A1E-679A3BF4CF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91F12-E656-D036-D130-EDD87D898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92DA0-2DA7-EAED-393C-6EAEC9203D2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49EC4839-F287-0A27-8181-45D7944FE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453C5-EC18-A089-8044-BB7F3C05F97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58061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42A07-B61E-15AB-933F-B607176EB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750E19-431A-CE7B-608B-BF2251B27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7F6AC-38AF-8DD2-8233-BCBA4C93A9D2}"/>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F48A8062-F4AA-5D5B-F64C-095F7C48F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471E-EA71-4899-2921-892C24BB9B8F}"/>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46314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01A2-8CAC-EA8A-54E2-D551DC171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0552C-FE00-B0D8-1CD3-94A40C02E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5066C-EB87-8042-F814-2B368AA79F7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FC090A34-CBF3-64DA-7E0F-A38F8EEF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686F-2906-3359-ED5A-196492DA3CF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163367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3999-D5A8-20FE-7CC5-F0DE65D10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B38BC-DC67-1561-D0C0-19525C4C49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0B012-773E-7C3C-A6EA-35D0867908C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C111F669-1CAF-C827-DD08-F032E3F48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7DE-768C-1003-D555-9864128081A0}"/>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9481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9BB2-C3F5-8D9A-3170-F6CF4C4B0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194F7-ADB3-1C6B-E1F8-DE48C42FD2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E8B83-E297-336F-ABD9-5ECA89257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D2F92-2724-EE38-7B06-B2F2CA13C5AA}"/>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E739B7A4-2207-BE44-8B3F-2E705F008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28B9E-6C8B-C117-1880-2E61F87E1D23}"/>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72188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5B01-01A9-C70C-6DE9-02493088C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AEABFE-92AA-C9EE-BCAD-6B2905A6A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2845-DB8C-40C1-16BF-6E807EFA4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008CA-EE00-7714-74D9-A4572A151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BC7A1-6EEF-6702-AAB5-BA93F8A86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7E25F-30DB-B0A3-1FF4-6B54C9F7CB06}"/>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8" name="Footer Placeholder 7">
            <a:extLst>
              <a:ext uri="{FF2B5EF4-FFF2-40B4-BE49-F238E27FC236}">
                <a16:creationId xmlns:a16="http://schemas.microsoft.com/office/drawing/2014/main" id="{C86F0E30-B82C-6E6A-8A89-918FE90A7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5E31D-C85E-2D39-1634-6D80DE2A3B9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62410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EF64-24D6-61D1-FE66-EE62E8BE6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3D8C0-7154-D67E-96A3-BA30936B9191}"/>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4" name="Footer Placeholder 3">
            <a:extLst>
              <a:ext uri="{FF2B5EF4-FFF2-40B4-BE49-F238E27FC236}">
                <a16:creationId xmlns:a16="http://schemas.microsoft.com/office/drawing/2014/main" id="{4522DF41-8660-0145-8882-82756CCAA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9AFCAB-43B8-30BC-E0F8-2D51C32262F5}"/>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393611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6DD55-4D1F-ABE4-2BC4-359A377EB85A}"/>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3" name="Footer Placeholder 2">
            <a:extLst>
              <a:ext uri="{FF2B5EF4-FFF2-40B4-BE49-F238E27FC236}">
                <a16:creationId xmlns:a16="http://schemas.microsoft.com/office/drawing/2014/main" id="{6C989A98-A389-221E-B2DC-0E45F62EE3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717DE-7652-B4DD-26E6-DF056C4E3213}"/>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96204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825-8847-8B16-5E2E-7CABB9641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64BF5-B9AE-E37A-42FB-8DBCDF625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553046-F62B-4F65-E95F-569ECBF1A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3C7DE-AF97-B9BB-E172-4E54CCB4AA25}"/>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55A5DFEC-40A2-8F26-5F48-7C3D575E7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B1B03-6877-F8CB-AE3B-CF8889F45C6E}"/>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166956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C0C-3E7C-CA71-1CC7-A705BE3C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C2693-0E20-70AA-8DAA-A4BABC505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701F4-28BD-73E8-5DBE-351E00FAB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5FE25-A62E-6BD5-B73E-87CAC9AFF0D3}"/>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C86F01BB-D154-615F-2FCA-C40026747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B8BAB-8FE8-2E5A-9542-051AF897686B}"/>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389848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85AEE-FA1F-B6BD-9C2B-23200B849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22291-AF67-A242-3615-E3521AE23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D708C-06F1-0489-8EEE-1AB1FA0EF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E9066FEC-B74D-CA49-4DC7-74281221D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70C750-6A42-A68C-FF65-EEAB8D31F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EDD3B4-3284-475D-8141-5DFE5F8FE507}" type="slidenum">
              <a:rPr lang="en-US" smtClean="0"/>
              <a:t>‹#›</a:t>
            </a:fld>
            <a:endParaRPr lang="en-US"/>
          </a:p>
        </p:txBody>
      </p:sp>
    </p:spTree>
    <p:extLst>
      <p:ext uri="{BB962C8B-B14F-4D97-AF65-F5344CB8AC3E}">
        <p14:creationId xmlns:p14="http://schemas.microsoft.com/office/powerpoint/2010/main" val="274563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formula1.com/en/results/2024/drivers" TargetMode="External"/><Relationship Id="rId7" Type="http://schemas.openxmlformats.org/officeDocument/2006/relationships/hyperlink" Target="https://www.kaggle.com/datasets/cbhavik/formula-1-ml-classifier" TargetMode="External"/><Relationship Id="rId2" Type="http://schemas.openxmlformats.org/officeDocument/2006/relationships/hyperlink" Target="https://public.tableau.com/app/profile/panki.shah/viz/Formula1_0/Formula1" TargetMode="External"/><Relationship Id="rId1" Type="http://schemas.openxmlformats.org/officeDocument/2006/relationships/slideLayout" Target="../slideLayouts/slideLayout2.xml"/><Relationship Id="rId6" Type="http://schemas.openxmlformats.org/officeDocument/2006/relationships/hyperlink" Target="https://www.kaggle.com/datasets/jtrotman/formula-1-race-events" TargetMode="External"/><Relationship Id="rId5" Type="http://schemas.openxmlformats.org/officeDocument/2006/relationships/hyperlink" Target="https://www.kaggle.com/datasets/cjgdev/formula-1-race-data-19502017" TargetMode="External"/><Relationship Id="rId4" Type="http://schemas.openxmlformats.org/officeDocument/2006/relationships/hyperlink" Target="https://racingnews365.com/formula-1-circui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jrebeck.pythonanywhe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E8262D-A760-0BD9-D9CA-C8416FF952D8}"/>
              </a:ext>
            </a:extLst>
          </p:cNvPr>
          <p:cNvPicPr>
            <a:picLocks noChangeAspect="1"/>
          </p:cNvPicPr>
          <p:nvPr/>
        </p:nvPicPr>
        <p:blipFill>
          <a:blip r:embed="rId2"/>
          <a:srcRect l="5296" r="14663" b="513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E52CB2-B3E1-2658-F121-A9D0C3E70901}"/>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F1 Racing</a:t>
            </a:r>
          </a:p>
        </p:txBody>
      </p:sp>
      <p:sp>
        <p:nvSpPr>
          <p:cNvPr id="3" name="Subtitle 2">
            <a:extLst>
              <a:ext uri="{FF2B5EF4-FFF2-40B4-BE49-F238E27FC236}">
                <a16:creationId xmlns:a16="http://schemas.microsoft.com/office/drawing/2014/main" id="{6AB772F5-9A3A-836D-8CE3-17506EE9E66B}"/>
              </a:ext>
            </a:extLst>
          </p:cNvPr>
          <p:cNvSpPr>
            <a:spLocks noGrp="1"/>
          </p:cNvSpPr>
          <p:nvPr>
            <p:ph type="subTitle" idx="1"/>
          </p:nvPr>
        </p:nvSpPr>
        <p:spPr>
          <a:xfrm>
            <a:off x="477980" y="4872922"/>
            <a:ext cx="4023359" cy="1208141"/>
          </a:xfrm>
        </p:spPr>
        <p:txBody>
          <a:bodyPr>
            <a:normAutofit fontScale="77500" lnSpcReduction="20000"/>
          </a:bodyPr>
          <a:lstStyle/>
          <a:p>
            <a:pPr algn="l"/>
            <a:r>
              <a:rPr lang="en-US" sz="2000" dirty="0">
                <a:solidFill>
                  <a:schemeClr val="bg1"/>
                </a:solidFill>
              </a:rPr>
              <a:t>A high level look at the history of F1 from 1950 to 2024</a:t>
            </a:r>
          </a:p>
          <a:p>
            <a:pPr algn="l"/>
            <a:endParaRPr lang="en-US" sz="2000" dirty="0">
              <a:solidFill>
                <a:schemeClr val="bg1"/>
              </a:solidFill>
            </a:endParaRPr>
          </a:p>
          <a:p>
            <a:pPr algn="l"/>
            <a:r>
              <a:rPr lang="en-US" sz="2000" dirty="0">
                <a:solidFill>
                  <a:schemeClr val="bg1"/>
                </a:solidFill>
              </a:rPr>
              <a:t>By: Marta Baker, Kevin Carney, Katie </a:t>
            </a:r>
            <a:r>
              <a:rPr lang="en-US" sz="2000" dirty="0" err="1">
                <a:solidFill>
                  <a:schemeClr val="bg1"/>
                </a:solidFill>
              </a:rPr>
              <a:t>Rebeck</a:t>
            </a:r>
            <a:endParaRPr lang="en-US" sz="2000" dirty="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09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948B"/>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A37D9FC-3294-B999-9DC0-CC5216510F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612" b="4388"/>
          <a:stretch/>
        </p:blipFill>
        <p:spPr>
          <a:xfrm>
            <a:off x="0" y="1"/>
            <a:ext cx="12192000" cy="6858000"/>
          </a:xfrm>
        </p:spPr>
      </p:pic>
      <p:sp>
        <p:nvSpPr>
          <p:cNvPr id="2" name="Title 1">
            <a:extLst>
              <a:ext uri="{FF2B5EF4-FFF2-40B4-BE49-F238E27FC236}">
                <a16:creationId xmlns:a16="http://schemas.microsoft.com/office/drawing/2014/main" id="{78D50E12-AABF-E891-9FE9-E0C8B8188322}"/>
              </a:ext>
            </a:extLst>
          </p:cNvPr>
          <p:cNvSpPr>
            <a:spLocks noGrp="1"/>
          </p:cNvSpPr>
          <p:nvPr>
            <p:ph type="title"/>
          </p:nvPr>
        </p:nvSpPr>
        <p:spPr/>
        <p:txBody>
          <a:bodyPr/>
          <a:lstStyle/>
          <a:p>
            <a:r>
              <a:rPr lang="en-US" dirty="0">
                <a:solidFill>
                  <a:schemeClr val="bg1"/>
                </a:solidFill>
              </a:rPr>
              <a:t>Questions?</a:t>
            </a:r>
          </a:p>
        </p:txBody>
      </p:sp>
      <p:sp>
        <p:nvSpPr>
          <p:cNvPr id="4" name="AutoShape 2">
            <a:extLst>
              <a:ext uri="{FF2B5EF4-FFF2-40B4-BE49-F238E27FC236}">
                <a16:creationId xmlns:a16="http://schemas.microsoft.com/office/drawing/2014/main" id="{57FAE05A-64FA-3844-FD18-DEA8F4D3B3C8}"/>
              </a:ext>
            </a:extLst>
          </p:cNvPr>
          <p:cNvSpPr>
            <a:spLocks noChangeAspect="1" noChangeArrowheads="1"/>
          </p:cNvSpPr>
          <p:nvPr/>
        </p:nvSpPr>
        <p:spPr bwMode="auto">
          <a:xfrm>
            <a:off x="2644346" y="-22654"/>
            <a:ext cx="3604054" cy="36040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284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E4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3FB-EB29-4643-9945-60173DF0F3D8}"/>
              </a:ext>
            </a:extLst>
          </p:cNvPr>
          <p:cNvSpPr>
            <a:spLocks noGrp="1"/>
          </p:cNvSpPr>
          <p:nvPr>
            <p:ph type="title"/>
          </p:nvPr>
        </p:nvSpPr>
        <p:spPr/>
        <p:txBody>
          <a:bodyPr/>
          <a:lstStyle/>
          <a:p>
            <a:r>
              <a:rPr lang="en-US" dirty="0">
                <a:solidFill>
                  <a:schemeClr val="bg2"/>
                </a:solidFill>
              </a:rPr>
              <a:t>Purpose</a:t>
            </a:r>
          </a:p>
        </p:txBody>
      </p:sp>
      <p:sp>
        <p:nvSpPr>
          <p:cNvPr id="3" name="Content Placeholder 2">
            <a:extLst>
              <a:ext uri="{FF2B5EF4-FFF2-40B4-BE49-F238E27FC236}">
                <a16:creationId xmlns:a16="http://schemas.microsoft.com/office/drawing/2014/main" id="{4BC57DCF-70CE-CA82-B2B8-0EFA479F7D4C}"/>
              </a:ext>
            </a:extLst>
          </p:cNvPr>
          <p:cNvSpPr>
            <a:spLocks noGrp="1"/>
          </p:cNvSpPr>
          <p:nvPr>
            <p:ph idx="1"/>
          </p:nvPr>
        </p:nvSpPr>
        <p:spPr/>
        <p:txBody>
          <a:bodyPr/>
          <a:lstStyle/>
          <a:p>
            <a:r>
              <a:rPr lang="en-US" dirty="0">
                <a:solidFill>
                  <a:schemeClr val="bg2"/>
                </a:solidFill>
              </a:rPr>
              <a:t>The purpose of our project was to give a high-level analysis of data pertaining to the F1 series of circuits to give a glimpse into not only the locations of the circuits, but to observe how each respective country / driver has been performing.</a:t>
            </a:r>
          </a:p>
          <a:p>
            <a:endParaRPr lang="en-US" dirty="0">
              <a:solidFill>
                <a:schemeClr val="bg2"/>
              </a:solidFill>
            </a:endParaRPr>
          </a:p>
          <a:p>
            <a:r>
              <a:rPr lang="en-US" dirty="0">
                <a:solidFill>
                  <a:schemeClr val="bg2"/>
                </a:solidFill>
              </a:rPr>
              <a:t>Furthermore, we looked at the number of races that drivers have driven for each constructor.</a:t>
            </a:r>
          </a:p>
        </p:txBody>
      </p:sp>
    </p:spTree>
    <p:extLst>
      <p:ext uri="{BB962C8B-B14F-4D97-AF65-F5344CB8AC3E}">
        <p14:creationId xmlns:p14="http://schemas.microsoft.com/office/powerpoint/2010/main" val="22122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412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ED5-6409-9B08-ED1C-5122F5E97E36}"/>
              </a:ext>
            </a:extLst>
          </p:cNvPr>
          <p:cNvSpPr>
            <a:spLocks noGrp="1"/>
          </p:cNvSpPr>
          <p:nvPr>
            <p:ph type="title"/>
          </p:nvPr>
        </p:nvSpPr>
        <p:spPr/>
        <p:txBody>
          <a:bodyPr/>
          <a:lstStyle/>
          <a:p>
            <a:r>
              <a:rPr lang="en-US" dirty="0">
                <a:solidFill>
                  <a:schemeClr val="bg2"/>
                </a:solidFill>
              </a:rPr>
              <a:t>Inspiration</a:t>
            </a:r>
          </a:p>
        </p:txBody>
      </p:sp>
      <p:sp>
        <p:nvSpPr>
          <p:cNvPr id="3" name="Content Placeholder 2">
            <a:extLst>
              <a:ext uri="{FF2B5EF4-FFF2-40B4-BE49-F238E27FC236}">
                <a16:creationId xmlns:a16="http://schemas.microsoft.com/office/drawing/2014/main" id="{670900BD-0B37-BACE-D78B-2524B39A47AC}"/>
              </a:ext>
            </a:extLst>
          </p:cNvPr>
          <p:cNvSpPr>
            <a:spLocks noGrp="1"/>
          </p:cNvSpPr>
          <p:nvPr>
            <p:ph idx="1"/>
          </p:nvPr>
        </p:nvSpPr>
        <p:spPr>
          <a:xfrm>
            <a:off x="1335024" y="1690688"/>
            <a:ext cx="8796528" cy="3292792"/>
          </a:xfrm>
        </p:spPr>
        <p:txBody>
          <a:bodyPr>
            <a:normAutofit fontScale="85000" lnSpcReduction="20000"/>
          </a:bodyPr>
          <a:lstStyle/>
          <a:p>
            <a:pPr marL="457200" marR="0" lvl="1" indent="0" algn="ctr">
              <a:lnSpc>
                <a:spcPct val="107000"/>
              </a:lnSpc>
              <a:spcBef>
                <a:spcPts val="0"/>
              </a:spcBef>
              <a:spcAft>
                <a:spcPts val="0"/>
              </a:spcAft>
              <a:buNone/>
            </a:pPr>
            <a:r>
              <a:rPr lang="en-US" sz="1800" u="sng" kern="100" dirty="0">
                <a:solidFill>
                  <a:schemeClr val="bg2"/>
                </a:solidFill>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rPr>
              <a:t>Additional Internet Resources to Reference:</a:t>
            </a:r>
          </a:p>
          <a:p>
            <a:pPr marL="457200" marR="0" lvl="1" indent="0">
              <a:lnSpc>
                <a:spcPct val="107000"/>
              </a:lnSpc>
              <a:spcBef>
                <a:spcPts val="0"/>
              </a:spcBef>
              <a:spcAft>
                <a:spcPts val="0"/>
              </a:spcAft>
              <a:buNone/>
            </a:pPr>
            <a:endParaRPr lang="en-US" sz="1800" u="sng" kern="100" dirty="0">
              <a:solidFill>
                <a:schemeClr val="bg1"/>
              </a:solidFill>
              <a:effectLst/>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endParaRPr>
          </a:p>
          <a:p>
            <a:pPr marL="742950" marR="0" lvl="1" indent="-285750">
              <a:lnSpc>
                <a:spcPct val="107000"/>
              </a:lnSpc>
              <a:spcBef>
                <a:spcPts val="0"/>
              </a:spcBef>
              <a:spcAft>
                <a:spcPts val="0"/>
              </a:spcAft>
              <a:buFont typeface="+mj-lt"/>
              <a:buAutoNum type="alphaLcPeriod"/>
            </a:pPr>
            <a:r>
              <a:rPr lang="en-US" sz="1800" u="sng" kern="100" dirty="0">
                <a:solidFill>
                  <a:schemeClr val="bg1"/>
                </a:solidFill>
                <a:effectLst/>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rPr>
              <a:t>https://public.tableau.com/app/profile/panki.shah/viz/Formula1_0/Formula1</a:t>
            </a:r>
            <a:endParaRPr lang="en-US" sz="1800" kern="100" dirty="0">
              <a:solidFill>
                <a:schemeClr val="bg1"/>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r>
              <a:rPr lang="en-US" sz="1800" u="sng" kern="100" dirty="0">
                <a:solidFill>
                  <a:schemeClr val="bg1"/>
                </a:solidFill>
                <a:effectLst/>
                <a:latin typeface="Times New Roman" panose="02020603050405020304" pitchFamily="18" charset="0"/>
                <a:ea typeface="Aptos" panose="020B0004020202020204" pitchFamily="34" charset="0"/>
                <a:hlinkClick r:id="rId3">
                  <a:extLst>
                    <a:ext uri="{A12FA001-AC4F-418D-AE19-62706E023703}">
                      <ahyp:hlinkClr xmlns:ahyp="http://schemas.microsoft.com/office/drawing/2018/hyperlinkcolor" val="tx"/>
                    </a:ext>
                  </a:extLst>
                </a:hlinkClick>
              </a:rPr>
              <a:t>https://www.formula1.com/en/results/2024/drivers</a:t>
            </a:r>
            <a:endParaRPr lang="en-US" sz="1800" u="sng" kern="100" dirty="0">
              <a:solidFill>
                <a:schemeClr val="bg1"/>
              </a:solidFill>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r>
              <a:rPr lang="en-US" sz="1800" kern="100" dirty="0">
                <a:solidFill>
                  <a:schemeClr val="bg1"/>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https://racingnews365.com/formula-1-circuits</a:t>
            </a:r>
            <a:endParaRPr lang="en-US" sz="1800" kern="100" dirty="0">
              <a:solidFill>
                <a:schemeClr val="bg1"/>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endParaRPr lang="en-US" sz="1800" kern="100" dirty="0">
              <a:solidFill>
                <a:schemeClr val="bg1"/>
              </a:solidFill>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endParaRPr lang="en-US" sz="1800" kern="100" dirty="0">
              <a:solidFill>
                <a:schemeClr val="bg1"/>
              </a:solidFill>
              <a:effectLst/>
              <a:latin typeface="Times New Roman" panose="02020603050405020304" pitchFamily="18" charset="0"/>
              <a:ea typeface="Aptos" panose="020B0004020202020204" pitchFamily="34" charset="0"/>
            </a:endParaRPr>
          </a:p>
          <a:p>
            <a:pPr marL="457200" marR="0" lvl="1" indent="0" algn="ctr">
              <a:lnSpc>
                <a:spcPct val="107000"/>
              </a:lnSpc>
              <a:spcBef>
                <a:spcPts val="0"/>
              </a:spcBef>
              <a:spcAft>
                <a:spcPts val="0"/>
              </a:spcAft>
              <a:buNone/>
            </a:pPr>
            <a:r>
              <a:rPr lang="en-US" sz="1800" kern="100" dirty="0">
                <a:solidFill>
                  <a:schemeClr val="bg1"/>
                </a:solidFill>
                <a:latin typeface="Times New Roman" panose="02020603050405020304" pitchFamily="18" charset="0"/>
                <a:ea typeface="Aptos" panose="020B0004020202020204" pitchFamily="34" charset="0"/>
              </a:rPr>
              <a:t>Additional Datasets </a:t>
            </a:r>
          </a:p>
          <a:p>
            <a:pPr marL="457200" marR="0" lvl="1" indent="0" algn="ctr">
              <a:lnSpc>
                <a:spcPct val="107000"/>
              </a:lnSpc>
              <a:spcBef>
                <a:spcPts val="0"/>
              </a:spcBef>
              <a:spcAft>
                <a:spcPts val="0"/>
              </a:spcAft>
              <a:buNone/>
            </a:pPr>
            <a:endParaRPr lang="en-US" sz="1800" kern="100" dirty="0">
              <a:solidFill>
                <a:schemeClr val="bg1"/>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5">
                  <a:extLst>
                    <a:ext uri="{A12FA001-AC4F-418D-AE19-62706E023703}">
                      <ahyp:hlinkClr xmlns:ahyp="http://schemas.microsoft.com/office/drawing/2018/hyperlinkcolor" val="tx"/>
                    </a:ext>
                  </a:extLst>
                </a:hlinkClick>
              </a:rPr>
              <a:t>https://www.kaggle.com/datasets/cjgdev/formula-1-race-data-19502017</a:t>
            </a:r>
            <a:r>
              <a:rPr lang="en-US" sz="1800" kern="100" dirty="0">
                <a:solidFill>
                  <a:schemeClr val="bg1"/>
                </a:solidFill>
                <a:effectLst/>
                <a:latin typeface="Times New Roman" panose="02020603050405020304" pitchFamily="18" charset="0"/>
                <a:ea typeface="Aptos" panose="020B0004020202020204" pitchFamily="34" charset="0"/>
              </a:rPr>
              <a:t> - Formula 1 Race Data by Chris G</a:t>
            </a: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6">
                  <a:extLst>
                    <a:ext uri="{A12FA001-AC4F-418D-AE19-62706E023703}">
                      <ahyp:hlinkClr xmlns:ahyp="http://schemas.microsoft.com/office/drawing/2018/hyperlinkcolor" val="tx"/>
                    </a:ext>
                  </a:extLst>
                </a:hlinkClick>
              </a:rPr>
              <a:t>https://www.kaggle.com/datasets/jtrotman/formula-1-race-events</a:t>
            </a:r>
            <a:r>
              <a:rPr lang="en-US" sz="1800" kern="100" dirty="0">
                <a:solidFill>
                  <a:schemeClr val="bg1"/>
                </a:solidFill>
                <a:effectLst/>
                <a:latin typeface="Times New Roman" panose="02020603050405020304" pitchFamily="18" charset="0"/>
                <a:ea typeface="Aptos" panose="020B0004020202020204" pitchFamily="34" charset="0"/>
              </a:rPr>
              <a:t> – Formula 1 Race Events by James Trotman</a:t>
            </a: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7">
                  <a:extLst>
                    <a:ext uri="{A12FA001-AC4F-418D-AE19-62706E023703}">
                      <ahyp:hlinkClr xmlns:ahyp="http://schemas.microsoft.com/office/drawing/2018/hyperlinkcolor" val="tx"/>
                    </a:ext>
                  </a:extLst>
                </a:hlinkClick>
              </a:rPr>
              <a:t>https://www.kaggle.com/datasets/cbhavik/formula-1-ml-classifier</a:t>
            </a:r>
            <a:r>
              <a:rPr lang="en-US" sz="1800" kern="100" dirty="0">
                <a:solidFill>
                  <a:schemeClr val="bg1"/>
                </a:solidFill>
                <a:effectLst/>
                <a:latin typeface="Times New Roman" panose="02020603050405020304" pitchFamily="18" charset="0"/>
                <a:ea typeface="Aptos" panose="020B0004020202020204" pitchFamily="34" charset="0"/>
              </a:rPr>
              <a:t> - Formula 1 Race Data by Bhavik </a:t>
            </a:r>
            <a:r>
              <a:rPr lang="en-US" sz="1800" kern="100" dirty="0" err="1">
                <a:solidFill>
                  <a:schemeClr val="bg1"/>
                </a:solidFill>
                <a:effectLst/>
                <a:latin typeface="Times New Roman" panose="02020603050405020304" pitchFamily="18" charset="0"/>
                <a:ea typeface="Aptos" panose="020B0004020202020204" pitchFamily="34" charset="0"/>
              </a:rPr>
              <a:t>Chandna</a:t>
            </a:r>
            <a:endParaRPr lang="en-US" sz="1800" kern="100" dirty="0">
              <a:solidFill>
                <a:schemeClr val="bg1"/>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800"/>
              </a:spcAft>
              <a:buFont typeface="+mj-lt"/>
              <a:buAutoNum type="alphaLcPeriod"/>
            </a:pPr>
            <a:endParaRPr lang="en-US" sz="1800" kern="100" dirty="0">
              <a:effectLst/>
              <a:latin typeface="Times New Roman" panose="02020603050405020304" pitchFamily="18" charset="0"/>
              <a:ea typeface="Aptos" panose="020B0004020202020204" pitchFamily="34" charset="0"/>
            </a:endParaRPr>
          </a:p>
          <a:p>
            <a:endParaRPr lang="en-US" sz="2000" dirty="0"/>
          </a:p>
        </p:txBody>
      </p:sp>
      <p:pic>
        <p:nvPicPr>
          <p:cNvPr id="7" name="Picture 6">
            <a:extLst>
              <a:ext uri="{FF2B5EF4-FFF2-40B4-BE49-F238E27FC236}">
                <a16:creationId xmlns:a16="http://schemas.microsoft.com/office/drawing/2014/main" id="{94EEB970-CD00-B185-5C99-C45272011404}"/>
              </a:ext>
            </a:extLst>
          </p:cNvPr>
          <p:cNvPicPr>
            <a:picLocks noChangeAspect="1"/>
          </p:cNvPicPr>
          <p:nvPr/>
        </p:nvPicPr>
        <p:blipFill>
          <a:blip r:embed="rId8"/>
          <a:stretch>
            <a:fillRect/>
          </a:stretch>
        </p:blipFill>
        <p:spPr>
          <a:xfrm>
            <a:off x="8694057" y="-19365"/>
            <a:ext cx="3606510" cy="3420106"/>
          </a:xfrm>
          <a:prstGeom prst="rect">
            <a:avLst/>
          </a:prstGeom>
        </p:spPr>
      </p:pic>
    </p:spTree>
    <p:extLst>
      <p:ext uri="{BB962C8B-B14F-4D97-AF65-F5344CB8AC3E}">
        <p14:creationId xmlns:p14="http://schemas.microsoft.com/office/powerpoint/2010/main" val="8357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99DA-F8B3-3227-32DC-39CAC57172D5}"/>
              </a:ext>
            </a:extLst>
          </p:cNvPr>
          <p:cNvSpPr>
            <a:spLocks noGrp="1"/>
          </p:cNvSpPr>
          <p:nvPr>
            <p:ph type="title"/>
          </p:nvPr>
        </p:nvSpPr>
        <p:spPr/>
        <p:txBody>
          <a:bodyPr/>
          <a:lstStyle/>
          <a:p>
            <a:r>
              <a:rPr lang="en-US" dirty="0"/>
              <a:t>Design Concepts</a:t>
            </a:r>
          </a:p>
        </p:txBody>
      </p:sp>
      <p:sp>
        <p:nvSpPr>
          <p:cNvPr id="5" name="Content Placeholder 4">
            <a:extLst>
              <a:ext uri="{FF2B5EF4-FFF2-40B4-BE49-F238E27FC236}">
                <a16:creationId xmlns:a16="http://schemas.microsoft.com/office/drawing/2014/main" id="{DD8FC3BD-6330-D188-52EC-CC276E94FE3C}"/>
              </a:ext>
            </a:extLst>
          </p:cNvPr>
          <p:cNvSpPr>
            <a:spLocks noGrp="1"/>
          </p:cNvSpPr>
          <p:nvPr>
            <p:ph idx="1"/>
          </p:nvPr>
        </p:nvSpPr>
        <p:spPr>
          <a:xfrm>
            <a:off x="838200" y="1825625"/>
            <a:ext cx="4756150" cy="3830592"/>
          </a:xfrm>
        </p:spPr>
        <p:txBody>
          <a:bodyPr>
            <a:normAutofit lnSpcReduction="10000"/>
          </a:bodyPr>
          <a:lstStyle/>
          <a:p>
            <a:r>
              <a:rPr lang="en-US" sz="2400" dirty="0"/>
              <a:t>One place where our design concepts came from was the F1 website itself.  It contains a lot of great information for anyone who wants to learn more about what F1 is and how it operates.</a:t>
            </a:r>
          </a:p>
          <a:p>
            <a:r>
              <a:rPr lang="en-US" sz="2400" dirty="0"/>
              <a:t>Inspiration points:</a:t>
            </a:r>
          </a:p>
          <a:p>
            <a:pPr lvl="1"/>
            <a:r>
              <a:rPr lang="en-US" sz="2000" dirty="0"/>
              <a:t>Overall appearance using the F1 color scheme</a:t>
            </a:r>
          </a:p>
          <a:p>
            <a:pPr lvl="1"/>
            <a:r>
              <a:rPr lang="en-US" sz="2000" dirty="0"/>
              <a:t>General layout of the navbar</a:t>
            </a:r>
          </a:p>
          <a:p>
            <a:pPr lvl="1"/>
            <a:r>
              <a:rPr lang="en-US" sz="2000" dirty="0"/>
              <a:t>Queries of interest for casual audiences</a:t>
            </a:r>
            <a:endParaRPr lang="en-US" dirty="0"/>
          </a:p>
        </p:txBody>
      </p:sp>
      <p:pic>
        <p:nvPicPr>
          <p:cNvPr id="6" name="Picture 5">
            <a:extLst>
              <a:ext uri="{FF2B5EF4-FFF2-40B4-BE49-F238E27FC236}">
                <a16:creationId xmlns:a16="http://schemas.microsoft.com/office/drawing/2014/main" id="{0554FA68-E94A-DE22-7BC2-0997A8ABDCD6}"/>
              </a:ext>
            </a:extLst>
          </p:cNvPr>
          <p:cNvPicPr>
            <a:picLocks noChangeAspect="1"/>
          </p:cNvPicPr>
          <p:nvPr/>
        </p:nvPicPr>
        <p:blipFill>
          <a:blip r:embed="rId2"/>
          <a:stretch>
            <a:fillRect/>
          </a:stretch>
        </p:blipFill>
        <p:spPr>
          <a:xfrm>
            <a:off x="6643687" y="2144780"/>
            <a:ext cx="4827678" cy="3328557"/>
          </a:xfrm>
          <a:prstGeom prst="rect">
            <a:avLst/>
          </a:prstGeom>
        </p:spPr>
      </p:pic>
    </p:spTree>
    <p:extLst>
      <p:ext uri="{BB962C8B-B14F-4D97-AF65-F5344CB8AC3E}">
        <p14:creationId xmlns:p14="http://schemas.microsoft.com/office/powerpoint/2010/main" val="268143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94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0E12-AABF-E891-9FE9-E0C8B8188322}"/>
              </a:ext>
            </a:extLst>
          </p:cNvPr>
          <p:cNvSpPr>
            <a:spLocks noGrp="1"/>
          </p:cNvSpPr>
          <p:nvPr>
            <p:ph type="title"/>
          </p:nvPr>
        </p:nvSpPr>
        <p:spPr/>
        <p:txBody>
          <a:bodyPr/>
          <a:lstStyle/>
          <a:p>
            <a:r>
              <a:rPr lang="en-US" dirty="0">
                <a:solidFill>
                  <a:schemeClr val="bg2"/>
                </a:solidFill>
              </a:rPr>
              <a:t>Research Questions</a:t>
            </a:r>
          </a:p>
        </p:txBody>
      </p:sp>
      <p:sp>
        <p:nvSpPr>
          <p:cNvPr id="3" name="Content Placeholder 2">
            <a:extLst>
              <a:ext uri="{FF2B5EF4-FFF2-40B4-BE49-F238E27FC236}">
                <a16:creationId xmlns:a16="http://schemas.microsoft.com/office/drawing/2014/main" id="{0E3A88AF-FCD8-D5D4-137B-C9076EF3592A}"/>
              </a:ext>
            </a:extLst>
          </p:cNvPr>
          <p:cNvSpPr>
            <a:spLocks noGrp="1"/>
          </p:cNvSpPr>
          <p:nvPr>
            <p:ph idx="1"/>
          </p:nvPr>
        </p:nvSpPr>
        <p:spPr/>
        <p:txBody>
          <a:bodyPr/>
          <a:lstStyle/>
          <a:p>
            <a:r>
              <a:rPr lang="en-US" dirty="0">
                <a:solidFill>
                  <a:schemeClr val="bg2"/>
                </a:solidFill>
              </a:rPr>
              <a:t>Question 1: Where are all the circuits located?  We used a map with pins to demonstrate where all the different circuits are located</a:t>
            </a:r>
          </a:p>
          <a:p>
            <a:r>
              <a:rPr lang="en-US" dirty="0">
                <a:solidFill>
                  <a:schemeClr val="bg2"/>
                </a:solidFill>
              </a:rPr>
              <a:t>Question 2: In terms of first place finishes, how have each of the different nationalities performed.</a:t>
            </a:r>
          </a:p>
          <a:p>
            <a:r>
              <a:rPr lang="en-US" dirty="0">
                <a:solidFill>
                  <a:schemeClr val="bg2"/>
                </a:solidFill>
              </a:rPr>
              <a:t>Question 3: What is the most recent constructor that each driver has driven for.</a:t>
            </a:r>
          </a:p>
        </p:txBody>
      </p:sp>
    </p:spTree>
    <p:extLst>
      <p:ext uri="{BB962C8B-B14F-4D97-AF65-F5344CB8AC3E}">
        <p14:creationId xmlns:p14="http://schemas.microsoft.com/office/powerpoint/2010/main" val="128785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0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0D80-10E8-E950-6D39-691F8C0903F3}"/>
              </a:ext>
            </a:extLst>
          </p:cNvPr>
          <p:cNvSpPr>
            <a:spLocks noGrp="1"/>
          </p:cNvSpPr>
          <p:nvPr>
            <p:ph type="title"/>
          </p:nvPr>
        </p:nvSpPr>
        <p:spPr/>
        <p:txBody>
          <a:bodyPr/>
          <a:lstStyle/>
          <a:p>
            <a:r>
              <a:rPr lang="en-US" dirty="0">
                <a:solidFill>
                  <a:schemeClr val="bg2"/>
                </a:solidFill>
              </a:rPr>
              <a:t>Live Demo</a:t>
            </a:r>
          </a:p>
        </p:txBody>
      </p:sp>
      <p:sp>
        <p:nvSpPr>
          <p:cNvPr id="3" name="Content Placeholder 2">
            <a:extLst>
              <a:ext uri="{FF2B5EF4-FFF2-40B4-BE49-F238E27FC236}">
                <a16:creationId xmlns:a16="http://schemas.microsoft.com/office/drawing/2014/main" id="{2201D992-2C0A-A457-7320-13DDFB06F7D8}"/>
              </a:ext>
            </a:extLst>
          </p:cNvPr>
          <p:cNvSpPr>
            <a:spLocks noGrp="1"/>
          </p:cNvSpPr>
          <p:nvPr>
            <p:ph idx="1"/>
          </p:nvPr>
        </p:nvSpPr>
        <p:spPr/>
        <p:txBody>
          <a:bodyPr/>
          <a:lstStyle/>
          <a:p>
            <a:r>
              <a:rPr lang="en-US" dirty="0">
                <a:solidFill>
                  <a:schemeClr val="bg2"/>
                </a:solidFill>
              </a:rPr>
              <a:t>Now we’ll be doing a </a:t>
            </a:r>
            <a:r>
              <a:rPr lang="en-US" dirty="0">
                <a:solidFill>
                  <a:schemeClr val="bg2"/>
                </a:solidFill>
                <a:hlinkClick r:id="rId2"/>
              </a:rPr>
              <a:t>live demo</a:t>
            </a:r>
            <a:r>
              <a:rPr lang="en-US" dirty="0">
                <a:solidFill>
                  <a:schemeClr val="bg2"/>
                </a:solidFill>
              </a:rPr>
              <a:t> by Marta Baker.</a:t>
            </a:r>
          </a:p>
          <a:p>
            <a:endParaRPr lang="en-US" dirty="0">
              <a:solidFill>
                <a:schemeClr val="bg2"/>
              </a:solidFill>
            </a:endParaRPr>
          </a:p>
          <a:p>
            <a:r>
              <a:rPr lang="en-US" dirty="0">
                <a:solidFill>
                  <a:schemeClr val="bg2"/>
                </a:solidFill>
              </a:rPr>
              <a:t>This will involve a tour of the app and the visualizations that help to show our code. </a:t>
            </a:r>
          </a:p>
          <a:p>
            <a:endParaRPr lang="en-US" dirty="0">
              <a:solidFill>
                <a:schemeClr val="bg2"/>
              </a:solidFill>
            </a:endParaRPr>
          </a:p>
          <a:p>
            <a:pPr marL="0" indent="0">
              <a:buNone/>
            </a:pPr>
            <a:endParaRPr lang="en-US" dirty="0">
              <a:solidFill>
                <a:schemeClr val="bg2"/>
              </a:solidFill>
            </a:endParaRPr>
          </a:p>
        </p:txBody>
      </p:sp>
    </p:spTree>
    <p:extLst>
      <p:ext uri="{BB962C8B-B14F-4D97-AF65-F5344CB8AC3E}">
        <p14:creationId xmlns:p14="http://schemas.microsoft.com/office/powerpoint/2010/main" val="32195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E4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3FB-EB29-4643-9945-60173DF0F3D8}"/>
              </a:ext>
            </a:extLst>
          </p:cNvPr>
          <p:cNvSpPr>
            <a:spLocks noGrp="1"/>
          </p:cNvSpPr>
          <p:nvPr>
            <p:ph type="title"/>
          </p:nvPr>
        </p:nvSpPr>
        <p:spPr/>
        <p:txBody>
          <a:bodyPr/>
          <a:lstStyle/>
          <a:p>
            <a:r>
              <a:rPr lang="en-US" dirty="0">
                <a:solidFill>
                  <a:schemeClr val="bg2"/>
                </a:solidFill>
              </a:rPr>
              <a:t>Conclusions</a:t>
            </a:r>
          </a:p>
        </p:txBody>
      </p:sp>
      <p:sp>
        <p:nvSpPr>
          <p:cNvPr id="3" name="Content Placeholder 2">
            <a:extLst>
              <a:ext uri="{FF2B5EF4-FFF2-40B4-BE49-F238E27FC236}">
                <a16:creationId xmlns:a16="http://schemas.microsoft.com/office/drawing/2014/main" id="{4BC57DCF-70CE-CA82-B2B8-0EFA479F7D4C}"/>
              </a:ext>
            </a:extLst>
          </p:cNvPr>
          <p:cNvSpPr>
            <a:spLocks noGrp="1"/>
          </p:cNvSpPr>
          <p:nvPr>
            <p:ph idx="1"/>
          </p:nvPr>
        </p:nvSpPr>
        <p:spPr/>
        <p:txBody>
          <a:bodyPr>
            <a:normAutofit fontScale="92500" lnSpcReduction="10000"/>
          </a:bodyPr>
          <a:lstStyle/>
          <a:p>
            <a:r>
              <a:rPr lang="en-US" dirty="0">
                <a:solidFill>
                  <a:schemeClr val="bg2"/>
                </a:solidFill>
              </a:rPr>
              <a:t>The country with the most F1 circuits is: The United States</a:t>
            </a:r>
          </a:p>
          <a:p>
            <a:endParaRPr lang="en-US" dirty="0">
              <a:solidFill>
                <a:schemeClr val="bg2"/>
              </a:solidFill>
            </a:endParaRPr>
          </a:p>
          <a:p>
            <a:r>
              <a:rPr lang="en-US" dirty="0">
                <a:solidFill>
                  <a:schemeClr val="bg2"/>
                </a:solidFill>
              </a:rPr>
              <a:t>The nationality of the driver with the most 1</a:t>
            </a:r>
            <a:r>
              <a:rPr lang="en-US" baseline="30000" dirty="0">
                <a:solidFill>
                  <a:schemeClr val="bg2"/>
                </a:solidFill>
              </a:rPr>
              <a:t>st</a:t>
            </a:r>
            <a:r>
              <a:rPr lang="en-US" dirty="0">
                <a:solidFill>
                  <a:schemeClr val="bg2"/>
                </a:solidFill>
              </a:rPr>
              <a:t> place finishes is:</a:t>
            </a:r>
          </a:p>
          <a:p>
            <a:pPr lvl="1"/>
            <a:r>
              <a:rPr lang="en-US" dirty="0">
                <a:solidFill>
                  <a:schemeClr val="bg2"/>
                </a:solidFill>
              </a:rPr>
              <a:t>Lewis Hamilton - British</a:t>
            </a:r>
          </a:p>
          <a:p>
            <a:endParaRPr lang="en-US" dirty="0">
              <a:solidFill>
                <a:schemeClr val="bg2"/>
              </a:solidFill>
            </a:endParaRPr>
          </a:p>
          <a:p>
            <a:r>
              <a:rPr lang="en-US" dirty="0">
                <a:solidFill>
                  <a:schemeClr val="bg2"/>
                </a:solidFill>
              </a:rPr>
              <a:t>For all nationalities, the drivers with the largest number of 1</a:t>
            </a:r>
            <a:r>
              <a:rPr lang="en-US" baseline="30000" dirty="0">
                <a:solidFill>
                  <a:schemeClr val="bg2"/>
                </a:solidFill>
              </a:rPr>
              <a:t>st</a:t>
            </a:r>
            <a:r>
              <a:rPr lang="en-US" dirty="0">
                <a:solidFill>
                  <a:schemeClr val="bg2"/>
                </a:solidFill>
              </a:rPr>
              <a:t> place finishes are:</a:t>
            </a:r>
          </a:p>
          <a:p>
            <a:pPr lvl="1"/>
            <a:r>
              <a:rPr lang="en-US" dirty="0">
                <a:solidFill>
                  <a:schemeClr val="bg2"/>
                </a:solidFill>
              </a:rPr>
              <a:t>Lewis Hamilton – Current Constructor: Mercedes – 104 1</a:t>
            </a:r>
            <a:r>
              <a:rPr lang="en-US" baseline="30000" dirty="0">
                <a:solidFill>
                  <a:schemeClr val="bg2"/>
                </a:solidFill>
              </a:rPr>
              <a:t>st</a:t>
            </a:r>
            <a:r>
              <a:rPr lang="en-US" dirty="0">
                <a:solidFill>
                  <a:schemeClr val="bg2"/>
                </a:solidFill>
              </a:rPr>
              <a:t> place finishes</a:t>
            </a:r>
          </a:p>
          <a:p>
            <a:pPr lvl="1"/>
            <a:r>
              <a:rPr lang="en-US" dirty="0">
                <a:solidFill>
                  <a:schemeClr val="bg2"/>
                </a:solidFill>
              </a:rPr>
              <a:t>Michael Schumacher (Retired) – Most Prolific Constructor: Ferrari – 91 1</a:t>
            </a:r>
            <a:r>
              <a:rPr lang="en-US" baseline="30000" dirty="0">
                <a:solidFill>
                  <a:schemeClr val="bg2"/>
                </a:solidFill>
              </a:rPr>
              <a:t>st</a:t>
            </a:r>
            <a:r>
              <a:rPr lang="en-US" dirty="0">
                <a:solidFill>
                  <a:schemeClr val="bg2"/>
                </a:solidFill>
              </a:rPr>
              <a:t> places finishes</a:t>
            </a:r>
          </a:p>
          <a:p>
            <a:pPr lvl="1"/>
            <a:r>
              <a:rPr lang="en-US" dirty="0">
                <a:solidFill>
                  <a:schemeClr val="bg2"/>
                </a:solidFill>
              </a:rPr>
              <a:t>Max Verstappen – Current Constructor: Red Bull – 61 1</a:t>
            </a:r>
            <a:r>
              <a:rPr lang="en-US" baseline="30000" dirty="0">
                <a:solidFill>
                  <a:schemeClr val="bg2"/>
                </a:solidFill>
              </a:rPr>
              <a:t>st</a:t>
            </a:r>
            <a:r>
              <a:rPr lang="en-US" dirty="0">
                <a:solidFill>
                  <a:schemeClr val="bg2"/>
                </a:solidFill>
              </a:rPr>
              <a:t> place finishes</a:t>
            </a:r>
          </a:p>
        </p:txBody>
      </p:sp>
    </p:spTree>
    <p:extLst>
      <p:ext uri="{BB962C8B-B14F-4D97-AF65-F5344CB8AC3E}">
        <p14:creationId xmlns:p14="http://schemas.microsoft.com/office/powerpoint/2010/main" val="351199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412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ED5-6409-9B08-ED1C-5122F5E97E36}"/>
              </a:ext>
            </a:extLst>
          </p:cNvPr>
          <p:cNvSpPr>
            <a:spLocks noGrp="1"/>
          </p:cNvSpPr>
          <p:nvPr>
            <p:ph type="title"/>
          </p:nvPr>
        </p:nvSpPr>
        <p:spPr/>
        <p:txBody>
          <a:bodyPr/>
          <a:lstStyle/>
          <a:p>
            <a:r>
              <a:rPr lang="en-US" dirty="0">
                <a:solidFill>
                  <a:schemeClr val="bg2"/>
                </a:solidFill>
              </a:rPr>
              <a:t>Limitations </a:t>
            </a:r>
          </a:p>
        </p:txBody>
      </p:sp>
      <p:sp>
        <p:nvSpPr>
          <p:cNvPr id="3" name="Content Placeholder 2">
            <a:extLst>
              <a:ext uri="{FF2B5EF4-FFF2-40B4-BE49-F238E27FC236}">
                <a16:creationId xmlns:a16="http://schemas.microsoft.com/office/drawing/2014/main" id="{670900BD-0B37-BACE-D78B-2524B39A47AC}"/>
              </a:ext>
            </a:extLst>
          </p:cNvPr>
          <p:cNvSpPr>
            <a:spLocks noGrp="1"/>
          </p:cNvSpPr>
          <p:nvPr>
            <p:ph idx="1"/>
          </p:nvPr>
        </p:nvSpPr>
        <p:spPr>
          <a:xfrm>
            <a:off x="838200" y="1825625"/>
            <a:ext cx="10515600" cy="1685925"/>
          </a:xfrm>
        </p:spPr>
        <p:txBody>
          <a:bodyPr/>
          <a:lstStyle/>
          <a:p>
            <a:r>
              <a:rPr lang="en-US" dirty="0">
                <a:solidFill>
                  <a:schemeClr val="bg2"/>
                </a:solidFill>
              </a:rPr>
              <a:t>This dataset was particularly large, containing the information from all the races from 1950 to 2024.   The time limitations for this assignment meant that more queries couldn’t be pursued.  There are so many potential relationships to explore.</a:t>
            </a:r>
          </a:p>
          <a:p>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4" name="Title 1">
            <a:extLst>
              <a:ext uri="{FF2B5EF4-FFF2-40B4-BE49-F238E27FC236}">
                <a16:creationId xmlns:a16="http://schemas.microsoft.com/office/drawing/2014/main" id="{CA03C64F-8042-8AD8-20F4-E8821DCCEF6C}"/>
              </a:ext>
            </a:extLst>
          </p:cNvPr>
          <p:cNvSpPr txBox="1">
            <a:spLocks/>
          </p:cNvSpPr>
          <p:nvPr/>
        </p:nvSpPr>
        <p:spPr>
          <a:xfrm>
            <a:off x="838200" y="35115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2"/>
                </a:solidFill>
              </a:rPr>
              <a:t>Bias</a:t>
            </a:r>
          </a:p>
        </p:txBody>
      </p:sp>
      <p:sp>
        <p:nvSpPr>
          <p:cNvPr id="5" name="Content Placeholder 2">
            <a:extLst>
              <a:ext uri="{FF2B5EF4-FFF2-40B4-BE49-F238E27FC236}">
                <a16:creationId xmlns:a16="http://schemas.microsoft.com/office/drawing/2014/main" id="{8D1F70B2-7347-E4BB-3F24-8ECA358A319E}"/>
              </a:ext>
            </a:extLst>
          </p:cNvPr>
          <p:cNvSpPr txBox="1">
            <a:spLocks/>
          </p:cNvSpPr>
          <p:nvPr/>
        </p:nvSpPr>
        <p:spPr>
          <a:xfrm>
            <a:off x="838200" y="4806950"/>
            <a:ext cx="10515600" cy="16859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solidFill>
              </a:rPr>
              <a:t>This dataset consisted of information that is monitored and recorded based on performance in a structured event.  While the bias may be limited there is missing results from earlier races which could potentially skew the data based on the queries that are pursued.  Were there any additional bias it would likely extend more to calls and analysis made by the stewards of the races rather than this dataset.</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44712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99DA-F8B3-3227-32DC-39CAC57172D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0834EA4-2354-EB6D-ED75-0F713E2B4F4A}"/>
              </a:ext>
            </a:extLst>
          </p:cNvPr>
          <p:cNvSpPr>
            <a:spLocks noGrp="1"/>
          </p:cNvSpPr>
          <p:nvPr>
            <p:ph idx="1"/>
          </p:nvPr>
        </p:nvSpPr>
        <p:spPr/>
        <p:txBody>
          <a:bodyPr>
            <a:normAutofit fontScale="85000" lnSpcReduction="20000"/>
          </a:bodyPr>
          <a:lstStyle/>
          <a:p>
            <a:r>
              <a:rPr lang="en-US" dirty="0"/>
              <a:t>There could be some additional points of interest in doing a deeper dive into the years themselves to observe any notable streaks of improvement in the standings of different drivers for the various nationalities.  </a:t>
            </a:r>
          </a:p>
          <a:p>
            <a:endParaRPr lang="en-US" dirty="0"/>
          </a:p>
          <a:p>
            <a:r>
              <a:rPr lang="en-US" dirty="0"/>
              <a:t>It would also be interesting to see if there was a particular race that had surprising developments.  Constructors that tended to have lower finishes having a higher finish and the circumstances that might’ve led to it. There is a tendency for higher placing constructors to remain in their positions due to the greater overall financial backing that said constructor might receive due to their performance.</a:t>
            </a:r>
          </a:p>
          <a:p>
            <a:endParaRPr lang="en-US" dirty="0"/>
          </a:p>
          <a:p>
            <a:r>
              <a:rPr lang="en-US" dirty="0"/>
              <a:t>Did “home turf” races yield better results for the drivers that were from the country where that circuit was located.</a:t>
            </a:r>
          </a:p>
        </p:txBody>
      </p:sp>
    </p:spTree>
    <p:extLst>
      <p:ext uri="{BB962C8B-B14F-4D97-AF65-F5344CB8AC3E}">
        <p14:creationId xmlns:p14="http://schemas.microsoft.com/office/powerpoint/2010/main" val="371667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689</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F1 Racing</vt:lpstr>
      <vt:lpstr>Purpose</vt:lpstr>
      <vt:lpstr>Inspiration</vt:lpstr>
      <vt:lpstr>Design Concepts</vt:lpstr>
      <vt:lpstr>Research Questions</vt:lpstr>
      <vt:lpstr>Live Demo</vt:lpstr>
      <vt:lpstr>Conclusions</vt:lpstr>
      <vt:lpstr>Limitations </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Carney</dc:creator>
  <cp:lastModifiedBy>Marta Baker</cp:lastModifiedBy>
  <cp:revision>13</cp:revision>
  <dcterms:created xsi:type="dcterms:W3CDTF">2024-08-09T00:00:30Z</dcterms:created>
  <dcterms:modified xsi:type="dcterms:W3CDTF">2024-08-14T01:15:36Z</dcterms:modified>
</cp:coreProperties>
</file>