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078756-669D-4375-BB70-57EADDCC07A2}">
  <a:tblStyle styleId="{08078756-669D-4375-BB70-57EADDCC07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469e0c0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69e0c0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352ddc9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52ddc9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352ddc98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52ddc98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a:t>
            </a:r>
            <a:r>
              <a:rPr lang="en" sz="1300">
                <a:solidFill>
                  <a:schemeClr val="dk2"/>
                </a:solidFill>
                <a:latin typeface="Nunito"/>
                <a:ea typeface="Nunito"/>
                <a:cs typeface="Nunito"/>
                <a:sym typeface="Nunito"/>
              </a:rPr>
              <a:t>#!/usr/bin/python </a:t>
            </a:r>
            <a:r>
              <a:rPr lang="en"/>
              <a:t>is (location of python environment).</a:t>
            </a:r>
            <a:endParaRPr/>
          </a:p>
          <a:p>
            <a:pPr indent="0" lvl="0" marL="0" rtl="0" algn="l">
              <a:spcBef>
                <a:spcPts val="0"/>
              </a:spcBef>
              <a:spcAft>
                <a:spcPts val="0"/>
              </a:spcAft>
              <a:buNone/>
            </a:pPr>
            <a:r>
              <a:rPr lang="en"/>
              <a:t>Explain what a variable is and different things it can </a:t>
            </a:r>
            <a:r>
              <a:rPr lang="en"/>
              <a:t>separate</a:t>
            </a:r>
            <a:endParaRPr/>
          </a:p>
          <a:p>
            <a:pPr indent="0" lvl="0" marL="0" rtl="0" algn="l">
              <a:spcBef>
                <a:spcPts val="0"/>
              </a:spcBef>
              <a:spcAft>
                <a:spcPts val="0"/>
              </a:spcAft>
              <a:buNone/>
            </a:pPr>
            <a:r>
              <a:rPr lang="en"/>
              <a:t>Explain how to print the value of variables or strings.</a:t>
            </a:r>
            <a:endParaRPr/>
          </a:p>
          <a:p>
            <a:pPr indent="0" lvl="0" marL="0" rtl="0" algn="l">
              <a:spcBef>
                <a:spcPts val="0"/>
              </a:spcBef>
              <a:spcAft>
                <a:spcPts val="0"/>
              </a:spcAft>
              <a:buNone/>
            </a:pPr>
            <a:r>
              <a:rPr lang="en"/>
              <a:t>Discuss how to get input from users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44d3c3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4d3c3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been only writing single line - 4 lines of code, discuss tabs now that we need to use it for loops and statements.</a:t>
            </a:r>
            <a:endParaRPr/>
          </a:p>
          <a:p>
            <a:pPr indent="0" lvl="0" marL="0" rtl="0" algn="l">
              <a:spcBef>
                <a:spcPts val="0"/>
              </a:spcBef>
              <a:spcAft>
                <a:spcPts val="0"/>
              </a:spcAft>
              <a:buNone/>
            </a:pPr>
            <a:r>
              <a:rPr lang="en"/>
              <a:t>Talk about how you can use if, elif and Else to make conditions for your code to handle</a:t>
            </a:r>
            <a:endParaRPr/>
          </a:p>
          <a:p>
            <a:pPr indent="0" lvl="0" marL="0" rtl="0" algn="l">
              <a:spcBef>
                <a:spcPts val="0"/>
              </a:spcBef>
              <a:spcAft>
                <a:spcPts val="0"/>
              </a:spcAft>
              <a:buNone/>
            </a:pPr>
            <a:r>
              <a:rPr lang="en"/>
              <a:t>Show how we can incorporate simple logic gates to expand our conditions</a:t>
            </a:r>
            <a:endParaRPr/>
          </a:p>
          <a:p>
            <a:pPr indent="0" lvl="0" marL="0" rtl="0" algn="l">
              <a:spcBef>
                <a:spcPts val="0"/>
              </a:spcBef>
              <a:spcAft>
                <a:spcPts val="0"/>
              </a:spcAft>
              <a:buNone/>
            </a:pPr>
            <a:r>
              <a:rPr lang="en"/>
              <a:t>Since we are talking about conditions, easy transition into what loops are and While loops</a:t>
            </a:r>
            <a:endParaRPr/>
          </a:p>
          <a:p>
            <a:pPr indent="0" lvl="0" marL="0" rtl="0" algn="l">
              <a:spcBef>
                <a:spcPts val="0"/>
              </a:spcBef>
              <a:spcAft>
                <a:spcPts val="0"/>
              </a:spcAft>
              <a:buNone/>
            </a:pPr>
            <a:r>
              <a:rPr lang="en"/>
              <a:t>Once loop basis has been established we will look at For loops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44d3c3e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4d3c3e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Arrays: Use a diagram to show (ask me for a pic) what an array would look like. I.e it is a list of objects (numbers, strings, etc) and why it is useful as a data structure</a:t>
            </a:r>
            <a:endParaRPr/>
          </a:p>
          <a:p>
            <a:pPr indent="0" lvl="0" marL="0" rtl="0" algn="l">
              <a:spcBef>
                <a:spcPts val="0"/>
              </a:spcBef>
              <a:spcAft>
                <a:spcPts val="0"/>
              </a:spcAft>
              <a:buNone/>
            </a:pPr>
            <a:r>
              <a:rPr lang="en"/>
              <a:t>**Optional**</a:t>
            </a:r>
            <a:endParaRPr/>
          </a:p>
          <a:p>
            <a:pPr indent="0" lvl="0" marL="0" rtl="0" algn="l">
              <a:spcBef>
                <a:spcPts val="0"/>
              </a:spcBef>
              <a:spcAft>
                <a:spcPts val="0"/>
              </a:spcAft>
              <a:buNone/>
            </a:pPr>
            <a:r>
              <a:rPr lang="en"/>
              <a:t>Talk about what a function is, starting with defining it, and then calling it in a program.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44d3c3e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4d3c3e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in the works, basically transition to tkinter code. Letting viewers witness the potential of what their calculator could become.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4b81c8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b81c8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business student, there is lot of data analysis involved</a:t>
            </a:r>
            <a:endParaRPr/>
          </a:p>
          <a:p>
            <a:pPr indent="0" lvl="0" marL="0" rtl="0" algn="l">
              <a:spcBef>
                <a:spcPts val="0"/>
              </a:spcBef>
              <a:spcAft>
                <a:spcPts val="0"/>
              </a:spcAft>
              <a:buNone/>
            </a:pPr>
            <a:r>
              <a:rPr lang="en"/>
              <a:t>You can do a lot of things with spreadsheets like excel, but coding makes it easier to run various </a:t>
            </a:r>
            <a:r>
              <a:rPr lang="en"/>
              <a:t>scenarios</a:t>
            </a:r>
            <a:r>
              <a:rPr lang="en"/>
              <a:t> </a:t>
            </a:r>
            <a:r>
              <a:rPr lang="en"/>
              <a:t>efficiently</a:t>
            </a:r>
            <a:r>
              <a:rPr lang="en"/>
              <a:t> with few lines of code</a:t>
            </a:r>
            <a:endParaRPr/>
          </a:p>
          <a:p>
            <a:pPr indent="0" lvl="0" marL="0" rtl="0" algn="l">
              <a:spcBef>
                <a:spcPts val="0"/>
              </a:spcBef>
              <a:spcAft>
                <a:spcPts val="0"/>
              </a:spcAft>
              <a:buNone/>
            </a:pPr>
            <a:r>
              <a:rPr lang="en"/>
              <a:t>-another advantages backtesting is done by reconstructing trades with historic data using a new strategy to see well your strategy performs. It is way easier to do with a programming language</a:t>
            </a:r>
            <a:endParaRPr/>
          </a:p>
          <a:p>
            <a:pPr indent="0" lvl="0" marL="0" rtl="0" algn="l">
              <a:spcBef>
                <a:spcPts val="0"/>
              </a:spcBef>
              <a:spcAft>
                <a:spcPts val="0"/>
              </a:spcAft>
              <a:buNone/>
            </a:pPr>
            <a:r>
              <a:rPr lang="en"/>
              <a:t>-every business needs a website in today’s world, n it is super easy to build one. There are all sorts of tools available to build a website and python is super handy to build one, so why pay a software developer and waste your time explaining the design you have in your mind, when you can build one yourself!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44d3c3e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4d3c3e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44d3c3e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4d3c3e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Github and how if they do decide to learn some coding, that this would be the best way to show employers. It is an online portfolio for sharing your projects and essentially a google drive that you can backup your code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links are all places you can go to learn and improve </a:t>
            </a:r>
            <a:r>
              <a:rPr lang="en"/>
              <a:t>your</a:t>
            </a:r>
            <a:r>
              <a:rPr lang="en"/>
              <a:t> coding ability. Code Academy provides you with lessons and tutorials with small projects like you’ve done today.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Tutorialspoint</a:t>
            </a:r>
            <a:r>
              <a:rPr lang="en"/>
              <a:t> allows for you to look up libraries and syntax examples of every possible aspect of a language so you can learn how to use things like tkinter. Stackoverflow is a forum like website where you can post coding questions when you need help or find answers because someone probably has had the same question you had.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44d3c3e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4d3c3e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352ddc9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52ddc9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352ddc9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52ddc9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47472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47472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is becoming more computerized (look at </a:t>
            </a:r>
            <a:r>
              <a:rPr lang="en"/>
              <a:t>mcdonald's</a:t>
            </a:r>
            <a:r>
              <a:rPr lang="en"/>
              <a:t> replacing staff with automated kiosks), being computer savvy and able to code will always give an edge in the modern world.</a:t>
            </a:r>
            <a:endParaRPr/>
          </a:p>
          <a:p>
            <a:pPr indent="0" lvl="0" marL="0" rtl="0" algn="l">
              <a:spcBef>
                <a:spcPts val="0"/>
              </a:spcBef>
              <a:spcAft>
                <a:spcPts val="0"/>
              </a:spcAft>
              <a:buNone/>
            </a:pPr>
            <a:r>
              <a:rPr lang="en"/>
              <a:t>Many business related jobs now are </a:t>
            </a:r>
            <a:r>
              <a:rPr lang="en"/>
              <a:t>preferring some sort of programming or computer experience. </a:t>
            </a:r>
            <a:endParaRPr/>
          </a:p>
          <a:p>
            <a:pPr indent="0" lvl="0" marL="0" rtl="0" algn="l">
              <a:spcBef>
                <a:spcPts val="0"/>
              </a:spcBef>
              <a:spcAft>
                <a:spcPts val="0"/>
              </a:spcAft>
              <a:buNone/>
            </a:pPr>
            <a:r>
              <a:rPr lang="en"/>
              <a:t>Helps develop problem solving skills and also allows you to have a more technical point of view when making decisions in a business.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100089f3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00089f3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Based on recent surveys, Python as and still is the MOST popular, high-level, open-source programming language. </a:t>
            </a:r>
            <a:endParaRPr/>
          </a:p>
          <a:p>
            <a:pPr indent="0" lvl="0" marL="0" rtl="0" algn="l">
              <a:lnSpc>
                <a:spcPct val="115000"/>
              </a:lnSpc>
              <a:spcBef>
                <a:spcPts val="0"/>
              </a:spcBef>
              <a:spcAft>
                <a:spcPts val="0"/>
              </a:spcAft>
              <a:buNone/>
            </a:pPr>
            <a:r>
              <a:rPr lang="en"/>
              <a:t>Because it is a scripting language, it is fast and will run everywhere</a:t>
            </a:r>
            <a:endParaRPr/>
          </a:p>
          <a:p>
            <a:pPr indent="0" lvl="0" marL="0" rtl="0" algn="l">
              <a:lnSpc>
                <a:spcPct val="115000"/>
              </a:lnSpc>
              <a:spcBef>
                <a:spcPts val="0"/>
              </a:spcBef>
              <a:spcAft>
                <a:spcPts val="0"/>
              </a:spcAft>
              <a:buNone/>
            </a:pPr>
            <a:r>
              <a:rPr lang="en"/>
              <a:t>Syntax is very basic, making it very easy to learn for beginners</a:t>
            </a:r>
            <a:endParaRPr/>
          </a:p>
          <a:p>
            <a:pPr indent="0" lvl="0" marL="0" rtl="0" algn="l">
              <a:lnSpc>
                <a:spcPct val="115000"/>
              </a:lnSpc>
              <a:spcBef>
                <a:spcPts val="0"/>
              </a:spcBef>
              <a:spcAft>
                <a:spcPts val="0"/>
              </a:spcAft>
              <a:buNone/>
            </a:pPr>
            <a:r>
              <a:rPr lang="en"/>
              <a:t>Great basis for learning any other language </a:t>
            </a:r>
            <a:endParaRPr/>
          </a:p>
          <a:p>
            <a:pPr indent="0" lvl="0" marL="0" rtl="0" algn="l">
              <a:lnSpc>
                <a:spcPct val="115000"/>
              </a:lnSpc>
              <a:spcBef>
                <a:spcPts val="0"/>
              </a:spcBef>
              <a:spcAft>
                <a:spcPts val="0"/>
              </a:spcAft>
              <a:buNone/>
            </a:pPr>
            <a:r>
              <a:rPr lang="en"/>
              <a:t>Python 2 has been out since 1991, vast number of libraries and tools available to work with Python</a:t>
            </a:r>
            <a:endParaRPr/>
          </a:p>
          <a:p>
            <a:pPr indent="0" lvl="0" marL="0" rtl="0" algn="l">
              <a:spcBef>
                <a:spcPts val="0"/>
              </a:spcBef>
              <a:spcAft>
                <a:spcPts val="0"/>
              </a:spcAft>
              <a:buNone/>
            </a:pPr>
            <a:r>
              <a:rPr lang="en"/>
              <a:t>Great for analyzing lots of data and numbers and even visualizing it, excellent for analyst jobs</a:t>
            </a:r>
            <a:endParaRPr/>
          </a:p>
          <a:p>
            <a:pPr indent="0" lvl="0" marL="0" rtl="0" algn="l">
              <a:spcBef>
                <a:spcPts val="0"/>
              </a:spcBef>
              <a:spcAft>
                <a:spcPts val="0"/>
              </a:spcAft>
              <a:buNone/>
            </a:pPr>
            <a:r>
              <a:rPr lang="en"/>
              <a:t>Ask business majors, how many of them have taken Econometrics. Ask them if they have used a program called R, if so then explain that R too is a coding language and very similar to python.</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352ddc9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52ddc9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469e0c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69e0c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52ddc9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52ddc9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editors are exactly like they sound. They edit the text, or code. What makes them so special is that they are like Microsoft Word for code, they are tailored to try and auto correct/suggest code and also aim to make code more readable (using colors vs black text on a white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IDE’s are a hyprid of a text editor and an environment. They allow for quick and incremental testing of code without swapping between terminal and editor.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469e0c04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69e0c04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Check to see who has it and who doesn’t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raw.githubusercontent.com/Homebrew/install/master/install" TargetMode="External"/><Relationship Id="rId4" Type="http://schemas.openxmlformats.org/officeDocument/2006/relationships/hyperlink" Target="https://www.python.org/downloads/" TargetMode="External"/><Relationship Id="rId5"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4.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tom.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Workshop</a:t>
            </a:r>
            <a:endParaRPr sz="6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Hosted by CBaSe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download the required software</a:t>
            </a:r>
            <a:endParaRPr/>
          </a:p>
        </p:txBody>
      </p:sp>
      <p:sp>
        <p:nvSpPr>
          <p:cNvPr id="121" name="Google Shape;121;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lang="en" sz="1100">
                <a:latin typeface="Arial"/>
                <a:ea typeface="Arial"/>
                <a:cs typeface="Arial"/>
                <a:sym typeface="Arial"/>
              </a:rPr>
              <a:t>Mac:</a:t>
            </a:r>
            <a:endParaRPr sz="1100">
              <a:latin typeface="Arial"/>
              <a:ea typeface="Arial"/>
              <a:cs typeface="Arial"/>
              <a:sym typeface="Arial"/>
            </a:endParaRPr>
          </a:p>
          <a:p>
            <a:pPr indent="0" lvl="0" marL="0" rtl="0" algn="l">
              <a:lnSpc>
                <a:spcPct val="106999"/>
              </a:lnSpc>
              <a:spcBef>
                <a:spcPts val="800"/>
              </a:spcBef>
              <a:spcAft>
                <a:spcPts val="0"/>
              </a:spcAft>
              <a:buNone/>
            </a:pPr>
            <a:r>
              <a:rPr lang="en" sz="1100">
                <a:latin typeface="Arial"/>
                <a:ea typeface="Arial"/>
                <a:cs typeface="Arial"/>
                <a:sym typeface="Arial"/>
              </a:rPr>
              <a:t>Step 1:</a:t>
            </a:r>
            <a:endParaRPr sz="1100">
              <a:latin typeface="Arial"/>
              <a:ea typeface="Arial"/>
              <a:cs typeface="Arial"/>
              <a:sym typeface="Arial"/>
            </a:endParaRPr>
          </a:p>
          <a:p>
            <a:pPr indent="457200" lvl="0" marL="0" rtl="0" algn="l">
              <a:lnSpc>
                <a:spcPct val="106999"/>
              </a:lnSpc>
              <a:spcBef>
                <a:spcPts val="800"/>
              </a:spcBef>
              <a:spcAft>
                <a:spcPts val="0"/>
              </a:spcAft>
              <a:buNone/>
            </a:pPr>
            <a:r>
              <a:rPr lang="en" sz="1100">
                <a:latin typeface="Arial"/>
                <a:ea typeface="Arial"/>
                <a:cs typeface="Arial"/>
                <a:sym typeface="Arial"/>
              </a:rPr>
              <a:t>Open terminal application</a:t>
            </a:r>
            <a:endParaRPr sz="1100">
              <a:latin typeface="Arial"/>
              <a:ea typeface="Arial"/>
              <a:cs typeface="Arial"/>
              <a:sym typeface="Arial"/>
            </a:endParaRPr>
          </a:p>
          <a:p>
            <a:pPr indent="0" lvl="0" marL="0" rtl="0" algn="l">
              <a:lnSpc>
                <a:spcPct val="106999"/>
              </a:lnSpc>
              <a:spcBef>
                <a:spcPts val="800"/>
              </a:spcBef>
              <a:spcAft>
                <a:spcPts val="0"/>
              </a:spcAft>
              <a:buNone/>
            </a:pPr>
            <a:r>
              <a:rPr lang="en" sz="1100">
                <a:latin typeface="Arial"/>
                <a:ea typeface="Arial"/>
                <a:cs typeface="Arial"/>
                <a:sym typeface="Arial"/>
              </a:rPr>
              <a:t>Step 2:</a:t>
            </a:r>
            <a:endParaRPr sz="1100">
              <a:latin typeface="Arial"/>
              <a:ea typeface="Arial"/>
              <a:cs typeface="Arial"/>
              <a:sym typeface="Arial"/>
            </a:endParaRPr>
          </a:p>
          <a:p>
            <a:pPr indent="0" lvl="0" marL="457200" rtl="0" algn="l">
              <a:lnSpc>
                <a:spcPct val="106999"/>
              </a:lnSpc>
              <a:spcBef>
                <a:spcPts val="800"/>
              </a:spcBef>
              <a:spcAft>
                <a:spcPts val="0"/>
              </a:spcAft>
              <a:buNone/>
            </a:pPr>
            <a:r>
              <a:rPr lang="en" sz="1100">
                <a:latin typeface="Arial"/>
                <a:ea typeface="Arial"/>
                <a:cs typeface="Arial"/>
                <a:sym typeface="Arial"/>
              </a:rPr>
              <a:t>Install home brew using line: ruby -e "$(curl -fsSL </a:t>
            </a:r>
            <a:r>
              <a:rPr lang="en" sz="1100" u="sng">
                <a:latin typeface="Arial"/>
                <a:ea typeface="Arial"/>
                <a:cs typeface="Arial"/>
                <a:sym typeface="Arial"/>
                <a:hlinkClick r:id="rId3"/>
              </a:rPr>
              <a:t>https://raw.githubusercontent.com/Homebrew/install/master/install</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06999"/>
              </a:lnSpc>
              <a:spcBef>
                <a:spcPts val="800"/>
              </a:spcBef>
              <a:spcAft>
                <a:spcPts val="0"/>
              </a:spcAft>
              <a:buNone/>
            </a:pPr>
            <a:r>
              <a:rPr lang="en" sz="1100">
                <a:latin typeface="Arial"/>
                <a:ea typeface="Arial"/>
                <a:cs typeface="Arial"/>
                <a:sym typeface="Arial"/>
              </a:rPr>
              <a:t>Step 3:</a:t>
            </a:r>
            <a:endParaRPr sz="1100">
              <a:latin typeface="Arial"/>
              <a:ea typeface="Arial"/>
              <a:cs typeface="Arial"/>
              <a:sym typeface="Arial"/>
            </a:endParaRPr>
          </a:p>
          <a:p>
            <a:pPr indent="457200" lvl="0" marL="0" rtl="0" algn="l">
              <a:lnSpc>
                <a:spcPct val="106999"/>
              </a:lnSpc>
              <a:spcBef>
                <a:spcPts val="800"/>
              </a:spcBef>
              <a:spcAft>
                <a:spcPts val="800"/>
              </a:spcAft>
              <a:buNone/>
            </a:pPr>
            <a:r>
              <a:rPr lang="en" sz="1100">
                <a:latin typeface="Arial"/>
                <a:ea typeface="Arial"/>
                <a:cs typeface="Arial"/>
                <a:sym typeface="Arial"/>
              </a:rPr>
              <a:t>Install Python with line: Brew install Python</a:t>
            </a:r>
            <a:endParaRPr/>
          </a:p>
        </p:txBody>
      </p:sp>
      <p:sp>
        <p:nvSpPr>
          <p:cNvPr id="122" name="Google Shape;122;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lang="en" sz="1100">
                <a:latin typeface="Arial"/>
                <a:ea typeface="Arial"/>
                <a:cs typeface="Arial"/>
                <a:sym typeface="Arial"/>
              </a:rPr>
              <a:t>Windows</a:t>
            </a:r>
            <a:endParaRPr sz="1100">
              <a:latin typeface="Arial"/>
              <a:ea typeface="Arial"/>
              <a:cs typeface="Arial"/>
              <a:sym typeface="Arial"/>
            </a:endParaRPr>
          </a:p>
          <a:p>
            <a:pPr indent="0" lvl="0" marL="0" rtl="0" algn="l">
              <a:lnSpc>
                <a:spcPct val="106999"/>
              </a:lnSpc>
              <a:spcBef>
                <a:spcPts val="800"/>
              </a:spcBef>
              <a:spcAft>
                <a:spcPts val="0"/>
              </a:spcAft>
              <a:buNone/>
            </a:pPr>
            <a:r>
              <a:rPr lang="en" sz="1100">
                <a:latin typeface="Arial"/>
                <a:ea typeface="Arial"/>
                <a:cs typeface="Arial"/>
                <a:sym typeface="Arial"/>
              </a:rPr>
              <a:t>Step 1:</a:t>
            </a:r>
            <a:endParaRPr sz="1100">
              <a:latin typeface="Arial"/>
              <a:ea typeface="Arial"/>
              <a:cs typeface="Arial"/>
              <a:sym typeface="Arial"/>
            </a:endParaRPr>
          </a:p>
          <a:p>
            <a:pPr indent="457200" lvl="0" marL="0" rtl="0" algn="l">
              <a:lnSpc>
                <a:spcPct val="106999"/>
              </a:lnSpc>
              <a:spcBef>
                <a:spcPts val="800"/>
              </a:spcBef>
              <a:spcAft>
                <a:spcPts val="0"/>
              </a:spcAft>
              <a:buNone/>
            </a:pPr>
            <a:r>
              <a:rPr lang="en" sz="1100">
                <a:latin typeface="Arial"/>
                <a:ea typeface="Arial"/>
                <a:cs typeface="Arial"/>
                <a:sym typeface="Arial"/>
              </a:rPr>
              <a:t>Download Python 2.7.14 runtime for windows: </a:t>
            </a:r>
            <a:r>
              <a:rPr lang="en" sz="1100" u="sng">
                <a:latin typeface="Arial"/>
                <a:ea typeface="Arial"/>
                <a:cs typeface="Arial"/>
                <a:sym typeface="Arial"/>
                <a:hlinkClick r:id="rId4"/>
              </a:rPr>
              <a:t>https://www.Python.org/downloads/</a:t>
            </a:r>
            <a:endParaRPr sz="1100" u="sng">
              <a:latin typeface="Arial"/>
              <a:ea typeface="Arial"/>
              <a:cs typeface="Arial"/>
              <a:sym typeface="Arial"/>
              <a:hlinkClick r:id="rId5"/>
            </a:endParaRPr>
          </a:p>
          <a:p>
            <a:pPr indent="0" lvl="0" marL="0" rtl="0" algn="l">
              <a:lnSpc>
                <a:spcPct val="106999"/>
              </a:lnSpc>
              <a:spcBef>
                <a:spcPts val="800"/>
              </a:spcBef>
              <a:spcAft>
                <a:spcPts val="0"/>
              </a:spcAft>
              <a:buNone/>
            </a:pPr>
            <a:r>
              <a:rPr lang="en" sz="1100">
                <a:latin typeface="Arial"/>
                <a:ea typeface="Arial"/>
                <a:cs typeface="Arial"/>
                <a:sym typeface="Arial"/>
              </a:rPr>
              <a:t>Step 2:</a:t>
            </a:r>
            <a:endParaRPr sz="1100">
              <a:latin typeface="Arial"/>
              <a:ea typeface="Arial"/>
              <a:cs typeface="Arial"/>
              <a:sym typeface="Arial"/>
            </a:endParaRPr>
          </a:p>
          <a:p>
            <a:pPr indent="457200" lvl="0" marL="0" rtl="0" algn="l">
              <a:lnSpc>
                <a:spcPct val="106999"/>
              </a:lnSpc>
              <a:spcBef>
                <a:spcPts val="800"/>
              </a:spcBef>
              <a:spcAft>
                <a:spcPts val="800"/>
              </a:spcAft>
              <a:buNone/>
            </a:pPr>
            <a:r>
              <a:rPr lang="en" sz="1100">
                <a:latin typeface="Arial"/>
                <a:ea typeface="Arial"/>
                <a:cs typeface="Arial"/>
                <a:sym typeface="Arial"/>
              </a:rPr>
              <a:t>Install Python. Press next at every step until it asks you to customize. Check off the Add to Path option and continue with installation.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Python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1: Basic Syntax </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#!/usr/bin/python</a:t>
            </a:r>
            <a:endParaRPr sz="1600"/>
          </a:p>
          <a:p>
            <a:pPr indent="-330200" lvl="0" marL="457200" rtl="0" algn="l">
              <a:spcBef>
                <a:spcPts val="0"/>
              </a:spcBef>
              <a:spcAft>
                <a:spcPts val="0"/>
              </a:spcAft>
              <a:buSzPts val="1600"/>
              <a:buChar char="-"/>
            </a:pPr>
            <a:r>
              <a:rPr lang="en" sz="1600"/>
              <a:t>Variables - Value that can change, depending on conditions or information passed to the program</a:t>
            </a:r>
            <a:endParaRPr sz="1600"/>
          </a:p>
          <a:p>
            <a:pPr indent="-330200" lvl="0" marL="457200" rtl="0" algn="l">
              <a:spcBef>
                <a:spcPts val="0"/>
              </a:spcBef>
              <a:spcAft>
                <a:spcPts val="0"/>
              </a:spcAft>
              <a:buSzPts val="1600"/>
              <a:buChar char="-"/>
            </a:pPr>
            <a:r>
              <a:rPr lang="en" sz="1600"/>
              <a:t>Print - a statement that gets </a:t>
            </a:r>
            <a:endParaRPr sz="1600"/>
          </a:p>
          <a:p>
            <a:pPr indent="-330200" lvl="0" marL="457200" rtl="0" algn="l">
              <a:spcBef>
                <a:spcPts val="0"/>
              </a:spcBef>
              <a:spcAft>
                <a:spcPts val="0"/>
              </a:spcAft>
              <a:buSzPts val="1600"/>
              <a:buChar char="-"/>
            </a:pPr>
            <a:r>
              <a:rPr lang="en" sz="1600"/>
              <a:t>Raw input</a:t>
            </a:r>
            <a:endParaRPr sz="16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2: Loops If statements</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Importance of Tabs</a:t>
            </a:r>
            <a:endParaRPr sz="1500"/>
          </a:p>
          <a:p>
            <a:pPr indent="-323850" lvl="0" marL="457200" rtl="0" algn="l">
              <a:spcBef>
                <a:spcPts val="0"/>
              </a:spcBef>
              <a:spcAft>
                <a:spcPts val="0"/>
              </a:spcAft>
              <a:buSzPts val="1500"/>
              <a:buChar char="-"/>
            </a:pPr>
            <a:r>
              <a:rPr lang="en" sz="1500"/>
              <a:t>If, Elif, and Else</a:t>
            </a:r>
            <a:endParaRPr sz="1500"/>
          </a:p>
          <a:p>
            <a:pPr indent="-323850" lvl="0" marL="457200" rtl="0" algn="l">
              <a:spcBef>
                <a:spcPts val="0"/>
              </a:spcBef>
              <a:spcAft>
                <a:spcPts val="0"/>
              </a:spcAft>
              <a:buSzPts val="1500"/>
              <a:buChar char="-"/>
            </a:pPr>
            <a:r>
              <a:rPr lang="en" sz="1500"/>
              <a:t>AND &amp; OR Logic</a:t>
            </a:r>
            <a:endParaRPr sz="1500"/>
          </a:p>
          <a:p>
            <a:pPr indent="-323850" lvl="0" marL="457200" rtl="0" algn="l">
              <a:spcBef>
                <a:spcPts val="0"/>
              </a:spcBef>
              <a:spcAft>
                <a:spcPts val="0"/>
              </a:spcAft>
              <a:buSzPts val="1500"/>
              <a:buChar char="-"/>
            </a:pPr>
            <a:r>
              <a:rPr lang="en" sz="1500"/>
              <a:t>While Loops</a:t>
            </a:r>
            <a:endParaRPr sz="1500"/>
          </a:p>
          <a:p>
            <a:pPr indent="-323850" lvl="0" marL="457200" rtl="0" algn="l">
              <a:spcBef>
                <a:spcPts val="0"/>
              </a:spcBef>
              <a:spcAft>
                <a:spcPts val="0"/>
              </a:spcAft>
              <a:buSzPts val="1500"/>
              <a:buChar char="-"/>
            </a:pPr>
            <a:r>
              <a:rPr lang="en" sz="1500"/>
              <a:t>For Loop</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3: Data Structures / Functions</a:t>
            </a:r>
            <a:endParaRPr/>
          </a:p>
        </p:txBody>
      </p:sp>
      <p:sp>
        <p:nvSpPr>
          <p:cNvPr id="145" name="Google Shape;14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Lists</a:t>
            </a:r>
            <a:endParaRPr/>
          </a:p>
          <a:p>
            <a:pPr indent="-342900" lvl="0" marL="457200" rtl="0" algn="l">
              <a:spcBef>
                <a:spcPts val="0"/>
              </a:spcBef>
              <a:spcAft>
                <a:spcPts val="0"/>
              </a:spcAft>
              <a:buSzPts val="1800"/>
              <a:buChar char="-"/>
            </a:pPr>
            <a:r>
              <a:rPr lang="en"/>
              <a:t>Defining a Function </a:t>
            </a:r>
            <a:endParaRPr/>
          </a:p>
          <a:p>
            <a:pPr indent="-342900" lvl="0" marL="457200" rtl="0" algn="l">
              <a:spcBef>
                <a:spcPts val="0"/>
              </a:spcBef>
              <a:spcAft>
                <a:spcPts val="0"/>
              </a:spcAft>
              <a:buSzPts val="1800"/>
              <a:buChar char="-"/>
            </a:pPr>
            <a:r>
              <a:rPr lang="en"/>
              <a:t>Calling a Function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you could do with Python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Python help you?</a:t>
            </a:r>
            <a:endParaRPr/>
          </a:p>
        </p:txBody>
      </p:sp>
      <p:sp>
        <p:nvSpPr>
          <p:cNvPr id="156" name="Google Shape;156;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FInancial modelling</a:t>
            </a:r>
            <a:endParaRPr/>
          </a:p>
          <a:p>
            <a:pPr indent="-342900" lvl="0" marL="457200" rtl="0" algn="l">
              <a:spcBef>
                <a:spcPts val="0"/>
              </a:spcBef>
              <a:spcAft>
                <a:spcPts val="0"/>
              </a:spcAft>
              <a:buSzPts val="1800"/>
              <a:buChar char="-"/>
            </a:pPr>
            <a:r>
              <a:rPr lang="en"/>
              <a:t>Data visualization and analysis</a:t>
            </a:r>
            <a:endParaRPr/>
          </a:p>
          <a:p>
            <a:pPr indent="-342900" lvl="0" marL="457200" rtl="0" algn="l">
              <a:spcBef>
                <a:spcPts val="0"/>
              </a:spcBef>
              <a:spcAft>
                <a:spcPts val="0"/>
              </a:spcAft>
              <a:buSzPts val="1800"/>
              <a:buChar char="-"/>
            </a:pPr>
            <a:r>
              <a:rPr lang="en"/>
              <a:t>Backtesting trades</a:t>
            </a:r>
            <a:endParaRPr/>
          </a:p>
          <a:p>
            <a:pPr indent="-342900" lvl="0" marL="457200" rtl="0" algn="l">
              <a:spcBef>
                <a:spcPts val="0"/>
              </a:spcBef>
              <a:spcAft>
                <a:spcPts val="0"/>
              </a:spcAft>
              <a:buSzPts val="1800"/>
              <a:buChar char="-"/>
            </a:pPr>
            <a:r>
              <a:rPr lang="en"/>
              <a:t>Build a website with Django framework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Closing Remarks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r>
              <a:rPr lang="en"/>
              <a:t> </a:t>
            </a:r>
            <a:endParaRPr/>
          </a:p>
        </p:txBody>
      </p:sp>
      <p:sp>
        <p:nvSpPr>
          <p:cNvPr id="167" name="Google Shape;167;p30"/>
          <p:cNvSpPr txBox="1"/>
          <p:nvPr>
            <p:ph idx="1" type="body"/>
          </p:nvPr>
        </p:nvSpPr>
        <p:spPr>
          <a:xfrm>
            <a:off x="1303800" y="172510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Expanding your Portfolio</a:t>
            </a:r>
            <a:endParaRPr sz="1500"/>
          </a:p>
          <a:p>
            <a:pPr indent="-323850" lvl="1" marL="914400" rtl="0" algn="l">
              <a:spcBef>
                <a:spcPts val="0"/>
              </a:spcBef>
              <a:spcAft>
                <a:spcPts val="0"/>
              </a:spcAft>
              <a:buSzPts val="1500"/>
              <a:buChar char="-"/>
            </a:pPr>
            <a:r>
              <a:rPr lang="en" sz="1500"/>
              <a:t>Github</a:t>
            </a:r>
            <a:endParaRPr sz="1500"/>
          </a:p>
          <a:p>
            <a:pPr indent="-323850" lvl="0" marL="457200" rtl="0" algn="l">
              <a:spcBef>
                <a:spcPts val="0"/>
              </a:spcBef>
              <a:spcAft>
                <a:spcPts val="0"/>
              </a:spcAft>
              <a:buSzPts val="1500"/>
              <a:buChar char="-"/>
            </a:pPr>
            <a:r>
              <a:rPr lang="en" sz="1500"/>
              <a:t>Learning to Code</a:t>
            </a:r>
            <a:endParaRPr sz="1500"/>
          </a:p>
          <a:p>
            <a:pPr indent="-323850" lvl="1" marL="914400" rtl="0" algn="l">
              <a:spcBef>
                <a:spcPts val="0"/>
              </a:spcBef>
              <a:spcAft>
                <a:spcPts val="0"/>
              </a:spcAft>
              <a:buSzPts val="1500"/>
              <a:buChar char="-"/>
            </a:pPr>
            <a:r>
              <a:rPr lang="en" sz="1500"/>
              <a:t>Tutorialspoint</a:t>
            </a:r>
            <a:endParaRPr sz="1500"/>
          </a:p>
          <a:p>
            <a:pPr indent="-323850" lvl="1" marL="914400" rtl="0" algn="l">
              <a:spcBef>
                <a:spcPts val="0"/>
              </a:spcBef>
              <a:spcAft>
                <a:spcPts val="0"/>
              </a:spcAft>
              <a:buSzPts val="1500"/>
              <a:buChar char="-"/>
            </a:pPr>
            <a:r>
              <a:rPr lang="en" sz="1500"/>
              <a:t>Stackoverflow</a:t>
            </a:r>
            <a:endParaRPr sz="1500"/>
          </a:p>
          <a:p>
            <a:pPr indent="-323850" lvl="1" marL="914400" rtl="0" algn="l">
              <a:spcBef>
                <a:spcPts val="0"/>
              </a:spcBef>
              <a:spcAft>
                <a:spcPts val="0"/>
              </a:spcAft>
              <a:buSzPts val="1500"/>
              <a:buChar char="-"/>
            </a:pPr>
            <a:r>
              <a:rPr lang="en" sz="1500"/>
              <a:t>Code Academy</a:t>
            </a:r>
            <a:br>
              <a:rPr lang="en" sz="1500"/>
            </a:br>
            <a:endParaRPr sz="1500"/>
          </a:p>
          <a:p>
            <a:pPr indent="0" lvl="0" marL="0" rtl="0" algn="l">
              <a:spcBef>
                <a:spcPts val="1600"/>
              </a:spcBef>
              <a:spcAft>
                <a:spcPts val="16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03925" y="1859575"/>
            <a:ext cx="5727900" cy="18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 for participating!</a:t>
            </a:r>
            <a:endParaRPr/>
          </a:p>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835675" y="844050"/>
            <a:ext cx="3060000" cy="18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0" name="Google Shape;70;p14"/>
          <p:cNvSpPr txBox="1"/>
          <p:nvPr/>
        </p:nvSpPr>
        <p:spPr>
          <a:xfrm>
            <a:off x="4432050" y="303250"/>
            <a:ext cx="4362000" cy="458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Maven Pro"/>
              <a:buAutoNum type="arabicParenR"/>
            </a:pPr>
            <a:r>
              <a:rPr lang="en" sz="1600">
                <a:solidFill>
                  <a:srgbClr val="FFFFFF"/>
                </a:solidFill>
                <a:latin typeface="Maven Pro"/>
                <a:ea typeface="Maven Pro"/>
                <a:cs typeface="Maven Pro"/>
                <a:sym typeface="Maven Pro"/>
              </a:rPr>
              <a:t>Introduction  </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Why Programming </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Why Python</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Python in the industry </a:t>
            </a:r>
            <a:endParaRPr sz="1600">
              <a:solidFill>
                <a:srgbClr val="FFFFFF"/>
              </a:solidFill>
              <a:latin typeface="Maven Pro"/>
              <a:ea typeface="Maven Pro"/>
              <a:cs typeface="Maven Pro"/>
              <a:sym typeface="Maven Pro"/>
            </a:endParaRPr>
          </a:p>
          <a:p>
            <a:pPr indent="-330200" lvl="0" marL="457200" rtl="0" algn="l">
              <a:spcBef>
                <a:spcPts val="0"/>
              </a:spcBef>
              <a:spcAft>
                <a:spcPts val="0"/>
              </a:spcAft>
              <a:buClr>
                <a:srgbClr val="FFFFFF"/>
              </a:buClr>
              <a:buSzPts val="1600"/>
              <a:buFont typeface="Maven Pro"/>
              <a:buAutoNum type="arabicParenR"/>
            </a:pPr>
            <a:r>
              <a:rPr lang="en" sz="1600">
                <a:solidFill>
                  <a:srgbClr val="FFFFFF"/>
                </a:solidFill>
                <a:latin typeface="Maven Pro"/>
                <a:ea typeface="Maven Pro"/>
                <a:cs typeface="Maven Pro"/>
                <a:sym typeface="Maven Pro"/>
              </a:rPr>
              <a:t>Learning Python</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Set up Environment</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Topics / Activities  </a:t>
            </a:r>
            <a:endParaRPr sz="1600">
              <a:solidFill>
                <a:srgbClr val="FFFFFF"/>
              </a:solidFill>
              <a:latin typeface="Maven Pro"/>
              <a:ea typeface="Maven Pro"/>
              <a:cs typeface="Maven Pro"/>
              <a:sym typeface="Maven Pro"/>
            </a:endParaRPr>
          </a:p>
          <a:p>
            <a:pPr indent="-330200" lvl="2" marL="1371600" rtl="0" algn="l">
              <a:spcBef>
                <a:spcPts val="0"/>
              </a:spcBef>
              <a:spcAft>
                <a:spcPts val="0"/>
              </a:spcAft>
              <a:buClr>
                <a:srgbClr val="FFFFFF"/>
              </a:buClr>
              <a:buSzPts val="1600"/>
              <a:buFont typeface="Maven Pro"/>
              <a:buAutoNum type="romanLcParenR"/>
            </a:pPr>
            <a:r>
              <a:rPr lang="en" sz="1600">
                <a:solidFill>
                  <a:srgbClr val="FFFFFF"/>
                </a:solidFill>
                <a:latin typeface="Maven Pro"/>
                <a:ea typeface="Maven Pro"/>
                <a:cs typeface="Maven Pro"/>
                <a:sym typeface="Maven Pro"/>
              </a:rPr>
              <a:t>Basic syntax</a:t>
            </a:r>
            <a:endParaRPr sz="1600">
              <a:solidFill>
                <a:srgbClr val="FFFFFF"/>
              </a:solidFill>
              <a:latin typeface="Maven Pro"/>
              <a:ea typeface="Maven Pro"/>
              <a:cs typeface="Maven Pro"/>
              <a:sym typeface="Maven Pro"/>
            </a:endParaRPr>
          </a:p>
          <a:p>
            <a:pPr indent="-330200" lvl="2" marL="1371600" rtl="0" algn="l">
              <a:spcBef>
                <a:spcPts val="0"/>
              </a:spcBef>
              <a:spcAft>
                <a:spcPts val="0"/>
              </a:spcAft>
              <a:buClr>
                <a:srgbClr val="FFFFFF"/>
              </a:buClr>
              <a:buSzPts val="1600"/>
              <a:buFont typeface="Maven Pro"/>
              <a:buAutoNum type="romanLcParenR"/>
            </a:pPr>
            <a:r>
              <a:rPr lang="en" sz="1600">
                <a:solidFill>
                  <a:srgbClr val="FFFFFF"/>
                </a:solidFill>
                <a:latin typeface="Maven Pro"/>
                <a:ea typeface="Maven Pro"/>
                <a:cs typeface="Maven Pro"/>
                <a:sym typeface="Maven Pro"/>
              </a:rPr>
              <a:t>Loops / If statements </a:t>
            </a:r>
            <a:endParaRPr sz="1600">
              <a:solidFill>
                <a:srgbClr val="FFFFFF"/>
              </a:solidFill>
              <a:latin typeface="Maven Pro"/>
              <a:ea typeface="Maven Pro"/>
              <a:cs typeface="Maven Pro"/>
              <a:sym typeface="Maven Pro"/>
            </a:endParaRPr>
          </a:p>
          <a:p>
            <a:pPr indent="-330200" lvl="2" marL="1371600" rtl="0" algn="l">
              <a:spcBef>
                <a:spcPts val="0"/>
              </a:spcBef>
              <a:spcAft>
                <a:spcPts val="0"/>
              </a:spcAft>
              <a:buClr>
                <a:srgbClr val="FFFFFF"/>
              </a:buClr>
              <a:buSzPts val="1600"/>
              <a:buFont typeface="Maven Pro"/>
              <a:buAutoNum type="romanLcParenR"/>
            </a:pPr>
            <a:r>
              <a:rPr lang="en" sz="1600">
                <a:solidFill>
                  <a:srgbClr val="FFFFFF"/>
                </a:solidFill>
                <a:latin typeface="Maven Pro"/>
                <a:ea typeface="Maven Pro"/>
                <a:cs typeface="Maven Pro"/>
                <a:sym typeface="Maven Pro"/>
              </a:rPr>
              <a:t>Arrays / Functions</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chemeClr val="lt1"/>
                </a:solidFill>
                <a:latin typeface="Maven Pro"/>
                <a:ea typeface="Maven Pro"/>
                <a:cs typeface="Maven Pro"/>
                <a:sym typeface="Maven Pro"/>
              </a:rPr>
              <a:t>Final project demo</a:t>
            </a:r>
            <a:endParaRPr sz="1600">
              <a:solidFill>
                <a:srgbClr val="FFFFFF"/>
              </a:solidFill>
              <a:latin typeface="Maven Pro"/>
              <a:ea typeface="Maven Pro"/>
              <a:cs typeface="Maven Pro"/>
              <a:sym typeface="Maven Pro"/>
            </a:endParaRPr>
          </a:p>
          <a:p>
            <a:pPr indent="-330200" lvl="0" marL="457200" rtl="0" algn="l">
              <a:spcBef>
                <a:spcPts val="0"/>
              </a:spcBef>
              <a:spcAft>
                <a:spcPts val="0"/>
              </a:spcAft>
              <a:buClr>
                <a:srgbClr val="FFFFFF"/>
              </a:buClr>
              <a:buSzPts val="1600"/>
              <a:buFont typeface="Maven Pro"/>
              <a:buAutoNum type="arabicParenR"/>
            </a:pPr>
            <a:r>
              <a:rPr lang="en" sz="1600">
                <a:solidFill>
                  <a:srgbClr val="FFFFFF"/>
                </a:solidFill>
                <a:latin typeface="Maven Pro"/>
                <a:ea typeface="Maven Pro"/>
                <a:cs typeface="Maven Pro"/>
                <a:sym typeface="Maven Pro"/>
              </a:rPr>
              <a:t>Closing Remarks </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chemeClr val="lt1"/>
                </a:solidFill>
                <a:latin typeface="Maven Pro"/>
                <a:ea typeface="Maven Pro"/>
                <a:cs typeface="Maven Pro"/>
                <a:sym typeface="Maven Pro"/>
              </a:rPr>
              <a:t>Guest Speaker (if there is one)</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Resources </a:t>
            </a:r>
            <a:endParaRPr sz="1600">
              <a:solidFill>
                <a:srgbClr val="FFFFFF"/>
              </a:solidFill>
              <a:latin typeface="Maven Pro"/>
              <a:ea typeface="Maven Pro"/>
              <a:cs typeface="Maven Pro"/>
              <a:sym typeface="Maven Pro"/>
            </a:endParaRPr>
          </a:p>
          <a:p>
            <a:pPr indent="-330200" lvl="1" marL="914400" rtl="0" algn="l">
              <a:spcBef>
                <a:spcPts val="0"/>
              </a:spcBef>
              <a:spcAft>
                <a:spcPts val="0"/>
              </a:spcAft>
              <a:buClr>
                <a:srgbClr val="FFFFFF"/>
              </a:buClr>
              <a:buSzPts val="1600"/>
              <a:buFont typeface="Maven Pro"/>
              <a:buAutoNum type="alphaLcParenR"/>
            </a:pPr>
            <a:r>
              <a:rPr lang="en" sz="1600">
                <a:solidFill>
                  <a:srgbClr val="FFFFFF"/>
                </a:solidFill>
                <a:latin typeface="Maven Pro"/>
                <a:ea typeface="Maven Pro"/>
                <a:cs typeface="Maven Pro"/>
                <a:sym typeface="Maven Pro"/>
              </a:rPr>
              <a:t>Q/A</a:t>
            </a:r>
            <a:endParaRPr sz="1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600">
              <a:solidFill>
                <a:srgbClr val="FFFFF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Programming </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511275" y="1489825"/>
            <a:ext cx="2434451" cy="1693200"/>
          </a:xfrm>
          <a:prstGeom prst="rect">
            <a:avLst/>
          </a:prstGeom>
          <a:noFill/>
          <a:ln>
            <a:noFill/>
          </a:ln>
        </p:spPr>
      </p:pic>
      <p:pic>
        <p:nvPicPr>
          <p:cNvPr id="83" name="Google Shape;83;p16"/>
          <p:cNvPicPr preferRelativeResize="0"/>
          <p:nvPr/>
        </p:nvPicPr>
        <p:blipFill>
          <a:blip r:embed="rId4">
            <a:alphaModFix/>
          </a:blip>
          <a:stretch>
            <a:fillRect/>
          </a:stretch>
        </p:blipFill>
        <p:spPr>
          <a:xfrm>
            <a:off x="4101825" y="1489825"/>
            <a:ext cx="3694749" cy="1627574"/>
          </a:xfrm>
          <a:prstGeom prst="rect">
            <a:avLst/>
          </a:prstGeom>
          <a:noFill/>
          <a:ln>
            <a:noFill/>
          </a:ln>
        </p:spPr>
      </p:pic>
      <p:pic>
        <p:nvPicPr>
          <p:cNvPr id="84" name="Google Shape;84;p16"/>
          <p:cNvPicPr preferRelativeResize="0"/>
          <p:nvPr/>
        </p:nvPicPr>
        <p:blipFill>
          <a:blip r:embed="rId5">
            <a:alphaModFix/>
          </a:blip>
          <a:stretch>
            <a:fillRect/>
          </a:stretch>
        </p:blipFill>
        <p:spPr>
          <a:xfrm>
            <a:off x="511275" y="3318988"/>
            <a:ext cx="2531976" cy="1424236"/>
          </a:xfrm>
          <a:prstGeom prst="rect">
            <a:avLst/>
          </a:prstGeom>
          <a:noFill/>
          <a:ln>
            <a:noFill/>
          </a:ln>
        </p:spPr>
      </p:pic>
      <p:pic>
        <p:nvPicPr>
          <p:cNvPr id="85" name="Google Shape;85;p16"/>
          <p:cNvPicPr preferRelativeResize="0"/>
          <p:nvPr/>
        </p:nvPicPr>
        <p:blipFill>
          <a:blip r:embed="rId6">
            <a:alphaModFix/>
          </a:blip>
          <a:stretch>
            <a:fillRect/>
          </a:stretch>
        </p:blipFill>
        <p:spPr>
          <a:xfrm>
            <a:off x="4444500" y="3268437"/>
            <a:ext cx="3009399" cy="169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popular, high level, open source programming language</a:t>
            </a:r>
            <a:endParaRPr/>
          </a:p>
          <a:p>
            <a:pPr indent="0" lvl="0" marL="0" rtl="0" algn="l">
              <a:spcBef>
                <a:spcPts val="1600"/>
              </a:spcBef>
              <a:spcAft>
                <a:spcPts val="0"/>
              </a:spcAft>
              <a:buNone/>
            </a:pPr>
            <a:r>
              <a:rPr lang="en"/>
              <a:t>- Python 2 has been out since 1991, includes a vast number of libraries and tools </a:t>
            </a:r>
            <a:endParaRPr/>
          </a:p>
          <a:p>
            <a:pPr indent="0" lvl="0" marL="0" rtl="0" algn="l">
              <a:spcBef>
                <a:spcPts val="1600"/>
              </a:spcBef>
              <a:spcAft>
                <a:spcPts val="0"/>
              </a:spcAft>
              <a:buNone/>
            </a:pPr>
            <a:r>
              <a:rPr lang="en"/>
              <a:t>-  Python is the future for AI and machine learning </a:t>
            </a:r>
            <a:endParaRPr/>
          </a:p>
          <a:p>
            <a:pPr indent="0" lvl="0" marL="0" rtl="0" algn="l">
              <a:spcBef>
                <a:spcPts val="1600"/>
              </a:spcBef>
              <a:spcAft>
                <a:spcPts val="1600"/>
              </a:spcAft>
              <a:buNone/>
            </a:pPr>
            <a:r>
              <a:rPr lang="en"/>
              <a:t>- Python is used in education, software development, scientific, business applications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in the Industry</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-AstraZeneca, one of the biggest pharmaceutical firms in the world, develops medicines to control pain, fight disease and battle cancer. To develop a new drug can cost upwards of 800 million! Python helps disparate the research groups around the role collaborate on drug identification and computer predictions</a:t>
            </a:r>
            <a:endParaRPr/>
          </a:p>
          <a:p>
            <a:pPr indent="0" lvl="0" marL="0" rtl="0" algn="l">
              <a:spcBef>
                <a:spcPts val="1600"/>
              </a:spcBef>
              <a:spcAft>
                <a:spcPts val="0"/>
              </a:spcAft>
              <a:buNone/>
            </a:pPr>
            <a:r>
              <a:rPr lang="en"/>
              <a:t>- Walt Disney -&gt; Walt Disney Feature Animation is using Python to add script-</a:t>
            </a:r>
            <a:r>
              <a:rPr lang="en"/>
              <a:t>ability</a:t>
            </a:r>
            <a:r>
              <a:rPr lang="en"/>
              <a:t> to their animation production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VS R </a:t>
            </a:r>
            <a:endParaRPr/>
          </a:p>
        </p:txBody>
      </p:sp>
      <p:sp>
        <p:nvSpPr>
          <p:cNvPr id="103" name="Google Shape;103;p19"/>
          <p:cNvSpPr txBox="1"/>
          <p:nvPr>
            <p:ph idx="1" type="body"/>
          </p:nvPr>
        </p:nvSpPr>
        <p:spPr>
          <a:xfrm>
            <a:off x="387900" y="1489824"/>
            <a:ext cx="8368200" cy="54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Why use python over R?</a:t>
            </a:r>
            <a:endParaRPr/>
          </a:p>
        </p:txBody>
      </p:sp>
      <p:graphicFrame>
        <p:nvGraphicFramePr>
          <p:cNvPr id="104" name="Google Shape;104;p19"/>
          <p:cNvGraphicFramePr/>
          <p:nvPr/>
        </p:nvGraphicFramePr>
        <p:xfrm>
          <a:off x="952500" y="2555375"/>
          <a:ext cx="3000000" cy="3000000"/>
        </p:xfrm>
        <a:graphic>
          <a:graphicData uri="http://schemas.openxmlformats.org/drawingml/2006/table">
            <a:tbl>
              <a:tblPr>
                <a:noFill/>
                <a:tableStyleId>{08078756-669D-4375-BB70-57EADDCC07A2}</a:tableStyleId>
              </a:tblPr>
              <a:tblGrid>
                <a:gridCol w="3619500"/>
                <a:gridCol w="3619500"/>
              </a:tblGrid>
              <a:tr h="381000">
                <a:tc>
                  <a:txBody>
                    <a:bodyPr/>
                    <a:lstStyle/>
                    <a:p>
                      <a:pPr indent="0" lvl="0" marL="0" rtl="0" algn="l">
                        <a:spcBef>
                          <a:spcPts val="0"/>
                        </a:spcBef>
                        <a:spcAft>
                          <a:spcPts val="0"/>
                        </a:spcAft>
                        <a:buNone/>
                      </a:pPr>
                      <a:r>
                        <a:rPr b="1" lang="en">
                          <a:solidFill>
                            <a:srgbClr val="FFFFFF"/>
                          </a:solidFill>
                        </a:rPr>
                        <a:t>R</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Python</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procedural language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Graphical Capabilities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Heavy learning curve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Ease of learning:</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More code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extensive set of libraries </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do we write the code?</a:t>
            </a:r>
            <a:endParaRPr/>
          </a:p>
        </p:txBody>
      </p:sp>
      <p:sp>
        <p:nvSpPr>
          <p:cNvPr id="110" name="Google Shape;110;p20"/>
          <p:cNvSpPr txBox="1"/>
          <p:nvPr/>
        </p:nvSpPr>
        <p:spPr>
          <a:xfrm>
            <a:off x="1303925" y="1831125"/>
            <a:ext cx="7030500" cy="256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Text editors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Atom : </a:t>
            </a:r>
            <a:r>
              <a:rPr lang="en" u="sng">
                <a:solidFill>
                  <a:srgbClr val="FFFFFF"/>
                </a:solidFill>
                <a:hlinkClick r:id="rId3"/>
              </a:rPr>
              <a:t>ttps://atom.io/</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Sublime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IDE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Geany</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Eclipse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 up the </a:t>
            </a:r>
            <a:r>
              <a:rPr lang="en"/>
              <a:t>Environment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