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64" r:id="rId3"/>
    <p:sldId id="259" r:id="rId4"/>
    <p:sldId id="266" r:id="rId5"/>
    <p:sldId id="261" r:id="rId6"/>
    <p:sldId id="265" r:id="rId7"/>
    <p:sldId id="25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77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796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7790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4485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5924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8704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5709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04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664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67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39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618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484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412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606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217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195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9384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C2970B-59A7-458C-B85C-FE08C22F5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sz="6100" dirty="0"/>
              <a:t>Proyecto NAM2</a:t>
            </a:r>
            <a:br>
              <a:rPr lang="es-CL" sz="6100" dirty="0"/>
            </a:br>
            <a:r>
              <a:rPr lang="es-CL" sz="6100" dirty="0"/>
              <a:t>Estimación SpaO2 y </a:t>
            </a:r>
            <a:r>
              <a:rPr lang="es-CL" sz="6100" dirty="0" err="1"/>
              <a:t>Breathing</a:t>
            </a:r>
            <a:r>
              <a:rPr lang="es-CL" sz="6100" dirty="0"/>
              <a:t> </a:t>
            </a:r>
            <a:r>
              <a:rPr lang="es-CL" sz="6100" dirty="0" err="1"/>
              <a:t>rate</a:t>
            </a:r>
            <a:endParaRPr lang="es-CL" sz="61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0F6148-BA77-45EE-AAE9-7387AA4C8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3995" y="1593403"/>
            <a:ext cx="4257113" cy="40516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s-CL" b="1" i="1" u="sng" cap="none" dirty="0"/>
              <a:t>Integrantes</a:t>
            </a:r>
            <a:r>
              <a:rPr lang="es-CL" cap="none" dirty="0"/>
              <a:t>: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dirty="0" err="1"/>
              <a:t>Victor</a:t>
            </a:r>
            <a:r>
              <a:rPr lang="es-CL" dirty="0"/>
              <a:t> Cortes Rol: 201604140-0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dirty="0"/>
              <a:t>Johanny Espinoza Rol: 201704087-4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dirty="0"/>
              <a:t>Rudolf Hartmann Rol: 201530023-2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dirty="0"/>
              <a:t>Kevin Pizarro Rol: 201721008-7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dirty="0"/>
              <a:t>Gustavo Silva Rol: 201721012-5</a:t>
            </a:r>
          </a:p>
          <a:p>
            <a:pPr algn="just">
              <a:lnSpc>
                <a:spcPct val="90000"/>
              </a:lnSpc>
            </a:pPr>
            <a:r>
              <a:rPr lang="es-CL" b="1" i="1" u="sng" cap="none" dirty="0"/>
              <a:t>Ramo</a:t>
            </a:r>
            <a:r>
              <a:rPr lang="es-CL" cap="none" dirty="0"/>
              <a:t>: Procesamiento Digital de Imágenes (ELO-328</a:t>
            </a:r>
            <a:r>
              <a:rPr lang="en-US" cap="none" dirty="0"/>
              <a:t>)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41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1334FF7-7212-4256-9075-CC61FA105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4958"/>
            <a:ext cx="10127192" cy="9313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/>
              <a:t>Contexto</a:t>
            </a:r>
            <a:endParaRPr lang="en-US" sz="4000" dirty="0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19F92939-EC60-4457-B10D-2C2830118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400" y="614085"/>
            <a:ext cx="5092700" cy="3794760"/>
          </a:xfrm>
          <a:prstGeom prst="roundRect">
            <a:avLst>
              <a:gd name="adj" fmla="val 531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F4CEB0C-F218-4B3F-9030-4CB30F7CA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500" y="711200"/>
            <a:ext cx="4508500" cy="3606800"/>
          </a:xfrm>
          <a:prstGeom prst="roundRect">
            <a:avLst>
              <a:gd name="adj" fmla="val 3441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25" name="Rounded Rectangle 19">
            <a:extLst>
              <a:ext uri="{FF2B5EF4-FFF2-40B4-BE49-F238E27FC236}">
                <a16:creationId xmlns:a16="http://schemas.microsoft.com/office/drawing/2014/main" id="{0623D470-E9E2-4D90-9F00-E214DDDC0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4900" y="614085"/>
            <a:ext cx="5092700" cy="3794760"/>
          </a:xfrm>
          <a:prstGeom prst="roundRect">
            <a:avLst>
              <a:gd name="adj" fmla="val 531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872A86D8-5441-4C71-959A-E25997D529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2028190"/>
            <a:ext cx="4864100" cy="972819"/>
          </a:xfrm>
          <a:prstGeom prst="roundRect">
            <a:avLst>
              <a:gd name="adj" fmla="val 3441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29162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34FF7-7212-4256-9075-CC61FA10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BEF883-6E86-4A67-A5B5-747D20C9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CL" sz="1800" dirty="0">
                <a:effectLst/>
                <a:latin typeface="Arial Unicode MS"/>
                <a:ea typeface="Arial Unicode MS"/>
                <a:cs typeface="Arial Unicode MS"/>
              </a:rPr>
              <a:t>→ El sistema debe ser capaz de conectarse con la cámara RGB 720p (características básicas de una webcam) en vivo, para de esta manera interactuar con el paciente.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CL" sz="1800" dirty="0">
                <a:effectLst/>
                <a:latin typeface="Arial Unicode MS"/>
                <a:ea typeface="Arial Unicode MS"/>
                <a:cs typeface="Arial Unicode MS"/>
              </a:rPr>
              <a:t>→ El sistema debe ser capaz de entregar los resultados de interés, el monitoreo de la respiración y la saturación de oxígeno.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CL" sz="1800" dirty="0">
                <a:effectLst/>
                <a:latin typeface="Arial Unicode MS"/>
                <a:ea typeface="Arial Unicode MS"/>
                <a:cs typeface="Arial Unicode MS"/>
              </a:rPr>
              <a:t>→ La medición se entregará visualmente a través de un número, es decir; valor cuantitativo y con unidad.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CL" sz="1800" dirty="0">
                <a:effectLst/>
                <a:latin typeface="Arial Unicode MS"/>
                <a:ea typeface="Arial Unicode MS"/>
                <a:cs typeface="Arial Unicode MS"/>
              </a:rPr>
              <a:t>→ La medición debe comenzar a través de la interacción del usuario, y de manera análoga detenerse, manteniendo el último valor hasta que se obtenga una nueva medición.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6572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BD73-58E5-4E5F-AD97-C7C201C2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Detección Región de interés</a:t>
            </a:r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F61CD1D-9857-4DFC-AB64-0B5935620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82" y="2757522"/>
            <a:ext cx="9133773" cy="23412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35313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C7171-BACA-436D-8E03-8825CE7F6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90" y="-74273"/>
            <a:ext cx="10131425" cy="1456267"/>
          </a:xfrm>
        </p:spPr>
        <p:txBody>
          <a:bodyPr/>
          <a:lstStyle/>
          <a:p>
            <a:r>
              <a:rPr lang="es-CL" dirty="0"/>
              <a:t>Solución Mediante ROI Frente - Boca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EC2C64-BA39-4992-ACA9-BFD5550B8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08" y="1381994"/>
            <a:ext cx="11380984" cy="265498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4F828DC-8999-48B2-81ED-1AD8E141CE9A}"/>
              </a:ext>
            </a:extLst>
          </p:cNvPr>
          <p:cNvSpPr txBox="1"/>
          <p:nvPr/>
        </p:nvSpPr>
        <p:spPr>
          <a:xfrm>
            <a:off x="405508" y="985421"/>
            <a:ext cx="315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BPM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610010-1119-4DBD-A647-9579E0757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05" y="4609653"/>
            <a:ext cx="11759590" cy="161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29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630BD8-EA4D-4DCE-BD72-C760D6D5A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870" y="3221149"/>
            <a:ext cx="8518753" cy="173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D8673F9-8357-44CF-A549-61E71D44A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963" y="5079063"/>
            <a:ext cx="6634079" cy="160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B0B3A1F-CE6E-4504-AB31-2B68F0405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94" y="1910301"/>
            <a:ext cx="8276464" cy="11389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lecha: doblada hacia arriba 7">
            <a:extLst>
              <a:ext uri="{FF2B5EF4-FFF2-40B4-BE49-F238E27FC236}">
                <a16:creationId xmlns:a16="http://schemas.microsoft.com/office/drawing/2014/main" id="{80C3A0FD-E645-4009-8A6D-3D8C73149011}"/>
              </a:ext>
            </a:extLst>
          </p:cNvPr>
          <p:cNvSpPr/>
          <p:nvPr/>
        </p:nvSpPr>
        <p:spPr>
          <a:xfrm rot="5400000">
            <a:off x="1337022" y="3403793"/>
            <a:ext cx="819218" cy="55050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: doblada hacia arriba 8">
            <a:extLst>
              <a:ext uri="{FF2B5EF4-FFF2-40B4-BE49-F238E27FC236}">
                <a16:creationId xmlns:a16="http://schemas.microsoft.com/office/drawing/2014/main" id="{469F8224-00AA-4B75-AD04-E1E873AE0A52}"/>
              </a:ext>
            </a:extLst>
          </p:cNvPr>
          <p:cNvSpPr/>
          <p:nvPr/>
        </p:nvSpPr>
        <p:spPr>
          <a:xfrm rot="5400000">
            <a:off x="3970071" y="5484581"/>
            <a:ext cx="819218" cy="55050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9357F7D-B2A5-4A92-BABC-C9C34AEC4B8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</a:t>
            </a:r>
            <a:r>
              <a:rPr lang="es-CL" dirty="0"/>
              <a:t>olución mediante ROI Mano</a:t>
            </a:r>
          </a:p>
        </p:txBody>
      </p:sp>
    </p:spTree>
    <p:extLst>
      <p:ext uri="{BB962C8B-B14F-4D97-AF65-F5344CB8AC3E}">
        <p14:creationId xmlns:p14="http://schemas.microsoft.com/office/powerpoint/2010/main" val="226988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7E3FE-B077-4E55-9502-E8609228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457" y="3209401"/>
            <a:ext cx="11039947" cy="1325563"/>
          </a:xfrm>
        </p:spPr>
        <p:txBody>
          <a:bodyPr>
            <a:normAutofit/>
          </a:bodyPr>
          <a:lstStyle/>
          <a:p>
            <a:r>
              <a:rPr lang="es-CL" sz="3200" dirty="0"/>
              <a:t>Resultados obtenidos por Método 2 ROI Mano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C7FCD17-2821-4DD6-A572-6802F45DA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288525"/>
              </p:ext>
            </p:extLst>
          </p:nvPr>
        </p:nvGraphicFramePr>
        <p:xfrm>
          <a:off x="864635" y="4283441"/>
          <a:ext cx="1088032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390">
                  <a:extLst>
                    <a:ext uri="{9D8B030D-6E8A-4147-A177-3AD203B41FA5}">
                      <a16:colId xmlns:a16="http://schemas.microsoft.com/office/drawing/2014/main" val="219008911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173456719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747774626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754831997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556022712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571435733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271194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Nombre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Spao2 Medido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Spao2 Real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Spao2 Error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</a:t>
                      </a:r>
                      <a:r>
                        <a:rPr lang="en-US" dirty="0" err="1"/>
                        <a:t>Medido</a:t>
                      </a:r>
                      <a:r>
                        <a:rPr lang="en-US" dirty="0"/>
                        <a:t> [RPM]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Real [RPM]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error</a:t>
                      </a:r>
                    </a:p>
                    <a:p>
                      <a:pPr algn="ctr"/>
                      <a:r>
                        <a:rPr lang="en-US" dirty="0"/>
                        <a:t>[%]</a:t>
                      </a:r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12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r>
                        <a:rPr lang="es-CL" dirty="0" err="1"/>
                        <a:t>eronica</a:t>
                      </a:r>
                      <a:r>
                        <a:rPr lang="es-CL" dirty="0"/>
                        <a:t> Trujillo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97,95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0,979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21,42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2,035</a:t>
                      </a:r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68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Marcos </a:t>
                      </a:r>
                      <a:r>
                        <a:rPr lang="en-US" dirty="0" err="1"/>
                        <a:t>Zuñiga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98,417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2,5177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17,32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13,4</a:t>
                      </a:r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58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Elsa Trujillo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96,552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0,572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21,489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2,33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157714"/>
                  </a:ext>
                </a:extLst>
              </a:tr>
            </a:tbl>
          </a:graphicData>
        </a:graphic>
      </p:graphicFrame>
      <p:sp>
        <p:nvSpPr>
          <p:cNvPr id="6" name="Título 1">
            <a:extLst>
              <a:ext uri="{FF2B5EF4-FFF2-40B4-BE49-F238E27FC236}">
                <a16:creationId xmlns:a16="http://schemas.microsoft.com/office/drawing/2014/main" id="{4E8020BD-6F27-4C09-8800-1E7D74191AD0}"/>
              </a:ext>
            </a:extLst>
          </p:cNvPr>
          <p:cNvSpPr txBox="1">
            <a:spLocks/>
          </p:cNvSpPr>
          <p:nvPr/>
        </p:nvSpPr>
        <p:spPr>
          <a:xfrm>
            <a:off x="864634" y="-8463"/>
            <a:ext cx="11039947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sz="3200" dirty="0"/>
              <a:t>Resultados obtenidos por Método 1 ROI FRENTE - BOCA</a:t>
            </a:r>
          </a:p>
        </p:txBody>
      </p:sp>
      <p:graphicFrame>
        <p:nvGraphicFramePr>
          <p:cNvPr id="7" name="Tabla 4">
            <a:extLst>
              <a:ext uri="{FF2B5EF4-FFF2-40B4-BE49-F238E27FC236}">
                <a16:creationId xmlns:a16="http://schemas.microsoft.com/office/drawing/2014/main" id="{25E1B19C-702C-44D7-A962-773E49DC6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648574"/>
              </p:ext>
            </p:extLst>
          </p:nvPr>
        </p:nvGraphicFramePr>
        <p:xfrm>
          <a:off x="864634" y="1140085"/>
          <a:ext cx="1088032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390">
                  <a:extLst>
                    <a:ext uri="{9D8B030D-6E8A-4147-A177-3AD203B41FA5}">
                      <a16:colId xmlns:a16="http://schemas.microsoft.com/office/drawing/2014/main" val="219008911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173456719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747774626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754831997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556022712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571435733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271194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Nombre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Spao2 Medido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Spao2 Real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Spao2 Error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</a:t>
                      </a:r>
                      <a:r>
                        <a:rPr lang="en-US" dirty="0" err="1"/>
                        <a:t>Medido</a:t>
                      </a:r>
                      <a:r>
                        <a:rPr lang="en-US" dirty="0"/>
                        <a:t> [RPM]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Real [RPM]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error</a:t>
                      </a:r>
                    </a:p>
                    <a:p>
                      <a:pPr algn="ctr"/>
                      <a:r>
                        <a:rPr lang="en-US" dirty="0"/>
                        <a:t>[%]</a:t>
                      </a:r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12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r>
                        <a:rPr lang="es-CL" dirty="0" err="1"/>
                        <a:t>eronica</a:t>
                      </a:r>
                      <a:r>
                        <a:rPr lang="es-CL" dirty="0"/>
                        <a:t> Trujillo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97,5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68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Marcos </a:t>
                      </a:r>
                      <a:r>
                        <a:rPr lang="en-US" dirty="0" err="1"/>
                        <a:t>Zuñiga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58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Elsa Trujillo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97,5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1,6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23,9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13,8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767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79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60FF7-0C72-40BE-AAA7-5943984B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Conclusiones y mejoras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342A5B-C58B-436A-B39B-CE16DDFF0B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ROI Frente - Boca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09B137-EF5D-4464-8684-B01EA9F92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870200"/>
            <a:ext cx="4996923" cy="3446623"/>
          </a:xfrm>
        </p:spPr>
        <p:txBody>
          <a:bodyPr>
            <a:normAutofit/>
          </a:bodyPr>
          <a:lstStyle/>
          <a:p>
            <a:r>
              <a:rPr lang="es-CL" dirty="0"/>
              <a:t>Es el mejor método en tiempo de ejecución, y tiene menor tasa de error, pero se ve mas afectado por los errores de la ROI, haciendo que sea poco constante.</a:t>
            </a:r>
          </a:p>
          <a:p>
            <a:r>
              <a:rPr lang="es-CL" dirty="0"/>
              <a:t>Los programas de spaO2 y BR son distintos, lo que disminuye los tiempos de ejecución (a 5[s] y 20[s] respectivamente).</a:t>
            </a:r>
            <a:r>
              <a:rPr lang="es-CL" dirty="0">
                <a:solidFill>
                  <a:srgbClr val="FF0000"/>
                </a:solidFill>
              </a:rPr>
              <a:t>  </a:t>
            </a:r>
            <a:endParaRPr lang="es-CL" dirty="0"/>
          </a:p>
          <a:p>
            <a:r>
              <a:rPr lang="es-CL" dirty="0"/>
              <a:t>Le afecta los movimientos de la cabeza del paciente.</a:t>
            </a:r>
          </a:p>
          <a:p>
            <a:endParaRPr lang="es-CL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A67E56-ADA8-4A4D-930C-696D5B4F5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ROI Mano</a:t>
            </a:r>
            <a:endParaRPr lang="es-CL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42EABE-CA95-4AEC-82A6-412BE5EA5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3482" y="2870201"/>
            <a:ext cx="5849113" cy="3754534"/>
          </a:xfrm>
        </p:spPr>
        <p:txBody>
          <a:bodyPr>
            <a:normAutofit/>
          </a:bodyPr>
          <a:lstStyle/>
          <a:p>
            <a:r>
              <a:rPr lang="es-CL" dirty="0"/>
              <a:t>Método mas robusto, pero se demora en llenado de buffer.</a:t>
            </a:r>
          </a:p>
          <a:p>
            <a:r>
              <a:rPr lang="es-CL" dirty="0"/>
              <a:t>Tiene la ventaja de la privacidad del paciente.</a:t>
            </a:r>
          </a:p>
          <a:p>
            <a:r>
              <a:rPr lang="es-CL" dirty="0"/>
              <a:t>No es significativamente afectado por tonalidad de la piel.</a:t>
            </a:r>
          </a:p>
          <a:p>
            <a:r>
              <a:rPr lang="es-CL" dirty="0"/>
              <a:t>Le afecta significativamente la cantidad de manos levantadas, el color del fondo. Y luminosidad variable del ambiente.</a:t>
            </a:r>
          </a:p>
          <a:p>
            <a:r>
              <a:rPr lang="es-CL" dirty="0"/>
              <a:t>Tiempo de obtención de una medición  es un poco mas lenta que un oxímetro digital de contacto ( 30[s] vs 10[s] )</a:t>
            </a:r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20467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186</TotalTime>
  <Words>443</Words>
  <Application>Microsoft Office PowerPoint</Application>
  <PresentationFormat>Panorámica</PresentationFormat>
  <Paragraphs>89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Arial Unicode MS</vt:lpstr>
      <vt:lpstr>Calibri</vt:lpstr>
      <vt:lpstr>Calibri Light</vt:lpstr>
      <vt:lpstr>Times New Roman</vt:lpstr>
      <vt:lpstr>Celestial</vt:lpstr>
      <vt:lpstr>Proyecto NAM2 Estimación SpaO2 y Breathing rate</vt:lpstr>
      <vt:lpstr>Contexto</vt:lpstr>
      <vt:lpstr>Objetivos</vt:lpstr>
      <vt:lpstr>Detección Región de interés</vt:lpstr>
      <vt:lpstr>Solución Mediante ROI Frente - Boca</vt:lpstr>
      <vt:lpstr>Presentación de PowerPoint</vt:lpstr>
      <vt:lpstr>Resultados obtenidos por Método 2 ROI Mano</vt:lpstr>
      <vt:lpstr>Conclusiones y mejoras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gunth23@gmail.com</dc:creator>
  <cp:lastModifiedBy>gunth23@gmail.com</cp:lastModifiedBy>
  <cp:revision>34</cp:revision>
  <dcterms:created xsi:type="dcterms:W3CDTF">2021-12-26T22:44:11Z</dcterms:created>
  <dcterms:modified xsi:type="dcterms:W3CDTF">2021-12-28T20:39:35Z</dcterms:modified>
</cp:coreProperties>
</file>