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5143500"/>
  <p:notesSz cx="6858000" cy="9144000"/>
  <p:embeddedFontLst>
    <p:embeddedFont>
      <p:font typeface="Roboto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2bd4ef47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82bd4ef47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2bd4ef47_2_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2bd4ef47_2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82bd4ef47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82bd4ef47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82bd4ef47_2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82bd4ef47_2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82bd4ef47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82bd4ef47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Thought process </a:t>
            </a:r>
            <a:r>
              <a:rPr lang="en-GB"/>
              <a:t>under pressure</a:t>
            </a:r>
            <a:r>
              <a:rPr lang="en-GB"/>
              <a:t> 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82bd4ef47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82bd4ef47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82bd4ef47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82bd4ef47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2bd4ef47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2bd4ef47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81fe312ad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81fe312ad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423650"/>
            <a:ext cx="8520600" cy="13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000"/>
              <a:buFont typeface="Arial" panose="020B0604020202090204"/>
              <a:buNone/>
            </a:pPr>
            <a:endParaRPr sz="1350">
              <a:solidFill>
                <a:srgbClr val="F8FAFF"/>
              </a:solidFill>
              <a:highlight>
                <a:srgbClr val="292A2D"/>
              </a:highlight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Cyber Challenge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89475" y="2171075"/>
            <a:ext cx="8520600" cy="17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highlight>
                  <a:schemeClr val="lt1"/>
                </a:highlight>
              </a:rPr>
              <a:t>Information Security</a:t>
            </a:r>
            <a:endParaRPr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1200" u="sng">
              <a:solidFill>
                <a:srgbClr val="125799"/>
              </a:solidFill>
              <a:highlight>
                <a:srgbClr val="FFFFFF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115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65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What could we have done differently?</a:t>
            </a:r>
            <a:endParaRPr sz="265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22"/>
          <p:cNvSpPr txBox="1"/>
          <p:nvPr>
            <p:ph type="body" idx="1"/>
          </p:nvPr>
        </p:nvSpPr>
        <p:spPr>
          <a:xfrm>
            <a:off x="277850" y="990800"/>
            <a:ext cx="85206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It would have been far more 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efficient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to parse logs on our own machine rather 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than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within the VM </a:t>
            </a:r>
            <a:endParaRPr sz="14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Clearer understanding of log retention in pfSense </a:t>
            </a:r>
            <a:endParaRPr sz="14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Allocating 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actionable</a:t>
            </a: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objectives to team</a:t>
            </a:r>
            <a:endParaRPr sz="14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Clearer role assignment </a:t>
            </a:r>
            <a:endParaRPr sz="14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82975" y="267350"/>
            <a:ext cx="3524400" cy="7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2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About the business: </a:t>
            </a:r>
            <a:endParaRPr sz="282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4833950" y="11842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Public power company</a:t>
            </a:r>
            <a:endParaRPr sz="236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Usernames</a:t>
            </a: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and passwords were just leaked from a credit union that works </a:t>
            </a: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closely</a:t>
            </a: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with ZAPP</a:t>
            </a:r>
            <a:endParaRPr sz="236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Substation went offline and it is suspected that it happened internally </a:t>
            </a:r>
            <a:endParaRPr sz="236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 sz="236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Suspected Credential Stuffing Attack</a:t>
            </a:r>
            <a:endParaRPr sz="236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1525" y="1466850"/>
            <a:ext cx="4460475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What do they want us to do?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Suspected</a:t>
            </a: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</a:t>
            </a: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Credential </a:t>
            </a: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Stuffing attack: </a:t>
            </a:r>
            <a:endParaRPr b="1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Attacker used compromised password from credit union to see if any employees reused their password.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Used an employees VPN to enter the substations HMI and deny power downstream to customers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Tasks</a:t>
            </a: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:</a:t>
            </a:r>
            <a:endParaRPr b="1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we must access Zapp Substation 434's internal network from a remote Windows workstation using a pre-configured VPN profile named Substation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Discover the compromised VPN account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Reset the compromised password to a more secure one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0861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Bring the power back online.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7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Network Architecture of Zapp Public Power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74" name="Google Shape;74;p16"/>
          <p:cNvSpPr txBox="1"/>
          <p:nvPr>
            <p:ph type="body" idx="1"/>
          </p:nvPr>
        </p:nvSpPr>
        <p:spPr>
          <a:xfrm>
            <a:off x="5933275" y="1119975"/>
            <a:ext cx="2898900" cy="3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We were 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supplied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with the network architecture of Zapp Public Power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We are player one in this instance and we are provided with the VPN credentials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3625" y="1119875"/>
            <a:ext cx="5713950" cy="348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92400" y="14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Macro View of our thought process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81" name="Google Shape;81;p17"/>
          <p:cNvSpPr txBox="1"/>
          <p:nvPr>
            <p:ph type="body" idx="1"/>
          </p:nvPr>
        </p:nvSpPr>
        <p:spPr>
          <a:xfrm>
            <a:off x="73150" y="719775"/>
            <a:ext cx="8759100" cy="43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Thought Process: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Where are we within the network when logging in?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Where would we find system login information?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What does a 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successful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vpn connection look like?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Objectives:</a:t>
            </a:r>
            <a:endParaRPr b="1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Establish a concrete timeline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 way to 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view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login information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Find a list of users who have access to the network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Team:</a:t>
            </a:r>
            <a:endParaRPr b="1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One person tackles GUI another CLI to parse logs, this way we can sort 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through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quicker 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340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409020205090404"/>
              <a:buChar char="-"/>
            </a:pP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Cross 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validate</a:t>
            </a:r>
            <a:r>
              <a:rPr lang="en-GB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 compromised user credential</a:t>
            </a:r>
            <a:endParaRPr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S</a:t>
            </a: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tatus monitoring interface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1"/>
          <a:srcRect l="17688" t="35542" r="21190" b="13667"/>
          <a:stretch>
            <a:fillRect/>
          </a:stretch>
        </p:blipFill>
        <p:spPr>
          <a:xfrm>
            <a:off x="216100" y="1151850"/>
            <a:ext cx="8717550" cy="32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Challenges Solved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93" name="Google Shape;93;p19"/>
          <p:cNvSpPr txBox="1"/>
          <p:nvPr>
            <p:ph type="body" idx="1"/>
          </p:nvPr>
        </p:nvSpPr>
        <p:spPr>
          <a:xfrm>
            <a:off x="356425" y="964300"/>
            <a:ext cx="495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409020205090404"/>
              <a:buChar char="-"/>
            </a:pPr>
            <a:r>
              <a:rPr lang="en-GB" sz="11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Found preshared keys and what looked like usernames </a:t>
            </a:r>
            <a:endParaRPr sz="11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409020205090404"/>
              <a:buChar char="-"/>
            </a:pPr>
            <a:r>
              <a:rPr lang="en-GB" sz="11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Navigated to firewall logs and filtered the content to display connections targeting the known HMI system at IP address 192.168.30.16.</a:t>
            </a:r>
            <a:endParaRPr sz="11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409020205090404"/>
              <a:buChar char="-"/>
            </a:pPr>
            <a:r>
              <a:rPr lang="en-GB" sz="11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We identified a suspicious internal IP address of 192.168.31.171.</a:t>
            </a:r>
            <a:endParaRPr sz="11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409020205090404"/>
              <a:buChar char="-"/>
            </a:pPr>
            <a:r>
              <a:rPr lang="en-GB" sz="11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Under IPSec Logs around the time when we determined the system went down we noticed a log that had one of the usernames listed on the preshared keys list assigned that same IP address. </a:t>
            </a:r>
            <a:endParaRPr sz="11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 panose="02070409020205090404"/>
              <a:buChar char="-"/>
            </a:pPr>
            <a:r>
              <a:rPr lang="en-GB" sz="11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As a team we determined this was the compromised account.</a:t>
            </a:r>
            <a:endParaRPr sz="11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21425" y="116300"/>
            <a:ext cx="3631875" cy="2066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869065" y="3562500"/>
            <a:ext cx="5360434" cy="16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21425" y="2426277"/>
            <a:ext cx="3631874" cy="930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6419" y="3696813"/>
            <a:ext cx="3374425" cy="1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Challenges solved (cont.)</a:t>
            </a:r>
            <a:endParaRPr sz="265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20"/>
          <p:cNvSpPr txBox="1"/>
          <p:nvPr>
            <p:ph type="body" idx="1"/>
          </p:nvPr>
        </p:nvSpPr>
        <p:spPr>
          <a:xfrm>
            <a:off x="311700" y="1152475"/>
            <a:ext cx="319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Navigated to HMI Interface via ip 192.168.30.16 and toggled TLS10 and TLS20 ON </a:t>
            </a:r>
            <a:endParaRPr sz="1400">
              <a:solidFill>
                <a:schemeClr val="dk1"/>
              </a:solidFill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409020205090404"/>
              <a:buChar char="-"/>
            </a:pPr>
            <a:r>
              <a:rPr lang="en-GB" sz="1400">
                <a:solidFill>
                  <a:schemeClr val="dk1"/>
                </a:solidFill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Restored the service</a:t>
            </a:r>
            <a:r>
              <a:rPr lang="en-GB" sz="1400">
                <a:solidFill>
                  <a:schemeClr val="dk1"/>
                </a:solidFill>
              </a:rPr>
              <a:t>.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980725" y="1195650"/>
            <a:ext cx="5058300" cy="31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11694" y="2855988"/>
            <a:ext cx="3374425" cy="12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Tools Utilized and Purposes</a:t>
            </a:r>
            <a:endParaRPr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</p:txBody>
      </p:sp>
      <p:sp>
        <p:nvSpPr>
          <p:cNvPr id="111" name="Google Shape;111;p21"/>
          <p:cNvSpPr txBox="1"/>
          <p:nvPr>
            <p:ph type="body" idx="1"/>
          </p:nvPr>
        </p:nvSpPr>
        <p:spPr>
          <a:xfrm>
            <a:off x="311700" y="1152475"/>
            <a:ext cx="5435700" cy="3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VPN Client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ourier New" panose="02070409020205090404"/>
              <a:buChar char="●"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Establish secure remote access to substation 434’s internal network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Firewall Web Interface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ourier New" panose="02070409020205090404"/>
              <a:buChar char="●"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Access VPN authentication logs and manage user accounts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HMI Client/Web Interface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Courier New" panose="02070409020205090404"/>
              <a:buChar char="●"/>
            </a:pPr>
            <a:r>
              <a:rPr lang="en-GB" sz="1400">
                <a:latin typeface="Courier New" panose="02070409020205090404"/>
                <a:ea typeface="Courier New" panose="02070409020205090404"/>
                <a:cs typeface="Courier New" panose="02070409020205090404"/>
                <a:sym typeface="Courier New" panose="02070409020205090404"/>
              </a:rPr>
              <a:t>Control substation equipment, restore power by reconfiguring physical switches</a:t>
            </a:r>
            <a:endParaRPr sz="1400">
              <a:latin typeface="Courier New" panose="02070409020205090404"/>
              <a:ea typeface="Courier New" panose="02070409020205090404"/>
              <a:cs typeface="Courier New" panose="02070409020205090404"/>
              <a:sym typeface="Courier New" panose="0207040902020509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12" name="Google Shape;112;p21" descr="Vishing - What Is It And Should You Be Worried? | BC Traini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26425" y="1247900"/>
            <a:ext cx="3344751" cy="31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2619</Words>
  <Application>WPS Writer</Application>
  <PresentationFormat/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Roboto</vt:lpstr>
      <vt:lpstr>Courier New</vt:lpstr>
      <vt:lpstr>Microsoft YaHei</vt:lpstr>
      <vt:lpstr>汉仪旗黑</vt:lpstr>
      <vt:lpstr>Arial Unicode MS</vt:lpstr>
      <vt:lpstr>宋体-简</vt:lpstr>
      <vt:lpstr>Simple Light</vt:lpstr>
      <vt:lpstr>Cyber Challenge</vt:lpstr>
      <vt:lpstr>About the business: </vt:lpstr>
      <vt:lpstr>What do they want us to do?</vt:lpstr>
      <vt:lpstr>Network Architecture of Zapp Public Power</vt:lpstr>
      <vt:lpstr>Macro View of our thought process</vt:lpstr>
      <vt:lpstr>Status monitoring interface</vt:lpstr>
      <vt:lpstr>Challenges Solved</vt:lpstr>
      <vt:lpstr>Challenges solved (cont.)</vt:lpstr>
      <vt:lpstr>Tools Utilized and Purposes</vt:lpstr>
      <vt:lpstr>What could we have done differently?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Cyber Challenge</dc:title>
  <dc:creator/>
  <cp:lastModifiedBy>Durian-little- pizza</cp:lastModifiedBy>
  <cp:revision>2</cp:revision>
  <dcterms:created xsi:type="dcterms:W3CDTF">2025-06-03T19:57:36Z</dcterms:created>
  <dcterms:modified xsi:type="dcterms:W3CDTF">2025-06-03T19:57:36Z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C84909E7AE846D9792523F688C632273_42</vt:lpwstr>
  </property>
  <property fmtid="{D5CDD505-2E9C-101B-9397-08002B2CF9AE}" pid="3" name="KSOProductBuildVer">
    <vt:lpwstr>1033-6.13.1.8710</vt:lpwstr>
  </property>
</Properties>
</file>