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44096DA-6D98-4B21-B19C-BB40E9CF7A8E}">
  <a:tblStyle styleName="Table_0" styleId="{144096DA-6D98-4B21-B19C-BB40E9CF7A8E}">
    <a:wholeTbl>
      <a:tcStyle>
        <a:tcBdr>
          <a:left>
            <a:ln w="63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63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63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63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63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63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BDCEA9F4-2E56-4D66-B7CB-BA03ACB6EB97}">
    <a:wholeTbl>
      <a:tcStyle>
        <a:tcBdr>
          <a:left>
            <a:ln w="63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63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63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63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63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63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9" name="Shape 39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40" name="Shape 40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7200" lang="en"/>
              <a:t>Caged In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y="2423143" x="1082050"/>
            <a:ext cy="1102500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Created By: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Kevin Qualter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Miguel Oliveira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Ashton Wagner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Countdown would crash the program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Window resize issue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walk through walls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Layouts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Large Group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Implementation of a pause menu</a:t>
            </a:r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Importing from previous versions</a:t>
            </a: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Frustrations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Group Size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Not all websites have usable code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Be Realistic</a:t>
            </a: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Note to future programmers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1244250" x="457200"/>
            <a:ext cy="3630300" cx="4123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Our main goals for this project were: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Basic Animation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Basic Hit Detection (single direction)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Random Image Generation 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Sound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Spec Sheet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60" name="Shape 60"/>
          <p:cNvGraphicFramePr/>
          <p:nvPr/>
        </p:nvGraphicFramePr>
        <p:xfrm>
          <a:off y="374650" x="209650"/>
          <a:ext cy="3000000" cx="3000000"/>
        </p:xfrm>
        <a:graphic>
          <a:graphicData uri="http://schemas.openxmlformats.org/drawingml/2006/table">
            <a:tbl>
              <a:tblPr bandCol="1" bandRow="1">
                <a:noFill/>
                <a:tableStyleId>{144096DA-6D98-4B21-B19C-BB40E9CF7A8E}</a:tableStyleId>
              </a:tblPr>
              <a:tblGrid>
                <a:gridCol w="827950"/>
                <a:gridCol w="34987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Release Name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New incremental features of this release</a:t>
                      </a:r>
                    </a:p>
                  </a:txBody>
                  <a:tcPr marR="73025" marB="0" marT="0" marL="73025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0.01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load background 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0.21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Load image of character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0.50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animation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0.67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character movement (horizontal)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0.69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character movement (vertical)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0.70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main menu with start and exit button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0.72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load test platform 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0.91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collision detection</a:t>
                      </a:r>
                    </a:p>
                  </a:txBody>
                  <a:tcPr marR="73025" marB="0" marT="0" marL="73025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1.0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begin level design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1.21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pits of death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1.89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death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1.95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attack function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2.0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attack animation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2.05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stats screen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2.1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save feature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2.7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lives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2.92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power ups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3.0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enemies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3.25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enemy deaths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3.5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coins that contribute to score</a:t>
                      </a:r>
                    </a:p>
                  </a:txBody>
                  <a:tcPr marR="73025" marB="0" marT="0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4.0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Co-op</a:t>
                      </a:r>
                    </a:p>
                  </a:txBody>
                  <a:tcPr marR="73025" marB="0" marT="0" marL="73025"/>
                </a:tc>
              </a:tr>
            </a:tbl>
          </a:graphicData>
        </a:graphic>
      </p:graphicFrame>
      <p:graphicFrame>
        <p:nvGraphicFramePr>
          <p:cNvPr id="61" name="Shape 61"/>
          <p:cNvGraphicFramePr/>
          <p:nvPr/>
        </p:nvGraphicFramePr>
        <p:xfrm>
          <a:off y="190500" x="4698300"/>
          <a:ext cy="3000000" cx="3000000"/>
        </p:xfrm>
        <a:graphic>
          <a:graphicData uri="http://schemas.openxmlformats.org/drawingml/2006/table">
            <a:tbl>
              <a:tblPr bandCol="1" bandRow="1">
                <a:noFill/>
                <a:tableStyleId>{BDCEA9F4-2E56-4D66-B7CB-BA03ACB6EB97}</a:tableStyleId>
              </a:tblPr>
              <a:tblGrid>
                <a:gridCol w="753225"/>
                <a:gridCol w="3692475"/>
              </a:tblGrid>
              <a:tr h="352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Release Name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New incremental features of this release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0.01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load background 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0.21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Load image of character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0.50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animation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0.67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character movement (horizontal)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0.69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character movement (vertical)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0.70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Add main menu with start and exit button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0.72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begin level design + implementation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0.82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background music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0.91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pits of death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1.0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save feature</a:t>
                      </a:r>
                    </a:p>
                  </a:txBody>
                  <a:tcPr marR="73025" marB="0" marT="0" marL="73025"/>
                </a:tc>
              </a:tr>
              <a:tr h="1790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1.21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death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1.89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Leaderboards 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1.95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add lives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2.0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load test platform (for character to jump on)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2.05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add collision detection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2.07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100" lang="en"/>
                        <a:t>attack sound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2.1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attack function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2.7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attack animation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3.0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enemies (nicholas cages)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3.25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enemy deaths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3.5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power ups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4.0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add coins that contribute to score</a:t>
                      </a:r>
                    </a:p>
                  </a:txBody>
                  <a:tcPr marR="73025" marB="0" marT="0" marL="73025"/>
                </a:tc>
              </a:tr>
              <a:tr h="176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5.0</a:t>
                      </a:r>
                    </a:p>
                  </a:txBody>
                  <a:tcPr marR="73025" marB="0" marT="0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sz="1100" lang="en"/>
                        <a:t>Co-op</a:t>
                      </a:r>
                    </a:p>
                  </a:txBody>
                  <a:tcPr marR="73025" marB="0" marT="0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most notable bug is being able to walk through walls. While this doesn't crash the program it is annoying.</a:t>
            </a: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Disclaimer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000" lang="en"/>
              <a:t>The Hierarchy of our Code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1129300" x="3767100"/>
            <a:ext cy="475800" cx="160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/>
              <a:t>MainCagedIn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1777950" x="3913800"/>
            <a:ext cy="405000" cx="131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/>
              <a:t>FraMain</a:t>
            </a:r>
          </a:p>
        </p:txBody>
      </p:sp>
      <p:cxnSp>
        <p:nvCxnSpPr>
          <p:cNvPr id="75" name="Shape 75"/>
          <p:cNvCxnSpPr>
            <a:stCxn id="73" idx="2"/>
            <a:endCxn id="74" idx="0"/>
          </p:cNvCxnSpPr>
          <p:nvPr/>
        </p:nvCxnSpPr>
        <p:spPr>
          <a:xfrm>
            <a:off y="1605100" x="4571999"/>
            <a:ext cy="1728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6" name="Shape 76"/>
          <p:cNvSpPr txBox="1"/>
          <p:nvPr/>
        </p:nvSpPr>
        <p:spPr>
          <a:xfrm>
            <a:off y="2415825" x="2086050"/>
            <a:ext cy="405000" cx="168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/>
              <a:t>PanMainMenu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y="2405700" x="5184000"/>
            <a:ext cy="405000" cx="131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/>
              <a:t>PanMain</a:t>
            </a:r>
          </a:p>
        </p:txBody>
      </p:sp>
      <p:cxnSp>
        <p:nvCxnSpPr>
          <p:cNvPr id="78" name="Shape 78"/>
          <p:cNvCxnSpPr>
            <a:stCxn id="74" idx="2"/>
            <a:endCxn id="76" idx="0"/>
          </p:cNvCxnSpPr>
          <p:nvPr/>
        </p:nvCxnSpPr>
        <p:spPr>
          <a:xfrm flipH="1">
            <a:off y="2182950" x="2926800"/>
            <a:ext cy="232800" cx="164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9" name="Shape 79"/>
          <p:cNvCxnSpPr>
            <a:endCxn id="77" idx="1"/>
          </p:cNvCxnSpPr>
          <p:nvPr/>
        </p:nvCxnSpPr>
        <p:spPr>
          <a:xfrm rot="10800000" flipH="1">
            <a:off y="2608200" x="3776700"/>
            <a:ext cy="10200" cx="1407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0" name="Shape 80"/>
          <p:cNvSpPr txBox="1"/>
          <p:nvPr/>
        </p:nvSpPr>
        <p:spPr>
          <a:xfrm>
            <a:off y="3043575" x="3067875"/>
            <a:ext cy="405000" cx="131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/>
              <a:t>PanStats</a:t>
            </a:r>
          </a:p>
        </p:txBody>
      </p:sp>
      <p:cxnSp>
        <p:nvCxnSpPr>
          <p:cNvPr id="81" name="Shape 81"/>
          <p:cNvCxnSpPr>
            <a:endCxn id="80" idx="3"/>
          </p:cNvCxnSpPr>
          <p:nvPr/>
        </p:nvCxnSpPr>
        <p:spPr>
          <a:xfrm flipH="1">
            <a:off y="2851274" x="4384275"/>
            <a:ext cy="394800" cx="147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2" name="Shape 82"/>
          <p:cNvSpPr txBox="1"/>
          <p:nvPr/>
        </p:nvSpPr>
        <p:spPr>
          <a:xfrm>
            <a:off y="3104175" x="5184000"/>
            <a:ext cy="303900" cx="131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/>
              <a:t>PanGame</a:t>
            </a:r>
          </a:p>
        </p:txBody>
      </p:sp>
      <p:cxnSp>
        <p:nvCxnSpPr>
          <p:cNvPr id="83" name="Shape 83"/>
          <p:cNvCxnSpPr>
            <a:stCxn id="77" idx="2"/>
            <a:endCxn id="82" idx="0"/>
          </p:cNvCxnSpPr>
          <p:nvPr/>
        </p:nvCxnSpPr>
        <p:spPr>
          <a:xfrm>
            <a:off y="2810700" x="5842200"/>
            <a:ext cy="2934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4" name="Shape 84"/>
          <p:cNvSpPr txBox="1"/>
          <p:nvPr/>
        </p:nvSpPr>
        <p:spPr>
          <a:xfrm>
            <a:off y="3610575" x="3776550"/>
            <a:ext cy="475800" cx="1407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/>
              <a:t>PanDisplay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y="3630825" x="5386500"/>
            <a:ext cy="475800" cx="251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/>
              <a:t>PanInGameOptions</a:t>
            </a:r>
          </a:p>
        </p:txBody>
      </p:sp>
      <p:cxnSp>
        <p:nvCxnSpPr>
          <p:cNvPr id="86" name="Shape 86"/>
          <p:cNvCxnSpPr>
            <a:endCxn id="84" idx="0"/>
          </p:cNvCxnSpPr>
          <p:nvPr/>
        </p:nvCxnSpPr>
        <p:spPr>
          <a:xfrm flipH="1">
            <a:off y="3468675" x="4480200"/>
            <a:ext cy="141900" cx="138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7" name="Shape 87"/>
          <p:cNvCxnSpPr>
            <a:endCxn id="85" idx="0"/>
          </p:cNvCxnSpPr>
          <p:nvPr/>
        </p:nvCxnSpPr>
        <p:spPr>
          <a:xfrm>
            <a:off y="3468824" x="5862300"/>
            <a:ext cy="162000" cx="779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8" name="Shape 88"/>
          <p:cNvSpPr txBox="1"/>
          <p:nvPr/>
        </p:nvSpPr>
        <p:spPr>
          <a:xfrm>
            <a:off y="4460850" x="3938700"/>
            <a:ext cy="475800" cx="108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/>
              <a:t>Yeti</a:t>
            </a:r>
          </a:p>
        </p:txBody>
      </p:sp>
      <p:cxnSp>
        <p:nvCxnSpPr>
          <p:cNvPr id="89" name="Shape 89"/>
          <p:cNvCxnSpPr>
            <a:stCxn id="84" idx="2"/>
            <a:endCxn id="88" idx="0"/>
          </p:cNvCxnSpPr>
          <p:nvPr/>
        </p:nvCxnSpPr>
        <p:spPr>
          <a:xfrm>
            <a:off y="4086375" x="4480199"/>
            <a:ext cy="3744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Created a working timer that deducts a “life” value.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We have randomly generated room-based levels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We have a character who can move across the screen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We have multiple working sound files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We can cycle through the panels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Accomplishments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y="701075" x="196075"/>
            <a:ext cy="4049099" cx="4491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(int i = 0; i &lt; 4; i++) 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ImageIcon iiTemp = new ImageIcon("BG" + i + ".png");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iRooms[i] = iiTemp.getImage();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 (int i = 0; i &lt; 4; i++) 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ImageIcon iiTemp = new ImageIcon("PL" + i + ".png");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iPlat[i] = iiTemp.getImage();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(bGenLevel = true)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GenerateLevel();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bGenLevel = false;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GenerateLevel()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(int i = 0; i &lt; nNumRooms; i++)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////the 4 is the # of room types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nLevel[i] = (int) (Math.random() * 4);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y="-123771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Lesson - Random Room Gen. 1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y="629675" x="4625450"/>
            <a:ext cy="4513800" cx="456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Trebuchet MS"/>
                <a:ea typeface="Trebuchet MS"/>
                <a:cs typeface="Trebuchet MS"/>
                <a:sym typeface="Trebuchet MS"/>
              </a:rPr>
              <a:t>int nPlX = 0;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Trebuchet MS"/>
                <a:ea typeface="Trebuchet MS"/>
                <a:cs typeface="Trebuchet MS"/>
                <a:sym typeface="Trebuchet MS"/>
              </a:rPr>
              <a:t>int nTemp = 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for (int i = 0; i &lt; nNumRooms; i++)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if (nLevel[i] == 0)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nPlat[nTemp][0] = 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nPlat[nTemp][1] = nPlX + 100;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nPlat[nTemp][2] = 100;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nPlat[(nTemp + 1)][0] = 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nPlat[(nTemp + 1)][1] = nPlX + 200;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nPlat[(nTemp + 1)][2] = 200;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nPlat[(nTemp + 2)][0] = 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nPlat[(nTemp + 2)][1] = nPlX + 200;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nPlat[(nTemp + 2)][2] = 300;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nPlat[(nTemp + 3)][0] = 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nPlat[(nTemp + 3)][1] = nPlX + 200;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nPlat[(nTemp + 3)][2] = 400;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           }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lang="en"/>
              <a:t>………....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lang="en"/>
              <a:t>nPlX += 1250;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lang="en"/>
              <a:t>nTemp+=4;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rtl="0" lvl="0" indent="457200" marL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    public void paint(Graphics g)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    super.paint(g);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    Graphics2D g2d = (Graphics2D) g;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try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        if (nNumRooms &gt;= 1)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            g2d.drawImage(iRooms[nLevel[0]], nBgX, 0, null);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            g2d.drawImage(iPlat[nPlat[0][0]], nBgX + nPlat[0][1], nPlat[0][2], null);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            g2d.drawImage(iPlat[nPlat[1][0]], nBgX + nPlat[1][1], nPlat[1][2], null);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            g2d.drawImage(iPlat[nPlat[2][0]], nBgX + nPlat[2][1], nPlat[2][2], null);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            g2d.drawImage(iPlat[nPlat[3][0]], nBgX + nPlat[3][1], nPlat[3][2], null);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            }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…………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} catch (Exception e) {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        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}</a:t>
            </a:r>
          </a:p>
          <a:p>
            <a:pPr rtl="0" lvl="0" indent="457200" marL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Lesson - Random Room Gen. 2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(Imports needed)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0000"/>
                </a:solidFill>
              </a:rPr>
              <a:t>import java.applet.Applet;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import java.applet.AudioClip;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(Declaration)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File AttackSound1 = new File("AttackSound1.wav");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AudioClip Attack1;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(initializing)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try 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            Attack1 = Applet.newAudioClip(AttackSound1.toURL());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        } catch (Exception e) 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        }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(run)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Attack1.play();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Lesson - </a:t>
            </a:r>
            <a:r>
              <a:rPr lang="en"/>
              <a:t>Sound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