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f8880e3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f8880e3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1f8880e3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1f8880e3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f8880e3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f8880e3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f8880e3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f8880e3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f8880e3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f8880e3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f8880e3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f8880e3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1f8880e3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1f8880e3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1f8880e3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1f8880e3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1f8880e3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1f8880e3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1f8880e3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1f8880e3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f8880e3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f8880e3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1f8880e3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1f8880e3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1f8880e3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1f8880e3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1f8880e3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1f8880e3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1f8880e3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1f8880e3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1f8880e3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1f8880e3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1f8880e33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1f8880e33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1f8880e3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1f8880e3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1f8880e3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1f8880e3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1f8880e3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1f8880e3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f8880e3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1f8880e3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1f8880e3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1f8880e3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1f8880e3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1f8880e3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1f8880e3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1f8880e3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f8880e3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1f8880e3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19.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atlassian.com/software/jir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4" y="93732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Task Management System: </a:t>
            </a:r>
            <a:endParaRPr/>
          </a:p>
          <a:p>
            <a:pPr indent="0" lvl="0" marL="0" rtl="0" algn="ctr">
              <a:spcBef>
                <a:spcPts val="0"/>
              </a:spcBef>
              <a:spcAft>
                <a:spcPts val="0"/>
              </a:spcAft>
              <a:buNone/>
            </a:pPr>
            <a:r>
              <a:rPr lang="en">
                <a:solidFill>
                  <a:srgbClr val="FF0000"/>
                </a:solidFill>
              </a:rPr>
              <a:t>Marist Task</a:t>
            </a:r>
            <a:endParaRPr>
              <a:solidFill>
                <a:srgbClr val="FF0000"/>
              </a:solidFill>
            </a:endParaRPr>
          </a:p>
        </p:txBody>
      </p:sp>
      <p:sp>
        <p:nvSpPr>
          <p:cNvPr id="60" name="Google Shape;60;p13"/>
          <p:cNvSpPr txBox="1"/>
          <p:nvPr>
            <p:ph idx="1" type="subTitle"/>
          </p:nvPr>
        </p:nvSpPr>
        <p:spPr>
          <a:xfrm>
            <a:off x="671254" y="3242950"/>
            <a:ext cx="7801500" cy="1657500"/>
          </a:xfrm>
          <a:prstGeom prst="rect">
            <a:avLst/>
          </a:prstGeom>
        </p:spPr>
        <p:txBody>
          <a:bodyPr anchorCtr="0" anchor="t" bIns="91425" lIns="91425" spcFirstLastPara="1" rIns="91425" wrap="square" tIns="91425">
            <a:normAutofit/>
          </a:bodyPr>
          <a:lstStyle/>
          <a:p>
            <a:pPr indent="0" lvl="0" marL="0" rtl="0" algn="ctr">
              <a:lnSpc>
                <a:spcPct val="50000"/>
              </a:lnSpc>
              <a:spcBef>
                <a:spcPts val="0"/>
              </a:spcBef>
              <a:spcAft>
                <a:spcPts val="0"/>
              </a:spcAft>
              <a:buNone/>
            </a:pPr>
            <a:r>
              <a:rPr lang="en" sz="1600">
                <a:solidFill>
                  <a:srgbClr val="FFFFFF"/>
                </a:solidFill>
              </a:rPr>
              <a:t>Kevin Reiff</a:t>
            </a:r>
            <a:endParaRPr sz="1600">
              <a:solidFill>
                <a:srgbClr val="FFFFFF"/>
              </a:solidFill>
            </a:endParaRPr>
          </a:p>
          <a:p>
            <a:pPr indent="0" lvl="0" marL="0" rtl="0" algn="ctr">
              <a:lnSpc>
                <a:spcPct val="50000"/>
              </a:lnSpc>
              <a:spcBef>
                <a:spcPts val="0"/>
              </a:spcBef>
              <a:spcAft>
                <a:spcPts val="0"/>
              </a:spcAft>
              <a:buNone/>
            </a:pPr>
            <a:r>
              <a:t/>
            </a:r>
            <a:endParaRPr sz="1800"/>
          </a:p>
          <a:p>
            <a:pPr indent="0" lvl="0" marL="0" rtl="0" algn="ctr">
              <a:lnSpc>
                <a:spcPct val="50000"/>
              </a:lnSpc>
              <a:spcBef>
                <a:spcPts val="0"/>
              </a:spcBef>
              <a:spcAft>
                <a:spcPts val="0"/>
              </a:spcAft>
              <a:buNone/>
            </a:pPr>
            <a:r>
              <a:t/>
            </a:r>
            <a:endParaRPr sz="1800"/>
          </a:p>
          <a:p>
            <a:pPr indent="0" lvl="0" marL="0" rtl="0" algn="ctr">
              <a:lnSpc>
                <a:spcPct val="50000"/>
              </a:lnSpc>
              <a:spcBef>
                <a:spcPts val="0"/>
              </a:spcBef>
              <a:spcAft>
                <a:spcPts val="0"/>
              </a:spcAft>
              <a:buNone/>
            </a:pPr>
            <a:r>
              <a:t/>
            </a:r>
            <a:endParaRPr sz="1500">
              <a:solidFill>
                <a:srgbClr val="CCCCCC"/>
              </a:solidFill>
            </a:endParaRPr>
          </a:p>
          <a:p>
            <a:pPr indent="0" lvl="0" marL="0" rtl="0" algn="ctr">
              <a:lnSpc>
                <a:spcPct val="50000"/>
              </a:lnSpc>
              <a:spcBef>
                <a:spcPts val="0"/>
              </a:spcBef>
              <a:spcAft>
                <a:spcPts val="0"/>
              </a:spcAft>
              <a:buNone/>
            </a:pPr>
            <a:r>
              <a:rPr lang="en" sz="1500">
                <a:solidFill>
                  <a:srgbClr val="CCCCCC"/>
                </a:solidFill>
              </a:rPr>
              <a:t>Marist College</a:t>
            </a:r>
            <a:endParaRPr sz="1500">
              <a:solidFill>
                <a:srgbClr val="CCCCCC"/>
              </a:solidFill>
            </a:endParaRPr>
          </a:p>
          <a:p>
            <a:pPr indent="0" lvl="0" marL="0" rtl="0" algn="ctr">
              <a:lnSpc>
                <a:spcPct val="50000"/>
              </a:lnSpc>
              <a:spcBef>
                <a:spcPts val="0"/>
              </a:spcBef>
              <a:spcAft>
                <a:spcPts val="0"/>
              </a:spcAft>
              <a:buNone/>
            </a:pPr>
            <a:r>
              <a:t/>
            </a:r>
            <a:endParaRPr sz="1500">
              <a:solidFill>
                <a:srgbClr val="CCCCCC"/>
              </a:solidFill>
            </a:endParaRPr>
          </a:p>
          <a:p>
            <a:pPr indent="0" lvl="0" marL="0" rtl="0" algn="ctr">
              <a:lnSpc>
                <a:spcPct val="50000"/>
              </a:lnSpc>
              <a:spcBef>
                <a:spcPts val="0"/>
              </a:spcBef>
              <a:spcAft>
                <a:spcPts val="0"/>
              </a:spcAft>
              <a:buNone/>
            </a:pPr>
            <a:r>
              <a:rPr lang="en" sz="1200">
                <a:solidFill>
                  <a:srgbClr val="CCCCCC"/>
                </a:solidFill>
              </a:rPr>
              <a:t>School of Computer Science and Mathematics</a:t>
            </a:r>
            <a:endParaRPr sz="1200">
              <a:solidFill>
                <a:srgbClr val="CCCCCC"/>
              </a:solidFill>
            </a:endParaRPr>
          </a:p>
          <a:p>
            <a:pPr indent="0" lvl="0" marL="0" rtl="0" algn="ctr">
              <a:lnSpc>
                <a:spcPct val="50000"/>
              </a:lnSpc>
              <a:spcBef>
                <a:spcPts val="0"/>
              </a:spcBef>
              <a:spcAft>
                <a:spcPts val="0"/>
              </a:spcAft>
              <a:buNone/>
            </a:pPr>
            <a:r>
              <a:t/>
            </a:r>
            <a:endParaRPr sz="1200">
              <a:solidFill>
                <a:srgbClr val="CCCCCC"/>
              </a:solidFill>
            </a:endParaRPr>
          </a:p>
          <a:p>
            <a:pPr indent="0" lvl="0" marL="0" rtl="0" algn="ctr">
              <a:lnSpc>
                <a:spcPct val="50000"/>
              </a:lnSpc>
              <a:spcBef>
                <a:spcPts val="0"/>
              </a:spcBef>
              <a:spcAft>
                <a:spcPts val="0"/>
              </a:spcAft>
              <a:buNone/>
            </a:pPr>
            <a:r>
              <a:t/>
            </a:r>
            <a:endParaRPr sz="1200">
              <a:solidFill>
                <a:srgbClr val="CCCCCC"/>
              </a:solidFill>
            </a:endParaRPr>
          </a:p>
          <a:p>
            <a:pPr indent="0" lvl="0" marL="0" rtl="0" algn="ctr">
              <a:lnSpc>
                <a:spcPct val="50000"/>
              </a:lnSpc>
              <a:spcBef>
                <a:spcPts val="0"/>
              </a:spcBef>
              <a:spcAft>
                <a:spcPts val="0"/>
              </a:spcAft>
              <a:buNone/>
            </a:pPr>
            <a:r>
              <a:t/>
            </a:r>
            <a:endParaRPr sz="1300">
              <a:solidFill>
                <a:srgbClr val="CCCCCC"/>
              </a:solidFill>
            </a:endParaRPr>
          </a:p>
          <a:p>
            <a:pPr indent="0" lvl="0" marL="0" rtl="0" algn="ctr">
              <a:lnSpc>
                <a:spcPct val="50000"/>
              </a:lnSpc>
              <a:spcBef>
                <a:spcPts val="0"/>
              </a:spcBef>
              <a:spcAft>
                <a:spcPts val="0"/>
              </a:spcAft>
              <a:buNone/>
            </a:pPr>
            <a:r>
              <a:rPr lang="en" sz="1000">
                <a:solidFill>
                  <a:srgbClr val="CCCCCC"/>
                </a:solidFill>
              </a:rPr>
              <a:t>Submitted to Dr. Reza Sadeghi</a:t>
            </a:r>
            <a:endParaRPr sz="1000">
              <a:solidFill>
                <a:srgbClr val="CCCCCC"/>
              </a:solidFill>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(Continued)</a:t>
            </a:r>
            <a:endParaRPr/>
          </a:p>
        </p:txBody>
      </p:sp>
      <p:sp>
        <p:nvSpPr>
          <p:cNvPr id="126" name="Google Shape;126;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2"/>
          <p:cNvPicPr preferRelativeResize="0"/>
          <p:nvPr/>
        </p:nvPicPr>
        <p:blipFill>
          <a:blip r:embed="rId3">
            <a:alphaModFix/>
          </a:blip>
          <a:stretch>
            <a:fillRect/>
          </a:stretch>
        </p:blipFill>
        <p:spPr>
          <a:xfrm>
            <a:off x="258225" y="1378175"/>
            <a:ext cx="5448300" cy="1162050"/>
          </a:xfrm>
          <a:prstGeom prst="rect">
            <a:avLst/>
          </a:prstGeom>
          <a:noFill/>
          <a:ln>
            <a:noFill/>
          </a:ln>
        </p:spPr>
      </p:pic>
      <p:pic>
        <p:nvPicPr>
          <p:cNvPr id="128" name="Google Shape;128;p22"/>
          <p:cNvPicPr preferRelativeResize="0"/>
          <p:nvPr/>
        </p:nvPicPr>
        <p:blipFill>
          <a:blip r:embed="rId4">
            <a:alphaModFix/>
          </a:blip>
          <a:stretch>
            <a:fillRect/>
          </a:stretch>
        </p:blipFill>
        <p:spPr>
          <a:xfrm>
            <a:off x="258225" y="2750950"/>
            <a:ext cx="6886575"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(Continued)</a:t>
            </a:r>
            <a:endParaRPr/>
          </a:p>
        </p:txBody>
      </p:sp>
      <p:sp>
        <p:nvSpPr>
          <p:cNvPr id="134" name="Google Shape;134;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a:blip r:embed="rId3">
            <a:alphaModFix/>
          </a:blip>
          <a:stretch>
            <a:fillRect/>
          </a:stretch>
        </p:blipFill>
        <p:spPr>
          <a:xfrm>
            <a:off x="142675" y="1252775"/>
            <a:ext cx="5334000" cy="1485900"/>
          </a:xfrm>
          <a:prstGeom prst="rect">
            <a:avLst/>
          </a:prstGeom>
          <a:noFill/>
          <a:ln>
            <a:noFill/>
          </a:ln>
        </p:spPr>
      </p:pic>
      <p:pic>
        <p:nvPicPr>
          <p:cNvPr id="136" name="Google Shape;136;p23"/>
          <p:cNvPicPr preferRelativeResize="0"/>
          <p:nvPr/>
        </p:nvPicPr>
        <p:blipFill>
          <a:blip r:embed="rId4">
            <a:alphaModFix/>
          </a:blip>
          <a:stretch>
            <a:fillRect/>
          </a:stretch>
        </p:blipFill>
        <p:spPr>
          <a:xfrm>
            <a:off x="147438" y="2915375"/>
            <a:ext cx="5324475" cy="14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(Continued)</a:t>
            </a:r>
            <a:endParaRPr/>
          </a:p>
        </p:txBody>
      </p:sp>
      <p:sp>
        <p:nvSpPr>
          <p:cNvPr id="142" name="Google Shape;142;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4"/>
          <p:cNvPicPr preferRelativeResize="0"/>
          <p:nvPr/>
        </p:nvPicPr>
        <p:blipFill>
          <a:blip r:embed="rId3">
            <a:alphaModFix/>
          </a:blip>
          <a:stretch>
            <a:fillRect/>
          </a:stretch>
        </p:blipFill>
        <p:spPr>
          <a:xfrm>
            <a:off x="132950" y="1170125"/>
            <a:ext cx="5819775" cy="1676400"/>
          </a:xfrm>
          <a:prstGeom prst="rect">
            <a:avLst/>
          </a:prstGeom>
          <a:noFill/>
          <a:ln>
            <a:noFill/>
          </a:ln>
        </p:spPr>
      </p:pic>
      <p:pic>
        <p:nvPicPr>
          <p:cNvPr id="144" name="Google Shape;144;p24"/>
          <p:cNvPicPr preferRelativeResize="0"/>
          <p:nvPr/>
        </p:nvPicPr>
        <p:blipFill>
          <a:blip r:embed="rId4">
            <a:alphaModFix/>
          </a:blip>
          <a:stretch>
            <a:fillRect/>
          </a:stretch>
        </p:blipFill>
        <p:spPr>
          <a:xfrm>
            <a:off x="132950" y="2979475"/>
            <a:ext cx="3667125" cy="19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(Continued)</a:t>
            </a:r>
            <a:endParaRPr/>
          </a:p>
        </p:txBody>
      </p:sp>
      <p:sp>
        <p:nvSpPr>
          <p:cNvPr id="150" name="Google Shape;150;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5"/>
          <p:cNvPicPr preferRelativeResize="0"/>
          <p:nvPr/>
        </p:nvPicPr>
        <p:blipFill>
          <a:blip r:embed="rId3">
            <a:alphaModFix/>
          </a:blip>
          <a:stretch>
            <a:fillRect/>
          </a:stretch>
        </p:blipFill>
        <p:spPr>
          <a:xfrm>
            <a:off x="152400" y="1170125"/>
            <a:ext cx="5562600" cy="1466850"/>
          </a:xfrm>
          <a:prstGeom prst="rect">
            <a:avLst/>
          </a:prstGeom>
          <a:noFill/>
          <a:ln>
            <a:noFill/>
          </a:ln>
        </p:spPr>
      </p:pic>
      <p:pic>
        <p:nvPicPr>
          <p:cNvPr id="152" name="Google Shape;152;p25"/>
          <p:cNvPicPr preferRelativeResize="0"/>
          <p:nvPr/>
        </p:nvPicPr>
        <p:blipFill>
          <a:blip r:embed="rId4">
            <a:alphaModFix/>
          </a:blip>
          <a:stretch>
            <a:fillRect/>
          </a:stretch>
        </p:blipFill>
        <p:spPr>
          <a:xfrm>
            <a:off x="152400" y="2910900"/>
            <a:ext cx="4352925" cy="109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Insertion &amp; Performance Enhancements</a:t>
            </a:r>
            <a:endParaRPr/>
          </a:p>
        </p:txBody>
      </p:sp>
      <p:sp>
        <p:nvSpPr>
          <p:cNvPr id="158" name="Google Shape;158;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6"/>
          <p:cNvPicPr preferRelativeResize="0"/>
          <p:nvPr/>
        </p:nvPicPr>
        <p:blipFill>
          <a:blip r:embed="rId3">
            <a:alphaModFix/>
          </a:blip>
          <a:stretch>
            <a:fillRect/>
          </a:stretch>
        </p:blipFill>
        <p:spPr>
          <a:xfrm>
            <a:off x="674163" y="1233475"/>
            <a:ext cx="7795676" cy="1127150"/>
          </a:xfrm>
          <a:prstGeom prst="rect">
            <a:avLst/>
          </a:prstGeom>
          <a:noFill/>
          <a:ln>
            <a:noFill/>
          </a:ln>
        </p:spPr>
      </p:pic>
      <p:pic>
        <p:nvPicPr>
          <p:cNvPr id="160" name="Google Shape;160;p26"/>
          <p:cNvPicPr preferRelativeResize="0"/>
          <p:nvPr/>
        </p:nvPicPr>
        <p:blipFill>
          <a:blip r:embed="rId4">
            <a:alphaModFix/>
          </a:blip>
          <a:stretch>
            <a:fillRect/>
          </a:stretch>
        </p:blipFill>
        <p:spPr>
          <a:xfrm>
            <a:off x="674175" y="2646600"/>
            <a:ext cx="6556500" cy="192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Insertion (Continued)</a:t>
            </a:r>
            <a:endParaRPr/>
          </a:p>
        </p:txBody>
      </p:sp>
      <p:sp>
        <p:nvSpPr>
          <p:cNvPr id="166" name="Google Shape;166;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7"/>
          <p:cNvPicPr preferRelativeResize="0"/>
          <p:nvPr/>
        </p:nvPicPr>
        <p:blipFill>
          <a:blip r:embed="rId3">
            <a:alphaModFix/>
          </a:blip>
          <a:stretch>
            <a:fillRect/>
          </a:stretch>
        </p:blipFill>
        <p:spPr>
          <a:xfrm>
            <a:off x="138425" y="1565650"/>
            <a:ext cx="4433575" cy="1487350"/>
          </a:xfrm>
          <a:prstGeom prst="rect">
            <a:avLst/>
          </a:prstGeom>
          <a:noFill/>
          <a:ln>
            <a:noFill/>
          </a:ln>
        </p:spPr>
      </p:pic>
      <p:pic>
        <p:nvPicPr>
          <p:cNvPr id="168" name="Google Shape;168;p27"/>
          <p:cNvPicPr preferRelativeResize="0"/>
          <p:nvPr/>
        </p:nvPicPr>
        <p:blipFill>
          <a:blip r:embed="rId4">
            <a:alphaModFix/>
          </a:blip>
          <a:stretch>
            <a:fillRect/>
          </a:stretch>
        </p:blipFill>
        <p:spPr>
          <a:xfrm>
            <a:off x="5003542" y="1565650"/>
            <a:ext cx="2858783" cy="1487350"/>
          </a:xfrm>
          <a:prstGeom prst="rect">
            <a:avLst/>
          </a:prstGeom>
          <a:noFill/>
          <a:ln>
            <a:noFill/>
          </a:ln>
        </p:spPr>
      </p:pic>
      <p:pic>
        <p:nvPicPr>
          <p:cNvPr id="169" name="Google Shape;169;p27"/>
          <p:cNvPicPr preferRelativeResize="0"/>
          <p:nvPr/>
        </p:nvPicPr>
        <p:blipFill>
          <a:blip r:embed="rId5">
            <a:alphaModFix/>
          </a:blip>
          <a:stretch>
            <a:fillRect/>
          </a:stretch>
        </p:blipFill>
        <p:spPr>
          <a:xfrm>
            <a:off x="111800" y="3430950"/>
            <a:ext cx="4433574" cy="1400300"/>
          </a:xfrm>
          <a:prstGeom prst="rect">
            <a:avLst/>
          </a:prstGeom>
          <a:noFill/>
          <a:ln>
            <a:noFill/>
          </a:ln>
        </p:spPr>
      </p:pic>
      <p:sp>
        <p:nvSpPr>
          <p:cNvPr id="170" name="Google Shape;170;p27"/>
          <p:cNvSpPr txBox="1"/>
          <p:nvPr/>
        </p:nvSpPr>
        <p:spPr>
          <a:xfrm>
            <a:off x="138425" y="1288325"/>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User Settings Table</a:t>
            </a:r>
            <a:endParaRPr sz="1000">
              <a:solidFill>
                <a:schemeClr val="accent3"/>
              </a:solidFill>
              <a:latin typeface="Average"/>
              <a:ea typeface="Average"/>
              <a:cs typeface="Average"/>
              <a:sym typeface="Average"/>
            </a:endParaRPr>
          </a:p>
        </p:txBody>
      </p:sp>
      <p:sp>
        <p:nvSpPr>
          <p:cNvPr id="171" name="Google Shape;171;p27"/>
          <p:cNvSpPr txBox="1"/>
          <p:nvPr/>
        </p:nvSpPr>
        <p:spPr>
          <a:xfrm>
            <a:off x="5003550" y="1288325"/>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Calendar Table</a:t>
            </a:r>
            <a:endParaRPr sz="1000">
              <a:solidFill>
                <a:schemeClr val="accent3"/>
              </a:solidFill>
              <a:latin typeface="Average"/>
              <a:ea typeface="Average"/>
              <a:cs typeface="Average"/>
              <a:sym typeface="Average"/>
            </a:endParaRPr>
          </a:p>
        </p:txBody>
      </p:sp>
      <p:sp>
        <p:nvSpPr>
          <p:cNvPr id="172" name="Google Shape;172;p27"/>
          <p:cNvSpPr txBox="1"/>
          <p:nvPr/>
        </p:nvSpPr>
        <p:spPr>
          <a:xfrm>
            <a:off x="138425" y="3182850"/>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Task Table</a:t>
            </a:r>
            <a:endParaRPr sz="10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Insertion (Continued)</a:t>
            </a:r>
            <a:endParaRPr/>
          </a:p>
        </p:txBody>
      </p:sp>
      <p:sp>
        <p:nvSpPr>
          <p:cNvPr id="178" name="Google Shape;17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8"/>
          <p:cNvPicPr preferRelativeResize="0"/>
          <p:nvPr/>
        </p:nvPicPr>
        <p:blipFill>
          <a:blip r:embed="rId3">
            <a:alphaModFix/>
          </a:blip>
          <a:stretch>
            <a:fillRect/>
          </a:stretch>
        </p:blipFill>
        <p:spPr>
          <a:xfrm>
            <a:off x="186400" y="1442325"/>
            <a:ext cx="3625000" cy="1295500"/>
          </a:xfrm>
          <a:prstGeom prst="rect">
            <a:avLst/>
          </a:prstGeom>
          <a:noFill/>
          <a:ln>
            <a:noFill/>
          </a:ln>
        </p:spPr>
      </p:pic>
      <p:pic>
        <p:nvPicPr>
          <p:cNvPr id="180" name="Google Shape;180;p28"/>
          <p:cNvPicPr preferRelativeResize="0"/>
          <p:nvPr/>
        </p:nvPicPr>
        <p:blipFill>
          <a:blip r:embed="rId4">
            <a:alphaModFix/>
          </a:blip>
          <a:stretch>
            <a:fillRect/>
          </a:stretch>
        </p:blipFill>
        <p:spPr>
          <a:xfrm>
            <a:off x="4458050" y="1442325"/>
            <a:ext cx="3171512" cy="1295500"/>
          </a:xfrm>
          <a:prstGeom prst="rect">
            <a:avLst/>
          </a:prstGeom>
          <a:noFill/>
          <a:ln>
            <a:noFill/>
          </a:ln>
        </p:spPr>
      </p:pic>
      <p:pic>
        <p:nvPicPr>
          <p:cNvPr id="181" name="Google Shape;181;p28"/>
          <p:cNvPicPr preferRelativeResize="0"/>
          <p:nvPr/>
        </p:nvPicPr>
        <p:blipFill>
          <a:blip r:embed="rId5">
            <a:alphaModFix/>
          </a:blip>
          <a:stretch>
            <a:fillRect/>
          </a:stretch>
        </p:blipFill>
        <p:spPr>
          <a:xfrm>
            <a:off x="186402" y="3528175"/>
            <a:ext cx="3624999" cy="1400300"/>
          </a:xfrm>
          <a:prstGeom prst="rect">
            <a:avLst/>
          </a:prstGeom>
          <a:noFill/>
          <a:ln>
            <a:noFill/>
          </a:ln>
        </p:spPr>
      </p:pic>
      <p:sp>
        <p:nvSpPr>
          <p:cNvPr id="182" name="Google Shape;182;p28"/>
          <p:cNvSpPr txBox="1"/>
          <p:nvPr/>
        </p:nvSpPr>
        <p:spPr>
          <a:xfrm>
            <a:off x="186400" y="3247700"/>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UserAlert Table</a:t>
            </a:r>
            <a:endParaRPr sz="1000">
              <a:solidFill>
                <a:schemeClr val="accent3"/>
              </a:solidFill>
              <a:latin typeface="Average"/>
              <a:ea typeface="Average"/>
              <a:cs typeface="Average"/>
              <a:sym typeface="Average"/>
            </a:endParaRPr>
          </a:p>
        </p:txBody>
      </p:sp>
      <p:sp>
        <p:nvSpPr>
          <p:cNvPr id="183" name="Google Shape;183;p28"/>
          <p:cNvSpPr txBox="1"/>
          <p:nvPr/>
        </p:nvSpPr>
        <p:spPr>
          <a:xfrm>
            <a:off x="186400" y="1155350"/>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a:t>
            </a:r>
            <a:r>
              <a:rPr lang="en" sz="1000">
                <a:solidFill>
                  <a:schemeClr val="accent3"/>
                </a:solidFill>
                <a:latin typeface="Average"/>
                <a:ea typeface="Average"/>
                <a:cs typeface="Average"/>
                <a:sym typeface="Average"/>
              </a:rPr>
              <a:t>UserLogin Table</a:t>
            </a:r>
            <a:endParaRPr sz="1000">
              <a:solidFill>
                <a:schemeClr val="accent3"/>
              </a:solidFill>
              <a:latin typeface="Average"/>
              <a:ea typeface="Average"/>
              <a:cs typeface="Average"/>
              <a:sym typeface="Average"/>
            </a:endParaRPr>
          </a:p>
        </p:txBody>
      </p:sp>
      <p:sp>
        <p:nvSpPr>
          <p:cNvPr id="184" name="Google Shape;184;p28"/>
          <p:cNvSpPr txBox="1"/>
          <p:nvPr/>
        </p:nvSpPr>
        <p:spPr>
          <a:xfrm>
            <a:off x="4458050" y="1155350"/>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a:t>
            </a:r>
            <a:r>
              <a:rPr lang="en" sz="1000">
                <a:solidFill>
                  <a:schemeClr val="accent3"/>
                </a:solidFill>
                <a:latin typeface="Average"/>
                <a:ea typeface="Average"/>
                <a:cs typeface="Average"/>
                <a:sym typeface="Average"/>
              </a:rPr>
              <a:t>AlertInfo Table</a:t>
            </a:r>
            <a:endParaRPr sz="10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Insertion (Continued)</a:t>
            </a:r>
            <a:endParaRPr/>
          </a:p>
        </p:txBody>
      </p:sp>
      <p:sp>
        <p:nvSpPr>
          <p:cNvPr id="190" name="Google Shape;190;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9"/>
          <p:cNvPicPr preferRelativeResize="0"/>
          <p:nvPr/>
        </p:nvPicPr>
        <p:blipFill>
          <a:blip r:embed="rId3">
            <a:alphaModFix/>
          </a:blip>
          <a:stretch>
            <a:fillRect/>
          </a:stretch>
        </p:blipFill>
        <p:spPr>
          <a:xfrm>
            <a:off x="210750" y="1588200"/>
            <a:ext cx="5034551" cy="1221750"/>
          </a:xfrm>
          <a:prstGeom prst="rect">
            <a:avLst/>
          </a:prstGeom>
          <a:noFill/>
          <a:ln>
            <a:noFill/>
          </a:ln>
        </p:spPr>
      </p:pic>
      <p:pic>
        <p:nvPicPr>
          <p:cNvPr id="192" name="Google Shape;192;p29"/>
          <p:cNvPicPr preferRelativeResize="0"/>
          <p:nvPr/>
        </p:nvPicPr>
        <p:blipFill>
          <a:blip r:embed="rId4">
            <a:alphaModFix/>
          </a:blip>
          <a:stretch>
            <a:fillRect/>
          </a:stretch>
        </p:blipFill>
        <p:spPr>
          <a:xfrm>
            <a:off x="210750" y="3354450"/>
            <a:ext cx="3590624" cy="1248400"/>
          </a:xfrm>
          <a:prstGeom prst="rect">
            <a:avLst/>
          </a:prstGeom>
          <a:noFill/>
          <a:ln>
            <a:noFill/>
          </a:ln>
        </p:spPr>
      </p:pic>
      <p:pic>
        <p:nvPicPr>
          <p:cNvPr id="193" name="Google Shape;193;p29"/>
          <p:cNvPicPr preferRelativeResize="0"/>
          <p:nvPr/>
        </p:nvPicPr>
        <p:blipFill>
          <a:blip r:embed="rId5">
            <a:alphaModFix/>
          </a:blip>
          <a:stretch>
            <a:fillRect/>
          </a:stretch>
        </p:blipFill>
        <p:spPr>
          <a:xfrm>
            <a:off x="4454182" y="3354450"/>
            <a:ext cx="3889943" cy="1248400"/>
          </a:xfrm>
          <a:prstGeom prst="rect">
            <a:avLst/>
          </a:prstGeom>
          <a:noFill/>
          <a:ln>
            <a:noFill/>
          </a:ln>
        </p:spPr>
      </p:pic>
      <p:sp>
        <p:nvSpPr>
          <p:cNvPr id="194" name="Google Shape;194;p29"/>
          <p:cNvSpPr txBox="1"/>
          <p:nvPr/>
        </p:nvSpPr>
        <p:spPr>
          <a:xfrm>
            <a:off x="210750" y="1298225"/>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Admin Table</a:t>
            </a:r>
            <a:endParaRPr sz="1000">
              <a:solidFill>
                <a:schemeClr val="accent3"/>
              </a:solidFill>
              <a:latin typeface="Average"/>
              <a:ea typeface="Average"/>
              <a:cs typeface="Average"/>
              <a:sym typeface="Average"/>
            </a:endParaRPr>
          </a:p>
        </p:txBody>
      </p:sp>
      <p:sp>
        <p:nvSpPr>
          <p:cNvPr id="195" name="Google Shape;195;p29"/>
          <p:cNvSpPr txBox="1"/>
          <p:nvPr/>
        </p:nvSpPr>
        <p:spPr>
          <a:xfrm>
            <a:off x="210750" y="3069525"/>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AdminLogin Table</a:t>
            </a:r>
            <a:endParaRPr sz="1000">
              <a:solidFill>
                <a:schemeClr val="accent3"/>
              </a:solidFill>
              <a:latin typeface="Average"/>
              <a:ea typeface="Average"/>
              <a:cs typeface="Average"/>
              <a:sym typeface="Average"/>
            </a:endParaRPr>
          </a:p>
        </p:txBody>
      </p:sp>
      <p:sp>
        <p:nvSpPr>
          <p:cNvPr id="196" name="Google Shape;196;p29"/>
          <p:cNvSpPr txBox="1"/>
          <p:nvPr/>
        </p:nvSpPr>
        <p:spPr>
          <a:xfrm>
            <a:off x="4454175" y="3069525"/>
            <a:ext cx="3792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Inserting Data into AdminSettings Table</a:t>
            </a:r>
            <a:endParaRPr sz="10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(Login Page)</a:t>
            </a:r>
            <a:endParaRPr/>
          </a:p>
        </p:txBody>
      </p:sp>
      <p:sp>
        <p:nvSpPr>
          <p:cNvPr id="202" name="Google Shape;202;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0"/>
          <p:cNvPicPr preferRelativeResize="0"/>
          <p:nvPr/>
        </p:nvPicPr>
        <p:blipFill>
          <a:blip r:embed="rId3">
            <a:alphaModFix/>
          </a:blip>
          <a:stretch>
            <a:fillRect/>
          </a:stretch>
        </p:blipFill>
        <p:spPr>
          <a:xfrm>
            <a:off x="345706" y="1566300"/>
            <a:ext cx="2878644" cy="3444225"/>
          </a:xfrm>
          <a:prstGeom prst="rect">
            <a:avLst/>
          </a:prstGeom>
          <a:noFill/>
          <a:ln>
            <a:noFill/>
          </a:ln>
        </p:spPr>
      </p:pic>
      <p:sp>
        <p:nvSpPr>
          <p:cNvPr id="204" name="Google Shape;204;p30"/>
          <p:cNvSpPr txBox="1"/>
          <p:nvPr/>
        </p:nvSpPr>
        <p:spPr>
          <a:xfrm>
            <a:off x="345700" y="1202075"/>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Login Page</a:t>
            </a:r>
            <a:endParaRPr>
              <a:solidFill>
                <a:srgbClr val="FFFFFF"/>
              </a:solidFill>
              <a:latin typeface="Average"/>
              <a:ea typeface="Average"/>
              <a:cs typeface="Average"/>
              <a:sym typeface="Average"/>
            </a:endParaRPr>
          </a:p>
        </p:txBody>
      </p:sp>
      <p:sp>
        <p:nvSpPr>
          <p:cNvPr id="205" name="Google Shape;205;p30"/>
          <p:cNvSpPr txBox="1"/>
          <p:nvPr/>
        </p:nvSpPr>
        <p:spPr>
          <a:xfrm>
            <a:off x="4033075" y="1163163"/>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Login Popup (User)</a:t>
            </a:r>
            <a:endParaRPr>
              <a:solidFill>
                <a:srgbClr val="FFFFFF"/>
              </a:solidFill>
              <a:latin typeface="Average"/>
              <a:ea typeface="Average"/>
              <a:cs typeface="Average"/>
              <a:sym typeface="Average"/>
            </a:endParaRPr>
          </a:p>
        </p:txBody>
      </p:sp>
      <p:sp>
        <p:nvSpPr>
          <p:cNvPr id="206" name="Google Shape;206;p30"/>
          <p:cNvSpPr txBox="1"/>
          <p:nvPr/>
        </p:nvSpPr>
        <p:spPr>
          <a:xfrm>
            <a:off x="4075600" y="2101365"/>
            <a:ext cx="1538400" cy="1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Login Popup (Admin)</a:t>
            </a:r>
            <a:endParaRPr>
              <a:solidFill>
                <a:srgbClr val="FFFFFF"/>
              </a:solidFill>
              <a:latin typeface="Average"/>
              <a:ea typeface="Average"/>
              <a:cs typeface="Average"/>
              <a:sym typeface="Average"/>
            </a:endParaRPr>
          </a:p>
        </p:txBody>
      </p:sp>
      <p:pic>
        <p:nvPicPr>
          <p:cNvPr id="207" name="Google Shape;207;p30"/>
          <p:cNvPicPr preferRelativeResize="0"/>
          <p:nvPr/>
        </p:nvPicPr>
        <p:blipFill>
          <a:blip r:embed="rId4">
            <a:alphaModFix/>
          </a:blip>
          <a:stretch>
            <a:fillRect/>
          </a:stretch>
        </p:blipFill>
        <p:spPr>
          <a:xfrm>
            <a:off x="4033075" y="1502913"/>
            <a:ext cx="2956974" cy="1328025"/>
          </a:xfrm>
          <a:prstGeom prst="rect">
            <a:avLst/>
          </a:prstGeom>
          <a:noFill/>
          <a:ln>
            <a:noFill/>
          </a:ln>
        </p:spPr>
      </p:pic>
      <p:pic>
        <p:nvPicPr>
          <p:cNvPr id="208" name="Google Shape;208;p30"/>
          <p:cNvPicPr preferRelativeResize="0"/>
          <p:nvPr/>
        </p:nvPicPr>
        <p:blipFill>
          <a:blip r:embed="rId5">
            <a:alphaModFix/>
          </a:blip>
          <a:stretch>
            <a:fillRect/>
          </a:stretch>
        </p:blipFill>
        <p:spPr>
          <a:xfrm>
            <a:off x="4033063" y="3289625"/>
            <a:ext cx="2956994" cy="1421449"/>
          </a:xfrm>
          <a:prstGeom prst="rect">
            <a:avLst/>
          </a:prstGeom>
          <a:noFill/>
          <a:ln>
            <a:noFill/>
          </a:ln>
        </p:spPr>
      </p:pic>
      <p:sp>
        <p:nvSpPr>
          <p:cNvPr id="209" name="Google Shape;209;p30"/>
          <p:cNvSpPr txBox="1"/>
          <p:nvPr/>
        </p:nvSpPr>
        <p:spPr>
          <a:xfrm>
            <a:off x="4033075" y="2931413"/>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Login Popup (Admin)</a:t>
            </a:r>
            <a:endParaRPr>
              <a:solidFill>
                <a:srgbClr val="FFFFFF"/>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(Welcome Page)</a:t>
            </a:r>
            <a:endParaRPr/>
          </a:p>
        </p:txBody>
      </p:sp>
      <p:sp>
        <p:nvSpPr>
          <p:cNvPr id="215" name="Google Shape;215;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1"/>
          <p:cNvPicPr preferRelativeResize="0"/>
          <p:nvPr/>
        </p:nvPicPr>
        <p:blipFill>
          <a:blip r:embed="rId3">
            <a:alphaModFix/>
          </a:blip>
          <a:stretch>
            <a:fillRect/>
          </a:stretch>
        </p:blipFill>
        <p:spPr>
          <a:xfrm>
            <a:off x="336000" y="1502200"/>
            <a:ext cx="2842524" cy="3416826"/>
          </a:xfrm>
          <a:prstGeom prst="rect">
            <a:avLst/>
          </a:prstGeom>
          <a:noFill/>
          <a:ln>
            <a:noFill/>
          </a:ln>
        </p:spPr>
      </p:pic>
      <p:pic>
        <p:nvPicPr>
          <p:cNvPr id="217" name="Google Shape;217;p31"/>
          <p:cNvPicPr preferRelativeResize="0"/>
          <p:nvPr/>
        </p:nvPicPr>
        <p:blipFill>
          <a:blip r:embed="rId4">
            <a:alphaModFix/>
          </a:blip>
          <a:stretch>
            <a:fillRect/>
          </a:stretch>
        </p:blipFill>
        <p:spPr>
          <a:xfrm>
            <a:off x="4462725" y="1502200"/>
            <a:ext cx="3003625" cy="3416825"/>
          </a:xfrm>
          <a:prstGeom prst="rect">
            <a:avLst/>
          </a:prstGeom>
          <a:noFill/>
          <a:ln>
            <a:noFill/>
          </a:ln>
        </p:spPr>
      </p:pic>
      <p:sp>
        <p:nvSpPr>
          <p:cNvPr id="218" name="Google Shape;218;p31"/>
          <p:cNvSpPr txBox="1"/>
          <p:nvPr/>
        </p:nvSpPr>
        <p:spPr>
          <a:xfrm>
            <a:off x="311700" y="112448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Welcome Page (User)</a:t>
            </a:r>
            <a:endParaRPr>
              <a:solidFill>
                <a:srgbClr val="FFFFFF"/>
              </a:solidFill>
              <a:latin typeface="Average"/>
              <a:ea typeface="Average"/>
              <a:cs typeface="Average"/>
              <a:sym typeface="Average"/>
            </a:endParaRPr>
          </a:p>
        </p:txBody>
      </p:sp>
      <p:sp>
        <p:nvSpPr>
          <p:cNvPr id="219" name="Google Shape;219;p31"/>
          <p:cNvSpPr txBox="1"/>
          <p:nvPr/>
        </p:nvSpPr>
        <p:spPr>
          <a:xfrm>
            <a:off x="4462725" y="112448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Welcome Page (Admin)</a:t>
            </a:r>
            <a:endParaRPr>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7" name="Google Shape;67;p14"/>
          <p:cNvSpPr txBox="1"/>
          <p:nvPr>
            <p:ph idx="1" type="body"/>
          </p:nvPr>
        </p:nvSpPr>
        <p:spPr>
          <a:xfrm>
            <a:off x="311700" y="1152475"/>
            <a:ext cx="4260300" cy="38694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b="1" lang="en"/>
              <a:t>Slide 3:</a:t>
            </a:r>
            <a:r>
              <a:rPr lang="en"/>
              <a:t> Team Description</a:t>
            </a:r>
            <a:endParaRPr/>
          </a:p>
          <a:p>
            <a:pPr indent="0" lvl="0" marL="0" rtl="0" algn="l">
              <a:lnSpc>
                <a:spcPct val="60000"/>
              </a:lnSpc>
              <a:spcBef>
                <a:spcPts val="1200"/>
              </a:spcBef>
              <a:spcAft>
                <a:spcPts val="0"/>
              </a:spcAft>
              <a:buNone/>
            </a:pPr>
            <a:r>
              <a:rPr b="1" lang="en"/>
              <a:t>Slide 4:</a:t>
            </a:r>
            <a:r>
              <a:rPr lang="en"/>
              <a:t> Project Outline</a:t>
            </a:r>
            <a:endParaRPr/>
          </a:p>
          <a:p>
            <a:pPr indent="0" lvl="0" marL="0" rtl="0" algn="l">
              <a:lnSpc>
                <a:spcPct val="60000"/>
              </a:lnSpc>
              <a:spcBef>
                <a:spcPts val="1200"/>
              </a:spcBef>
              <a:spcAft>
                <a:spcPts val="0"/>
              </a:spcAft>
              <a:buNone/>
            </a:pPr>
            <a:r>
              <a:rPr b="1" lang="en"/>
              <a:t>Slide 5:</a:t>
            </a:r>
            <a:r>
              <a:rPr lang="en"/>
              <a:t> External Model: User</a:t>
            </a:r>
            <a:endParaRPr/>
          </a:p>
          <a:p>
            <a:pPr indent="0" lvl="0" marL="0" rtl="0" algn="l">
              <a:lnSpc>
                <a:spcPct val="60000"/>
              </a:lnSpc>
              <a:spcBef>
                <a:spcPts val="1200"/>
              </a:spcBef>
              <a:spcAft>
                <a:spcPts val="0"/>
              </a:spcAft>
              <a:buNone/>
            </a:pPr>
            <a:r>
              <a:rPr b="1" lang="en"/>
              <a:t>Slide 6:</a:t>
            </a:r>
            <a:r>
              <a:rPr lang="en"/>
              <a:t> External Model: Admin</a:t>
            </a:r>
            <a:endParaRPr/>
          </a:p>
          <a:p>
            <a:pPr indent="0" lvl="0" marL="0" rtl="0" algn="l">
              <a:lnSpc>
                <a:spcPct val="60000"/>
              </a:lnSpc>
              <a:spcBef>
                <a:spcPts val="1200"/>
              </a:spcBef>
              <a:spcAft>
                <a:spcPts val="0"/>
              </a:spcAft>
              <a:buNone/>
            </a:pPr>
            <a:r>
              <a:rPr b="1" lang="en"/>
              <a:t>Slide 7: </a:t>
            </a:r>
            <a:r>
              <a:rPr lang="en"/>
              <a:t>Conceptual Model</a:t>
            </a:r>
            <a:endParaRPr/>
          </a:p>
          <a:p>
            <a:pPr indent="0" lvl="0" marL="0" rtl="0" algn="l">
              <a:lnSpc>
                <a:spcPct val="60000"/>
              </a:lnSpc>
              <a:spcBef>
                <a:spcPts val="1200"/>
              </a:spcBef>
              <a:spcAft>
                <a:spcPts val="0"/>
              </a:spcAft>
              <a:buNone/>
            </a:pPr>
            <a:r>
              <a:rPr b="1" lang="en"/>
              <a:t>Slide 8: </a:t>
            </a:r>
            <a:r>
              <a:rPr lang="en"/>
              <a:t>EER Diagram</a:t>
            </a:r>
            <a:endParaRPr/>
          </a:p>
          <a:p>
            <a:pPr indent="0" lvl="0" marL="0" rtl="0" algn="l">
              <a:lnSpc>
                <a:spcPct val="60000"/>
              </a:lnSpc>
              <a:spcBef>
                <a:spcPts val="1200"/>
              </a:spcBef>
              <a:spcAft>
                <a:spcPts val="0"/>
              </a:spcAft>
              <a:buNone/>
            </a:pPr>
            <a:r>
              <a:rPr b="1" lang="en"/>
              <a:t>Slides 9 - 13:</a:t>
            </a:r>
            <a:r>
              <a:rPr lang="en"/>
              <a:t> Tables</a:t>
            </a:r>
            <a:endParaRPr/>
          </a:p>
          <a:p>
            <a:pPr indent="0" lvl="0" marL="0" rtl="0" algn="l">
              <a:lnSpc>
                <a:spcPct val="60000"/>
              </a:lnSpc>
              <a:spcBef>
                <a:spcPts val="1200"/>
              </a:spcBef>
              <a:spcAft>
                <a:spcPts val="0"/>
              </a:spcAft>
              <a:buNone/>
            </a:pPr>
            <a:r>
              <a:rPr b="1" lang="en"/>
              <a:t>Slides 14 - 17:</a:t>
            </a:r>
            <a:r>
              <a:rPr lang="en"/>
              <a:t> </a:t>
            </a:r>
            <a:r>
              <a:rPr lang="en" sz="1700"/>
              <a:t>Data Insertion &amp; Performance</a:t>
            </a:r>
            <a:endParaRPr sz="1700"/>
          </a:p>
          <a:p>
            <a:pPr indent="0" lvl="0" marL="0" rtl="0" algn="l">
              <a:lnSpc>
                <a:spcPct val="60000"/>
              </a:lnSpc>
              <a:spcBef>
                <a:spcPts val="1200"/>
              </a:spcBef>
              <a:spcAft>
                <a:spcPts val="0"/>
              </a:spcAft>
              <a:buNone/>
            </a:pPr>
            <a:r>
              <a:rPr b="1" lang="en"/>
              <a:t>Slides 18 - 22:</a:t>
            </a:r>
            <a:r>
              <a:rPr lang="en"/>
              <a:t> GUI</a:t>
            </a:r>
            <a:endParaRPr/>
          </a:p>
          <a:p>
            <a:pPr indent="0" lvl="0" marL="0" rtl="0" algn="l">
              <a:lnSpc>
                <a:spcPct val="60000"/>
              </a:lnSpc>
              <a:spcBef>
                <a:spcPts val="1200"/>
              </a:spcBef>
              <a:spcAft>
                <a:spcPts val="0"/>
              </a:spcAft>
              <a:buNone/>
            </a:pPr>
            <a:r>
              <a:rPr b="1" lang="en"/>
              <a:t>Slide 23: </a:t>
            </a:r>
            <a:r>
              <a:rPr lang="en"/>
              <a:t>Conclusion &amp; Future</a:t>
            </a:r>
            <a:endParaRPr/>
          </a:p>
          <a:p>
            <a:pPr indent="0" lvl="0" marL="0" rtl="0" algn="l">
              <a:lnSpc>
                <a:spcPct val="60000"/>
              </a:lnSpc>
              <a:spcBef>
                <a:spcPts val="1200"/>
              </a:spcBef>
              <a:spcAft>
                <a:spcPts val="1200"/>
              </a:spcAft>
              <a:buNone/>
            </a:pPr>
            <a:r>
              <a:rPr b="1" lang="en"/>
              <a:t>Slides 24 - 26: </a:t>
            </a:r>
            <a:r>
              <a:rPr lang="en"/>
              <a:t>References</a:t>
            </a:r>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(Add / Edit Tasks)</a:t>
            </a:r>
            <a:endParaRPr/>
          </a:p>
        </p:txBody>
      </p:sp>
      <p:sp>
        <p:nvSpPr>
          <p:cNvPr id="225" name="Google Shape;225;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2"/>
          <p:cNvPicPr preferRelativeResize="0"/>
          <p:nvPr/>
        </p:nvPicPr>
        <p:blipFill>
          <a:blip r:embed="rId3">
            <a:alphaModFix/>
          </a:blip>
          <a:stretch>
            <a:fillRect/>
          </a:stretch>
        </p:blipFill>
        <p:spPr>
          <a:xfrm>
            <a:off x="418300" y="1497350"/>
            <a:ext cx="2485050" cy="3294425"/>
          </a:xfrm>
          <a:prstGeom prst="rect">
            <a:avLst/>
          </a:prstGeom>
          <a:noFill/>
          <a:ln>
            <a:noFill/>
          </a:ln>
        </p:spPr>
      </p:pic>
      <p:pic>
        <p:nvPicPr>
          <p:cNvPr id="227" name="Google Shape;227;p32"/>
          <p:cNvPicPr preferRelativeResize="0"/>
          <p:nvPr/>
        </p:nvPicPr>
        <p:blipFill>
          <a:blip r:embed="rId4">
            <a:alphaModFix/>
          </a:blip>
          <a:stretch>
            <a:fillRect/>
          </a:stretch>
        </p:blipFill>
        <p:spPr>
          <a:xfrm>
            <a:off x="3913851" y="1960225"/>
            <a:ext cx="2158275" cy="2190849"/>
          </a:xfrm>
          <a:prstGeom prst="rect">
            <a:avLst/>
          </a:prstGeom>
          <a:noFill/>
          <a:ln>
            <a:noFill/>
          </a:ln>
        </p:spPr>
      </p:pic>
      <p:pic>
        <p:nvPicPr>
          <p:cNvPr id="228" name="Google Shape;228;p32"/>
          <p:cNvPicPr preferRelativeResize="0"/>
          <p:nvPr/>
        </p:nvPicPr>
        <p:blipFill>
          <a:blip r:embed="rId5">
            <a:alphaModFix/>
          </a:blip>
          <a:stretch>
            <a:fillRect/>
          </a:stretch>
        </p:blipFill>
        <p:spPr>
          <a:xfrm>
            <a:off x="6325162" y="1960225"/>
            <a:ext cx="2195340" cy="2190850"/>
          </a:xfrm>
          <a:prstGeom prst="rect">
            <a:avLst/>
          </a:prstGeom>
          <a:noFill/>
          <a:ln>
            <a:noFill/>
          </a:ln>
        </p:spPr>
      </p:pic>
      <p:sp>
        <p:nvSpPr>
          <p:cNvPr id="229" name="Google Shape;229;p32"/>
          <p:cNvSpPr txBox="1"/>
          <p:nvPr/>
        </p:nvSpPr>
        <p:spPr>
          <a:xfrm>
            <a:off x="418300" y="115853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Add Task</a:t>
            </a:r>
            <a:endParaRPr>
              <a:solidFill>
                <a:srgbClr val="FFFFFF"/>
              </a:solidFill>
              <a:latin typeface="Average"/>
              <a:ea typeface="Average"/>
              <a:cs typeface="Average"/>
              <a:sym typeface="Average"/>
            </a:endParaRPr>
          </a:p>
        </p:txBody>
      </p:sp>
      <p:sp>
        <p:nvSpPr>
          <p:cNvPr id="230" name="Google Shape;230;p32"/>
          <p:cNvSpPr txBox="1"/>
          <p:nvPr/>
        </p:nvSpPr>
        <p:spPr>
          <a:xfrm>
            <a:off x="3913850" y="1622056"/>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Choose Task to Edit</a:t>
            </a:r>
            <a:endParaRPr>
              <a:solidFill>
                <a:srgbClr val="FFFFFF"/>
              </a:solidFill>
              <a:latin typeface="Average"/>
              <a:ea typeface="Average"/>
              <a:cs typeface="Average"/>
              <a:sym typeface="Average"/>
            </a:endParaRPr>
          </a:p>
        </p:txBody>
      </p:sp>
      <p:sp>
        <p:nvSpPr>
          <p:cNvPr id="231" name="Google Shape;231;p32"/>
          <p:cNvSpPr txBox="1"/>
          <p:nvPr/>
        </p:nvSpPr>
        <p:spPr>
          <a:xfrm>
            <a:off x="6325150" y="1622056"/>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Edit Task</a:t>
            </a:r>
            <a:endParaRPr>
              <a:solidFill>
                <a:srgbClr val="FFFFFF"/>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(Search / Remove Tasks)</a:t>
            </a:r>
            <a:endParaRPr/>
          </a:p>
        </p:txBody>
      </p:sp>
      <p:sp>
        <p:nvSpPr>
          <p:cNvPr id="237" name="Google Shape;237;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33"/>
          <p:cNvPicPr preferRelativeResize="0"/>
          <p:nvPr/>
        </p:nvPicPr>
        <p:blipFill>
          <a:blip r:embed="rId3">
            <a:alphaModFix/>
          </a:blip>
          <a:stretch>
            <a:fillRect/>
          </a:stretch>
        </p:blipFill>
        <p:spPr>
          <a:xfrm>
            <a:off x="410750" y="1789075"/>
            <a:ext cx="2549950" cy="2487400"/>
          </a:xfrm>
          <a:prstGeom prst="rect">
            <a:avLst/>
          </a:prstGeom>
          <a:noFill/>
          <a:ln>
            <a:noFill/>
          </a:ln>
        </p:spPr>
      </p:pic>
      <p:sp>
        <p:nvSpPr>
          <p:cNvPr id="239" name="Google Shape;239;p33"/>
          <p:cNvSpPr txBox="1"/>
          <p:nvPr/>
        </p:nvSpPr>
        <p:spPr>
          <a:xfrm>
            <a:off x="376700" y="1459956"/>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Remove Task</a:t>
            </a:r>
            <a:endParaRPr>
              <a:solidFill>
                <a:srgbClr val="FFFFFF"/>
              </a:solidFill>
              <a:latin typeface="Average"/>
              <a:ea typeface="Average"/>
              <a:cs typeface="Average"/>
              <a:sym typeface="Average"/>
            </a:endParaRPr>
          </a:p>
        </p:txBody>
      </p:sp>
      <p:pic>
        <p:nvPicPr>
          <p:cNvPr id="240" name="Google Shape;240;p33"/>
          <p:cNvPicPr preferRelativeResize="0"/>
          <p:nvPr/>
        </p:nvPicPr>
        <p:blipFill>
          <a:blip r:embed="rId4">
            <a:alphaModFix/>
          </a:blip>
          <a:stretch>
            <a:fillRect/>
          </a:stretch>
        </p:blipFill>
        <p:spPr>
          <a:xfrm>
            <a:off x="3504200" y="1789073"/>
            <a:ext cx="3030000" cy="2105775"/>
          </a:xfrm>
          <a:prstGeom prst="rect">
            <a:avLst/>
          </a:prstGeom>
          <a:noFill/>
          <a:ln>
            <a:noFill/>
          </a:ln>
        </p:spPr>
      </p:pic>
      <p:pic>
        <p:nvPicPr>
          <p:cNvPr id="241" name="Google Shape;241;p33"/>
          <p:cNvPicPr preferRelativeResize="0"/>
          <p:nvPr/>
        </p:nvPicPr>
        <p:blipFill>
          <a:blip r:embed="rId5">
            <a:alphaModFix/>
          </a:blip>
          <a:stretch>
            <a:fillRect/>
          </a:stretch>
        </p:blipFill>
        <p:spPr>
          <a:xfrm>
            <a:off x="6706050" y="1789075"/>
            <a:ext cx="2217475" cy="1826485"/>
          </a:xfrm>
          <a:prstGeom prst="rect">
            <a:avLst/>
          </a:prstGeom>
          <a:noFill/>
          <a:ln>
            <a:noFill/>
          </a:ln>
        </p:spPr>
      </p:pic>
      <p:sp>
        <p:nvSpPr>
          <p:cNvPr id="242" name="Google Shape;242;p33"/>
          <p:cNvSpPr txBox="1"/>
          <p:nvPr/>
        </p:nvSpPr>
        <p:spPr>
          <a:xfrm>
            <a:off x="3504200" y="142763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Search Task</a:t>
            </a:r>
            <a:endParaRPr>
              <a:solidFill>
                <a:srgbClr val="FFFFFF"/>
              </a:solidFill>
              <a:latin typeface="Average"/>
              <a:ea typeface="Average"/>
              <a:cs typeface="Average"/>
              <a:sym typeface="Average"/>
            </a:endParaRPr>
          </a:p>
        </p:txBody>
      </p:sp>
      <p:sp>
        <p:nvSpPr>
          <p:cNvPr id="243" name="Google Shape;243;p33"/>
          <p:cNvSpPr txBox="1"/>
          <p:nvPr/>
        </p:nvSpPr>
        <p:spPr>
          <a:xfrm>
            <a:off x="6706050" y="1459956"/>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View Task Information</a:t>
            </a:r>
            <a:endParaRPr>
              <a:solidFill>
                <a:srgbClr val="FFFFFF"/>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(Record Viewer)</a:t>
            </a:r>
            <a:endParaRPr/>
          </a:p>
        </p:txBody>
      </p:sp>
      <p:sp>
        <p:nvSpPr>
          <p:cNvPr id="249" name="Google Shape;249;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4"/>
          <p:cNvPicPr preferRelativeResize="0"/>
          <p:nvPr/>
        </p:nvPicPr>
        <p:blipFill>
          <a:blip r:embed="rId3">
            <a:alphaModFix/>
          </a:blip>
          <a:stretch>
            <a:fillRect/>
          </a:stretch>
        </p:blipFill>
        <p:spPr>
          <a:xfrm>
            <a:off x="403152" y="1702575"/>
            <a:ext cx="2914299" cy="2978425"/>
          </a:xfrm>
          <a:prstGeom prst="rect">
            <a:avLst/>
          </a:prstGeom>
          <a:noFill/>
          <a:ln>
            <a:noFill/>
          </a:ln>
        </p:spPr>
      </p:pic>
      <p:sp>
        <p:nvSpPr>
          <p:cNvPr id="251" name="Google Shape;251;p34"/>
          <p:cNvSpPr txBox="1"/>
          <p:nvPr/>
        </p:nvSpPr>
        <p:spPr>
          <a:xfrm>
            <a:off x="403150" y="136273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Record Viewer Menu</a:t>
            </a:r>
            <a:endParaRPr>
              <a:solidFill>
                <a:srgbClr val="FFFFFF"/>
              </a:solidFill>
              <a:latin typeface="Average"/>
              <a:ea typeface="Average"/>
              <a:cs typeface="Average"/>
              <a:sym typeface="Average"/>
            </a:endParaRPr>
          </a:p>
        </p:txBody>
      </p:sp>
      <p:pic>
        <p:nvPicPr>
          <p:cNvPr id="252" name="Google Shape;252;p34"/>
          <p:cNvPicPr preferRelativeResize="0"/>
          <p:nvPr/>
        </p:nvPicPr>
        <p:blipFill>
          <a:blip r:embed="rId4">
            <a:alphaModFix/>
          </a:blip>
          <a:stretch>
            <a:fillRect/>
          </a:stretch>
        </p:blipFill>
        <p:spPr>
          <a:xfrm>
            <a:off x="3926850" y="1702575"/>
            <a:ext cx="3973150" cy="1388600"/>
          </a:xfrm>
          <a:prstGeom prst="rect">
            <a:avLst/>
          </a:prstGeom>
          <a:noFill/>
          <a:ln>
            <a:noFill/>
          </a:ln>
        </p:spPr>
      </p:pic>
      <p:sp>
        <p:nvSpPr>
          <p:cNvPr id="253" name="Google Shape;253;p34"/>
          <p:cNvSpPr txBox="1"/>
          <p:nvPr/>
        </p:nvSpPr>
        <p:spPr>
          <a:xfrm>
            <a:off x="3926850" y="1362731"/>
            <a:ext cx="2796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Record Example</a:t>
            </a:r>
            <a:endParaRPr>
              <a:solidFill>
                <a:srgbClr val="FFFFFF"/>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Future</a:t>
            </a:r>
            <a:endParaRPr/>
          </a:p>
        </p:txBody>
      </p:sp>
      <p:sp>
        <p:nvSpPr>
          <p:cNvPr id="259" name="Google Shape;25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project has been a deep dive into database management, from developing models to understanding database architecture through ER and EER diagrams. The real test came in building the database tables and the GUI, where theory </a:t>
            </a:r>
            <a:r>
              <a:rPr lang="en"/>
              <a:t>meets</a:t>
            </a:r>
            <a:r>
              <a:rPr lang="en"/>
              <a:t> practice, emphasizing the complexities of database development.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Looking ahead, enhancements like a task history feature, user-defined alert settings, and email notifications for tasks are on the horizon. These improvements aim to enrich user interaction and increase the system's overall efficiency and appeal."</a:t>
            </a:r>
            <a:endParaRPr/>
          </a:p>
          <a:p>
            <a:pPr indent="0" lvl="0" marL="0" rtl="0" algn="l">
              <a:spcBef>
                <a:spcPts val="1200"/>
              </a:spcBef>
              <a:spcAft>
                <a:spcPts val="1200"/>
              </a:spcAft>
              <a:buNone/>
            </a:pPr>
            <a:r>
              <a:t/>
            </a:r>
            <a:endParaRPr/>
          </a:p>
        </p:txBody>
      </p:sp>
      <p:sp>
        <p:nvSpPr>
          <p:cNvPr id="260" name="Google Shape;260;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6" name="Google Shape;26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000">
                <a:solidFill>
                  <a:srgbClr val="FFFFFF"/>
                </a:solidFill>
              </a:rPr>
              <a:t>Atlassian. “Jira: Issue &amp; Project Tracking Software.” Atlassian, </a:t>
            </a:r>
            <a:r>
              <a:rPr lang="en" sz="1000" u="sng">
                <a:solidFill>
                  <a:srgbClr val="FFFFFF"/>
                </a:solidFill>
                <a:hlinkClick r:id="rId3">
                  <a:extLst>
                    <a:ext uri="{A12FA001-AC4F-418D-AE19-62706E023703}">
                      <ahyp:hlinkClr val="tx"/>
                    </a:ext>
                  </a:extLst>
                </a:hlinkClick>
              </a:rPr>
              <a:t>www.atlassian.com/software/jira</a:t>
            </a:r>
            <a:r>
              <a:rPr lang="en" sz="1000">
                <a:solidFill>
                  <a:srgbClr val="FFFFFF"/>
                </a:solidFill>
              </a:rPr>
              <a:t>.</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 Accessed 30 Sep. 2023.</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Dancuk, Milica. “How to Create a Table in Mysql {and Display Data}.” Knowledge Base by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PhoenixNAP, 3 Aug. 2022, phoenixnap.com/kb/how-to-create-a-table-in-mysql.</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Dylvannus, Cassandra I. “MySQL Python Connector.” Python Mysql,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www.w3schools.com/python/python_mysql_getstarted.asp. Accessed 27 Nov. 2023.</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Fitzpatrick, Martin. “Create Python GUI with Tkinter.” Python GUIs, Python GUIs, 13 Sept. </a:t>
            </a:r>
            <a:endParaRPr sz="1000">
              <a:solidFill>
                <a:srgbClr val="FFFFFF"/>
              </a:solidFill>
            </a:endParaRPr>
          </a:p>
          <a:p>
            <a:pPr indent="457200" lvl="0" marL="0" rtl="0" algn="l">
              <a:lnSpc>
                <a:spcPct val="200000"/>
              </a:lnSpc>
              <a:spcBef>
                <a:spcPts val="1200"/>
              </a:spcBef>
              <a:spcAft>
                <a:spcPts val="1200"/>
              </a:spcAft>
              <a:buNone/>
            </a:pPr>
            <a:r>
              <a:rPr lang="en" sz="1000">
                <a:solidFill>
                  <a:srgbClr val="FFFFFF"/>
                </a:solidFill>
              </a:rPr>
              <a:t>2023, www.pythonguis.com/tutorials/create-gui-tkinter/.</a:t>
            </a:r>
            <a:endParaRPr sz="1000">
              <a:solidFill>
                <a:srgbClr val="FFFFFF"/>
              </a:solidFill>
            </a:endParaRPr>
          </a:p>
        </p:txBody>
      </p:sp>
      <p:sp>
        <p:nvSpPr>
          <p:cNvPr id="267" name="Google Shape;267;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(Continued)</a:t>
            </a:r>
            <a:endParaRPr/>
          </a:p>
        </p:txBody>
      </p:sp>
      <p:sp>
        <p:nvSpPr>
          <p:cNvPr id="273" name="Google Shape;27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000">
                <a:solidFill>
                  <a:srgbClr val="FFFFFF"/>
                </a:solidFill>
              </a:rPr>
              <a:t>“Normal Forms in DBMS.” GeeksforGeeks, GeeksforGeeks, 6 Nov. 2023,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www.geeksforgeeks.org/normal-forms-in-dbms/.</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Mara, Evelynn. “Python Gui - Tkinter.” GeeksforGeeks, GeeksforGeeks, 9 Nov. 2023,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www.geeksforgeeks.org/python-gui-tkinter/.</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Redoran, Mira H. “Getting Started with Mysql Python Connector.” MySQL Tutorial, 25 Sept.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2023, www.mysqltutorial.org/getting-started-mysql-python-connector/.</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Sirius, Amara d. “Python and Mysql Database: A Practical Introduction.” Real Python, Real</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 Python, 12 Mar. 2023, realpython.com/python-mysql/.</a:t>
            </a:r>
            <a:endParaRPr sz="1000">
              <a:solidFill>
                <a:srgbClr val="FFFFFF"/>
              </a:solidFill>
            </a:endParaRPr>
          </a:p>
          <a:p>
            <a:pPr indent="0" lvl="0" marL="0" rtl="0" algn="l">
              <a:lnSpc>
                <a:spcPct val="200000"/>
              </a:lnSpc>
              <a:spcBef>
                <a:spcPts val="1200"/>
              </a:spcBef>
              <a:spcAft>
                <a:spcPts val="0"/>
              </a:spcAft>
              <a:buNone/>
            </a:pPr>
            <a:r>
              <a:t/>
            </a:r>
            <a:endParaRPr sz="1000">
              <a:solidFill>
                <a:srgbClr val="FFFFFF"/>
              </a:solidFill>
            </a:endParaRPr>
          </a:p>
          <a:p>
            <a:pPr indent="0" lvl="0" marL="0" rtl="0" algn="l">
              <a:lnSpc>
                <a:spcPct val="200000"/>
              </a:lnSpc>
              <a:spcBef>
                <a:spcPts val="1200"/>
              </a:spcBef>
              <a:spcAft>
                <a:spcPts val="0"/>
              </a:spcAft>
              <a:buNone/>
            </a:pPr>
            <a:r>
              <a:t/>
            </a:r>
            <a:endParaRPr sz="1000">
              <a:solidFill>
                <a:srgbClr val="FFFFFF"/>
              </a:solidFill>
            </a:endParaRPr>
          </a:p>
          <a:p>
            <a:pPr indent="0" lvl="0" marL="0" rtl="0" algn="l">
              <a:spcBef>
                <a:spcPts val="1200"/>
              </a:spcBef>
              <a:spcAft>
                <a:spcPts val="0"/>
              </a:spcAft>
              <a:buNone/>
            </a:pPr>
            <a:r>
              <a:t/>
            </a:r>
            <a:endParaRPr sz="1000">
              <a:solidFill>
                <a:srgbClr val="FFFFFF"/>
              </a:solidFill>
            </a:endParaRPr>
          </a:p>
          <a:p>
            <a:pPr indent="0" lvl="0" marL="0" rtl="0" algn="l">
              <a:spcBef>
                <a:spcPts val="1200"/>
              </a:spcBef>
              <a:spcAft>
                <a:spcPts val="1200"/>
              </a:spcAft>
              <a:buNone/>
            </a:pPr>
            <a:r>
              <a:t/>
            </a:r>
            <a:endParaRPr sz="1000"/>
          </a:p>
        </p:txBody>
      </p:sp>
      <p:sp>
        <p:nvSpPr>
          <p:cNvPr id="274" name="Google Shape;274;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(Continued)</a:t>
            </a:r>
            <a:endParaRPr/>
          </a:p>
        </p:txBody>
      </p:sp>
      <p:sp>
        <p:nvSpPr>
          <p:cNvPr id="280" name="Google Shape;28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000">
                <a:solidFill>
                  <a:srgbClr val="FFFFFF"/>
                </a:solidFill>
              </a:rPr>
              <a:t>Umbra, Skarlett. “Modern GUI Using Tkinter.” Medium, Medium, 4 Sept. 2022,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medium.com/@fareedkhandev/modern-gui-using-tkinter-12da0b983e22.</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Void, James E. “Python GUI Programming with Tkinter.” Real Python, Real Python, 30 Jan.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2023, realpython.com/python-gui-tkinter/.</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“DBMS SQL View - Javatpoint.” Www.Javatpoint.Com, www.javatpoint.com/dbms-sql-view.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Accessed 17 Nov. 2023.</a:t>
            </a:r>
            <a:endParaRPr sz="1000">
              <a:solidFill>
                <a:srgbClr val="FFFFFF"/>
              </a:solidFill>
            </a:endParaRPr>
          </a:p>
          <a:p>
            <a:pPr indent="0" lvl="0" marL="0" rtl="0" algn="l">
              <a:lnSpc>
                <a:spcPct val="200000"/>
              </a:lnSpc>
              <a:spcBef>
                <a:spcPts val="1200"/>
              </a:spcBef>
              <a:spcAft>
                <a:spcPts val="0"/>
              </a:spcAft>
              <a:buNone/>
            </a:pPr>
            <a:r>
              <a:rPr lang="en" sz="1000">
                <a:solidFill>
                  <a:srgbClr val="FFFFFF"/>
                </a:solidFill>
              </a:rPr>
              <a:t>“Database Views.” IBM, www.ibm.com/docs/en/control-desk/7.6.1.2?topic=structure-views. </a:t>
            </a:r>
            <a:endParaRPr sz="1000">
              <a:solidFill>
                <a:srgbClr val="FFFFFF"/>
              </a:solidFill>
            </a:endParaRPr>
          </a:p>
          <a:p>
            <a:pPr indent="457200" lvl="0" marL="0" rtl="0" algn="l">
              <a:lnSpc>
                <a:spcPct val="200000"/>
              </a:lnSpc>
              <a:spcBef>
                <a:spcPts val="1200"/>
              </a:spcBef>
              <a:spcAft>
                <a:spcPts val="0"/>
              </a:spcAft>
              <a:buNone/>
            </a:pPr>
            <a:r>
              <a:rPr lang="en" sz="1000">
                <a:solidFill>
                  <a:srgbClr val="FFFFFF"/>
                </a:solidFill>
              </a:rPr>
              <a:t>Accessed 07 Nov. 2023.</a:t>
            </a:r>
            <a:endParaRPr sz="1000">
              <a:solidFill>
                <a:srgbClr val="FFFFFF"/>
              </a:solidFill>
            </a:endParaRPr>
          </a:p>
          <a:p>
            <a:pPr indent="0" lvl="0" marL="0" rtl="0" algn="l">
              <a:spcBef>
                <a:spcPts val="1200"/>
              </a:spcBef>
              <a:spcAft>
                <a:spcPts val="1200"/>
              </a:spcAft>
              <a:buNone/>
            </a:pPr>
            <a:r>
              <a:t/>
            </a:r>
            <a:endParaRPr sz="1000">
              <a:solidFill>
                <a:srgbClr val="FFFFFF"/>
              </a:solidFill>
            </a:endParaRPr>
          </a:p>
        </p:txBody>
      </p:sp>
      <p:sp>
        <p:nvSpPr>
          <p:cNvPr id="281" name="Google Shape;281;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Description</a:t>
            </a:r>
            <a:endParaRPr/>
          </a:p>
        </p:txBody>
      </p:sp>
      <p:sp>
        <p:nvSpPr>
          <p:cNvPr id="74" name="Google Shape;74;p15"/>
          <p:cNvSpPr txBox="1"/>
          <p:nvPr>
            <p:ph idx="1" type="body"/>
          </p:nvPr>
        </p:nvSpPr>
        <p:spPr>
          <a:xfrm>
            <a:off x="229075" y="1141163"/>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I'm Kevin Reiff, a computer science major based in Vernon, NJ, currently interning in the IT Security Department at Selective Insurance.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Since starting in the summer, I've been blending academic knowledge with real-world applications, particularly in cybersecurity.</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This role has sharpened my skills in network security and data protection. I'm enthusiastic about further exploring the field of IT security and contributing to innovative security solutions</a:t>
            </a:r>
            <a:endParaRPr sz="1600"/>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Outline</a:t>
            </a:r>
            <a:endParaRPr/>
          </a:p>
        </p:txBody>
      </p:sp>
      <p:sp>
        <p:nvSpPr>
          <p:cNvPr id="81" name="Google Shape;81;p16"/>
          <p:cNvSpPr txBox="1"/>
          <p:nvPr>
            <p:ph idx="1" type="body"/>
          </p:nvPr>
        </p:nvSpPr>
        <p:spPr>
          <a:xfrm>
            <a:off x="34625" y="1444175"/>
            <a:ext cx="70050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 comprehensive task management system featuring a dynamic calendar that updates daily, weekly, monthly, and yearly to reflect user tasks, with data stored in distinct SQL tables.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Includes multi-level user authentication for regular users and admins, personalized task management with customizable options, and an advanced search function for task filtering.</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User-friendly and aesthetically pleasing interface with integrated alerts for overlapping tasks and dates, complemented by a simple and efficient exit/logout option.</a:t>
            </a:r>
            <a:endParaRPr/>
          </a:p>
          <a:p>
            <a:pPr indent="0" lvl="0" marL="0" rtl="0" algn="l">
              <a:spcBef>
                <a:spcPts val="1200"/>
              </a:spcBef>
              <a:spcAft>
                <a:spcPts val="1200"/>
              </a:spcAft>
              <a:buNone/>
            </a:pPr>
            <a:r>
              <a:t/>
            </a:r>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3">
            <a:alphaModFix/>
          </a:blip>
          <a:srcRect b="12732" l="0" r="0" t="12545"/>
          <a:stretch/>
        </p:blipFill>
        <p:spPr>
          <a:xfrm>
            <a:off x="6946850" y="0"/>
            <a:ext cx="2197150" cy="14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Model: User</a:t>
            </a:r>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a:blip r:embed="rId3">
            <a:alphaModFix/>
          </a:blip>
          <a:stretch>
            <a:fillRect/>
          </a:stretch>
        </p:blipFill>
        <p:spPr>
          <a:xfrm>
            <a:off x="2126512" y="1151354"/>
            <a:ext cx="4890975" cy="352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Model: Admin</a:t>
            </a:r>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1903550" y="1287650"/>
            <a:ext cx="5336875" cy="343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Model</a:t>
            </a:r>
            <a:endParaRPr/>
          </a:p>
        </p:txBody>
      </p:sp>
      <p:sp>
        <p:nvSpPr>
          <p:cNvPr id="103" name="Google Shape;103;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667538" y="1241400"/>
            <a:ext cx="780891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a:t>
            </a:r>
            <a:r>
              <a:rPr lang="en"/>
              <a:t> Entity Relationship Model</a:t>
            </a:r>
            <a:endParaRPr/>
          </a:p>
        </p:txBody>
      </p:sp>
      <p:sp>
        <p:nvSpPr>
          <p:cNvPr id="110" name="Google Shape;110;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0"/>
          <p:cNvPicPr preferRelativeResize="0"/>
          <p:nvPr/>
        </p:nvPicPr>
        <p:blipFill>
          <a:blip r:embed="rId3">
            <a:alphaModFix/>
          </a:blip>
          <a:stretch>
            <a:fillRect/>
          </a:stretch>
        </p:blipFill>
        <p:spPr>
          <a:xfrm>
            <a:off x="4945500" y="988550"/>
            <a:ext cx="3962202" cy="3820975"/>
          </a:xfrm>
          <a:prstGeom prst="rect">
            <a:avLst/>
          </a:prstGeom>
          <a:noFill/>
          <a:ln>
            <a:noFill/>
          </a:ln>
        </p:spPr>
      </p:pic>
      <p:sp>
        <p:nvSpPr>
          <p:cNvPr id="112" name="Google Shape;112;p20"/>
          <p:cNvSpPr txBox="1"/>
          <p:nvPr/>
        </p:nvSpPr>
        <p:spPr>
          <a:xfrm>
            <a:off x="281975" y="1069525"/>
            <a:ext cx="4030200" cy="3660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The User entity is linked to multiple tables including User Settings, Calendar, User Login, User Alert, and Task, each with a one-to-many relationship. Similarly, the Admin entity is connected to Admin Login, Admin Settings, and Admin Certifications (Function).</a:t>
            </a:r>
            <a:endParaRPr sz="12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Users have multiple tasks and alerts, uniquely identified and managed within their respective tables, emphasizing personalized task and alert management.</a:t>
            </a:r>
            <a:endParaRPr sz="12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 The use of foreign keys across tables ensures relational integrity, while the Admin Certifications function (represented via a junction table) highlights the complex role of administrators in the system </a:t>
            </a:r>
            <a:r>
              <a:rPr lang="en" sz="1200">
                <a:solidFill>
                  <a:schemeClr val="accent3"/>
                </a:solidFill>
                <a:latin typeface="Average"/>
                <a:ea typeface="Average"/>
                <a:cs typeface="Average"/>
                <a:sym typeface="Average"/>
              </a:rPr>
              <a:t>given</a:t>
            </a:r>
            <a:r>
              <a:rPr lang="en" sz="1200">
                <a:solidFill>
                  <a:schemeClr val="accent3"/>
                </a:solidFill>
                <a:latin typeface="Average"/>
                <a:ea typeface="Average"/>
                <a:cs typeface="Average"/>
                <a:sym typeface="Average"/>
              </a:rPr>
              <a:t> that it is a multi-valued attribute</a:t>
            </a:r>
            <a:endParaRPr sz="12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a:t>
            </a:r>
            <a:endParaRPr/>
          </a:p>
        </p:txBody>
      </p:sp>
      <p:sp>
        <p:nvSpPr>
          <p:cNvPr id="118" name="Google Shape;118;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1"/>
          <p:cNvPicPr preferRelativeResize="0"/>
          <p:nvPr/>
        </p:nvPicPr>
        <p:blipFill>
          <a:blip r:embed="rId3">
            <a:alphaModFix/>
          </a:blip>
          <a:stretch>
            <a:fillRect/>
          </a:stretch>
        </p:blipFill>
        <p:spPr>
          <a:xfrm>
            <a:off x="464850" y="1299700"/>
            <a:ext cx="3401375" cy="1798125"/>
          </a:xfrm>
          <a:prstGeom prst="rect">
            <a:avLst/>
          </a:prstGeom>
          <a:noFill/>
          <a:ln>
            <a:noFill/>
          </a:ln>
        </p:spPr>
      </p:pic>
      <p:pic>
        <p:nvPicPr>
          <p:cNvPr id="120" name="Google Shape;120;p21"/>
          <p:cNvPicPr preferRelativeResize="0"/>
          <p:nvPr/>
        </p:nvPicPr>
        <p:blipFill>
          <a:blip r:embed="rId4">
            <a:alphaModFix/>
          </a:blip>
          <a:stretch>
            <a:fillRect/>
          </a:stretch>
        </p:blipFill>
        <p:spPr>
          <a:xfrm>
            <a:off x="464838" y="3474475"/>
            <a:ext cx="5246525" cy="1297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